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jpg" ContentType="image/jpg"/>
  <Override PartName="/ppt/notesSlides/notesSlide6.xml" ContentType="application/vnd.openxmlformats-officedocument.presentationml.notesSlide+xml"/>
  <Override PartName="/ppt/media/image12.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78" r:id="rId5"/>
    <p:sldId id="280" r:id="rId6"/>
    <p:sldId id="261" r:id="rId7"/>
    <p:sldId id="283" r:id="rId8"/>
    <p:sldId id="330" r:id="rId9"/>
    <p:sldId id="331" r:id="rId10"/>
    <p:sldId id="276" r:id="rId11"/>
    <p:sldId id="265" r:id="rId12"/>
    <p:sldId id="293" r:id="rId13"/>
    <p:sldId id="5656" r:id="rId14"/>
    <p:sldId id="5657" r:id="rId15"/>
    <p:sldId id="5680" r:id="rId16"/>
    <p:sldId id="5688" r:id="rId17"/>
    <p:sldId id="5686" r:id="rId18"/>
    <p:sldId id="5689" r:id="rId19"/>
    <p:sldId id="5663" r:id="rId20"/>
    <p:sldId id="5675" r:id="rId21"/>
    <p:sldId id="5690" r:id="rId22"/>
    <p:sldId id="28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56"/>
    <a:srgbClr val="223566"/>
    <a:srgbClr val="4764A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969B9-6159-425B-AB1F-4AC27A95FDF7}" v="1" dt="2024-10-15T14:51:13.909"/>
  </p1510:revLst>
</p1510:revInfo>
</file>

<file path=ppt/tableStyles.xml><?xml version="1.0" encoding="utf-8"?>
<a:tblStyleLst xmlns:a="http://schemas.openxmlformats.org/drawingml/2006/main" def="{68D230F3-CF80-4859-8CE7-A43EE81993B5}">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80923" autoAdjust="0"/>
  </p:normalViewPr>
  <p:slideViewPr>
    <p:cSldViewPr snapToGrid="0">
      <p:cViewPr varScale="1">
        <p:scale>
          <a:sx n="91" d="100"/>
          <a:sy n="91" d="100"/>
        </p:scale>
        <p:origin x="1350" y="66"/>
      </p:cViewPr>
      <p:guideLst/>
    </p:cSldViewPr>
  </p:slideViewPr>
  <p:outlineViewPr>
    <p:cViewPr>
      <p:scale>
        <a:sx n="33" d="100"/>
        <a:sy n="33" d="100"/>
      </p:scale>
      <p:origin x="0" y="-7374"/>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58" d="100"/>
          <a:sy n="58" d="100"/>
        </p:scale>
        <p:origin x="2357"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6252186-C111-43A8-A0F7-F77FFDE4DF82}" type="datetimeFigureOut">
              <a:rPr lang="en-US" smtClean="0"/>
              <a:t>10/15/2024</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2BBB5B-F3DE-41D7-B279-483D20E8E363}" type="datetimeFigureOut">
              <a:rPr lang="en-US" smtClean="0"/>
              <a:t>10/15/2024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Andi Johnson, the Chief Policy Officer and Director of Regional Engagement for Commerce Lexington.  I’m joined by my colleagues, Betsy Dexter, who is leading our talent/workforce efforts, and Anthony Allen, VP for Public Policy.  </a:t>
            </a:r>
          </a:p>
          <a:p>
            <a:endParaRPr lang="en-US" dirty="0"/>
          </a:p>
          <a:p>
            <a:r>
              <a:rPr lang="en-US" dirty="0"/>
              <a:t>We’re here today to share about the Greater Lex Regional Competitiveness Plan, and specifically the Greater Lex Talent Attraction campaign.  </a:t>
            </a:r>
          </a:p>
          <a:p>
            <a:endParaRPr lang="en-US" dirty="0"/>
          </a:p>
          <a:p>
            <a:r>
              <a:rPr lang="en-US" dirty="0"/>
              <a:t>Our goal is to share a best practice in the “process” of creating workforce attraction strategy to meet business needs and grow the regional economy.   </a:t>
            </a:r>
          </a:p>
          <a:p>
            <a:endParaRPr lang="en-US" dirty="0"/>
          </a:p>
          <a:p>
            <a:r>
              <a:rPr lang="en-US" dirty="0"/>
              <a:t>So that… the state may consider a similar process to developing its own talent attraction marketing strategy that could elevate every region of Kentucky. </a:t>
            </a:r>
          </a:p>
        </p:txBody>
      </p:sp>
      <p:sp>
        <p:nvSpPr>
          <p:cNvPr id="4" name="Slide Number Placeholder 3"/>
          <p:cNvSpPr>
            <a:spLocks noGrp="1"/>
          </p:cNvSpPr>
          <p:nvPr>
            <p:ph type="sldNum" sz="quarter" idx="5"/>
          </p:nvPr>
        </p:nvSpPr>
        <p:spPr/>
        <p:txBody>
          <a:bodyPr/>
          <a:lstStyle/>
          <a:p>
            <a:fld id="{F5B62BC0-7DC4-4569-951D-2BB9475345C6}" type="slidenum">
              <a:rPr lang="en-US" smtClean="0"/>
              <a:t>1</a:t>
            </a:fld>
            <a:endParaRPr lang="en-US" dirty="0"/>
          </a:p>
        </p:txBody>
      </p:sp>
    </p:spTree>
    <p:extLst>
      <p:ext uri="{BB962C8B-B14F-4D97-AF65-F5344CB8AC3E}">
        <p14:creationId xmlns:p14="http://schemas.microsoft.com/office/powerpoint/2010/main" val="353986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$1.6M strategy supported by 2 to 1 - business to government.  </a:t>
            </a:r>
          </a:p>
          <a:p>
            <a:endParaRPr lang="en-US" dirty="0"/>
          </a:p>
          <a:p>
            <a:pPr marL="174708" indent="-174708">
              <a:buFont typeface="Arial" panose="020B0604020202020204" pitchFamily="34" charset="0"/>
              <a:buChar char="•"/>
            </a:pPr>
            <a:r>
              <a:rPr lang="en-US" dirty="0"/>
              <a:t>We’ve raised over $1M in annual investment from business.  This is a five-year commitment.  </a:t>
            </a:r>
          </a:p>
          <a:p>
            <a:pPr marL="174708" indent="-174708">
              <a:buFont typeface="Arial" panose="020B0604020202020204" pitchFamily="34" charset="0"/>
              <a:buChar char="•"/>
            </a:pPr>
            <a:r>
              <a:rPr lang="en-US" dirty="0"/>
              <a:t>Our regional government partners have invested nearly $600,000 annually.  This is based on a $1 per capita model.  </a:t>
            </a:r>
          </a:p>
          <a:p>
            <a:endParaRPr lang="en-US" dirty="0"/>
          </a:p>
        </p:txBody>
      </p:sp>
      <p:sp>
        <p:nvSpPr>
          <p:cNvPr id="4" name="Slide Number Placeholder 3"/>
          <p:cNvSpPr>
            <a:spLocks noGrp="1"/>
          </p:cNvSpPr>
          <p:nvPr>
            <p:ph type="sldNum" sz="quarter" idx="5"/>
          </p:nvPr>
        </p:nvSpPr>
        <p:spPr/>
        <p:txBody>
          <a:bodyPr/>
          <a:lstStyle/>
          <a:p>
            <a:fld id="{313A9CC5-CDA2-42C1-9E0C-CBA22E8C139F}" type="slidenum">
              <a:rPr lang="en-US" smtClean="0"/>
              <a:t>10</a:t>
            </a:fld>
            <a:endParaRPr lang="en-US"/>
          </a:p>
        </p:txBody>
      </p:sp>
    </p:spTree>
    <p:extLst>
      <p:ext uri="{BB962C8B-B14F-4D97-AF65-F5344CB8AC3E}">
        <p14:creationId xmlns:p14="http://schemas.microsoft.com/office/powerpoint/2010/main" val="107527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13A9CC5-CDA2-42C1-9E0C-CBA22E8C139F}" type="slidenum">
              <a:rPr lang="en-US" smtClean="0"/>
              <a:t>11</a:t>
            </a:fld>
            <a:endParaRPr lang="en-US"/>
          </a:p>
        </p:txBody>
      </p:sp>
    </p:spTree>
    <p:extLst>
      <p:ext uri="{BB962C8B-B14F-4D97-AF65-F5344CB8AC3E}">
        <p14:creationId xmlns:p14="http://schemas.microsoft.com/office/powerpoint/2010/main" val="154151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E9F9-ADBA-FA44-EA18-A02339EB8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CCCC7-FA2B-EF5C-B25C-DE2F5733F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471D1-AEDD-94D0-49C4-E593A31F4A4C}"/>
              </a:ext>
            </a:extLst>
          </p:cNvPr>
          <p:cNvSpPr>
            <a:spLocks noGrp="1"/>
          </p:cNvSpPr>
          <p:nvPr>
            <p:ph type="body" idx="1"/>
          </p:nvPr>
        </p:nvSpPr>
        <p:spPr/>
        <p:txBody>
          <a:bodyPr/>
          <a:lstStyle/>
          <a:p>
            <a:pPr marL="0" indent="0">
              <a:buFont typeface="Arial" panose="020B0604020202020204" pitchFamily="34" charset="0"/>
              <a:buNone/>
            </a:pPr>
            <a:r>
              <a:rPr lang="en-US" dirty="0"/>
              <a:t>Let’s talk about the Greater Lex talent attraction strategy and the process we’ve followed to get this action item off the ground.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was intentional.  It was collaborative.  It represents all 9-counties both urban and rural strengths.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worked with DCI to develop a clear, multi-faceted marketing blueprint.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formula is simple.  We worked with DCI to develop a marketing plan that leveraged our job and quality of life strengths.  This included key messages that we knew were going to resonate with external audiences, tactics.  We needed a regional brand entity, a website to serve a digital entry point, and social/digital media (Facebook, LinkedIn, </a:t>
            </a:r>
            <a:r>
              <a:rPr lang="en-US" dirty="0" err="1"/>
              <a:t>Instrgram</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is the most efficient way to target workers.  And, we also developed a clear timeline and budget for execution with ROI measurables.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B4D88E0-5179-CB8C-F573-DCDB74E8B28D}"/>
              </a:ext>
            </a:extLst>
          </p:cNvPr>
          <p:cNvSpPr>
            <a:spLocks noGrp="1"/>
          </p:cNvSpPr>
          <p:nvPr>
            <p:ph type="sldNum" sz="quarter" idx="5"/>
          </p:nvPr>
        </p:nvSpPr>
        <p:spPr/>
        <p:txBody>
          <a:bodyPr/>
          <a:lstStyle/>
          <a:p>
            <a:fld id="{313A9CC5-CDA2-42C1-9E0C-CBA22E8C139F}" type="slidenum">
              <a:rPr lang="en-US" smtClean="0"/>
              <a:t>12</a:t>
            </a:fld>
            <a:endParaRPr lang="en-US"/>
          </a:p>
        </p:txBody>
      </p:sp>
    </p:spTree>
    <p:extLst>
      <p:ext uri="{BB962C8B-B14F-4D97-AF65-F5344CB8AC3E}">
        <p14:creationId xmlns:p14="http://schemas.microsoft.com/office/powerpoint/2010/main" val="265738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C7508-71C9-30CD-ECD4-9BBBA29D9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EC782-C034-99C5-0D80-32CE5BA50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CA4EE-C080-BBAC-4BAD-0A79D6EF1171}"/>
              </a:ext>
            </a:extLst>
          </p:cNvPr>
          <p:cNvSpPr>
            <a:spLocks noGrp="1"/>
          </p:cNvSpPr>
          <p:nvPr>
            <p:ph type="body" idx="1"/>
          </p:nvPr>
        </p:nvSpPr>
        <p:spPr/>
        <p:txBody>
          <a:bodyPr/>
          <a:lstStyle/>
          <a:p>
            <a:pPr marL="0" indent="0">
              <a:buFont typeface="Arial" panose="020B0604020202020204" pitchFamily="34" charset="0"/>
              <a:buNone/>
            </a:pPr>
            <a:r>
              <a:rPr lang="en-US" dirty="0"/>
              <a:t>While we need workers across all trades, Greater Lex has a growing demand for skilled workers in targeted sectors for economic growth.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sectors we’re focusing for worker attraction include advanced manufacturing, healthcare and life sciences, technology – software and IT, ag/bio tech, business and professional services and distribution/logistics.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C326B21-ACA8-C06D-03D0-924DB764E255}"/>
              </a:ext>
            </a:extLst>
          </p:cNvPr>
          <p:cNvSpPr>
            <a:spLocks noGrp="1"/>
          </p:cNvSpPr>
          <p:nvPr>
            <p:ph type="sldNum" sz="quarter" idx="5"/>
          </p:nvPr>
        </p:nvSpPr>
        <p:spPr/>
        <p:txBody>
          <a:bodyPr/>
          <a:lstStyle/>
          <a:p>
            <a:fld id="{313A9CC5-CDA2-42C1-9E0C-CBA22E8C139F}" type="slidenum">
              <a:rPr lang="en-US" smtClean="0"/>
              <a:t>13</a:t>
            </a:fld>
            <a:endParaRPr lang="en-US"/>
          </a:p>
        </p:txBody>
      </p:sp>
    </p:spTree>
    <p:extLst>
      <p:ext uri="{BB962C8B-B14F-4D97-AF65-F5344CB8AC3E}">
        <p14:creationId xmlns:p14="http://schemas.microsoft.com/office/powerpoint/2010/main" val="312155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E9F9-ADBA-FA44-EA18-A02339EB8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CCCC7-FA2B-EF5C-B25C-DE2F5733F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471D1-AEDD-94D0-49C4-E593A31F4A4C}"/>
              </a:ext>
            </a:extLst>
          </p:cNvPr>
          <p:cNvSpPr>
            <a:spLocks noGrp="1"/>
          </p:cNvSpPr>
          <p:nvPr>
            <p:ph type="body" idx="1"/>
          </p:nvPr>
        </p:nvSpPr>
        <p:spPr/>
        <p:txBody>
          <a:bodyPr/>
          <a:lstStyle/>
          <a:p>
            <a:r>
              <a:rPr lang="en-US" dirty="0"/>
              <a:t>We are focusing on delivering content the data showed us that people care about when deciding whether to relocate. </a:t>
            </a:r>
          </a:p>
          <a:p>
            <a:endParaRPr lang="en-US" dirty="0"/>
          </a:p>
          <a:p>
            <a:r>
              <a:rPr lang="en-US" dirty="0"/>
              <a:t>Job Opportunities:  Jobs search board and profile key industries and employers in the region</a:t>
            </a:r>
          </a:p>
          <a:p>
            <a:r>
              <a:rPr lang="en-US" dirty="0"/>
              <a:t>Education &amp; Training:  Greater LEX is home to 10 colleges and universities and numerous top public and private schools.  </a:t>
            </a:r>
          </a:p>
          <a:p>
            <a:r>
              <a:rPr lang="en-US" dirty="0"/>
              <a:t>Quality of Life:  Bourbon, craft beer, outdoors, horse racing college sports, Red River Gorge, culinary scene</a:t>
            </a:r>
          </a:p>
          <a:p>
            <a:r>
              <a:rPr lang="en-US" dirty="0"/>
              <a:t>Cost of Living:  Cost of living calculator to compare the region to other cities.</a:t>
            </a:r>
          </a:p>
          <a:p>
            <a:r>
              <a:rPr lang="en-US" dirty="0"/>
              <a:t>Access to worldclass healthcare </a:t>
            </a:r>
          </a:p>
          <a:p>
            <a:r>
              <a:rPr lang="en-US" dirty="0"/>
              <a:t>Central location being 75 miles from Cincy and Louisville, small town and urban amenities.  Easy access to three airports and 100 direct flights.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B4D88E0-5179-CB8C-F573-DCDB74E8B28D}"/>
              </a:ext>
            </a:extLst>
          </p:cNvPr>
          <p:cNvSpPr>
            <a:spLocks noGrp="1"/>
          </p:cNvSpPr>
          <p:nvPr>
            <p:ph type="sldNum" sz="quarter" idx="5"/>
          </p:nvPr>
        </p:nvSpPr>
        <p:spPr/>
        <p:txBody>
          <a:bodyPr/>
          <a:lstStyle/>
          <a:p>
            <a:fld id="{313A9CC5-CDA2-42C1-9E0C-CBA22E8C139F}" type="slidenum">
              <a:rPr lang="en-US" smtClean="0"/>
              <a:t>14</a:t>
            </a:fld>
            <a:endParaRPr lang="en-US"/>
          </a:p>
        </p:txBody>
      </p:sp>
    </p:spTree>
    <p:extLst>
      <p:ext uri="{BB962C8B-B14F-4D97-AF65-F5344CB8AC3E}">
        <p14:creationId xmlns:p14="http://schemas.microsoft.com/office/powerpoint/2010/main" val="103615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16C6C-C001-54C0-C7F3-3ECBFD3E1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5FDDC-F9FC-A608-B30D-B60B967C7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83E63-FE1F-1009-2462-336326994F6B}"/>
              </a:ext>
            </a:extLst>
          </p:cNvPr>
          <p:cNvSpPr>
            <a:spLocks noGrp="1"/>
          </p:cNvSpPr>
          <p:nvPr>
            <p:ph type="body" idx="1"/>
          </p:nvPr>
        </p:nvSpPr>
        <p:spPr/>
        <p:txBody>
          <a:bodyPr/>
          <a:lstStyle/>
          <a:p>
            <a:r>
              <a:rPr lang="en-US" dirty="0"/>
              <a:t>With limited resources, we decided to focus the first phase on “warm audiences.”  These are people who have already experienced the region and likely have a positive impression.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43B34B5-9842-992E-7BF5-49C17AD9E49B}"/>
              </a:ext>
            </a:extLst>
          </p:cNvPr>
          <p:cNvSpPr>
            <a:spLocks noGrp="1"/>
          </p:cNvSpPr>
          <p:nvPr>
            <p:ph type="sldNum" sz="quarter" idx="5"/>
          </p:nvPr>
        </p:nvSpPr>
        <p:spPr/>
        <p:txBody>
          <a:bodyPr/>
          <a:lstStyle/>
          <a:p>
            <a:fld id="{313A9CC5-CDA2-42C1-9E0C-CBA22E8C139F}" type="slidenum">
              <a:rPr lang="en-US" smtClean="0"/>
              <a:t>15</a:t>
            </a:fld>
            <a:endParaRPr lang="en-US"/>
          </a:p>
        </p:txBody>
      </p:sp>
    </p:spTree>
    <p:extLst>
      <p:ext uri="{BB962C8B-B14F-4D97-AF65-F5344CB8AC3E}">
        <p14:creationId xmlns:p14="http://schemas.microsoft.com/office/powerpoint/2010/main" val="68600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20E5C-0217-F453-9B7E-F03D57CE3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B9ABF-811F-8BFB-EFF8-3062F8699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645F9-3820-CC68-5931-1D079EECD744}"/>
              </a:ext>
            </a:extLst>
          </p:cNvPr>
          <p:cNvSpPr>
            <a:spLocks noGrp="1"/>
          </p:cNvSpPr>
          <p:nvPr>
            <p:ph type="body" idx="1"/>
          </p:nvPr>
        </p:nvSpPr>
        <p:spPr/>
        <p:txBody>
          <a:bodyPr/>
          <a:lstStyle/>
          <a:p>
            <a:r>
              <a:rPr lang="en-US" dirty="0"/>
              <a:t>Creating the regional brand and the website were the first two deliverables.  Commerce Lexington worked with DCI and our regional tourism and economic development partners on new live work play website where all the resources important to people are housed in one location.   </a:t>
            </a:r>
          </a:p>
          <a:p>
            <a:endParaRPr lang="en-US" dirty="0"/>
          </a:p>
          <a:p>
            <a:r>
              <a:rPr lang="en-US" dirty="0"/>
              <a:t>This development process started in January and we launched it live Sept. 1.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our digital entry point (front door) to the region.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site is very robust.  It has 30 pages of information.  It is resource for anything you’d want to know about living, working or playing the region.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4322412-14E7-3BF5-210A-8D7971E15780}"/>
              </a:ext>
            </a:extLst>
          </p:cNvPr>
          <p:cNvSpPr>
            <a:spLocks noGrp="1"/>
          </p:cNvSpPr>
          <p:nvPr>
            <p:ph type="sldNum" sz="quarter" idx="5"/>
          </p:nvPr>
        </p:nvSpPr>
        <p:spPr/>
        <p:txBody>
          <a:bodyPr/>
          <a:lstStyle/>
          <a:p>
            <a:fld id="{313A9CC5-CDA2-42C1-9E0C-CBA22E8C139F}" type="slidenum">
              <a:rPr lang="en-US" smtClean="0"/>
              <a:t>16</a:t>
            </a:fld>
            <a:endParaRPr lang="en-US"/>
          </a:p>
        </p:txBody>
      </p:sp>
    </p:spTree>
    <p:extLst>
      <p:ext uri="{BB962C8B-B14F-4D97-AF65-F5344CB8AC3E}">
        <p14:creationId xmlns:p14="http://schemas.microsoft.com/office/powerpoint/2010/main" val="92368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20E5C-0217-F453-9B7E-F03D57CE3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B9ABF-811F-8BFB-EFF8-3062F8699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645F9-3820-CC68-5931-1D079EECD744}"/>
              </a:ext>
            </a:extLst>
          </p:cNvPr>
          <p:cNvSpPr>
            <a:spLocks noGrp="1"/>
          </p:cNvSpPr>
          <p:nvPr>
            <p:ph type="body" idx="1"/>
          </p:nvPr>
        </p:nvSpPr>
        <p:spPr/>
        <p:txBody>
          <a:bodyPr/>
          <a:lstStyle/>
          <a:p>
            <a:pPr marL="0" indent="0">
              <a:buFont typeface="Arial" panose="020B0604020202020204" pitchFamily="34" charset="0"/>
              <a:buNone/>
            </a:pPr>
            <a:r>
              <a:rPr lang="en-US" dirty="0"/>
              <a:t>We are also working with a local marketing firm in Lexington – Kismet Marketing.  It is hard to show a website.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a snapshot of the website’s key highlights.  It does a much better giving you a feel for the campaign.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4322412-14E7-3BF5-210A-8D7971E15780}"/>
              </a:ext>
            </a:extLst>
          </p:cNvPr>
          <p:cNvSpPr>
            <a:spLocks noGrp="1"/>
          </p:cNvSpPr>
          <p:nvPr>
            <p:ph type="sldNum" sz="quarter" idx="5"/>
          </p:nvPr>
        </p:nvSpPr>
        <p:spPr/>
        <p:txBody>
          <a:bodyPr/>
          <a:lstStyle/>
          <a:p>
            <a:fld id="{313A9CC5-CDA2-42C1-9E0C-CBA22E8C139F}" type="slidenum">
              <a:rPr lang="en-US" smtClean="0"/>
              <a:t>17</a:t>
            </a:fld>
            <a:endParaRPr lang="en-US"/>
          </a:p>
        </p:txBody>
      </p:sp>
    </p:spTree>
    <p:extLst>
      <p:ext uri="{BB962C8B-B14F-4D97-AF65-F5344CB8AC3E}">
        <p14:creationId xmlns:p14="http://schemas.microsoft.com/office/powerpoint/2010/main" val="144324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41477-AE4B-7596-AD76-56755BF8D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71278-7489-A9EB-FCA9-9296CF611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7E7F3-36E7-0C46-7ABF-C502F61C5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be closely watching the data/analytics, and can adjust as needed to make sure we’re reaching the right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marketing is a long-game.  And, each year we are going to be looking at the workforce data to see if we’re moving the needle.    </a:t>
            </a:r>
          </a:p>
          <a:p>
            <a:endParaRPr lang="en-US" dirty="0"/>
          </a:p>
        </p:txBody>
      </p:sp>
      <p:sp>
        <p:nvSpPr>
          <p:cNvPr id="4" name="Slide Number Placeholder 3">
            <a:extLst>
              <a:ext uri="{FF2B5EF4-FFF2-40B4-BE49-F238E27FC236}">
                <a16:creationId xmlns:a16="http://schemas.microsoft.com/office/drawing/2014/main" id="{A0EFBCC0-ACF1-084B-5427-085D12263BC5}"/>
              </a:ext>
            </a:extLst>
          </p:cNvPr>
          <p:cNvSpPr>
            <a:spLocks noGrp="1"/>
          </p:cNvSpPr>
          <p:nvPr>
            <p:ph type="sldNum" sz="quarter" idx="5"/>
          </p:nvPr>
        </p:nvSpPr>
        <p:spPr/>
        <p:txBody>
          <a:bodyPr/>
          <a:lstStyle/>
          <a:p>
            <a:fld id="{313A9CC5-CDA2-42C1-9E0C-CBA22E8C139F}" type="slidenum">
              <a:rPr lang="en-US" smtClean="0"/>
              <a:t>18</a:t>
            </a:fld>
            <a:endParaRPr lang="en-US"/>
          </a:p>
        </p:txBody>
      </p:sp>
    </p:spTree>
    <p:extLst>
      <p:ext uri="{BB962C8B-B14F-4D97-AF65-F5344CB8AC3E}">
        <p14:creationId xmlns:p14="http://schemas.microsoft.com/office/powerpoint/2010/main" val="2150487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“talent attraction marketing” is an important economic development tool that Kentucky needs to add to its competitiveness strategy – in order to help businesses find skilled workers. </a:t>
            </a:r>
          </a:p>
          <a:p>
            <a:endParaRPr lang="en-US" dirty="0"/>
          </a:p>
          <a:p>
            <a:r>
              <a:rPr lang="en-US" dirty="0"/>
              <a:t>We don’t have enough have people to fill jobs.  This is short term and a long-term game.  </a:t>
            </a:r>
          </a:p>
          <a:p>
            <a:endParaRPr lang="en-US" dirty="0"/>
          </a:p>
          <a:p>
            <a:r>
              <a:rPr lang="en-US" dirty="0"/>
              <a:t>We’re already market KY to businesses through the Cabinet for </a:t>
            </a:r>
            <a:r>
              <a:rPr lang="en-US" dirty="0" err="1"/>
              <a:t>Ec</a:t>
            </a:r>
            <a:r>
              <a:rPr lang="en-US" dirty="0"/>
              <a:t> Deve. and to visitors through the </a:t>
            </a:r>
            <a:r>
              <a:rPr lang="en-US" dirty="0" err="1"/>
              <a:t>Toursim</a:t>
            </a:r>
            <a:r>
              <a:rPr lang="en-US" dirty="0"/>
              <a:t> Cabinet.  We need to take the next steps and align those messages with a marketing campaign to workers – like Michigan.  </a:t>
            </a:r>
          </a:p>
          <a:p>
            <a:endParaRPr lang="en-US" dirty="0"/>
          </a:p>
          <a:p>
            <a:r>
              <a:rPr lang="en-US" dirty="0"/>
              <a:t>Greater Lex story is the Kentucky story.  We represent both urban and rural communities in the 9-county.  We are committed to making sure every community is represented in the marketing.  </a:t>
            </a:r>
          </a:p>
          <a:p>
            <a:endParaRPr lang="en-US" dirty="0"/>
          </a:p>
          <a:p>
            <a:r>
              <a:rPr lang="en-US" dirty="0"/>
              <a:t>We have to tell our story.  We know we’re unknown based on the data.  We’re better together. </a:t>
            </a:r>
          </a:p>
          <a:p>
            <a:endParaRPr lang="en-US" dirty="0"/>
          </a:p>
          <a:p>
            <a:r>
              <a:rPr lang="en-US" dirty="0"/>
              <a:t>We are recommending the state follow a similar process of doing the research, developing intentional marketing plan – and collaborating with stakeholders across the Commonwealth through that process.  Then, let’s decide who we want to talk to, how we wanted want to do it and then invest in that strategy.  </a:t>
            </a:r>
          </a:p>
          <a:p>
            <a:endParaRPr lang="en-US" dirty="0"/>
          </a:p>
          <a:p>
            <a:r>
              <a:rPr lang="en-US" dirty="0"/>
              <a:t>If we don’t tell our story, no one else is going to do.  We have to get in the people attraction game.      </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19</a:t>
            </a:fld>
            <a:endParaRPr lang="en-US" dirty="0"/>
          </a:p>
        </p:txBody>
      </p:sp>
    </p:spTree>
    <p:extLst>
      <p:ext uri="{BB962C8B-B14F-4D97-AF65-F5344CB8AC3E}">
        <p14:creationId xmlns:p14="http://schemas.microsoft.com/office/powerpoint/2010/main" val="185358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brief background… for many years, Commerce Lexington has worked in a 9-county region in Central Kentucky for job recruitment and retention activities and public policy and leadership development.  </a:t>
            </a:r>
          </a:p>
          <a:p>
            <a:endParaRPr lang="en-US" dirty="0"/>
          </a:p>
          <a:p>
            <a:r>
              <a:rPr lang="en-US" dirty="0"/>
              <a:t>Our economic development professionals have worked together for a long time to market the region so that we can compete against much larger metros (workforce, job sites, housing, </a:t>
            </a:r>
            <a:r>
              <a:rPr lang="en-US" dirty="0" err="1"/>
              <a:t>etc</a:t>
            </a:r>
            <a:r>
              <a:rPr lang="en-US" dirty="0"/>
              <a:t>).   Our tourism professionals have also worked together to market the region to visitors.  </a:t>
            </a:r>
          </a:p>
          <a:p>
            <a:endParaRPr lang="en-US" dirty="0"/>
          </a:p>
          <a:p>
            <a:endParaRPr lang="en-US" dirty="0"/>
          </a:p>
          <a:p>
            <a:pPr marL="171450" indent="-171450">
              <a:buFont typeface="Wingdings" panose="05000000000000000000" pitchFamily="2" charset="2"/>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423189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 rapidly changing economic landscape post pandemic, Commerce Lexington, along with regional leaders, recognized the need to reposition ourselves and be more intentional in our collaborative efforts to attract jobs and people to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2021, a Regional Advisory Committee was formed consisting of 45 regional leaders who represented the 9-counties and consisted of leaders in business, economic development, government and education. </a:t>
            </a:r>
          </a:p>
          <a:p>
            <a:endParaRPr lang="en-US" dirty="0"/>
          </a:p>
          <a:p>
            <a:r>
              <a:rPr lang="en-US" dirty="0"/>
              <a:t>We engaged with two of the nation’s top economic and workforce development strategy experts – Ted Abernathy with Economic Leadership and Development Counsellors International.  Both experts helped us evaluate economic trends, our regional economy, workforce strategies and  provided guidance on next steps we could take to take to make our region more competitive.   </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287862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also engaged with internal stakeholders as we worked on a strategy, hosting numerous briefings with key leaders in every community.  </a:t>
            </a:r>
          </a:p>
          <a:p>
            <a:endParaRPr lang="en-US" dirty="0"/>
          </a:p>
          <a:p>
            <a:r>
              <a:rPr lang="en-US" dirty="0"/>
              <a:t>We wanted to make sure the process was rooted in collaboration and research.  </a:t>
            </a:r>
          </a:p>
          <a:p>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221726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analyzed how our region ranked against some of our competitors cities or cities of a similar size based on competitiveness indexes.  </a:t>
            </a:r>
          </a:p>
          <a:p>
            <a:endParaRPr lang="en-US" sz="1600" dirty="0"/>
          </a:p>
          <a:p>
            <a:r>
              <a:rPr lang="en-US" sz="1600" dirty="0"/>
              <a:t>Our key takeaways were threefold. </a:t>
            </a:r>
          </a:p>
          <a:p>
            <a:endParaRPr lang="en-US" sz="1600" dirty="0"/>
          </a:p>
          <a:p>
            <a:pPr marL="342900" indent="-342900">
              <a:buAutoNum type="arabicParenR"/>
            </a:pPr>
            <a:r>
              <a:rPr lang="en-US" sz="1600" dirty="0"/>
              <a:t>We are in the middle of the pack.  Status quo.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600" dirty="0"/>
              <a:t>We have a quality of life/place strengths that needs to be leveraged.</a:t>
            </a:r>
          </a:p>
          <a:p>
            <a:pPr marL="342900" indent="-342900">
              <a:buAutoNum type="arabicParenR"/>
            </a:pPr>
            <a:r>
              <a:rPr lang="en-US" sz="1600" dirty="0"/>
              <a:t>We needed to address our momentum challenge.  </a:t>
            </a:r>
          </a:p>
          <a:p>
            <a:pPr marL="0" indent="0">
              <a:buNone/>
            </a:pPr>
            <a:endParaRPr lang="en-US" sz="1600" dirty="0"/>
          </a:p>
          <a:p>
            <a:pPr marL="0" indent="0">
              <a:buNone/>
            </a:pPr>
            <a:r>
              <a:rPr lang="en-US" sz="1600" dirty="0"/>
              <a:t>Our momentum as a region was slowing.  Our growth was slowing.  We were below the national average in job creation, wages, GDP, workforce growth.  </a:t>
            </a:r>
          </a:p>
          <a:p>
            <a:pPr marL="0" indent="0">
              <a:buNone/>
            </a:pPr>
            <a:endParaRPr lang="en-US" sz="1600" dirty="0"/>
          </a:p>
          <a:p>
            <a:pPr marL="0" indent="0">
              <a:buNone/>
            </a:pPr>
            <a:r>
              <a:rPr lang="en-US" sz="1600" dirty="0"/>
              <a:t>We were also not increasing our </a:t>
            </a:r>
            <a:r>
              <a:rPr lang="en-US" sz="1600" dirty="0" err="1"/>
              <a:t>retentin</a:t>
            </a:r>
            <a:r>
              <a:rPr lang="en-US" sz="1600" dirty="0"/>
              <a:t>/attraction of young professionals – which was surprising given we have 10 colleges and universities in the region, and 20k graduates coming out per year.   </a:t>
            </a:r>
          </a:p>
          <a:p>
            <a:pPr marL="0" indent="0">
              <a:buNone/>
            </a:pPr>
            <a:endParaRPr lang="en-US" sz="1600" dirty="0"/>
          </a:p>
          <a:p>
            <a:endParaRPr lang="en-US" sz="1400" dirty="0"/>
          </a:p>
        </p:txBody>
      </p:sp>
      <p:sp>
        <p:nvSpPr>
          <p:cNvPr id="4" name="Slide Number Placeholder 3"/>
          <p:cNvSpPr>
            <a:spLocks noGrp="1"/>
          </p:cNvSpPr>
          <p:nvPr>
            <p:ph type="sldNum" sz="quarter" idx="5"/>
          </p:nvPr>
        </p:nvSpPr>
        <p:spPr/>
        <p:txBody>
          <a:bodyPr/>
          <a:lstStyle/>
          <a:p>
            <a:fld id="{B92C2AAE-4098-40EA-887F-2B19B50ECEA8}" type="slidenum">
              <a:rPr lang="en-US" smtClean="0"/>
              <a:t>5</a:t>
            </a:fld>
            <a:endParaRPr lang="en-US"/>
          </a:p>
        </p:txBody>
      </p:sp>
    </p:spTree>
    <p:extLst>
      <p:ext uri="{BB962C8B-B14F-4D97-AF65-F5344CB8AC3E}">
        <p14:creationId xmlns:p14="http://schemas.microsoft.com/office/powerpoint/2010/main" val="365456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also surveyed 1,700 young professionals in target external markets where we knew workers were migrating to from Lexington.  These markets are: Cincy, Indy, Nashville and Chicago. </a:t>
            </a:r>
          </a:p>
          <a:p>
            <a:endParaRPr lang="en-US" sz="1400" dirty="0"/>
          </a:p>
          <a:p>
            <a:r>
              <a:rPr lang="en-US" sz="1400" dirty="0"/>
              <a:t>What we found is that the Lexington region is unknown.  People don’t know who we are and what opportunities exist in the region as a place to live or work.  </a:t>
            </a:r>
          </a:p>
          <a:p>
            <a:endParaRPr lang="en-US" sz="1400" dirty="0"/>
          </a:p>
        </p:txBody>
      </p:sp>
      <p:sp>
        <p:nvSpPr>
          <p:cNvPr id="4" name="Slide Number Placeholder 3"/>
          <p:cNvSpPr>
            <a:spLocks noGrp="1"/>
          </p:cNvSpPr>
          <p:nvPr>
            <p:ph type="sldNum" sz="quarter" idx="5"/>
          </p:nvPr>
        </p:nvSpPr>
        <p:spPr/>
        <p:txBody>
          <a:bodyPr/>
          <a:lstStyle/>
          <a:p>
            <a:fld id="{B92C2AAE-4098-40EA-887F-2B19B50ECEA8}" type="slidenum">
              <a:rPr lang="en-US" smtClean="0"/>
              <a:t>6</a:t>
            </a:fld>
            <a:endParaRPr lang="en-US"/>
          </a:p>
        </p:txBody>
      </p:sp>
    </p:spTree>
    <p:extLst>
      <p:ext uri="{BB962C8B-B14F-4D97-AF65-F5344CB8AC3E}">
        <p14:creationId xmlns:p14="http://schemas.microsoft.com/office/powerpoint/2010/main" val="264000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Regional leaders further evaluated challenges and strengths compared to competitors.  </a:t>
            </a:r>
          </a:p>
          <a:p>
            <a:pPr marL="0" indent="0">
              <a:buFontTx/>
              <a:buNone/>
            </a:pPr>
            <a:endParaRPr lang="en-US" sz="1100" dirty="0">
              <a:latin typeface="+mn-lt"/>
            </a:endParaRPr>
          </a:p>
          <a:p>
            <a:pPr marL="0" indent="0">
              <a:buFontTx/>
              <a:buNone/>
            </a:pPr>
            <a:r>
              <a:rPr lang="en-US" sz="1100" dirty="0">
                <a:latin typeface="+mn-lt"/>
              </a:rPr>
              <a:t>We also found that were not investing in marketing to businesses and workforce at the same rate as competitor cites or regions.  </a:t>
            </a:r>
          </a:p>
          <a:p>
            <a:pPr marL="0" indent="0">
              <a:buFontTx/>
              <a:buNone/>
            </a:pPr>
            <a:endParaRPr lang="en-US" sz="1100" dirty="0">
              <a:latin typeface="+mn-lt"/>
            </a:endParaRPr>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dirty="0"/>
          </a:p>
        </p:txBody>
      </p:sp>
    </p:spTree>
    <p:extLst>
      <p:ext uri="{BB962C8B-B14F-4D97-AF65-F5344CB8AC3E}">
        <p14:creationId xmlns:p14="http://schemas.microsoft.com/office/powerpoint/2010/main" val="183940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leaders agreed to three overarching goals for the Regional Competitiveness Plan.  With regard to talent,</a:t>
            </a:r>
          </a:p>
          <a:p>
            <a:pPr marL="171450" indent="-171450">
              <a:buFontTx/>
              <a:buChar char="-"/>
            </a:pPr>
            <a:r>
              <a:rPr lang="en-US" dirty="0"/>
              <a:t>Increasing our regional labor force, specifically young professionals in the 25-55 range.  </a:t>
            </a:r>
          </a:p>
          <a:p>
            <a:pPr marL="171450" indent="-171450">
              <a:buFontTx/>
              <a:buChar char="-"/>
            </a:pPr>
            <a:r>
              <a:rPr lang="en-US" dirty="0"/>
              <a:t>Data showed we were only growing the workforce at 600+ people per year. </a:t>
            </a:r>
          </a:p>
          <a:p>
            <a:pPr marL="171450" indent="-171450">
              <a:buFontTx/>
              <a:buChar char="-"/>
            </a:pPr>
            <a:r>
              <a:rPr lang="en-US" dirty="0"/>
              <a:t>The goal is to double that number - 1,500 people per year.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101635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leaders committed to executing and properly resources 7 specific action items.  </a:t>
            </a:r>
          </a:p>
          <a:p>
            <a:endParaRPr lang="en-US" dirty="0"/>
          </a:p>
          <a:p>
            <a:r>
              <a:rPr lang="en-US" dirty="0"/>
              <a:t>These action items were selected because they are mutually beneficial to all communities (wins for everyone), </a:t>
            </a:r>
          </a:p>
          <a:p>
            <a:endParaRPr lang="en-US" dirty="0"/>
          </a:p>
          <a:p>
            <a:r>
              <a:rPr lang="en-US" dirty="0"/>
              <a:t>The focus of today’s presentation is #4 – developing a talent recruitment/attraction marketing campaign.  </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110952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a:solidFill>
            <a:schemeClr val="accent4">
              <a:alpha val="62000"/>
            </a:schemeClr>
          </a:solidFill>
        </p:spPr>
        <p:txBody>
          <a:bodyPr/>
          <a:lstStyle>
            <a:lvl1pPr marL="0" indent="0" algn="ctr">
              <a:buNone/>
              <a:defRPr>
                <a:solidFill>
                  <a:schemeClr val="bg1"/>
                </a:solidFill>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1871830" y="1995397"/>
            <a:ext cx="8261873" cy="1338828"/>
          </a:xfrm>
          <a:prstGeom prst="rect">
            <a:avLst/>
          </a:prstGeom>
          <a:noFill/>
          <a:ln w="38100">
            <a:solidFill>
              <a:schemeClr val="accent1"/>
            </a:solidFill>
          </a:ln>
        </p:spPr>
        <p:txBody>
          <a:bodyPr wrap="square" lIns="0" tIns="274320" rIns="0" bIns="274320" anchor="ctr" anchorCtr="0">
            <a:spAutoFit/>
          </a:bodyPr>
          <a:lstStyle>
            <a:lvl1pPr algn="ctr">
              <a:lnSpc>
                <a:spcPct val="80000"/>
              </a:lnSpc>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1871830" y="4914047"/>
            <a:ext cx="8261873" cy="831149"/>
          </a:xfrm>
          <a:prstGeom prst="rect">
            <a:avLst/>
          </a:prstGeom>
          <a:no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01446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838200" y="136525"/>
            <a:ext cx="10515600" cy="1031087"/>
          </a:xfrm>
          <a:prstGeom prst="rect">
            <a:avLst/>
          </a:prstGeom>
        </p:spPr>
        <p:txBody>
          <a:bodyPr anchor="b" anchorCtr="0"/>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5"/>
            <a:ext cx="2939143" cy="370112"/>
          </a:xfrm>
          <a:prstGeom prst="rect">
            <a:avLst/>
          </a:prstGeom>
        </p:spPr>
        <p:txBody>
          <a:bodyPr anchor="t">
            <a:normAutofit/>
          </a:bodyPr>
          <a:lstStyle>
            <a:lvl1pPr marL="0" indent="0" algn="ctr">
              <a:lnSpc>
                <a:spcPct val="100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844202"/>
          </a:xfrm>
          <a:prstGeom prst="rect">
            <a:avLst/>
          </a:prstGeom>
        </p:spPr>
        <p:txBody>
          <a:bodyPr anchor="t">
            <a:norm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5"/>
            <a:ext cx="2939143" cy="370112"/>
          </a:xfrm>
          <a:prstGeom prst="rect">
            <a:avLst/>
          </a:prstGeom>
        </p:spPr>
        <p:txBody>
          <a:bodyPr anchor="t">
            <a:normAutofit/>
          </a:bodyPr>
          <a:lstStyle>
            <a:lvl1pPr marL="0" indent="0" algn="ctr">
              <a:lnSpc>
                <a:spcPct val="100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844202"/>
          </a:xfrm>
          <a:prstGeom prst="rect">
            <a:avLst/>
          </a:prstGeom>
        </p:spPr>
        <p:txBody>
          <a:bodyPr anchor="t">
            <a:norm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5"/>
            <a:ext cx="2939143" cy="370112"/>
          </a:xfrm>
          <a:prstGeom prst="rect">
            <a:avLst/>
          </a:prstGeom>
        </p:spPr>
        <p:txBody>
          <a:bodyPr anchor="t">
            <a:normAutofit/>
          </a:bodyPr>
          <a:lstStyle>
            <a:lvl1pPr marL="0" indent="0" algn="ctr">
              <a:lnSpc>
                <a:spcPct val="100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844202"/>
          </a:xfrm>
          <a:prstGeom prst="rect">
            <a:avLst/>
          </a:prstGeom>
        </p:spPr>
        <p:txBody>
          <a:bodyPr anchor="t">
            <a:norm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1366084"/>
            <a:ext cx="4028188" cy="1633067"/>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7"/>
            <a:ext cx="4953000" cy="379504"/>
          </a:xfrm>
          <a:prstGeom prst="rect">
            <a:avLst/>
          </a:prstGeom>
        </p:spPr>
        <p:txBody>
          <a:bodyPr anchor="ctr" anchorCtr="0"/>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298041"/>
          </a:xfrm>
          <a:prstGeom prst="rect">
            <a:avLst/>
          </a:prstGeom>
        </p:spPr>
        <p:txBody>
          <a:bodyPr anchor="t">
            <a:normAutofit/>
          </a:bodyPr>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7"/>
            <a:ext cx="4953000" cy="379504"/>
          </a:xfrm>
          <a:prstGeom prst="rect">
            <a:avLst/>
          </a:prstGeom>
        </p:spPr>
        <p:txBody>
          <a:bodyPr anchor="ctr" anchorCtr="0"/>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298041"/>
          </a:xfrm>
          <a:prstGeom prst="rect">
            <a:avLst/>
          </a:prstGeom>
        </p:spPr>
        <p:txBody>
          <a:bodyPr anchor="t">
            <a:normAutofit/>
          </a:bodyPr>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136526"/>
            <a:ext cx="5272746" cy="872764"/>
          </a:xfrm>
          <a:prstGeom prst="rect">
            <a:avLst/>
          </a:prstGeom>
        </p:spPr>
        <p:txBody>
          <a:bodyPr anchor="b" anchorCtr="0"/>
          <a:lstStyle>
            <a:lvl1pPr>
              <a:defRPr sz="2400" cap="all" spc="100" baseline="0">
                <a:solidFill>
                  <a:schemeClr val="accent2"/>
                </a:solidFill>
              </a:defRPr>
            </a:lvl1pPr>
          </a:lstStyle>
          <a:p>
            <a:r>
              <a:rPr lang="en-US" dirty="0"/>
              <a:t>Click to add title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2479833" y="2992227"/>
            <a:ext cx="2395991" cy="426393"/>
          </a:xfrm>
          <a:prstGeom prst="rect">
            <a:avLst/>
          </a:prstGeom>
        </p:spPr>
        <p:txBody>
          <a:bodyPr anchor="ctr" anchorCtr="0"/>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9" name="Text Placeholder 10">
            <a:extLst>
              <a:ext uri="{FF2B5EF4-FFF2-40B4-BE49-F238E27FC236}">
                <a16:creationId xmlns:a16="http://schemas.microsoft.com/office/drawing/2014/main" id="{279C2E31-7298-0176-1525-0D87EF8385D9}"/>
              </a:ext>
            </a:extLst>
          </p:cNvPr>
          <p:cNvSpPr>
            <a:spLocks noGrp="1"/>
          </p:cNvSpPr>
          <p:nvPr>
            <p:ph type="body" sz="quarter" idx="28" hasCustomPrompt="1"/>
          </p:nvPr>
        </p:nvSpPr>
        <p:spPr>
          <a:xfrm>
            <a:off x="4425599" y="4156201"/>
            <a:ext cx="640080" cy="615553"/>
          </a:xfrm>
          <a:prstGeom prst="rect">
            <a:avLst/>
          </a:prstGeom>
          <a:ln w="28575">
            <a:solidFill>
              <a:schemeClr val="accent3">
                <a:lumMod val="75000"/>
              </a:schemeClr>
            </a:solidFill>
          </a:ln>
        </p:spPr>
        <p:txBody>
          <a:bodyPr lIns="182880" tIns="182880" rIns="182880" bIns="182880" anchor="ctr">
            <a:spAutoFit/>
          </a:bodyPr>
          <a:lstStyle>
            <a:lvl1pPr marL="0" indent="0" algn="ctr">
              <a:lnSpc>
                <a:spcPct val="100000"/>
              </a:lnSpc>
              <a:spcBef>
                <a:spcPts val="0"/>
              </a:spcBef>
              <a:buNone/>
              <a:defRPr sz="1600" cap="all" spc="100" baseline="0">
                <a:solidFill>
                  <a:schemeClr val="accent3">
                    <a:lumMod val="75000"/>
                  </a:schemeClr>
                </a:solidFill>
                <a:latin typeface="+mj-lt"/>
              </a:defRPr>
            </a:lvl1pPr>
          </a:lstStyle>
          <a:p>
            <a:pPr lvl="0"/>
            <a:r>
              <a:rPr lang="en-US" dirty="0"/>
              <a:t>#</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095998" y="311795"/>
            <a:ext cx="2514603" cy="426393"/>
          </a:xfrm>
          <a:prstGeom prst="rect">
            <a:avLst/>
          </a:prstGeom>
        </p:spPr>
        <p:txBody>
          <a:bodyPr anchor="ctr" anchorCtr="0"/>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173125" y="2202522"/>
            <a:ext cx="640080" cy="615553"/>
          </a:xfrm>
          <a:prstGeom prst="rect">
            <a:avLst/>
          </a:prstGeom>
          <a:ln w="28575">
            <a:solidFill>
              <a:schemeClr val="tx1"/>
            </a:solidFill>
          </a:ln>
        </p:spPr>
        <p:txBody>
          <a:bodyPr lIns="182880" tIns="182880" rIns="182880" bIns="182880" anchor="ctr">
            <a:spAutoFit/>
          </a:bodyPr>
          <a:lstStyle>
            <a:lvl1pPr marL="0" indent="0" algn="ctr">
              <a:lnSpc>
                <a:spcPct val="100000"/>
              </a:lnSpc>
              <a:spcBef>
                <a:spcPts val="0"/>
              </a:spcBef>
              <a:buNone/>
              <a:defRPr sz="1600" cap="all" spc="100" baseline="0">
                <a:solidFill>
                  <a:schemeClr val="accent4">
                    <a:lumMod val="50000"/>
                  </a:schemeClr>
                </a:solidFill>
                <a:latin typeface="+mj-lt"/>
              </a:defRPr>
            </a:lvl1pPr>
          </a:lstStyle>
          <a:p>
            <a:pPr lvl="0"/>
            <a:r>
              <a:rPr lang="en-US" dirty="0"/>
              <a:t>#</a:t>
            </a:r>
          </a:p>
        </p:txBody>
      </p:sp>
      <p:sp>
        <p:nvSpPr>
          <p:cNvPr id="10" name="Text Placeholder 10">
            <a:extLst>
              <a:ext uri="{FF2B5EF4-FFF2-40B4-BE49-F238E27FC236}">
                <a16:creationId xmlns:a16="http://schemas.microsoft.com/office/drawing/2014/main" id="{C85DBB47-8DD5-9E71-081A-EBA598136064}"/>
              </a:ext>
            </a:extLst>
          </p:cNvPr>
          <p:cNvSpPr>
            <a:spLocks noGrp="1"/>
          </p:cNvSpPr>
          <p:nvPr>
            <p:ph type="body" sz="quarter" idx="29" hasCustomPrompt="1"/>
          </p:nvPr>
        </p:nvSpPr>
        <p:spPr>
          <a:xfrm>
            <a:off x="6242991" y="4718766"/>
            <a:ext cx="640080" cy="615553"/>
          </a:xfrm>
          <a:prstGeom prst="rect">
            <a:avLst/>
          </a:prstGeom>
          <a:ln w="28575">
            <a:solidFill>
              <a:schemeClr val="accent1">
                <a:lumMod val="50000"/>
              </a:schemeClr>
            </a:solidFill>
          </a:ln>
        </p:spPr>
        <p:txBody>
          <a:bodyPr lIns="182880" tIns="182880" rIns="182880" bIns="182880" anchor="ctr">
            <a:spAutoFit/>
          </a:bodyPr>
          <a:lstStyle>
            <a:lvl1pPr marL="0" indent="0" algn="ctr">
              <a:lnSpc>
                <a:spcPct val="100000"/>
              </a:lnSpc>
              <a:spcBef>
                <a:spcPts val="0"/>
              </a:spcBef>
              <a:buNone/>
              <a:defRPr sz="1600" cap="all" spc="100" baseline="0">
                <a:solidFill>
                  <a:schemeClr val="accent1">
                    <a:lumMod val="50000"/>
                  </a:schemeClr>
                </a:solidFill>
                <a:latin typeface="+mj-lt"/>
              </a:defRPr>
            </a:lvl1pPr>
          </a:lstStyle>
          <a:p>
            <a:pPr lvl="0"/>
            <a:r>
              <a:rPr lang="en-US" dirty="0"/>
              <a:t>#</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095997" y="5683895"/>
            <a:ext cx="2514603" cy="426393"/>
          </a:xfrm>
          <a:prstGeom prst="rect">
            <a:avLst/>
          </a:prstGeom>
        </p:spPr>
        <p:txBody>
          <a:bodyPr anchor="ctr" anchorCtr="0"/>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7951304" y="1501717"/>
            <a:ext cx="2107096" cy="984885"/>
          </a:xfrm>
          <a:prstGeom prst="rect">
            <a:avLst/>
          </a:prstGeom>
          <a:ln w="28575">
            <a:solidFill>
              <a:schemeClr val="accent6">
                <a:lumMod val="50000"/>
              </a:schemeClr>
            </a:solidFill>
          </a:ln>
        </p:spPr>
        <p:txBody>
          <a:bodyPr tIns="182880" bIns="182880" anchor="ctr">
            <a:spAutoFit/>
          </a:bodyPr>
          <a:lstStyle>
            <a:lvl1pPr marL="0" indent="0" algn="ctr">
              <a:lnSpc>
                <a:spcPct val="10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7" name="Text Placeholder 10">
            <a:extLst>
              <a:ext uri="{FF2B5EF4-FFF2-40B4-BE49-F238E27FC236}">
                <a16:creationId xmlns:a16="http://schemas.microsoft.com/office/drawing/2014/main" id="{B6D5964F-25E2-08E6-D7F9-57498E1077A0}"/>
              </a:ext>
            </a:extLst>
          </p:cNvPr>
          <p:cNvSpPr>
            <a:spLocks noGrp="1"/>
          </p:cNvSpPr>
          <p:nvPr>
            <p:ph type="body" sz="quarter" idx="26" hasCustomPrompt="1"/>
          </p:nvPr>
        </p:nvSpPr>
        <p:spPr>
          <a:xfrm>
            <a:off x="7920968" y="3742479"/>
            <a:ext cx="640080" cy="615553"/>
          </a:xfrm>
          <a:prstGeom prst="rect">
            <a:avLst/>
          </a:prstGeom>
          <a:ln w="28575">
            <a:solidFill>
              <a:schemeClr val="bg2">
                <a:lumMod val="50000"/>
              </a:schemeClr>
            </a:solidFill>
          </a:ln>
        </p:spPr>
        <p:txBody>
          <a:bodyPr lIns="182880" tIns="182880" rIns="182880" bIns="182880" anchor="ctr">
            <a:spAutoFit/>
          </a:bodyPr>
          <a:lstStyle>
            <a:lvl1pPr marL="0" indent="0" algn="ctr">
              <a:lnSpc>
                <a:spcPct val="100000"/>
              </a:lnSpc>
              <a:spcBef>
                <a:spcPts val="0"/>
              </a:spcBef>
              <a:buNone/>
              <a:defRPr sz="1600" cap="all" spc="100" baseline="0">
                <a:solidFill>
                  <a:schemeClr val="bg2">
                    <a:lumMod val="50000"/>
                  </a:schemeClr>
                </a:solidFill>
                <a:latin typeface="+mj-lt"/>
              </a:defRPr>
            </a:lvl1pPr>
          </a:lstStyle>
          <a:p>
            <a:pPr lvl="0"/>
            <a:r>
              <a:rPr lang="en-US" dirty="0"/>
              <a:t>#</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805764" y="3002166"/>
            <a:ext cx="2250652" cy="426393"/>
          </a:xfrm>
          <a:prstGeom prst="rect">
            <a:avLst/>
          </a:prstGeom>
        </p:spPr>
        <p:txBody>
          <a:bodyPr anchor="ctr" anchorCtr="0"/>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8" name="Text Placeholder 10">
            <a:extLst>
              <a:ext uri="{FF2B5EF4-FFF2-40B4-BE49-F238E27FC236}">
                <a16:creationId xmlns:a16="http://schemas.microsoft.com/office/drawing/2014/main" id="{DA2CADC9-297F-AAB7-386E-C6A99079B70A}"/>
              </a:ext>
            </a:extLst>
          </p:cNvPr>
          <p:cNvSpPr>
            <a:spLocks noGrp="1"/>
          </p:cNvSpPr>
          <p:nvPr>
            <p:ph type="body" sz="quarter" idx="27" hasCustomPrompt="1"/>
          </p:nvPr>
        </p:nvSpPr>
        <p:spPr>
          <a:xfrm>
            <a:off x="9738360" y="4305044"/>
            <a:ext cx="640080" cy="615553"/>
          </a:xfrm>
          <a:prstGeom prst="rect">
            <a:avLst/>
          </a:prstGeom>
          <a:ln w="28575">
            <a:solidFill>
              <a:schemeClr val="bg2">
                <a:lumMod val="75000"/>
              </a:schemeClr>
            </a:solidFill>
          </a:ln>
        </p:spPr>
        <p:txBody>
          <a:bodyPr lIns="182880" tIns="182880" rIns="182880" bIns="182880" anchor="ctr">
            <a:spAutoFit/>
          </a:bodyPr>
          <a:lstStyle>
            <a:lvl1pPr marL="0" indent="0" algn="ctr">
              <a:lnSpc>
                <a:spcPct val="100000"/>
              </a:lnSpc>
              <a:spcBef>
                <a:spcPts val="0"/>
              </a:spcBef>
              <a:buNone/>
              <a:defRPr sz="1600" cap="all" spc="100" baseline="0">
                <a:solidFill>
                  <a:schemeClr val="bg2">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136525"/>
            <a:ext cx="5268686" cy="861077"/>
          </a:xfrm>
          <a:prstGeom prst="rect">
            <a:avLst/>
          </a:prstGeom>
        </p:spPr>
        <p:txBody>
          <a:bodyPr anchor="b" anchorCtr="0"/>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5268686"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2749477" y="615860"/>
            <a:ext cx="6313956" cy="710964"/>
          </a:xfrm>
          <a:prstGeom prst="rect">
            <a:avLst/>
          </a:prstGeom>
          <a:ln w="28575">
            <a:solidFill>
              <a:schemeClr val="accent2"/>
            </a:solidFill>
          </a:ln>
        </p:spPr>
        <p:txBody>
          <a:bodyPr wrap="square" tIns="182880" bIns="182880" anchor="ctr" anchorCtr="0">
            <a:spAutoFit/>
          </a:bodyP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170733"/>
            <a:ext cx="1440088" cy="469597"/>
          </a:xfrm>
          <a:prstGeom prst="rect">
            <a:avLst/>
          </a:prstGeom>
        </p:spPr>
        <p:txBody>
          <a:bodyPr anchor="ctr" anchorCtr="0"/>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170733"/>
            <a:ext cx="1440088" cy="469597"/>
          </a:xfrm>
          <a:prstGeom prst="rect">
            <a:avLst/>
          </a:prstGeom>
        </p:spPr>
        <p:txBody>
          <a:bodyPr anchor="ctr" anchorCtr="0"/>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170733"/>
            <a:ext cx="1440088" cy="469597"/>
          </a:xfrm>
          <a:prstGeom prst="rect">
            <a:avLst/>
          </a:prstGeom>
        </p:spPr>
        <p:txBody>
          <a:bodyPr anchor="ctr" anchorCtr="0"/>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678434"/>
            <a:ext cx="1021001" cy="65227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3973320"/>
            <a:ext cx="1440088" cy="408780"/>
          </a:xfrm>
          <a:prstGeom prst="rect">
            <a:avLst/>
          </a:prstGeom>
        </p:spPr>
        <p:txBody>
          <a:bodyPr anchor="ctr" anchorCtr="0"/>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3973320"/>
            <a:ext cx="1440088" cy="408780"/>
          </a:xfrm>
          <a:prstGeom prst="rect">
            <a:avLst/>
          </a:prstGeom>
        </p:spPr>
        <p:txBody>
          <a:bodyPr anchor="ctr" anchorCtr="0"/>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3973320"/>
            <a:ext cx="1440088" cy="408780"/>
          </a:xfrm>
          <a:prstGeom prst="rect">
            <a:avLst/>
          </a:prstGeom>
        </p:spPr>
        <p:txBody>
          <a:bodyPr anchor="ctr" anchorCtr="0"/>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376510"/>
            <a:ext cx="1021001" cy="65227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59635"/>
            <a:ext cx="5854122" cy="901906"/>
          </a:xfrm>
          <a:prstGeom prst="rect">
            <a:avLst/>
          </a:prstGeom>
        </p:spPr>
        <p:txBody>
          <a:bodyPr anchor="b" anchorCtr="0"/>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1084758"/>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697005" y="116648"/>
            <a:ext cx="10797991" cy="1024694"/>
          </a:xfrm>
          <a:prstGeom prst="rect">
            <a:avLst/>
          </a:prstGeom>
        </p:spPr>
        <p:txBody>
          <a:bodyPr anchor="b" anchorCtr="0"/>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sz="1800"/>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50990"/>
            <a:ext cx="2487705" cy="437219"/>
          </a:xfrm>
          <a:prstGeom prst="rect">
            <a:avLst/>
          </a:prstGeom>
        </p:spPr>
        <p:txBody>
          <a:bodyPr anchor="ctr" anchorCtr="0"/>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968613"/>
          </a:xfrm>
          <a:prstGeom prst="rect">
            <a:avLst/>
          </a:prstGeom>
        </p:spPr>
        <p:txBody>
          <a:bodyPr anchor="t">
            <a:normAutofit/>
          </a:bodyPr>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sz="1800"/>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50990"/>
            <a:ext cx="2487705" cy="437219"/>
          </a:xfrm>
          <a:prstGeom prst="rect">
            <a:avLst/>
          </a:prstGeom>
        </p:spPr>
        <p:txBody>
          <a:bodyPr anchor="ctr" anchorCtr="0"/>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968613"/>
          </a:xfrm>
          <a:prstGeom prst="rect">
            <a:avLst/>
          </a:prstGeom>
        </p:spPr>
        <p:txBody>
          <a:bodyPr anchor="t">
            <a:normAutofit/>
          </a:bodyPr>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sz="1800"/>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50990"/>
            <a:ext cx="2487705" cy="437219"/>
          </a:xfrm>
          <a:prstGeom prst="rect">
            <a:avLst/>
          </a:prstGeom>
        </p:spPr>
        <p:txBody>
          <a:bodyPr anchor="ctr" anchorCtr="0"/>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968613"/>
          </a:xfrm>
          <a:prstGeom prst="rect">
            <a:avLst/>
          </a:prstGeom>
        </p:spPr>
        <p:txBody>
          <a:bodyPr anchor="t">
            <a:normAutofit/>
          </a:bodyPr>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sz="1800"/>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50990"/>
            <a:ext cx="2487705" cy="437219"/>
          </a:xfrm>
          <a:prstGeom prst="rect">
            <a:avLst/>
          </a:prstGeom>
        </p:spPr>
        <p:txBody>
          <a:bodyPr anchor="ctr" anchorCtr="0"/>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968613"/>
          </a:xfrm>
          <a:prstGeom prst="rect">
            <a:avLst/>
          </a:prstGeom>
        </p:spPr>
        <p:txBody>
          <a:bodyPr anchor="t">
            <a:normAutofit/>
          </a:bodyPr>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966475" y="136526"/>
            <a:ext cx="10259051" cy="1004464"/>
          </a:xfrm>
          <a:prstGeom prst="rect">
            <a:avLst/>
          </a:prstGeom>
        </p:spPr>
        <p:txBody>
          <a:bodyPr anchor="b" anchorCtr="0"/>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sz="1400"/>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sz="1400"/>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sz="1400"/>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sz="1400"/>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2"/>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0"/>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sz="1400"/>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sz="1400"/>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sz="1400"/>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8"/>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6"/>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sz="1400"/>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2"/>
            <a:ext cx="2315205" cy="283590"/>
          </a:xfrm>
          <a:prstGeom prst="rect">
            <a:avLst/>
          </a:prstGeom>
        </p:spPr>
        <p:txBody>
          <a:bodyPr anchor="ctr" anchorCtr="0"/>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0"/>
            <a:ext cx="2315205" cy="36770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510459" y="139150"/>
            <a:ext cx="11165602" cy="1117396"/>
          </a:xfrm>
          <a:prstGeom prst="rect">
            <a:avLst/>
          </a:prstGeom>
        </p:spPr>
        <p:txBody>
          <a:bodyPr anchor="b" anchorCtr="0"/>
          <a:lstStyle>
            <a:lvl1pPr algn="ctr">
              <a:defRPr lang="en-US" sz="2400" cap="all" spc="100" baseline="0">
                <a:solidFill>
                  <a:schemeClr val="tx2">
                    <a:lumMod val="75000"/>
                  </a:schemeClr>
                </a:solidFill>
              </a:defRPr>
            </a:lvl1pPr>
          </a:lstStyle>
          <a:p>
            <a:r>
              <a:rPr lang="en-US" dirty="0"/>
              <a:t>Click to add title</a:t>
            </a:r>
          </a:p>
        </p:txBody>
      </p:sp>
      <p:sp>
        <p:nvSpPr>
          <p:cNvPr id="7" name="Chart Placeholder 6">
            <a:extLst>
              <a:ext uri="{FF2B5EF4-FFF2-40B4-BE49-F238E27FC236}">
                <a16:creationId xmlns:a16="http://schemas.microsoft.com/office/drawing/2014/main" id="{122EF2C7-A38E-EBC9-86D9-0408F85A29D4}"/>
              </a:ext>
            </a:extLst>
          </p:cNvPr>
          <p:cNvSpPr>
            <a:spLocks noGrp="1"/>
          </p:cNvSpPr>
          <p:nvPr>
            <p:ph type="chart" sz="quarter" idx="36" hasCustomPrompt="1"/>
          </p:nvPr>
        </p:nvSpPr>
        <p:spPr>
          <a:xfrm>
            <a:off x="695405" y="2569934"/>
            <a:ext cx="2011680" cy="1920240"/>
          </a:xfrm>
          <a:prstGeom prst="rect">
            <a:avLst/>
          </a:prstGeom>
        </p:spPr>
        <p:txBody>
          <a:bodyPr/>
          <a:lstStyle>
            <a:lvl1pPr marL="0" indent="0" algn="ctr">
              <a:buNone/>
              <a:defRPr lang="en-US" sz="1400" dirty="0"/>
            </a:lvl1pPr>
          </a:lstStyle>
          <a:p>
            <a:r>
              <a:rPr lang="en-US" dirty="0"/>
              <a:t>Click to add chart</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09994"/>
            <a:ext cx="1200150" cy="1151632"/>
          </a:xfrm>
          <a:prstGeom prst="rect">
            <a:avLst/>
          </a:prstGeom>
        </p:spPr>
        <p:txBody>
          <a:bodyPr anchor="ctr">
            <a:normAutofit/>
          </a:bodyP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ctr" anchorCtr="0"/>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7"/>
            <a:ext cx="2381574" cy="1054365"/>
          </a:xfrm>
          <a:prstGeom prst="rect">
            <a:avLst/>
          </a:prstGeom>
        </p:spPr>
        <p:txBody>
          <a:bodyPr anchor="t">
            <a:normAutofit/>
          </a:bodyPr>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9" name="Chart Placeholder 6">
            <a:extLst>
              <a:ext uri="{FF2B5EF4-FFF2-40B4-BE49-F238E27FC236}">
                <a16:creationId xmlns:a16="http://schemas.microsoft.com/office/drawing/2014/main" id="{9969B5A7-837E-7C4D-52AC-D594E235AA6E}"/>
              </a:ext>
            </a:extLst>
          </p:cNvPr>
          <p:cNvSpPr>
            <a:spLocks noGrp="1"/>
          </p:cNvSpPr>
          <p:nvPr>
            <p:ph type="chart" sz="quarter" idx="37" hasCustomPrompt="1"/>
          </p:nvPr>
        </p:nvSpPr>
        <p:spPr>
          <a:xfrm>
            <a:off x="3616979" y="2569934"/>
            <a:ext cx="2011680" cy="1920240"/>
          </a:xfrm>
          <a:prstGeom prst="rect">
            <a:avLst/>
          </a:prstGeom>
        </p:spPr>
        <p:txBody>
          <a:bodyPr/>
          <a:lstStyle>
            <a:lvl1pPr marL="0" indent="0" algn="ctr">
              <a:buNone/>
              <a:defRPr lang="en-US" sz="1400" dirty="0"/>
            </a:lvl1pPr>
          </a:lstStyle>
          <a:p>
            <a:r>
              <a:rPr lang="en-US" dirty="0"/>
              <a:t>Click to add chart</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09994"/>
            <a:ext cx="1223858" cy="1151632"/>
          </a:xfrm>
          <a:prstGeom prst="rect">
            <a:avLst/>
          </a:prstGeom>
        </p:spPr>
        <p:txBody>
          <a:bodyPr anchor="ctr">
            <a:normAutofit/>
          </a:bodyP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ctr" anchorCtr="0"/>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6"/>
            <a:ext cx="2381574" cy="1054365"/>
          </a:xfrm>
          <a:prstGeom prst="rect">
            <a:avLst/>
          </a:prstGeom>
        </p:spPr>
        <p:txBody>
          <a:bodyPr anchor="t">
            <a:normAutofit/>
          </a:bodyPr>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10" name="Chart Placeholder 6">
            <a:extLst>
              <a:ext uri="{FF2B5EF4-FFF2-40B4-BE49-F238E27FC236}">
                <a16:creationId xmlns:a16="http://schemas.microsoft.com/office/drawing/2014/main" id="{B6FFD727-5628-7008-8B3D-07EF8D87902D}"/>
              </a:ext>
            </a:extLst>
          </p:cNvPr>
          <p:cNvSpPr>
            <a:spLocks noGrp="1"/>
          </p:cNvSpPr>
          <p:nvPr>
            <p:ph type="chart" sz="quarter" idx="38" hasCustomPrompt="1"/>
          </p:nvPr>
        </p:nvSpPr>
        <p:spPr>
          <a:xfrm>
            <a:off x="6563341" y="2569934"/>
            <a:ext cx="2011680" cy="1920240"/>
          </a:xfrm>
          <a:prstGeom prst="rect">
            <a:avLst/>
          </a:prstGeom>
        </p:spPr>
        <p:txBody>
          <a:bodyPr/>
          <a:lstStyle>
            <a:lvl1pPr marL="0" indent="0" algn="ctr">
              <a:buNone/>
              <a:defRPr lang="en-US" sz="1400" dirty="0"/>
            </a:lvl1pPr>
          </a:lstStyle>
          <a:p>
            <a:r>
              <a:rPr lang="en-US" dirty="0"/>
              <a:t>Click to add chart</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09994"/>
            <a:ext cx="1187610" cy="1151632"/>
          </a:xfrm>
          <a:prstGeom prst="rect">
            <a:avLst/>
          </a:prstGeom>
        </p:spPr>
        <p:txBody>
          <a:bodyPr anchor="ctr">
            <a:normAutofit/>
          </a:bodyP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ctr" anchorCtr="0"/>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1"/>
            <a:ext cx="2381574" cy="1054365"/>
          </a:xfrm>
          <a:prstGeom prst="rect">
            <a:avLst/>
          </a:prstGeom>
        </p:spPr>
        <p:txBody>
          <a:bodyPr anchor="t">
            <a:normAutofit/>
          </a:bodyPr>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11" name="Chart Placeholder 6">
            <a:extLst>
              <a:ext uri="{FF2B5EF4-FFF2-40B4-BE49-F238E27FC236}">
                <a16:creationId xmlns:a16="http://schemas.microsoft.com/office/drawing/2014/main" id="{AF03B766-DD41-38D2-1C6A-FAEC26EFB36B}"/>
              </a:ext>
            </a:extLst>
          </p:cNvPr>
          <p:cNvSpPr>
            <a:spLocks noGrp="1"/>
          </p:cNvSpPr>
          <p:nvPr>
            <p:ph type="chart" sz="quarter" idx="39" hasCustomPrompt="1"/>
          </p:nvPr>
        </p:nvSpPr>
        <p:spPr>
          <a:xfrm>
            <a:off x="9484915" y="2569934"/>
            <a:ext cx="2011680" cy="1920240"/>
          </a:xfrm>
          <a:prstGeom prst="rect">
            <a:avLst/>
          </a:prstGeom>
        </p:spPr>
        <p:txBody>
          <a:bodyPr/>
          <a:lstStyle>
            <a:lvl1pPr marL="0" indent="0" algn="ctr">
              <a:buNone/>
              <a:defRPr lang="en-US" sz="1400" dirty="0"/>
            </a:lvl1pPr>
          </a:lstStyle>
          <a:p>
            <a:r>
              <a:rPr lang="en-US" dirty="0"/>
              <a:t>Click to add chart</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09994"/>
            <a:ext cx="1211785" cy="1151632"/>
          </a:xfrm>
          <a:prstGeom prst="rect">
            <a:avLst/>
          </a:prstGeom>
        </p:spPr>
        <p:txBody>
          <a:bodyPr anchor="ctr">
            <a:normAutofit/>
          </a:bodyP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ctr" anchorCtr="0"/>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69"/>
            <a:ext cx="2381574" cy="1054365"/>
          </a:xfrm>
          <a:prstGeom prst="rect">
            <a:avLst/>
          </a:prstGeom>
        </p:spPr>
        <p:txBody>
          <a:bodyPr anchor="t">
            <a:normAutofit/>
          </a:bodyPr>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79513" y="59634"/>
            <a:ext cx="5208104" cy="1043609"/>
          </a:xfrm>
          <a:prstGeom prst="rect">
            <a:avLst/>
          </a:prstGeom>
        </p:spPr>
        <p:txBody>
          <a:bodyPr anchor="b" anchorCtr="0"/>
          <a:lstStyle>
            <a:lvl1pPr algn="r">
              <a:defRPr sz="2400" cap="all" spc="100" baseline="0">
                <a:solidFill>
                  <a:schemeClr val="accent2"/>
                </a:solidFill>
              </a:defRPr>
            </a:lvl1pPr>
          </a:lstStyle>
          <a:p>
            <a:r>
              <a:rPr lang="en-US" dirty="0"/>
              <a:t>Click to add title</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1491" y="1265"/>
            <a:ext cx="6564087" cy="3607697"/>
          </a:xfrm>
          <a:prstGeom prst="rect">
            <a:avLst/>
          </a:prstGeom>
          <a:solidFill>
            <a:schemeClr val="accent2">
              <a:alpha val="92000"/>
            </a:schemeClr>
          </a:solidFill>
        </p:spPr>
        <p:txBody>
          <a:bodyPr lIns="640080" tIns="45720" rIns="548640" anchor="ctr" anchorCtr="0"/>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38528"/>
            <a:ext cx="12201728" cy="5019471"/>
          </a:xfrm>
          <a:custGeom>
            <a:avLst/>
            <a:gdLst>
              <a:gd name="connsiteX0" fmla="*/ 0 w 12192000"/>
              <a:gd name="connsiteY0" fmla="*/ 0 h 5012871"/>
              <a:gd name="connsiteX1" fmla="*/ 12192000 w 12192000"/>
              <a:gd name="connsiteY1" fmla="*/ 0 h 5012871"/>
              <a:gd name="connsiteX2" fmla="*/ 12192000 w 12192000"/>
              <a:gd name="connsiteY2" fmla="*/ 5012871 h 5012871"/>
              <a:gd name="connsiteX3" fmla="*/ 0 w 12192000"/>
              <a:gd name="connsiteY3" fmla="*/ 5012871 h 5012871"/>
              <a:gd name="connsiteX4" fmla="*/ 0 w 12192000"/>
              <a:gd name="connsiteY4" fmla="*/ 0 h 5012871"/>
              <a:gd name="connsiteX0" fmla="*/ 0 w 12192000"/>
              <a:gd name="connsiteY0" fmla="*/ 6600 h 5019471"/>
              <a:gd name="connsiteX1" fmla="*/ 5632315 w 12192000"/>
              <a:gd name="connsiteY1" fmla="*/ 0 h 5019471"/>
              <a:gd name="connsiteX2" fmla="*/ 12192000 w 12192000"/>
              <a:gd name="connsiteY2" fmla="*/ 6600 h 5019471"/>
              <a:gd name="connsiteX3" fmla="*/ 12192000 w 12192000"/>
              <a:gd name="connsiteY3" fmla="*/ 5019471 h 5019471"/>
              <a:gd name="connsiteX4" fmla="*/ 0 w 12192000"/>
              <a:gd name="connsiteY4" fmla="*/ 5019471 h 5019471"/>
              <a:gd name="connsiteX5" fmla="*/ 0 w 12192000"/>
              <a:gd name="connsiteY5" fmla="*/ 6600 h 5019471"/>
              <a:gd name="connsiteX0" fmla="*/ 0 w 12192000"/>
              <a:gd name="connsiteY0" fmla="*/ 6600 h 5019471"/>
              <a:gd name="connsiteX1" fmla="*/ 5632315 w 12192000"/>
              <a:gd name="connsiteY1" fmla="*/ 0 h 5019471"/>
              <a:gd name="connsiteX2" fmla="*/ 5651770 w 12192000"/>
              <a:gd name="connsiteY2" fmla="*/ 1780161 h 5019471"/>
              <a:gd name="connsiteX3" fmla="*/ 12192000 w 12192000"/>
              <a:gd name="connsiteY3" fmla="*/ 6600 h 5019471"/>
              <a:gd name="connsiteX4" fmla="*/ 12192000 w 12192000"/>
              <a:gd name="connsiteY4" fmla="*/ 5019471 h 5019471"/>
              <a:gd name="connsiteX5" fmla="*/ 0 w 12192000"/>
              <a:gd name="connsiteY5" fmla="*/ 5019471 h 5019471"/>
              <a:gd name="connsiteX6" fmla="*/ 0 w 12192000"/>
              <a:gd name="connsiteY6" fmla="*/ 6600 h 5019471"/>
              <a:gd name="connsiteX0" fmla="*/ 0 w 12201728"/>
              <a:gd name="connsiteY0" fmla="*/ 6600 h 5019471"/>
              <a:gd name="connsiteX1" fmla="*/ 5632315 w 12201728"/>
              <a:gd name="connsiteY1" fmla="*/ 0 h 5019471"/>
              <a:gd name="connsiteX2" fmla="*/ 5651770 w 12201728"/>
              <a:gd name="connsiteY2" fmla="*/ 1780161 h 5019471"/>
              <a:gd name="connsiteX3" fmla="*/ 12201728 w 12201728"/>
              <a:gd name="connsiteY3" fmla="*/ 1757579 h 5019471"/>
              <a:gd name="connsiteX4" fmla="*/ 12192000 w 12201728"/>
              <a:gd name="connsiteY4" fmla="*/ 5019471 h 5019471"/>
              <a:gd name="connsiteX5" fmla="*/ 0 w 12201728"/>
              <a:gd name="connsiteY5" fmla="*/ 5019471 h 5019471"/>
              <a:gd name="connsiteX6" fmla="*/ 0 w 12201728"/>
              <a:gd name="connsiteY6" fmla="*/ 6600 h 5019471"/>
              <a:gd name="connsiteX0" fmla="*/ 0 w 12201728"/>
              <a:gd name="connsiteY0" fmla="*/ 6600 h 5019471"/>
              <a:gd name="connsiteX1" fmla="*/ 5632315 w 12201728"/>
              <a:gd name="connsiteY1" fmla="*/ 0 h 5019471"/>
              <a:gd name="connsiteX2" fmla="*/ 5651770 w 12201728"/>
              <a:gd name="connsiteY2" fmla="*/ 1760706 h 5019471"/>
              <a:gd name="connsiteX3" fmla="*/ 12201728 w 12201728"/>
              <a:gd name="connsiteY3" fmla="*/ 1757579 h 5019471"/>
              <a:gd name="connsiteX4" fmla="*/ 12192000 w 12201728"/>
              <a:gd name="connsiteY4" fmla="*/ 5019471 h 5019471"/>
              <a:gd name="connsiteX5" fmla="*/ 0 w 12201728"/>
              <a:gd name="connsiteY5" fmla="*/ 5019471 h 5019471"/>
              <a:gd name="connsiteX6" fmla="*/ 0 w 12201728"/>
              <a:gd name="connsiteY6" fmla="*/ 6600 h 5019471"/>
              <a:gd name="connsiteX0" fmla="*/ 0 w 12201728"/>
              <a:gd name="connsiteY0" fmla="*/ 6600 h 5019471"/>
              <a:gd name="connsiteX1" fmla="*/ 5632315 w 12201728"/>
              <a:gd name="connsiteY1" fmla="*/ 0 h 5019471"/>
              <a:gd name="connsiteX2" fmla="*/ 5651770 w 12201728"/>
              <a:gd name="connsiteY2" fmla="*/ 1760706 h 5019471"/>
              <a:gd name="connsiteX3" fmla="*/ 12201728 w 12201728"/>
              <a:gd name="connsiteY3" fmla="*/ 1757579 h 5019471"/>
              <a:gd name="connsiteX4" fmla="*/ 12192000 w 12201728"/>
              <a:gd name="connsiteY4" fmla="*/ 5019471 h 5019471"/>
              <a:gd name="connsiteX5" fmla="*/ 0 w 12201728"/>
              <a:gd name="connsiteY5" fmla="*/ 5019471 h 5019471"/>
              <a:gd name="connsiteX6" fmla="*/ 0 w 12201728"/>
              <a:gd name="connsiteY6" fmla="*/ 6600 h 5019471"/>
              <a:gd name="connsiteX0" fmla="*/ 0 w 12201728"/>
              <a:gd name="connsiteY0" fmla="*/ 6600 h 5019471"/>
              <a:gd name="connsiteX1" fmla="*/ 5632315 w 12201728"/>
              <a:gd name="connsiteY1" fmla="*/ 0 h 5019471"/>
              <a:gd name="connsiteX2" fmla="*/ 5651770 w 12201728"/>
              <a:gd name="connsiteY2" fmla="*/ 1760706 h 5019471"/>
              <a:gd name="connsiteX3" fmla="*/ 12201728 w 12201728"/>
              <a:gd name="connsiteY3" fmla="*/ 1757579 h 5019471"/>
              <a:gd name="connsiteX4" fmla="*/ 12192000 w 12201728"/>
              <a:gd name="connsiteY4" fmla="*/ 5019471 h 5019471"/>
              <a:gd name="connsiteX5" fmla="*/ 0 w 12201728"/>
              <a:gd name="connsiteY5" fmla="*/ 5019471 h 5019471"/>
              <a:gd name="connsiteX6" fmla="*/ 0 w 12201728"/>
              <a:gd name="connsiteY6" fmla="*/ 6600 h 501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728" h="5019471">
                <a:moveTo>
                  <a:pt x="0" y="6600"/>
                </a:moveTo>
                <a:lnTo>
                  <a:pt x="5632315" y="0"/>
                </a:lnTo>
                <a:cubicBezTo>
                  <a:pt x="5645285" y="586902"/>
                  <a:pt x="5629073" y="1008435"/>
                  <a:pt x="5651770" y="1760706"/>
                </a:cubicBezTo>
                <a:lnTo>
                  <a:pt x="12201728" y="1757579"/>
                </a:lnTo>
                <a:cubicBezTo>
                  <a:pt x="12198485" y="2844876"/>
                  <a:pt x="12195243" y="3932174"/>
                  <a:pt x="12192000" y="5019471"/>
                </a:cubicBezTo>
                <a:lnTo>
                  <a:pt x="0" y="5019471"/>
                </a:lnTo>
                <a:lnTo>
                  <a:pt x="0" y="6600"/>
                </a:lnTo>
                <a:close/>
              </a:path>
            </a:pathLst>
          </a:cu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838200" y="1231863"/>
            <a:ext cx="2743200" cy="738664"/>
          </a:xfrm>
          <a:prstGeom prst="rect">
            <a:avLst/>
          </a:prstGeom>
          <a:ln w="28575">
            <a:solidFill>
              <a:schemeClr val="accent2"/>
            </a:solidFill>
          </a:ln>
        </p:spPr>
        <p:txBody>
          <a:bodyPr wrap="square" tIns="182880" bIns="182880" anchor="ctr" anchorCtr="0">
            <a:spAutoFit/>
          </a:bodyP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normAutofit/>
          </a:bodyPr>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363752" y="2969432"/>
            <a:ext cx="2743199" cy="710964"/>
          </a:xfrm>
          <a:prstGeom prst="rect">
            <a:avLst/>
          </a:prstGeom>
          <a:ln w="28575">
            <a:solidFill>
              <a:schemeClr val="accent4">
                <a:lumMod val="50000"/>
              </a:schemeClr>
            </a:solidFill>
          </a:ln>
        </p:spPr>
        <p:txBody>
          <a:bodyPr wrap="square" tIns="182880" bIns="182880" anchor="b" anchorCtr="0">
            <a:spAutoFit/>
          </a:bodyP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3254821" cy="2083230"/>
          </a:xfrm>
          <a:prstGeom prst="rect">
            <a:avLst/>
          </a:prstGeom>
        </p:spPr>
        <p:txBody>
          <a:bodyPr anchor="t">
            <a:normAutofit/>
          </a:bodyPr>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uote With Photo - White">
    <p:spTree>
      <p:nvGrpSpPr>
        <p:cNvPr id="1" name=""/>
        <p:cNvGrpSpPr/>
        <p:nvPr/>
      </p:nvGrpSpPr>
      <p:grpSpPr>
        <a:xfrm>
          <a:off x="0" y="0"/>
          <a:ext cx="0" cy="0"/>
          <a:chOff x="0" y="0"/>
          <a:chExt cx="0" cy="0"/>
        </a:xfrm>
      </p:grpSpPr>
      <p:pic>
        <p:nvPicPr>
          <p:cNvPr id="2" name="Picture 1" descr="A white background with black and white clouds&#10;&#10;Description automatically generated">
            <a:extLst>
              <a:ext uri="{FF2B5EF4-FFF2-40B4-BE49-F238E27FC236}">
                <a16:creationId xmlns:a16="http://schemas.microsoft.com/office/drawing/2014/main" id="{665DB7BF-855A-FAB2-153D-2398499F17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D6268A2E-DF97-60CA-2531-8FD6EFAAB465}"/>
              </a:ext>
            </a:extLst>
          </p:cNvPr>
          <p:cNvSpPr>
            <a:spLocks noGrp="1"/>
          </p:cNvSpPr>
          <p:nvPr>
            <p:ph type="body" sz="quarter" idx="10" hasCustomPrompt="1"/>
          </p:nvPr>
        </p:nvSpPr>
        <p:spPr>
          <a:xfrm>
            <a:off x="932871" y="1450109"/>
            <a:ext cx="5781965" cy="2576946"/>
          </a:xfrm>
        </p:spPr>
        <p:txBody>
          <a:bodyPr>
            <a:noAutofit/>
          </a:bodyPr>
          <a:lstStyle>
            <a:lvl1pPr marL="0" indent="0" algn="l">
              <a:buNone/>
              <a:defRPr sz="3600">
                <a:solidFill>
                  <a:srgbClr val="003D4D"/>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r>
              <a:rPr lang="en-US" dirty="0">
                <a:effectLst/>
                <a:latin typeface="Aeonik" panose="020B0503030300000000" pitchFamily="34" charset="0"/>
              </a:rPr>
              <a:t>Lis </a:t>
            </a:r>
            <a:r>
              <a:rPr lang="en-US" dirty="0" err="1">
                <a:effectLst/>
                <a:latin typeface="Aeonik" panose="020B0503030300000000" pitchFamily="34" charset="0"/>
              </a:rPr>
              <a:t>quam</a:t>
            </a:r>
            <a:r>
              <a:rPr lang="en-US" dirty="0">
                <a:effectLst/>
                <a:latin typeface="Aeonik" panose="020B0503030300000000" pitchFamily="34" charset="0"/>
              </a:rPr>
              <a:t> </a:t>
            </a:r>
            <a:r>
              <a:rPr lang="en-US" dirty="0" err="1">
                <a:effectLst/>
                <a:latin typeface="Aeonik" panose="020B0503030300000000" pitchFamily="34" charset="0"/>
              </a:rPr>
              <a:t>quis</a:t>
            </a:r>
            <a:r>
              <a:rPr lang="en-US" dirty="0">
                <a:effectLst/>
                <a:latin typeface="Aeonik" panose="020B0503030300000000" pitchFamily="34" charset="0"/>
              </a:rPr>
              <a:t> </a:t>
            </a:r>
            <a:r>
              <a:rPr lang="en-US" dirty="0" err="1">
                <a:effectLst/>
                <a:latin typeface="Aeonik" panose="020B0503030300000000" pitchFamily="34" charset="0"/>
              </a:rPr>
              <a:t>rehenec</a:t>
            </a:r>
            <a:r>
              <a:rPr lang="en-US" dirty="0">
                <a:effectLst/>
                <a:latin typeface="Aeonik" panose="020B0503030300000000" pitchFamily="34" charset="0"/>
              </a:rPr>
              <a:t> </a:t>
            </a:r>
            <a:r>
              <a:rPr lang="en-US" dirty="0" err="1">
                <a:effectLst/>
                <a:latin typeface="Aeonik" panose="020B0503030300000000" pitchFamily="34" charset="0"/>
              </a:rPr>
              <a:t>torerna</a:t>
            </a:r>
            <a:r>
              <a:rPr lang="en-US" dirty="0">
                <a:effectLst/>
                <a:latin typeface="Aeonik" panose="020B0503030300000000" pitchFamily="34" charset="0"/>
              </a:rPr>
              <a:t> </a:t>
            </a:r>
            <a:r>
              <a:rPr lang="en-US" dirty="0" err="1">
                <a:effectLst/>
                <a:latin typeface="Aeonik" panose="020B0503030300000000" pitchFamily="34" charset="0"/>
              </a:rPr>
              <a:t>tionsequis</a:t>
            </a:r>
            <a:r>
              <a:rPr lang="en-US" dirty="0">
                <a:effectLst/>
                <a:latin typeface="Aeonik" panose="020B0503030300000000" pitchFamily="34" charset="0"/>
              </a:rPr>
              <a:t> </a:t>
            </a:r>
            <a:r>
              <a:rPr lang="en-US" dirty="0" err="1">
                <a:effectLst/>
                <a:latin typeface="Aeonik" panose="020B0503030300000000" pitchFamily="34" charset="0"/>
              </a:rPr>
              <a:t>iaspersped</a:t>
            </a:r>
            <a:r>
              <a:rPr lang="en-US" dirty="0">
                <a:effectLst/>
                <a:latin typeface="Aeonik" panose="020B0503030300000000" pitchFamily="34" charset="0"/>
              </a:rPr>
              <a:t> expedition </a:t>
            </a:r>
            <a:r>
              <a:rPr lang="en-US" dirty="0" err="1">
                <a:effectLst/>
                <a:latin typeface="Aeonik" panose="020B0503030300000000" pitchFamily="34" charset="0"/>
              </a:rPr>
              <a:t>parum</a:t>
            </a:r>
            <a:r>
              <a:rPr lang="en-US" dirty="0">
                <a:effectLst/>
                <a:latin typeface="Aeonik" panose="020B0503030300000000" pitchFamily="34" charset="0"/>
              </a:rPr>
              <a:t> </a:t>
            </a:r>
            <a:r>
              <a:rPr lang="en-US" dirty="0" err="1">
                <a:effectLst/>
                <a:latin typeface="Aeonik" panose="020B0503030300000000" pitchFamily="34" charset="0"/>
              </a:rPr>
              <a:t>aceperferit</a:t>
            </a:r>
            <a:r>
              <a:rPr lang="en-US" dirty="0">
                <a:effectLst/>
                <a:latin typeface="Aeonik" panose="020B0503030300000000" pitchFamily="34" charset="0"/>
              </a:rPr>
              <a:t> </a:t>
            </a:r>
            <a:r>
              <a:rPr lang="en-US" dirty="0" err="1">
                <a:effectLst/>
                <a:latin typeface="Aeonik" panose="020B0503030300000000" pitchFamily="34" charset="0"/>
              </a:rPr>
              <a:t>ipsumen</a:t>
            </a:r>
            <a:r>
              <a:rPr lang="en-US" dirty="0">
                <a:effectLst/>
                <a:latin typeface="Aeonik" panose="020B0503030300000000" pitchFamily="34" charset="0"/>
              </a:rPr>
              <a:t> </a:t>
            </a:r>
            <a:r>
              <a:rPr lang="en-US" dirty="0" err="1">
                <a:effectLst/>
                <a:latin typeface="Aeonik" panose="020B0503030300000000" pitchFamily="34" charset="0"/>
              </a:rPr>
              <a:t>dempor</a:t>
            </a:r>
            <a:r>
              <a:rPr lang="en-US" dirty="0">
                <a:effectLst/>
                <a:latin typeface="Aeonik" panose="020B0503030300000000" pitchFamily="34" charset="0"/>
              </a:rPr>
              <a:t> </a:t>
            </a:r>
            <a:r>
              <a:rPr lang="en-US" dirty="0" err="1">
                <a:effectLst/>
                <a:latin typeface="Aeonik" panose="020B0503030300000000" pitchFamily="34" charset="0"/>
              </a:rPr>
              <a:t>sectemp</a:t>
            </a:r>
            <a:r>
              <a:rPr lang="en-US" dirty="0">
                <a:effectLst/>
                <a:latin typeface="Aeonik" panose="020B0503030300000000" pitchFamily="34" charset="0"/>
              </a:rPr>
              <a:t> </a:t>
            </a:r>
            <a:r>
              <a:rPr lang="en-US" dirty="0" err="1">
                <a:effectLst/>
                <a:latin typeface="Aeonik" panose="020B0503030300000000" pitchFamily="34" charset="0"/>
              </a:rPr>
              <a:t>orpore</a:t>
            </a:r>
            <a:endParaRPr lang="en-US" dirty="0">
              <a:effectLst/>
              <a:latin typeface="Aeonik" panose="020B0503030300000000" pitchFamily="34" charset="0"/>
            </a:endParaRPr>
          </a:p>
        </p:txBody>
      </p:sp>
      <p:sp>
        <p:nvSpPr>
          <p:cNvPr id="13" name="Text Placeholder 11">
            <a:extLst>
              <a:ext uri="{FF2B5EF4-FFF2-40B4-BE49-F238E27FC236}">
                <a16:creationId xmlns:a16="http://schemas.microsoft.com/office/drawing/2014/main" id="{226C28E0-EB5F-17D3-88AC-956E3CA54CB8}"/>
              </a:ext>
            </a:extLst>
          </p:cNvPr>
          <p:cNvSpPr>
            <a:spLocks noGrp="1"/>
          </p:cNvSpPr>
          <p:nvPr>
            <p:ph type="body" sz="quarter" idx="11" hasCustomPrompt="1"/>
          </p:nvPr>
        </p:nvSpPr>
        <p:spPr>
          <a:xfrm>
            <a:off x="858983" y="4650510"/>
            <a:ext cx="6049963" cy="720437"/>
          </a:xfrm>
        </p:spPr>
        <p:txBody>
          <a:bodyPr>
            <a:noAutofit/>
          </a:bodyPr>
          <a:lstStyle>
            <a:lvl1pPr marL="0" indent="0" algn="l">
              <a:lnSpc>
                <a:spcPct val="50000"/>
              </a:lnSpc>
              <a:buNone/>
              <a:defRPr sz="1700" b="1" i="0">
                <a:solidFill>
                  <a:srgbClr val="003D4D"/>
                </a:solidFill>
                <a:latin typeface="Aeonik" panose="020B0503030300000000" pitchFamily="34" charset="0"/>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dirty="0"/>
              <a:t>-Name Here</a:t>
            </a:r>
          </a:p>
        </p:txBody>
      </p:sp>
      <p:sp>
        <p:nvSpPr>
          <p:cNvPr id="15" name="Picture Placeholder 14">
            <a:extLst>
              <a:ext uri="{FF2B5EF4-FFF2-40B4-BE49-F238E27FC236}">
                <a16:creationId xmlns:a16="http://schemas.microsoft.com/office/drawing/2014/main" id="{7BFB8DFC-69A4-3414-3B28-5CDFE83E3FAE}"/>
              </a:ext>
            </a:extLst>
          </p:cNvPr>
          <p:cNvSpPr>
            <a:spLocks noGrp="1"/>
          </p:cNvSpPr>
          <p:nvPr>
            <p:ph type="pic" sz="quarter" idx="12" hasCustomPrompt="1"/>
          </p:nvPr>
        </p:nvSpPr>
        <p:spPr>
          <a:xfrm>
            <a:off x="7379855" y="0"/>
            <a:ext cx="4812144" cy="6858000"/>
          </a:xfrm>
        </p:spPr>
        <p:txBody>
          <a:bodyPr anchor="ctr"/>
          <a:lstStyle>
            <a:lvl1pPr marL="0" indent="0" algn="ctr">
              <a:buNone/>
              <a:defRPr>
                <a:solidFill>
                  <a:srgbClr val="003D4D"/>
                </a:solidFill>
              </a:defRPr>
            </a:lvl1pPr>
          </a:lstStyle>
          <a:p>
            <a:r>
              <a:rPr lang="en-US" dirty="0"/>
              <a:t>PHOTO</a:t>
            </a:r>
          </a:p>
        </p:txBody>
      </p:sp>
    </p:spTree>
    <p:extLst>
      <p:ext uri="{BB962C8B-B14F-4D97-AF65-F5344CB8AC3E}">
        <p14:creationId xmlns:p14="http://schemas.microsoft.com/office/powerpoint/2010/main" val="2595390477"/>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4860-8BE2-AA5E-F813-CF94BADE1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597C92-0D81-6F9D-CAEB-61DD14BCA64F}"/>
              </a:ext>
            </a:extLst>
          </p:cNvPr>
          <p:cNvSpPr>
            <a:spLocks noGrp="1"/>
          </p:cNvSpPr>
          <p:nvPr>
            <p:ph type="dt" sz="half" idx="10"/>
          </p:nvPr>
        </p:nvSpPr>
        <p:spPr/>
        <p:txBody>
          <a:bodyPr/>
          <a:lstStyle/>
          <a:p>
            <a:fld id="{98233A13-2ABF-48F9-BABD-2807D3D04D41}" type="datetimeFigureOut">
              <a:rPr lang="en-US" smtClean="0"/>
              <a:t>10/15/2024</a:t>
            </a:fld>
            <a:endParaRPr lang="en-US"/>
          </a:p>
        </p:txBody>
      </p:sp>
      <p:sp>
        <p:nvSpPr>
          <p:cNvPr id="4" name="Footer Placeholder 3">
            <a:extLst>
              <a:ext uri="{FF2B5EF4-FFF2-40B4-BE49-F238E27FC236}">
                <a16:creationId xmlns:a16="http://schemas.microsoft.com/office/drawing/2014/main" id="{F5F43A2F-9BA1-CA27-6C3E-68EF432B8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5787C-04E7-EF91-EA98-E4938B549A8F}"/>
              </a:ext>
            </a:extLst>
          </p:cNvPr>
          <p:cNvSpPr>
            <a:spLocks noGrp="1"/>
          </p:cNvSpPr>
          <p:nvPr>
            <p:ph type="sldNum" sz="quarter" idx="12"/>
          </p:nvPr>
        </p:nvSpPr>
        <p:spPr/>
        <p:txBody>
          <a:bodyPr/>
          <a:lstStyle/>
          <a:p>
            <a:fld id="{7F427AA1-9387-4CAA-9720-3A5956755920}" type="slidenum">
              <a:rPr lang="en-US" smtClean="0"/>
              <a:t>‹#›</a:t>
            </a:fld>
            <a:endParaRPr lang="en-US"/>
          </a:p>
        </p:txBody>
      </p:sp>
    </p:spTree>
    <p:extLst>
      <p:ext uri="{BB962C8B-B14F-4D97-AF65-F5344CB8AC3E}">
        <p14:creationId xmlns:p14="http://schemas.microsoft.com/office/powerpoint/2010/main" val="84105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0F24E-7614-28DD-9717-16618E1ECC9F}"/>
              </a:ext>
            </a:extLst>
          </p:cNvPr>
          <p:cNvSpPr>
            <a:spLocks noGrp="1"/>
          </p:cNvSpPr>
          <p:nvPr>
            <p:ph type="dt" sz="half" idx="10"/>
          </p:nvPr>
        </p:nvSpPr>
        <p:spPr/>
        <p:txBody>
          <a:bodyPr/>
          <a:lstStyle/>
          <a:p>
            <a:fld id="{98233A13-2ABF-48F9-BABD-2807D3D04D41}" type="datetimeFigureOut">
              <a:rPr lang="en-US" smtClean="0"/>
              <a:t>10/15/2024</a:t>
            </a:fld>
            <a:endParaRPr lang="en-US"/>
          </a:p>
        </p:txBody>
      </p:sp>
      <p:sp>
        <p:nvSpPr>
          <p:cNvPr id="3" name="Footer Placeholder 2">
            <a:extLst>
              <a:ext uri="{FF2B5EF4-FFF2-40B4-BE49-F238E27FC236}">
                <a16:creationId xmlns:a16="http://schemas.microsoft.com/office/drawing/2014/main" id="{07B0ECC1-F308-6C22-C592-3E1BBA0E08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357B8-57A0-BCAB-0755-76EBC9A457FA}"/>
              </a:ext>
            </a:extLst>
          </p:cNvPr>
          <p:cNvSpPr>
            <a:spLocks noGrp="1"/>
          </p:cNvSpPr>
          <p:nvPr>
            <p:ph type="sldNum" sz="quarter" idx="12"/>
          </p:nvPr>
        </p:nvSpPr>
        <p:spPr/>
        <p:txBody>
          <a:bodyPr/>
          <a:lstStyle/>
          <a:p>
            <a:fld id="{7F427AA1-9387-4CAA-9720-3A5956755920}" type="slidenum">
              <a:rPr lang="en-US" smtClean="0"/>
              <a:t>‹#›</a:t>
            </a:fld>
            <a:endParaRPr lang="en-US"/>
          </a:p>
        </p:txBody>
      </p:sp>
    </p:spTree>
    <p:extLst>
      <p:ext uri="{BB962C8B-B14F-4D97-AF65-F5344CB8AC3E}">
        <p14:creationId xmlns:p14="http://schemas.microsoft.com/office/powerpoint/2010/main" val="53303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45BAFD-B50D-7DB0-CB26-199128244D33}"/>
              </a:ext>
            </a:extLst>
          </p:cNvPr>
          <p:cNvSpPr>
            <a:spLocks noGrp="1"/>
          </p:cNvSpPr>
          <p:nvPr>
            <p:ph type="body" sz="quarter" idx="10" hasCustomPrompt="1"/>
          </p:nvPr>
        </p:nvSpPr>
        <p:spPr>
          <a:xfrm>
            <a:off x="1796075" y="2176041"/>
            <a:ext cx="8599849" cy="1758347"/>
          </a:xfrm>
        </p:spPr>
        <p:txBody>
          <a:bodyPr>
            <a:noAutofit/>
          </a:bodyPr>
          <a:lstStyle>
            <a:lvl1pPr marL="0" indent="0" algn="ctr">
              <a:buNone/>
              <a:defRPr sz="6500" b="0" i="0">
                <a:solidFill>
                  <a:srgbClr val="003D4D"/>
                </a:solidFill>
                <a:latin typeface="Aeonik" panose="020B0503030300000000" pitchFamily="34" charset="0"/>
              </a:defRPr>
            </a:lvl1pPr>
            <a:lvl2pPr marL="457200" indent="0" algn="ctr">
              <a:buNone/>
              <a:defRPr>
                <a:solidFill>
                  <a:srgbClr val="EDFF1A"/>
                </a:solidFill>
              </a:defRPr>
            </a:lvl2pPr>
            <a:lvl3pPr marL="914400" indent="0" algn="ctr">
              <a:buNone/>
              <a:defRPr>
                <a:solidFill>
                  <a:srgbClr val="EDFF1A"/>
                </a:solidFill>
              </a:defRPr>
            </a:lvl3pPr>
            <a:lvl4pPr marL="1371600" indent="0" algn="ctr">
              <a:buNone/>
              <a:defRPr>
                <a:solidFill>
                  <a:srgbClr val="EDFF1A"/>
                </a:solidFill>
              </a:defRPr>
            </a:lvl4pPr>
            <a:lvl5pPr marL="1828800" indent="0" algn="ctr">
              <a:buNone/>
              <a:defRPr>
                <a:solidFill>
                  <a:srgbClr val="EDFF1A"/>
                </a:solidFill>
              </a:defRPr>
            </a:lvl5pPr>
          </a:lstStyle>
          <a:p>
            <a:pPr lvl="0"/>
            <a:r>
              <a:rPr lang="en-US" dirty="0"/>
              <a:t>Click to edit Master Title style</a:t>
            </a:r>
          </a:p>
        </p:txBody>
      </p:sp>
      <p:sp>
        <p:nvSpPr>
          <p:cNvPr id="2" name="Text Placeholder 13">
            <a:extLst>
              <a:ext uri="{FF2B5EF4-FFF2-40B4-BE49-F238E27FC236}">
                <a16:creationId xmlns:a16="http://schemas.microsoft.com/office/drawing/2014/main" id="{E6F84A16-EAD4-F09D-AD6F-C81027342D6B}"/>
              </a:ext>
            </a:extLst>
          </p:cNvPr>
          <p:cNvSpPr>
            <a:spLocks noGrp="1"/>
          </p:cNvSpPr>
          <p:nvPr>
            <p:ph type="body" sz="quarter" idx="11" hasCustomPrompt="1"/>
          </p:nvPr>
        </p:nvSpPr>
        <p:spPr>
          <a:xfrm>
            <a:off x="262840" y="264116"/>
            <a:ext cx="1288869" cy="225412"/>
          </a:xfrm>
        </p:spPr>
        <p:txBody>
          <a:bodyPr>
            <a:noAutofit/>
          </a:bodyPr>
          <a:lstStyle>
            <a:lvl1pPr marL="0" indent="0" algn="l">
              <a:buNone/>
              <a:defRPr sz="1000" b="0" i="0">
                <a:solidFill>
                  <a:srgbClr val="869DA5"/>
                </a:solidFill>
                <a:latin typeface="Aeonik" panose="020B0503030300000000" pitchFamily="34" charset="0"/>
              </a:defRPr>
            </a:lvl1pPr>
            <a:lvl2pPr marL="457200" indent="0" algn="ctr">
              <a:buNone/>
              <a:defRPr>
                <a:solidFill>
                  <a:srgbClr val="EDFF1A"/>
                </a:solidFill>
              </a:defRPr>
            </a:lvl2pPr>
            <a:lvl3pPr marL="914400" indent="0" algn="ctr">
              <a:buNone/>
              <a:defRPr>
                <a:solidFill>
                  <a:srgbClr val="EDFF1A"/>
                </a:solidFill>
              </a:defRPr>
            </a:lvl3pPr>
            <a:lvl4pPr marL="1371600" indent="0" algn="ctr">
              <a:buNone/>
              <a:defRPr>
                <a:solidFill>
                  <a:srgbClr val="EDFF1A"/>
                </a:solidFill>
              </a:defRPr>
            </a:lvl4pPr>
            <a:lvl5pPr marL="1828800" indent="0" algn="ctr">
              <a:buNone/>
              <a:defRPr>
                <a:solidFill>
                  <a:srgbClr val="EDFF1A"/>
                </a:solidFill>
              </a:defRPr>
            </a:lvl5pPr>
          </a:lstStyle>
          <a:p>
            <a:pPr lvl="0"/>
            <a:r>
              <a:rPr lang="en-US" dirty="0"/>
              <a:t>9 August 2023</a:t>
            </a:r>
          </a:p>
        </p:txBody>
      </p:sp>
      <p:pic>
        <p:nvPicPr>
          <p:cNvPr id="8" name="Picture 7" descr="A group of yellow circles&#10;&#10;Description automatically generated">
            <a:extLst>
              <a:ext uri="{FF2B5EF4-FFF2-40B4-BE49-F238E27FC236}">
                <a16:creationId xmlns:a16="http://schemas.microsoft.com/office/drawing/2014/main" id="{D481AC13-DDB4-DB6D-7C54-3BB160ABBB49}"/>
              </a:ext>
            </a:extLst>
          </p:cNvPr>
          <p:cNvPicPr>
            <a:picLocks noChangeAspect="1"/>
          </p:cNvPicPr>
          <p:nvPr userDrawn="1"/>
        </p:nvPicPr>
        <p:blipFill>
          <a:blip r:embed="rId2"/>
          <a:stretch>
            <a:fillRect/>
          </a:stretch>
        </p:blipFill>
        <p:spPr>
          <a:xfrm>
            <a:off x="262840" y="6155519"/>
            <a:ext cx="452081" cy="438365"/>
          </a:xfrm>
          <a:prstGeom prst="rect">
            <a:avLst/>
          </a:prstGeom>
        </p:spPr>
      </p:pic>
    </p:spTree>
    <p:extLst>
      <p:ext uri="{BB962C8B-B14F-4D97-AF65-F5344CB8AC3E}">
        <p14:creationId xmlns:p14="http://schemas.microsoft.com/office/powerpoint/2010/main" val="1786817389"/>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1" y="-13651"/>
            <a:ext cx="430907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F180AE99-79EC-775F-8C27-E996870D694B}"/>
              </a:ext>
            </a:extLst>
          </p:cNvPr>
          <p:cNvSpPr>
            <a:spLocks noGrp="1"/>
          </p:cNvSpPr>
          <p:nvPr>
            <p:ph type="title" hasCustomPrompt="1"/>
          </p:nvPr>
        </p:nvSpPr>
        <p:spPr>
          <a:xfrm>
            <a:off x="838200" y="1231863"/>
            <a:ext cx="2743200" cy="738664"/>
          </a:xfrm>
          <a:prstGeom prst="rect">
            <a:avLst/>
          </a:prstGeom>
          <a:ln w="28575">
            <a:solidFill>
              <a:schemeClr val="accent2"/>
            </a:solidFill>
          </a:ln>
        </p:spPr>
        <p:txBody>
          <a:bodyPr wrap="square" tIns="182880" bIns="182880" anchor="ctr" anchorCtr="0">
            <a:spAutoFit/>
          </a:bodyPr>
          <a:lstStyle>
            <a:lvl1pPr algn="ctr">
              <a:lnSpc>
                <a:spcPct val="100000"/>
              </a:lnSpc>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539636"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539636"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539636"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539636"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539636"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539636"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024360" y="778270"/>
            <a:ext cx="3126582" cy="710964"/>
          </a:xfrm>
          <a:prstGeom prst="rect">
            <a:avLst/>
          </a:prstGeom>
          <a:ln w="28575">
            <a:solidFill>
              <a:schemeClr val="accent2"/>
            </a:solidFill>
          </a:ln>
        </p:spPr>
        <p:txBody>
          <a:bodyPr wrap="square" tIns="182880" bIns="182880" anchor="ctr" anchorCtr="0">
            <a:spAutoFit/>
          </a:bodyP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30907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740800" y="136524"/>
            <a:ext cx="10681826" cy="1394102"/>
          </a:xfrm>
          <a:prstGeom prst="rect">
            <a:avLst/>
          </a:prstGeom>
        </p:spPr>
        <p:txBody>
          <a:bodyPr anchor="b" anchorCtr="0"/>
          <a:lstStyle>
            <a:lvl1pPr algn="ctr">
              <a:defRPr sz="2400" cap="all" spc="100" baseline="0">
                <a:solidFill>
                  <a:schemeClr val="tx2">
                    <a:lumMod val="75000"/>
                  </a:schemeClr>
                </a:solidFill>
              </a:defRPr>
            </a:lvl1pPr>
          </a:lstStyle>
          <a:p>
            <a:r>
              <a:rPr lang="en-US" noProof="0"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14771" y="2981421"/>
            <a:ext cx="603504" cy="603504"/>
          </a:xfrm>
          <a:prstGeom prst="rect">
            <a:avLst/>
          </a:prstGeom>
        </p:spPr>
        <p:txBody>
          <a:bodyPr/>
          <a:lstStyle>
            <a:lvl1pPr marL="0" indent="0" algn="ctr">
              <a:buNone/>
              <a:defRPr sz="1000"/>
            </a:lvl1pPr>
          </a:lstStyle>
          <a:p>
            <a:r>
              <a:rPr lang="en-US" noProof="0"/>
              <a:t>Click icon to add picture</a:t>
            </a:r>
            <a:endParaRPr lang="en-US" noProof="0"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2551" y="2981421"/>
            <a:ext cx="603504" cy="594360"/>
          </a:xfrm>
          <a:prstGeom prst="rect">
            <a:avLst/>
          </a:prstGeom>
        </p:spPr>
        <p:txBody>
          <a:bodyPr/>
          <a:lstStyle>
            <a:lvl1pPr marL="0" indent="0" algn="ctr">
              <a:buNone/>
              <a:defRPr sz="1000"/>
            </a:lvl1pPr>
          </a:lstStyle>
          <a:p>
            <a:r>
              <a:rPr lang="en-US" noProof="0"/>
              <a:t>Click icon to add picture</a:t>
            </a:r>
            <a:endParaRPr lang="en-US" noProof="0"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77371" y="2981421"/>
            <a:ext cx="603504" cy="603504"/>
          </a:xfrm>
          <a:prstGeom prst="rect">
            <a:avLst/>
          </a:prstGeom>
        </p:spPr>
        <p:txBody>
          <a:bodyPr/>
          <a:lstStyle>
            <a:lvl1pPr marL="0" indent="0" algn="ctr">
              <a:buNone/>
              <a:defRPr sz="1000"/>
            </a:lvl1pPr>
          </a:lstStyle>
          <a:p>
            <a:r>
              <a:rPr lang="en-US" noProof="0"/>
              <a:t>Click icon to add picture</a:t>
            </a:r>
            <a:endParaRPr lang="en-US" noProof="0"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49723" y="2981421"/>
            <a:ext cx="594360" cy="594360"/>
          </a:xfrm>
          <a:prstGeom prst="rect">
            <a:avLst/>
          </a:prstGeom>
        </p:spPr>
        <p:txBody>
          <a:bodyPr/>
          <a:lstStyle>
            <a:lvl1pPr marL="0" indent="0" algn="ctr">
              <a:buNone/>
              <a:defRPr sz="1000"/>
            </a:lvl1pPr>
          </a:lstStyle>
          <a:p>
            <a:r>
              <a:rPr lang="en-US" noProof="0"/>
              <a:t>Click icon to add picture</a:t>
            </a:r>
            <a:endParaRPr lang="en-US" noProof="0"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28317"/>
            <a:ext cx="2351446" cy="491509"/>
          </a:xfrm>
          <a:prstGeom prst="rect">
            <a:avLst/>
          </a:prstGeom>
        </p:spPr>
        <p:txBody>
          <a:bodyPr anchor="ctr" anchorCtr="0"/>
          <a:lstStyle>
            <a:lvl1pPr marL="0" indent="0" algn="ctr">
              <a:buNone/>
              <a:defRPr sz="1800" cap="all" spc="100" baseline="0">
                <a:solidFill>
                  <a:schemeClr val="accent5">
                    <a:lumMod val="50000"/>
                  </a:schemeClr>
                </a:solidFill>
                <a:latin typeface="+mj-lt"/>
              </a:defRPr>
            </a:lvl1pPr>
          </a:lstStyle>
          <a:p>
            <a:pPr lvl="0"/>
            <a:r>
              <a:rPr lang="en-US" noProof="0"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155309"/>
            <a:ext cx="2351446" cy="1867804"/>
          </a:xfrm>
          <a:prstGeom prst="rect">
            <a:avLst/>
          </a:prstGeom>
        </p:spPr>
        <p:txBody>
          <a:bodyPr tIns="0" anchor="t">
            <a:normAutofit/>
          </a:bodyPr>
          <a:lstStyle>
            <a:lvl1pPr marL="0" indent="0" algn="ctr">
              <a:lnSpc>
                <a:spcPct val="100000"/>
              </a:lnSpc>
              <a:spcBef>
                <a:spcPts val="0"/>
              </a:spcBef>
              <a:buNone/>
              <a:defRPr sz="1600" cap="none" spc="100" baseline="0">
                <a:solidFill>
                  <a:schemeClr val="tx1"/>
                </a:solidFill>
                <a:latin typeface="+mn-lt"/>
              </a:defRPr>
            </a:lvl1pPr>
          </a:lstStyle>
          <a:p>
            <a:pPr lvl="0"/>
            <a:r>
              <a:rPr lang="en-US" noProof="0"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28317"/>
            <a:ext cx="2351446" cy="491509"/>
          </a:xfrm>
          <a:prstGeom prst="rect">
            <a:avLst/>
          </a:prstGeom>
        </p:spPr>
        <p:txBody>
          <a:bodyPr anchor="ctr" anchorCtr="0"/>
          <a:lstStyle>
            <a:lvl1pPr marL="0" indent="0" algn="ctr">
              <a:buNone/>
              <a:defRPr sz="1800" cap="all" spc="100" baseline="0">
                <a:solidFill>
                  <a:schemeClr val="accent5">
                    <a:lumMod val="50000"/>
                  </a:schemeClr>
                </a:solidFill>
                <a:latin typeface="+mj-lt"/>
              </a:defRPr>
            </a:lvl1pPr>
          </a:lstStyle>
          <a:p>
            <a:pPr lvl="0"/>
            <a:r>
              <a:rPr lang="en-US" noProof="0"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155309"/>
            <a:ext cx="2351446" cy="1867804"/>
          </a:xfrm>
          <a:prstGeom prst="rect">
            <a:avLst/>
          </a:prstGeom>
        </p:spPr>
        <p:txBody>
          <a:bodyPr tIns="0" anchor="t">
            <a:normAutofit/>
          </a:bodyPr>
          <a:lstStyle>
            <a:lvl1pPr marL="0" indent="0" algn="ctr">
              <a:lnSpc>
                <a:spcPct val="100000"/>
              </a:lnSpc>
              <a:spcBef>
                <a:spcPts val="0"/>
              </a:spcBef>
              <a:buNone/>
              <a:defRPr sz="1600" cap="none" spc="100" baseline="0">
                <a:solidFill>
                  <a:schemeClr val="tx1"/>
                </a:solidFill>
                <a:latin typeface="+mn-lt"/>
              </a:defRPr>
            </a:lvl1pPr>
          </a:lstStyle>
          <a:p>
            <a:pPr lvl="0"/>
            <a:r>
              <a:rPr lang="en-US" noProof="0"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28317"/>
            <a:ext cx="2351446" cy="491509"/>
          </a:xfrm>
          <a:prstGeom prst="rect">
            <a:avLst/>
          </a:prstGeom>
        </p:spPr>
        <p:txBody>
          <a:bodyPr anchor="ctr" anchorCtr="0"/>
          <a:lstStyle>
            <a:lvl1pPr marL="0" indent="0" algn="ctr">
              <a:buNone/>
              <a:defRPr sz="1800" cap="all" spc="100" baseline="0">
                <a:solidFill>
                  <a:schemeClr val="accent5">
                    <a:lumMod val="50000"/>
                  </a:schemeClr>
                </a:solidFill>
                <a:latin typeface="+mj-lt"/>
              </a:defRPr>
            </a:lvl1pPr>
          </a:lstStyle>
          <a:p>
            <a:pPr lvl="0"/>
            <a:r>
              <a:rPr lang="en-US" noProof="0"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155309"/>
            <a:ext cx="2351446" cy="1867804"/>
          </a:xfrm>
          <a:prstGeom prst="rect">
            <a:avLst/>
          </a:prstGeom>
        </p:spPr>
        <p:txBody>
          <a:bodyPr tIns="0" anchor="t">
            <a:normAutofit/>
          </a:bodyPr>
          <a:lstStyle>
            <a:lvl1pPr marL="0" indent="0" algn="ctr">
              <a:lnSpc>
                <a:spcPct val="100000"/>
              </a:lnSpc>
              <a:spcBef>
                <a:spcPts val="0"/>
              </a:spcBef>
              <a:buNone/>
              <a:defRPr sz="1600" cap="none" spc="100" baseline="0">
                <a:solidFill>
                  <a:schemeClr val="tx1"/>
                </a:solidFill>
                <a:latin typeface="+mn-lt"/>
              </a:defRPr>
            </a:lvl1pPr>
          </a:lstStyle>
          <a:p>
            <a:pPr lvl="0"/>
            <a:r>
              <a:rPr lang="en-US" noProof="0"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28317"/>
            <a:ext cx="2351446" cy="491509"/>
          </a:xfrm>
          <a:prstGeom prst="rect">
            <a:avLst/>
          </a:prstGeom>
        </p:spPr>
        <p:txBody>
          <a:bodyPr anchor="ctr" anchorCtr="0"/>
          <a:lstStyle>
            <a:lvl1pPr marL="0" indent="0" algn="ctr">
              <a:buNone/>
              <a:defRPr sz="1800" cap="all" spc="100" baseline="0">
                <a:solidFill>
                  <a:schemeClr val="accent5">
                    <a:lumMod val="50000"/>
                  </a:schemeClr>
                </a:solidFill>
                <a:latin typeface="+mj-lt"/>
              </a:defRPr>
            </a:lvl1pPr>
          </a:lstStyle>
          <a:p>
            <a:pPr lvl="0"/>
            <a:r>
              <a:rPr lang="en-US" noProof="0"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155309"/>
            <a:ext cx="2351446" cy="1867804"/>
          </a:xfrm>
          <a:prstGeom prst="rect">
            <a:avLst/>
          </a:prstGeom>
        </p:spPr>
        <p:txBody>
          <a:bodyPr tIns="0" anchor="t">
            <a:normAutofit/>
          </a:bodyPr>
          <a:lstStyle>
            <a:lvl1pPr marL="0" indent="0" algn="ctr">
              <a:lnSpc>
                <a:spcPct val="100000"/>
              </a:lnSpc>
              <a:spcBef>
                <a:spcPts val="0"/>
              </a:spcBef>
              <a:buNone/>
              <a:defRPr sz="1600" cap="none" spc="100" baseline="0">
                <a:solidFill>
                  <a:schemeClr val="tx1"/>
                </a:solidFill>
                <a:latin typeface="+mn-lt"/>
              </a:defRPr>
            </a:lvl1pPr>
          </a:lstStyle>
          <a:p>
            <a:pPr lvl="0"/>
            <a:r>
              <a:rPr lang="en-US" noProof="0"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noProof="0"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noProof="0"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noProof="0" smtClean="0"/>
              <a:pPr/>
              <a:t>‹#›</a:t>
            </a:fld>
            <a:endParaRPr lang="en-US" noProof="0"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8FACB9-712C-00FE-DBCD-1AA1980A216E}"/>
              </a:ext>
              <a:ext uri="{C183D7F6-B498-43B3-948B-1728B52AA6E4}">
                <adec:decorative xmlns:adec="http://schemas.microsoft.com/office/drawing/2017/decorative" val="1"/>
              </a:ext>
            </a:extLst>
          </p:cNvPr>
          <p:cNvSpPr/>
          <p:nvPr userDrawn="1"/>
        </p:nvSpPr>
        <p:spPr>
          <a:xfrm>
            <a:off x="0" y="3429000"/>
            <a:ext cx="4979773" cy="3429000"/>
          </a:xfrm>
          <a:prstGeom prst="rect">
            <a:avLst/>
          </a:prstGeom>
          <a:solidFill>
            <a:schemeClr val="accent2">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DC5111A-DFA6-6321-4CF4-CECA47E163AE}"/>
              </a:ext>
            </a:extLst>
          </p:cNvPr>
          <p:cNvSpPr>
            <a:spLocks noGrp="1"/>
          </p:cNvSpPr>
          <p:nvPr>
            <p:ph type="title" hasCustomPrompt="1"/>
          </p:nvPr>
        </p:nvSpPr>
        <p:spPr>
          <a:xfrm>
            <a:off x="838201" y="4655488"/>
            <a:ext cx="3274202" cy="701731"/>
          </a:xfrm>
          <a:prstGeom prst="rect">
            <a:avLst/>
          </a:prstGeom>
          <a:ln w="28575">
            <a:solidFill>
              <a:schemeClr val="bg1"/>
            </a:solidFill>
          </a:ln>
        </p:spPr>
        <p:txBody>
          <a:bodyPr wrap="square" tIns="182880" bIns="182880" anchor="b" anchorCtr="0">
            <a:spAutoFit/>
          </a:bodyPr>
          <a:lstStyle>
            <a:lvl1pPr algn="ctr">
              <a:defRPr sz="2400" cap="all" baseline="0">
                <a:solidFill>
                  <a:schemeClr val="bg1"/>
                </a:solidFill>
              </a:defRPr>
            </a:lvl1pPr>
          </a:lstStyle>
          <a:p>
            <a:r>
              <a:rPr lang="en-US" dirty="0"/>
              <a:t>Title</a:t>
            </a:r>
          </a:p>
        </p:txBody>
      </p:sp>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a:solidFill>
            <a:schemeClr val="accent4">
              <a:alpha val="62000"/>
            </a:schemeClr>
          </a:solidFill>
        </p:spPr>
        <p:txBody>
          <a:bodyPr/>
          <a:lstStyle>
            <a:lvl1pPr marL="0" indent="0" algn="ctr">
              <a:buNone/>
              <a:defRPr>
                <a:solidFill>
                  <a:schemeClr val="bg1"/>
                </a:solidFill>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3611637" y="2515848"/>
            <a:ext cx="4968726" cy="1852045"/>
          </a:xfrm>
          <a:prstGeom prst="rect">
            <a:avLst/>
          </a:prstGeom>
          <a:noFill/>
          <a:ln w="38100">
            <a:solidFill>
              <a:schemeClr val="accent5"/>
            </a:solidFill>
          </a:ln>
        </p:spPr>
        <p:txBody>
          <a:bodyPr wrap="square" tIns="228600" bIns="137160" anchor="b" anchorCtr="0">
            <a:spAutoFit/>
          </a:bodyPr>
          <a:lstStyle>
            <a:lvl1pPr algn="ctr">
              <a:lnSpc>
                <a:spcPct val="80000"/>
              </a:lnSpc>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3567050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a:solidFill>
            <a:schemeClr val="accent4">
              <a:lumMod val="50000"/>
            </a:schemeClr>
          </a:solidFill>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1067797"/>
            <a:ext cx="3049568" cy="701731"/>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tIns="182880" bIns="182880" anchor="b" anchorCtr="0">
            <a:spAutoFit/>
          </a:bodyP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119270"/>
            <a:ext cx="5200532" cy="1017102"/>
          </a:xfrm>
          <a:prstGeom prst="rect">
            <a:avLst/>
          </a:prstGeom>
        </p:spPr>
        <p:txBody>
          <a:bodyPr anchor="b" anchorCtr="0"/>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599283"/>
            <a:ext cx="876929" cy="738664"/>
          </a:xfrm>
          <a:prstGeom prst="rect">
            <a:avLst/>
          </a:prstGeom>
          <a:ln w="28575">
            <a:solidFill>
              <a:schemeClr val="accent4"/>
            </a:solidFill>
          </a:ln>
        </p:spPr>
        <p:txBody>
          <a:bodyPr lIns="0" tIns="91440" rIns="0" bIns="91440" anchor="ctr" anchorCtr="0">
            <a:normAutofit/>
          </a:bodyP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normAutofit/>
          </a:bodyPr>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61772"/>
            <a:ext cx="876930" cy="738664"/>
          </a:xfrm>
          <a:prstGeom prst="rect">
            <a:avLst/>
          </a:prstGeom>
          <a:ln w="28575">
            <a:solidFill>
              <a:schemeClr val="accent4"/>
            </a:solidFill>
          </a:ln>
        </p:spPr>
        <p:txBody>
          <a:bodyPr lIns="0" tIns="91440" rIns="0" bIns="91440" anchor="ctr" anchorCtr="0">
            <a:normAutofit/>
          </a:bodyP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normAutofit/>
          </a:bodyPr>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42721"/>
            <a:ext cx="876930" cy="738664"/>
          </a:xfrm>
          <a:prstGeom prst="rect">
            <a:avLst/>
          </a:prstGeom>
          <a:ln w="28575">
            <a:solidFill>
              <a:schemeClr val="accent4"/>
            </a:solidFill>
          </a:ln>
        </p:spPr>
        <p:txBody>
          <a:bodyPr lIns="0" tIns="91440" rIns="0" bIns="91440" anchor="ctr" anchorCtr="0">
            <a:normAutofit/>
          </a:bodyP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normAutofit/>
          </a:bodyPr>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70" r:id="rId1"/>
    <p:sldLayoutId id="2147483650" r:id="rId2"/>
    <p:sldLayoutId id="2147483651" r:id="rId3"/>
    <p:sldLayoutId id="2147483652" r:id="rId4"/>
    <p:sldLayoutId id="2147483653" r:id="rId5"/>
    <p:sldLayoutId id="2147483654" r:id="rId6"/>
    <p:sldLayoutId id="2147483671"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2" r:id="rId21"/>
    <p:sldLayoutId id="2147483675" r:id="rId22"/>
    <p:sldLayoutId id="2147483676" r:id="rId23"/>
    <p:sldLayoutId id="2147483677"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D6CBD1C3-FA41-3CBB-5D96-A31BD40B3628}"/>
              </a:ext>
            </a:extLst>
          </p:cNvPr>
          <p:cNvPicPr>
            <a:picLocks noGrp="1" noChangeAspect="1"/>
          </p:cNvPicPr>
          <p:nvPr>
            <p:ph type="pic" sz="quarter" idx="10"/>
          </p:nvPr>
        </p:nvPicPr>
        <p:blipFill rotWithShape="1">
          <a:blip r:embed="rId3" cstate="screen">
            <a:alphaModFix amt="50000"/>
            <a:extLst>
              <a:ext uri="{28A0092B-C50C-407E-A947-70E740481C1C}">
                <a14:useLocalDpi xmlns:a14="http://schemas.microsoft.com/office/drawing/2010/main" val="0"/>
              </a:ext>
            </a:extLst>
          </a:blip>
          <a:srcRect l="47" r="47"/>
          <a:stretch/>
        </p:blipFill>
        <p:spPr>
          <a:xfrm>
            <a:off x="0" y="0"/>
            <a:ext cx="12192000" cy="6858000"/>
          </a:xfrm>
          <a:solidFill>
            <a:schemeClr val="accent4">
              <a:alpha val="50000"/>
            </a:schemeClr>
          </a:solidFill>
        </p:spPr>
      </p:pic>
      <p:sp>
        <p:nvSpPr>
          <p:cNvPr id="4" name="Rectangle 3">
            <a:extLst>
              <a:ext uri="{FF2B5EF4-FFF2-40B4-BE49-F238E27FC236}">
                <a16:creationId xmlns:a16="http://schemas.microsoft.com/office/drawing/2014/main" id="{F6732BF1-E411-927C-7732-024B6FB2FAEE}"/>
              </a:ext>
            </a:extLst>
          </p:cNvPr>
          <p:cNvSpPr/>
          <p:nvPr/>
        </p:nvSpPr>
        <p:spPr>
          <a:xfrm>
            <a:off x="-1" y="0"/>
            <a:ext cx="12192000" cy="6858000"/>
          </a:xfrm>
          <a:prstGeom prst="rect">
            <a:avLst/>
          </a:prstGeom>
          <a:solidFill>
            <a:srgbClr val="223566">
              <a:alpha val="84000"/>
            </a:srgbClr>
          </a:solidFill>
          <a:ln>
            <a:solidFill>
              <a:srgbClr val="2235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83851A18-E78E-104F-968C-9DF2F8ACDA2D}"/>
              </a:ext>
            </a:extLst>
          </p:cNvPr>
          <p:cNvSpPr>
            <a:spLocks noGrp="1"/>
          </p:cNvSpPr>
          <p:nvPr>
            <p:ph type="body" sz="quarter" idx="12"/>
          </p:nvPr>
        </p:nvSpPr>
        <p:spPr>
          <a:xfrm>
            <a:off x="1595778" y="4780127"/>
            <a:ext cx="9299380" cy="1105284"/>
          </a:xfrm>
        </p:spPr>
        <p:txBody>
          <a:bodyPr/>
          <a:lstStyle/>
          <a:p>
            <a:endParaRPr lang="en-US" sz="2000" dirty="0">
              <a:latin typeface="MillerText" panose="02000603000000000000" pitchFamily="50" charset="0"/>
            </a:endParaRPr>
          </a:p>
          <a:p>
            <a:r>
              <a:rPr lang="en-US" sz="2800" b="1" dirty="0">
                <a:latin typeface="Libre Franklin ExtraLight" pitchFamily="2" charset="0"/>
              </a:rPr>
              <a:t>Regional Competitiveness Plan </a:t>
            </a:r>
          </a:p>
          <a:p>
            <a:r>
              <a:rPr lang="en-US" sz="2800" b="1" dirty="0">
                <a:latin typeface="Libre Franklin ExtraLight" pitchFamily="2" charset="0"/>
              </a:rPr>
              <a:t>Greater LEX Talent Campaign</a:t>
            </a:r>
          </a:p>
        </p:txBody>
      </p:sp>
      <p:sp>
        <p:nvSpPr>
          <p:cNvPr id="2" name="Text Placeholder 20">
            <a:extLst>
              <a:ext uri="{FF2B5EF4-FFF2-40B4-BE49-F238E27FC236}">
                <a16:creationId xmlns:a16="http://schemas.microsoft.com/office/drawing/2014/main" id="{FEEAE2E5-9469-902C-1E94-3763D1ACDD15}"/>
              </a:ext>
            </a:extLst>
          </p:cNvPr>
          <p:cNvSpPr txBox="1">
            <a:spLocks/>
          </p:cNvSpPr>
          <p:nvPr/>
        </p:nvSpPr>
        <p:spPr>
          <a:xfrm>
            <a:off x="1446310" y="2597851"/>
            <a:ext cx="9299380" cy="831149"/>
          </a:xfrm>
          <a:prstGeom prst="rect">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dirty="0">
              <a:latin typeface="MillerText" panose="02000603000000000000" pitchFamily="50" charset="0"/>
            </a:endParaRPr>
          </a:p>
        </p:txBody>
      </p:sp>
      <p:pic>
        <p:nvPicPr>
          <p:cNvPr id="5" name="Picture 4" descr="A black and white logo&#10;&#10;Description automatically generated">
            <a:extLst>
              <a:ext uri="{FF2B5EF4-FFF2-40B4-BE49-F238E27FC236}">
                <a16:creationId xmlns:a16="http://schemas.microsoft.com/office/drawing/2014/main" id="{CAEF71B7-9CF4-EC2D-23CC-6F050A37CE39}"/>
              </a:ext>
            </a:extLst>
          </p:cNvPr>
          <p:cNvPicPr>
            <a:picLocks noChangeAspect="1"/>
          </p:cNvPicPr>
          <p:nvPr/>
        </p:nvPicPr>
        <p:blipFill>
          <a:blip r:embed="rId4"/>
          <a:stretch>
            <a:fillRect/>
          </a:stretch>
        </p:blipFill>
        <p:spPr>
          <a:xfrm>
            <a:off x="2116788" y="486287"/>
            <a:ext cx="8091681" cy="4293839"/>
          </a:xfrm>
          <a:prstGeom prst="rect">
            <a:avLst/>
          </a:prstGeom>
        </p:spPr>
      </p:pic>
      <p:sp>
        <p:nvSpPr>
          <p:cNvPr id="3" name="Rectangle 2">
            <a:extLst>
              <a:ext uri="{FF2B5EF4-FFF2-40B4-BE49-F238E27FC236}">
                <a16:creationId xmlns:a16="http://schemas.microsoft.com/office/drawing/2014/main" id="{FDE8FFD3-1CD7-F3F7-D385-4A406A9FDD66}"/>
              </a:ext>
            </a:extLst>
          </p:cNvPr>
          <p:cNvSpPr/>
          <p:nvPr/>
        </p:nvSpPr>
        <p:spPr>
          <a:xfrm>
            <a:off x="142874" y="142875"/>
            <a:ext cx="12192000" cy="6858000"/>
          </a:xfrm>
          <a:prstGeom prst="rect">
            <a:avLst/>
          </a:prstGeom>
          <a:solidFill>
            <a:srgbClr val="223566">
              <a:alpha val="84000"/>
            </a:srgbClr>
          </a:solidFill>
          <a:ln>
            <a:solidFill>
              <a:srgbClr val="2235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2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company's funding&#10;&#10;Description automatically generated">
            <a:extLst>
              <a:ext uri="{FF2B5EF4-FFF2-40B4-BE49-F238E27FC236}">
                <a16:creationId xmlns:a16="http://schemas.microsoft.com/office/drawing/2014/main" id="{2C096083-6146-D23D-D85E-F1916F12820A}"/>
              </a:ext>
            </a:extLst>
          </p:cNvPr>
          <p:cNvPicPr>
            <a:picLocks noChangeAspect="1"/>
          </p:cNvPicPr>
          <p:nvPr/>
        </p:nvPicPr>
        <p:blipFill>
          <a:blip r:embed="rId3"/>
          <a:stretch>
            <a:fillRect/>
          </a:stretch>
        </p:blipFill>
        <p:spPr>
          <a:xfrm>
            <a:off x="6193536" y="1282833"/>
            <a:ext cx="5994900" cy="4496175"/>
          </a:xfrm>
          <a:prstGeom prst="rect">
            <a:avLst/>
          </a:prstGeom>
        </p:spPr>
      </p:pic>
      <p:sp>
        <p:nvSpPr>
          <p:cNvPr id="5" name="Text Placeholder 3">
            <a:extLst>
              <a:ext uri="{FF2B5EF4-FFF2-40B4-BE49-F238E27FC236}">
                <a16:creationId xmlns:a16="http://schemas.microsoft.com/office/drawing/2014/main" id="{F39413A4-6C5E-4D49-0B9F-C99A711B3854}"/>
              </a:ext>
            </a:extLst>
          </p:cNvPr>
          <p:cNvSpPr>
            <a:spLocks noGrp="1"/>
          </p:cNvSpPr>
          <p:nvPr>
            <p:ph type="body" sz="quarter" idx="10"/>
          </p:nvPr>
        </p:nvSpPr>
        <p:spPr>
          <a:xfrm>
            <a:off x="3880227" y="520613"/>
            <a:ext cx="4431546" cy="497932"/>
          </a:xfrm>
        </p:spPr>
        <p:txBody>
          <a:bodyPr>
            <a:noAutofit/>
          </a:bodyPr>
          <a:lstStyle/>
          <a:p>
            <a:pPr algn="l"/>
            <a:r>
              <a:rPr lang="en-US" sz="4000" b="1" dirty="0">
                <a:effectLst/>
                <a:latin typeface="Calibri" panose="020F0502020204030204" pitchFamily="34" charset="0"/>
                <a:ea typeface="Calibri" panose="020F0502020204030204" pitchFamily="34" charset="0"/>
                <a:cs typeface="Calibri" panose="020F0502020204030204" pitchFamily="34" charset="0"/>
              </a:rPr>
              <a:t>Funding Breakdown</a:t>
            </a:r>
            <a:endParaRPr lang="en-US" sz="4800" b="1"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blue text on a black background&#10;&#10;Description automatically generated">
            <a:extLst>
              <a:ext uri="{FF2B5EF4-FFF2-40B4-BE49-F238E27FC236}">
                <a16:creationId xmlns:a16="http://schemas.microsoft.com/office/drawing/2014/main" id="{8EE7BB78-A4D2-D956-2B59-4AF9718C3881}"/>
              </a:ext>
            </a:extLst>
          </p:cNvPr>
          <p:cNvPicPr>
            <a:picLocks noChangeAspect="1"/>
          </p:cNvPicPr>
          <p:nvPr/>
        </p:nvPicPr>
        <p:blipFill>
          <a:blip r:embed="rId4"/>
          <a:stretch>
            <a:fillRect/>
          </a:stretch>
        </p:blipFill>
        <p:spPr>
          <a:xfrm>
            <a:off x="983837" y="5984526"/>
            <a:ext cx="966883" cy="706144"/>
          </a:xfrm>
          <a:prstGeom prst="rect">
            <a:avLst/>
          </a:prstGeom>
        </p:spPr>
      </p:pic>
      <p:cxnSp>
        <p:nvCxnSpPr>
          <p:cNvPr id="16" name="Straight Connector 15">
            <a:extLst>
              <a:ext uri="{FF2B5EF4-FFF2-40B4-BE49-F238E27FC236}">
                <a16:creationId xmlns:a16="http://schemas.microsoft.com/office/drawing/2014/main" id="{0B16617C-335A-09DB-59F2-DCDA45B0A94F}"/>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sp>
        <p:nvSpPr>
          <p:cNvPr id="8" name="Text Placeholder 233">
            <a:extLst>
              <a:ext uri="{FF2B5EF4-FFF2-40B4-BE49-F238E27FC236}">
                <a16:creationId xmlns:a16="http://schemas.microsoft.com/office/drawing/2014/main" id="{F1113835-2168-E64B-0EC3-40B5E459CEEE}"/>
              </a:ext>
            </a:extLst>
          </p:cNvPr>
          <p:cNvSpPr txBox="1">
            <a:spLocks/>
          </p:cNvSpPr>
          <p:nvPr/>
        </p:nvSpPr>
        <p:spPr>
          <a:xfrm>
            <a:off x="1183575" y="1705215"/>
            <a:ext cx="4321917" cy="44876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none"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223566"/>
                </a:solidFill>
                <a:latin typeface="Calibri" panose="020F0502020204030204" pitchFamily="34" charset="0"/>
                <a:ea typeface="Calibri" panose="020F0502020204030204" pitchFamily="34" charset="0"/>
                <a:cs typeface="Calibri" panose="020F0502020204030204" pitchFamily="34" charset="0"/>
              </a:rPr>
              <a:t>Commitments</a:t>
            </a:r>
          </a:p>
        </p:txBody>
      </p:sp>
      <p:graphicFrame>
        <p:nvGraphicFramePr>
          <p:cNvPr id="10" name="Content Placeholder 84">
            <a:extLst>
              <a:ext uri="{FF2B5EF4-FFF2-40B4-BE49-F238E27FC236}">
                <a16:creationId xmlns:a16="http://schemas.microsoft.com/office/drawing/2014/main" id="{E2E41474-36F4-C26F-7EF2-9CECAAF7E9AA}"/>
              </a:ext>
            </a:extLst>
          </p:cNvPr>
          <p:cNvGraphicFramePr>
            <a:graphicFrameLocks/>
          </p:cNvGraphicFramePr>
          <p:nvPr/>
        </p:nvGraphicFramePr>
        <p:xfrm>
          <a:off x="841207" y="2296951"/>
          <a:ext cx="5015895" cy="1562108"/>
        </p:xfrm>
        <a:graphic>
          <a:graphicData uri="http://schemas.openxmlformats.org/drawingml/2006/table">
            <a:tbl>
              <a:tblPr firstRow="1" bandRow="1"/>
              <a:tblGrid>
                <a:gridCol w="3507673">
                  <a:extLst>
                    <a:ext uri="{9D8B030D-6E8A-4147-A177-3AD203B41FA5}">
                      <a16:colId xmlns:a16="http://schemas.microsoft.com/office/drawing/2014/main" val="1517755082"/>
                    </a:ext>
                  </a:extLst>
                </a:gridCol>
                <a:gridCol w="1508222">
                  <a:extLst>
                    <a:ext uri="{9D8B030D-6E8A-4147-A177-3AD203B41FA5}">
                      <a16:colId xmlns:a16="http://schemas.microsoft.com/office/drawing/2014/main" val="1854486728"/>
                    </a:ext>
                  </a:extLst>
                </a:gridCol>
              </a:tblGrid>
              <a:tr h="464828">
                <a:tc>
                  <a:txBody>
                    <a:bodyPr/>
                    <a:lstStyle>
                      <a:lvl1pPr marL="0" algn="l" defTabSz="914400" rtl="0" eaLnBrk="1" latinLnBrk="0" hangingPunct="1">
                        <a:defRPr sz="1800" b="1" kern="1200">
                          <a:solidFill>
                            <a:schemeClr val="tx1"/>
                          </a:solidFill>
                          <a:latin typeface="Tenorite "/>
                        </a:defRPr>
                      </a:lvl1pPr>
                      <a:lvl2pPr marL="457200" algn="l" defTabSz="914400" rtl="0" eaLnBrk="1" latinLnBrk="0" hangingPunct="1">
                        <a:defRPr sz="1800" b="1" kern="1200">
                          <a:solidFill>
                            <a:schemeClr val="tx1"/>
                          </a:solidFill>
                          <a:latin typeface="Tenorite "/>
                        </a:defRPr>
                      </a:lvl2pPr>
                      <a:lvl3pPr marL="914400" algn="l" defTabSz="914400" rtl="0" eaLnBrk="1" latinLnBrk="0" hangingPunct="1">
                        <a:defRPr sz="1800" b="1" kern="1200">
                          <a:solidFill>
                            <a:schemeClr val="tx1"/>
                          </a:solidFill>
                          <a:latin typeface="Tenorite "/>
                        </a:defRPr>
                      </a:lvl3pPr>
                      <a:lvl4pPr marL="1371600" algn="l" defTabSz="914400" rtl="0" eaLnBrk="1" latinLnBrk="0" hangingPunct="1">
                        <a:defRPr sz="1800" b="1" kern="1200">
                          <a:solidFill>
                            <a:schemeClr val="tx1"/>
                          </a:solidFill>
                          <a:latin typeface="Tenorite "/>
                        </a:defRPr>
                      </a:lvl4pPr>
                      <a:lvl5pPr marL="1828800" algn="l" defTabSz="914400" rtl="0" eaLnBrk="1" latinLnBrk="0" hangingPunct="1">
                        <a:defRPr sz="1800" b="1" kern="1200">
                          <a:solidFill>
                            <a:schemeClr val="tx1"/>
                          </a:solidFill>
                          <a:latin typeface="Tenorite "/>
                        </a:defRPr>
                      </a:lvl5pPr>
                      <a:lvl6pPr marL="2286000" algn="l" defTabSz="914400" rtl="0" eaLnBrk="1" latinLnBrk="0" hangingPunct="1">
                        <a:defRPr sz="1800" b="1" kern="1200">
                          <a:solidFill>
                            <a:schemeClr val="tx1"/>
                          </a:solidFill>
                          <a:latin typeface="Tenorite "/>
                        </a:defRPr>
                      </a:lvl6pPr>
                      <a:lvl7pPr marL="2743200" algn="l" defTabSz="914400" rtl="0" eaLnBrk="1" latinLnBrk="0" hangingPunct="1">
                        <a:defRPr sz="1800" b="1" kern="1200">
                          <a:solidFill>
                            <a:schemeClr val="tx1"/>
                          </a:solidFill>
                          <a:latin typeface="Tenorite "/>
                        </a:defRPr>
                      </a:lvl7pPr>
                      <a:lvl8pPr marL="3200400" algn="l" defTabSz="914400" rtl="0" eaLnBrk="1" latinLnBrk="0" hangingPunct="1">
                        <a:defRPr sz="1800" b="1" kern="1200">
                          <a:solidFill>
                            <a:schemeClr val="tx1"/>
                          </a:solidFill>
                          <a:latin typeface="Tenorite "/>
                        </a:defRPr>
                      </a:lvl8pPr>
                      <a:lvl9pPr marL="3657600" algn="l" defTabSz="914400" rtl="0" eaLnBrk="1" latinLnBrk="0" hangingPunct="1">
                        <a:defRPr sz="1800" b="1" kern="1200">
                          <a:solidFill>
                            <a:schemeClr val="tx1"/>
                          </a:solidFill>
                          <a:latin typeface="Tenorite "/>
                        </a:defRPr>
                      </a:lvl9pPr>
                    </a:lstStyle>
                    <a:p>
                      <a:pPr algn="l"/>
                      <a:r>
                        <a:rPr lang="en-US" sz="1800" b="0" cap="all" spc="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Private sector (business)</a:t>
                      </a:r>
                    </a:p>
                  </a:txBody>
                  <a:tcPr marL="78782" marR="78782" marT="39391" marB="39391" anchor="ctr">
                    <a:lnL>
                      <a:noFill/>
                    </a:lnL>
                    <a:lnR>
                      <a:noFill/>
                    </a:lnR>
                    <a:lnT w="12700" cmpd="sng">
                      <a:solidFill>
                        <a:srgbClr val="79BBE9"/>
                      </a:solidFill>
                    </a:lnT>
                    <a:lnB w="12700" cmpd="sng">
                      <a:solidFill>
                        <a:srgbClr val="79BB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enorite "/>
                        </a:defRPr>
                      </a:lvl1pPr>
                      <a:lvl2pPr marL="457200" algn="l" defTabSz="914400" rtl="0" eaLnBrk="1" latinLnBrk="0" hangingPunct="1">
                        <a:defRPr sz="1800" b="1" kern="1200">
                          <a:solidFill>
                            <a:schemeClr val="tx1"/>
                          </a:solidFill>
                          <a:latin typeface="Tenorite "/>
                        </a:defRPr>
                      </a:lvl2pPr>
                      <a:lvl3pPr marL="914400" algn="l" defTabSz="914400" rtl="0" eaLnBrk="1" latinLnBrk="0" hangingPunct="1">
                        <a:defRPr sz="1800" b="1" kern="1200">
                          <a:solidFill>
                            <a:schemeClr val="tx1"/>
                          </a:solidFill>
                          <a:latin typeface="Tenorite "/>
                        </a:defRPr>
                      </a:lvl3pPr>
                      <a:lvl4pPr marL="1371600" algn="l" defTabSz="914400" rtl="0" eaLnBrk="1" latinLnBrk="0" hangingPunct="1">
                        <a:defRPr sz="1800" b="1" kern="1200">
                          <a:solidFill>
                            <a:schemeClr val="tx1"/>
                          </a:solidFill>
                          <a:latin typeface="Tenorite "/>
                        </a:defRPr>
                      </a:lvl4pPr>
                      <a:lvl5pPr marL="1828800" algn="l" defTabSz="914400" rtl="0" eaLnBrk="1" latinLnBrk="0" hangingPunct="1">
                        <a:defRPr sz="1800" b="1" kern="1200">
                          <a:solidFill>
                            <a:schemeClr val="tx1"/>
                          </a:solidFill>
                          <a:latin typeface="Tenorite "/>
                        </a:defRPr>
                      </a:lvl5pPr>
                      <a:lvl6pPr marL="2286000" algn="l" defTabSz="914400" rtl="0" eaLnBrk="1" latinLnBrk="0" hangingPunct="1">
                        <a:defRPr sz="1800" b="1" kern="1200">
                          <a:solidFill>
                            <a:schemeClr val="tx1"/>
                          </a:solidFill>
                          <a:latin typeface="Tenorite "/>
                        </a:defRPr>
                      </a:lvl6pPr>
                      <a:lvl7pPr marL="2743200" algn="l" defTabSz="914400" rtl="0" eaLnBrk="1" latinLnBrk="0" hangingPunct="1">
                        <a:defRPr sz="1800" b="1" kern="1200">
                          <a:solidFill>
                            <a:schemeClr val="tx1"/>
                          </a:solidFill>
                          <a:latin typeface="Tenorite "/>
                        </a:defRPr>
                      </a:lvl7pPr>
                      <a:lvl8pPr marL="3200400" algn="l" defTabSz="914400" rtl="0" eaLnBrk="1" latinLnBrk="0" hangingPunct="1">
                        <a:defRPr sz="1800" b="1" kern="1200">
                          <a:solidFill>
                            <a:schemeClr val="tx1"/>
                          </a:solidFill>
                          <a:latin typeface="Tenorite "/>
                        </a:defRPr>
                      </a:lvl8pPr>
                      <a:lvl9pPr marL="3657600" algn="l" defTabSz="914400" rtl="0" eaLnBrk="1" latinLnBrk="0" hangingPunct="1">
                        <a:defRPr sz="1800" b="1" kern="1200">
                          <a:solidFill>
                            <a:schemeClr val="tx1"/>
                          </a:solidFill>
                          <a:latin typeface="Tenorite "/>
                        </a:defRPr>
                      </a:lvl9pPr>
                    </a:lstStyle>
                    <a:p>
                      <a:pPr algn="r"/>
                      <a:r>
                        <a:rPr lang="en-US" sz="1800" b="0" cap="all" spc="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$1,000,000</a:t>
                      </a:r>
                    </a:p>
                  </a:txBody>
                  <a:tcPr marL="78782" marR="78782" marT="39391" marB="39391" anchor="ctr">
                    <a:lnL>
                      <a:noFill/>
                    </a:lnL>
                    <a:lnR>
                      <a:noFill/>
                    </a:lnR>
                    <a:lnT w="12700" cmpd="sng">
                      <a:solidFill>
                        <a:srgbClr val="79BBE9"/>
                      </a:solidFill>
                    </a:lnT>
                    <a:lnB w="12700" cmpd="sng">
                      <a:solidFill>
                        <a:srgbClr val="79BBE9"/>
                      </a:solidFill>
                    </a:lnB>
                    <a:lnTlToBr w="12700" cmpd="sng">
                      <a:noFill/>
                      <a:prstDash val="solid"/>
                    </a:lnTlToBr>
                    <a:lnBlToTr w="12700" cmpd="sng">
                      <a:noFill/>
                      <a:prstDash val="solid"/>
                    </a:lnBlToTr>
                    <a:noFill/>
                  </a:tcPr>
                </a:tc>
                <a:extLst>
                  <a:ext uri="{0D108BD9-81ED-4DB2-BD59-A6C34878D82A}">
                    <a16:rowId xmlns:a16="http://schemas.microsoft.com/office/drawing/2014/main" val="3100351803"/>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City of Lexington</a:t>
                      </a:r>
                      <a:endParaRPr lang="en-US" sz="1800" b="0"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8782" marR="78782" marT="39391" marB="39391"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$322,000</a:t>
                      </a:r>
                    </a:p>
                  </a:txBody>
                  <a:tcPr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2801628125"/>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Regional Governments</a:t>
                      </a:r>
                    </a:p>
                  </a:txBody>
                  <a:tcPr marL="78782" marR="78782" marT="39391" marB="39391"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$275,000</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35382780"/>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1"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Total</a:t>
                      </a:r>
                      <a:endParaRPr lang="en-US" sz="1800" b="1"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8782" marR="78782" marT="39391" marB="39391" anchor="ctr">
                    <a:lnL>
                      <a:noFill/>
                    </a:lnL>
                    <a:lnR>
                      <a:noFill/>
                    </a:lnR>
                    <a:lnT>
                      <a:noFill/>
                    </a:lnT>
                    <a:lnB w="12700" cmpd="sng">
                      <a:solidFill>
                        <a:srgbClr val="79BBE9"/>
                      </a:solid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1"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$1,597,000​</a:t>
                      </a:r>
                      <a:endParaRPr lang="en-US" sz="1800" b="1"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a:noFill/>
                    </a:lnL>
                    <a:lnR>
                      <a:noFill/>
                    </a:lnR>
                    <a:lnT>
                      <a:noFill/>
                    </a:lnT>
                    <a:lnB w="12700" cmpd="sng">
                      <a:solidFill>
                        <a:srgbClr val="79BBE9"/>
                      </a:solid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2282084003"/>
                  </a:ext>
                </a:extLst>
              </a:tr>
            </a:tbl>
          </a:graphicData>
        </a:graphic>
      </p:graphicFrame>
      <p:sp>
        <p:nvSpPr>
          <p:cNvPr id="11" name="Text Placeholder 233">
            <a:extLst>
              <a:ext uri="{FF2B5EF4-FFF2-40B4-BE49-F238E27FC236}">
                <a16:creationId xmlns:a16="http://schemas.microsoft.com/office/drawing/2014/main" id="{79CF7BBE-F00E-A5FB-87A4-E842A51AEF1B}"/>
              </a:ext>
            </a:extLst>
          </p:cNvPr>
          <p:cNvSpPr txBox="1">
            <a:spLocks/>
          </p:cNvSpPr>
          <p:nvPr/>
        </p:nvSpPr>
        <p:spPr>
          <a:xfrm>
            <a:off x="1183575" y="4079623"/>
            <a:ext cx="4321916" cy="44876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none"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223566"/>
                </a:solidFill>
                <a:latin typeface="Calibri" panose="020F0502020204030204" pitchFamily="34" charset="0"/>
                <a:ea typeface="Calibri" panose="020F0502020204030204" pitchFamily="34" charset="0"/>
                <a:cs typeface="Calibri" panose="020F0502020204030204" pitchFamily="34" charset="0"/>
              </a:rPr>
              <a:t>Pending</a:t>
            </a:r>
          </a:p>
        </p:txBody>
      </p:sp>
      <p:graphicFrame>
        <p:nvGraphicFramePr>
          <p:cNvPr id="12" name="Content Placeholder 84">
            <a:extLst>
              <a:ext uri="{FF2B5EF4-FFF2-40B4-BE49-F238E27FC236}">
                <a16:creationId xmlns:a16="http://schemas.microsoft.com/office/drawing/2014/main" id="{05BCABF1-E218-43BA-2637-D1854BAD6B5F}"/>
              </a:ext>
            </a:extLst>
          </p:cNvPr>
          <p:cNvGraphicFramePr>
            <a:graphicFrameLocks/>
          </p:cNvGraphicFramePr>
          <p:nvPr/>
        </p:nvGraphicFramePr>
        <p:xfrm>
          <a:off x="854015" y="4534784"/>
          <a:ext cx="4951562" cy="365760"/>
        </p:xfrm>
        <a:graphic>
          <a:graphicData uri="http://schemas.openxmlformats.org/drawingml/2006/table">
            <a:tbl>
              <a:tblPr firstRow="1" bandRow="1"/>
              <a:tblGrid>
                <a:gridCol w="3453088">
                  <a:extLst>
                    <a:ext uri="{9D8B030D-6E8A-4147-A177-3AD203B41FA5}">
                      <a16:colId xmlns:a16="http://schemas.microsoft.com/office/drawing/2014/main" val="1517755082"/>
                    </a:ext>
                  </a:extLst>
                </a:gridCol>
                <a:gridCol w="1498474">
                  <a:extLst>
                    <a:ext uri="{9D8B030D-6E8A-4147-A177-3AD203B41FA5}">
                      <a16:colId xmlns:a16="http://schemas.microsoft.com/office/drawing/2014/main" val="1854486728"/>
                    </a:ext>
                  </a:extLst>
                </a:gridCol>
              </a:tblGrid>
              <a:tr h="354261">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Regional Governments</a:t>
                      </a:r>
                    </a:p>
                  </a:txBody>
                  <a:tcPr marL="78782" marR="78782" marT="39391" marB="39391"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$50,000</a:t>
                      </a:r>
                    </a:p>
                  </a:txBody>
                  <a:tcPr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3635382780"/>
                  </a:ext>
                </a:extLst>
              </a:tr>
            </a:tbl>
          </a:graphicData>
        </a:graphic>
      </p:graphicFrame>
    </p:spTree>
    <p:extLst>
      <p:ext uri="{BB962C8B-B14F-4D97-AF65-F5344CB8AC3E}">
        <p14:creationId xmlns:p14="http://schemas.microsoft.com/office/powerpoint/2010/main" val="130753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39413A4-6C5E-4D49-0B9F-C99A711B3854}"/>
              </a:ext>
            </a:extLst>
          </p:cNvPr>
          <p:cNvSpPr>
            <a:spLocks noGrp="1"/>
          </p:cNvSpPr>
          <p:nvPr>
            <p:ph type="body" sz="quarter" idx="10"/>
          </p:nvPr>
        </p:nvSpPr>
        <p:spPr>
          <a:xfrm>
            <a:off x="3897770" y="547459"/>
            <a:ext cx="4480973" cy="497932"/>
          </a:xfrm>
        </p:spPr>
        <p:txBody>
          <a:bodyPr>
            <a:noAutofit/>
          </a:bodyPr>
          <a:lstStyle/>
          <a:p>
            <a:pPr algn="l"/>
            <a:r>
              <a:rPr lang="en-US" sz="4000" b="1" dirty="0">
                <a:effectLst/>
                <a:latin typeface="Calibri" panose="020F0502020204030204" pitchFamily="34" charset="0"/>
                <a:ea typeface="Calibri" panose="020F0502020204030204" pitchFamily="34" charset="0"/>
                <a:cs typeface="Calibri" panose="020F0502020204030204" pitchFamily="34" charset="0"/>
              </a:rPr>
              <a:t>Funding Breakdown</a:t>
            </a:r>
            <a:endParaRPr lang="en-US" sz="4800" b="1"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blue text on a black background&#10;&#10;Description automatically generated">
            <a:extLst>
              <a:ext uri="{FF2B5EF4-FFF2-40B4-BE49-F238E27FC236}">
                <a16:creationId xmlns:a16="http://schemas.microsoft.com/office/drawing/2014/main" id="{8EE7BB78-A4D2-D956-2B59-4AF9718C3881}"/>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16" name="Straight Connector 15">
            <a:extLst>
              <a:ext uri="{FF2B5EF4-FFF2-40B4-BE49-F238E27FC236}">
                <a16:creationId xmlns:a16="http://schemas.microsoft.com/office/drawing/2014/main" id="{0B16617C-335A-09DB-59F2-DCDA45B0A94F}"/>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951EA5-8785-91B5-6D60-E10186945D2D}"/>
              </a:ext>
            </a:extLst>
          </p:cNvPr>
          <p:cNvSpPr txBox="1"/>
          <p:nvPr/>
        </p:nvSpPr>
        <p:spPr>
          <a:xfrm>
            <a:off x="6826615" y="2141627"/>
            <a:ext cx="4725909" cy="3785652"/>
          </a:xfrm>
          <a:prstGeom prst="rect">
            <a:avLst/>
          </a:prstGeom>
          <a:noFill/>
        </p:spPr>
        <p:txBody>
          <a:bodyPr wrap="square" rtlCol="0">
            <a:spAutoFit/>
          </a:bodyPr>
          <a:lstStyle/>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City of Lexington</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City of Berea</a:t>
            </a:r>
          </a:p>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Madison Fiscal Court</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City of Richmond</a:t>
            </a:r>
          </a:p>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Scott County Fiscal Court</a:t>
            </a:r>
          </a:p>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City of Georgetown</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City of Versailles</a:t>
            </a:r>
          </a:p>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City of Midway</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Woodford County Fiscal Court</a:t>
            </a:r>
          </a:p>
          <a:p>
            <a:pPr marL="285750" marR="0" indent="-285750" algn="l" rtl="0">
              <a:buClr>
                <a:srgbClr val="4764AF"/>
              </a:buClr>
              <a:buFont typeface="Wingdings" panose="05000000000000000000" pitchFamily="2" charset="2"/>
              <a:buChar char="§"/>
            </a:pPr>
            <a:r>
              <a:rPr lang="en-US" sz="2400" b="0" i="0" u="none" strike="noStrike" baseline="30000" dirty="0">
                <a:latin typeface="Calibri" panose="020F0502020204030204" pitchFamily="34" charset="0"/>
                <a:ea typeface="Calibri" panose="020F0502020204030204" pitchFamily="34" charset="0"/>
                <a:cs typeface="Calibri" panose="020F0502020204030204" pitchFamily="34" charset="0"/>
              </a:rPr>
              <a:t>Bourbon Fiscal Court</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City of Nicholasville</a:t>
            </a: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City of Frankfort</a:t>
            </a:r>
            <a:endParaRPr lang="en-US" sz="2400" i="1" baseline="30000" dirty="0">
              <a:latin typeface="Calibri" panose="020F0502020204030204" pitchFamily="34" charset="0"/>
              <a:ea typeface="Calibri" panose="020F0502020204030204" pitchFamily="34" charset="0"/>
              <a:cs typeface="Calibri" panose="020F0502020204030204" pitchFamily="34" charset="0"/>
            </a:endParaRPr>
          </a:p>
          <a:p>
            <a:pPr marL="285750" marR="0" indent="-285750" algn="l" rtl="0">
              <a:buClr>
                <a:srgbClr val="4764AF"/>
              </a:buClr>
              <a:buFont typeface="Wingdings" panose="05000000000000000000" pitchFamily="2" charset="2"/>
              <a:buChar char="§"/>
            </a:pPr>
            <a:r>
              <a:rPr lang="en-US" sz="2400" baseline="30000" dirty="0">
                <a:latin typeface="Calibri" panose="020F0502020204030204" pitchFamily="34" charset="0"/>
                <a:ea typeface="Calibri" panose="020F0502020204030204" pitchFamily="34" charset="0"/>
                <a:cs typeface="Calibri" panose="020F0502020204030204" pitchFamily="34" charset="0"/>
              </a:rPr>
              <a:t>Jessamine County Fiscal Court </a:t>
            </a:r>
          </a:p>
          <a:p>
            <a:pPr marL="285750" marR="0" indent="-285750" algn="l" rtl="0">
              <a:buClr>
                <a:srgbClr val="4764AF"/>
              </a:buClr>
              <a:buFont typeface="Wingdings" panose="05000000000000000000" pitchFamily="2" charset="2"/>
              <a:buChar char="§"/>
            </a:pPr>
            <a:r>
              <a:rPr lang="en-US" sz="2400" i="1" baseline="30000" dirty="0">
                <a:latin typeface="Calibri" panose="020F0502020204030204" pitchFamily="34" charset="0"/>
                <a:ea typeface="Calibri" panose="020F0502020204030204" pitchFamily="34" charset="0"/>
                <a:cs typeface="Calibri" panose="020F0502020204030204" pitchFamily="34" charset="0"/>
              </a:rPr>
              <a:t>Franklin County Fiscal Court (pending)</a:t>
            </a:r>
          </a:p>
          <a:p>
            <a:pPr marL="285750" marR="0" indent="-285750" algn="l" rtl="0">
              <a:buClr>
                <a:srgbClr val="4764AF"/>
              </a:buClr>
              <a:buFont typeface="Wingdings" panose="05000000000000000000" pitchFamily="2" charset="2"/>
              <a:buChar char="§"/>
            </a:pPr>
            <a:r>
              <a:rPr lang="en-US" sz="2400" i="1" baseline="30000" dirty="0">
                <a:latin typeface="Calibri" panose="020F0502020204030204" pitchFamily="34" charset="0"/>
                <a:ea typeface="Calibri" panose="020F0502020204030204" pitchFamily="34" charset="0"/>
                <a:cs typeface="Calibri" panose="020F0502020204030204" pitchFamily="34" charset="0"/>
              </a:rPr>
              <a:t>City of Winchester (pending)</a:t>
            </a:r>
          </a:p>
        </p:txBody>
      </p:sp>
      <p:sp>
        <p:nvSpPr>
          <p:cNvPr id="14" name="Text Placeholder 198">
            <a:extLst>
              <a:ext uri="{FF2B5EF4-FFF2-40B4-BE49-F238E27FC236}">
                <a16:creationId xmlns:a16="http://schemas.microsoft.com/office/drawing/2014/main" id="{708048F8-57E5-D050-B397-834DD45CE15B}"/>
              </a:ext>
            </a:extLst>
          </p:cNvPr>
          <p:cNvSpPr txBox="1">
            <a:spLocks/>
          </p:cNvSpPr>
          <p:nvPr/>
        </p:nvSpPr>
        <p:spPr>
          <a:xfrm>
            <a:off x="6484246" y="1572731"/>
            <a:ext cx="3611224" cy="568896"/>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kern="1200" cap="none" spc="100" baseline="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Calibri" panose="020F0502020204030204" pitchFamily="34" charset="0"/>
              </a:rPr>
              <a:t>Regional Governments:</a:t>
            </a:r>
          </a:p>
        </p:txBody>
      </p:sp>
      <p:sp>
        <p:nvSpPr>
          <p:cNvPr id="17" name="Text Placeholder 233">
            <a:extLst>
              <a:ext uri="{FF2B5EF4-FFF2-40B4-BE49-F238E27FC236}">
                <a16:creationId xmlns:a16="http://schemas.microsoft.com/office/drawing/2014/main" id="{824C9120-D310-7A81-1AF4-D146CD94604B}"/>
              </a:ext>
            </a:extLst>
          </p:cNvPr>
          <p:cNvSpPr txBox="1">
            <a:spLocks/>
          </p:cNvSpPr>
          <p:nvPr/>
        </p:nvSpPr>
        <p:spPr>
          <a:xfrm>
            <a:off x="1183575" y="1692858"/>
            <a:ext cx="4321917" cy="44876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none"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223566"/>
                </a:solidFill>
                <a:latin typeface="Calibri" panose="020F0502020204030204" pitchFamily="34" charset="0"/>
                <a:ea typeface="Calibri" panose="020F0502020204030204" pitchFamily="34" charset="0"/>
                <a:cs typeface="Calibri" panose="020F0502020204030204" pitchFamily="34" charset="0"/>
              </a:rPr>
              <a:t>Commitments</a:t>
            </a:r>
          </a:p>
        </p:txBody>
      </p:sp>
      <p:graphicFrame>
        <p:nvGraphicFramePr>
          <p:cNvPr id="18" name="Content Placeholder 84">
            <a:extLst>
              <a:ext uri="{FF2B5EF4-FFF2-40B4-BE49-F238E27FC236}">
                <a16:creationId xmlns:a16="http://schemas.microsoft.com/office/drawing/2014/main" id="{A4B3191E-D45B-77E6-5233-9FF4AD23CD80}"/>
              </a:ext>
            </a:extLst>
          </p:cNvPr>
          <p:cNvGraphicFramePr>
            <a:graphicFrameLocks/>
          </p:cNvGraphicFramePr>
          <p:nvPr/>
        </p:nvGraphicFramePr>
        <p:xfrm>
          <a:off x="841207" y="2284594"/>
          <a:ext cx="5015895" cy="1562108"/>
        </p:xfrm>
        <a:graphic>
          <a:graphicData uri="http://schemas.openxmlformats.org/drawingml/2006/table">
            <a:tbl>
              <a:tblPr firstRow="1" bandRow="1"/>
              <a:tblGrid>
                <a:gridCol w="3507673">
                  <a:extLst>
                    <a:ext uri="{9D8B030D-6E8A-4147-A177-3AD203B41FA5}">
                      <a16:colId xmlns:a16="http://schemas.microsoft.com/office/drawing/2014/main" val="1517755082"/>
                    </a:ext>
                  </a:extLst>
                </a:gridCol>
                <a:gridCol w="1508222">
                  <a:extLst>
                    <a:ext uri="{9D8B030D-6E8A-4147-A177-3AD203B41FA5}">
                      <a16:colId xmlns:a16="http://schemas.microsoft.com/office/drawing/2014/main" val="1854486728"/>
                    </a:ext>
                  </a:extLst>
                </a:gridCol>
              </a:tblGrid>
              <a:tr h="464828">
                <a:tc>
                  <a:txBody>
                    <a:bodyPr/>
                    <a:lstStyle>
                      <a:lvl1pPr marL="0" algn="l" defTabSz="914400" rtl="0" eaLnBrk="1" latinLnBrk="0" hangingPunct="1">
                        <a:defRPr sz="1800" b="1" kern="1200">
                          <a:solidFill>
                            <a:schemeClr val="tx1"/>
                          </a:solidFill>
                          <a:latin typeface="Tenorite "/>
                        </a:defRPr>
                      </a:lvl1pPr>
                      <a:lvl2pPr marL="457200" algn="l" defTabSz="914400" rtl="0" eaLnBrk="1" latinLnBrk="0" hangingPunct="1">
                        <a:defRPr sz="1800" b="1" kern="1200">
                          <a:solidFill>
                            <a:schemeClr val="tx1"/>
                          </a:solidFill>
                          <a:latin typeface="Tenorite "/>
                        </a:defRPr>
                      </a:lvl2pPr>
                      <a:lvl3pPr marL="914400" algn="l" defTabSz="914400" rtl="0" eaLnBrk="1" latinLnBrk="0" hangingPunct="1">
                        <a:defRPr sz="1800" b="1" kern="1200">
                          <a:solidFill>
                            <a:schemeClr val="tx1"/>
                          </a:solidFill>
                          <a:latin typeface="Tenorite "/>
                        </a:defRPr>
                      </a:lvl3pPr>
                      <a:lvl4pPr marL="1371600" algn="l" defTabSz="914400" rtl="0" eaLnBrk="1" latinLnBrk="0" hangingPunct="1">
                        <a:defRPr sz="1800" b="1" kern="1200">
                          <a:solidFill>
                            <a:schemeClr val="tx1"/>
                          </a:solidFill>
                          <a:latin typeface="Tenorite "/>
                        </a:defRPr>
                      </a:lvl4pPr>
                      <a:lvl5pPr marL="1828800" algn="l" defTabSz="914400" rtl="0" eaLnBrk="1" latinLnBrk="0" hangingPunct="1">
                        <a:defRPr sz="1800" b="1" kern="1200">
                          <a:solidFill>
                            <a:schemeClr val="tx1"/>
                          </a:solidFill>
                          <a:latin typeface="Tenorite "/>
                        </a:defRPr>
                      </a:lvl5pPr>
                      <a:lvl6pPr marL="2286000" algn="l" defTabSz="914400" rtl="0" eaLnBrk="1" latinLnBrk="0" hangingPunct="1">
                        <a:defRPr sz="1800" b="1" kern="1200">
                          <a:solidFill>
                            <a:schemeClr val="tx1"/>
                          </a:solidFill>
                          <a:latin typeface="Tenorite "/>
                        </a:defRPr>
                      </a:lvl6pPr>
                      <a:lvl7pPr marL="2743200" algn="l" defTabSz="914400" rtl="0" eaLnBrk="1" latinLnBrk="0" hangingPunct="1">
                        <a:defRPr sz="1800" b="1" kern="1200">
                          <a:solidFill>
                            <a:schemeClr val="tx1"/>
                          </a:solidFill>
                          <a:latin typeface="Tenorite "/>
                        </a:defRPr>
                      </a:lvl7pPr>
                      <a:lvl8pPr marL="3200400" algn="l" defTabSz="914400" rtl="0" eaLnBrk="1" latinLnBrk="0" hangingPunct="1">
                        <a:defRPr sz="1800" b="1" kern="1200">
                          <a:solidFill>
                            <a:schemeClr val="tx1"/>
                          </a:solidFill>
                          <a:latin typeface="Tenorite "/>
                        </a:defRPr>
                      </a:lvl8pPr>
                      <a:lvl9pPr marL="3657600" algn="l" defTabSz="914400" rtl="0" eaLnBrk="1" latinLnBrk="0" hangingPunct="1">
                        <a:defRPr sz="1800" b="1" kern="1200">
                          <a:solidFill>
                            <a:schemeClr val="tx1"/>
                          </a:solidFill>
                          <a:latin typeface="Tenorite "/>
                        </a:defRPr>
                      </a:lvl9pPr>
                    </a:lstStyle>
                    <a:p>
                      <a:pPr algn="l"/>
                      <a:r>
                        <a:rPr lang="en-US" sz="1800" b="0" cap="all" spc="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Private sector (business)</a:t>
                      </a:r>
                    </a:p>
                  </a:txBody>
                  <a:tcPr marL="78782" marR="78782" marT="39391" marB="39391" anchor="ctr">
                    <a:lnL>
                      <a:noFill/>
                    </a:lnL>
                    <a:lnR>
                      <a:noFill/>
                    </a:lnR>
                    <a:lnT w="12700" cmpd="sng">
                      <a:solidFill>
                        <a:srgbClr val="79BBE9"/>
                      </a:solidFill>
                    </a:lnT>
                    <a:lnB w="12700" cmpd="sng">
                      <a:solidFill>
                        <a:srgbClr val="79BB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enorite "/>
                        </a:defRPr>
                      </a:lvl1pPr>
                      <a:lvl2pPr marL="457200" algn="l" defTabSz="914400" rtl="0" eaLnBrk="1" latinLnBrk="0" hangingPunct="1">
                        <a:defRPr sz="1800" b="1" kern="1200">
                          <a:solidFill>
                            <a:schemeClr val="tx1"/>
                          </a:solidFill>
                          <a:latin typeface="Tenorite "/>
                        </a:defRPr>
                      </a:lvl2pPr>
                      <a:lvl3pPr marL="914400" algn="l" defTabSz="914400" rtl="0" eaLnBrk="1" latinLnBrk="0" hangingPunct="1">
                        <a:defRPr sz="1800" b="1" kern="1200">
                          <a:solidFill>
                            <a:schemeClr val="tx1"/>
                          </a:solidFill>
                          <a:latin typeface="Tenorite "/>
                        </a:defRPr>
                      </a:lvl3pPr>
                      <a:lvl4pPr marL="1371600" algn="l" defTabSz="914400" rtl="0" eaLnBrk="1" latinLnBrk="0" hangingPunct="1">
                        <a:defRPr sz="1800" b="1" kern="1200">
                          <a:solidFill>
                            <a:schemeClr val="tx1"/>
                          </a:solidFill>
                          <a:latin typeface="Tenorite "/>
                        </a:defRPr>
                      </a:lvl4pPr>
                      <a:lvl5pPr marL="1828800" algn="l" defTabSz="914400" rtl="0" eaLnBrk="1" latinLnBrk="0" hangingPunct="1">
                        <a:defRPr sz="1800" b="1" kern="1200">
                          <a:solidFill>
                            <a:schemeClr val="tx1"/>
                          </a:solidFill>
                          <a:latin typeface="Tenorite "/>
                        </a:defRPr>
                      </a:lvl5pPr>
                      <a:lvl6pPr marL="2286000" algn="l" defTabSz="914400" rtl="0" eaLnBrk="1" latinLnBrk="0" hangingPunct="1">
                        <a:defRPr sz="1800" b="1" kern="1200">
                          <a:solidFill>
                            <a:schemeClr val="tx1"/>
                          </a:solidFill>
                          <a:latin typeface="Tenorite "/>
                        </a:defRPr>
                      </a:lvl6pPr>
                      <a:lvl7pPr marL="2743200" algn="l" defTabSz="914400" rtl="0" eaLnBrk="1" latinLnBrk="0" hangingPunct="1">
                        <a:defRPr sz="1800" b="1" kern="1200">
                          <a:solidFill>
                            <a:schemeClr val="tx1"/>
                          </a:solidFill>
                          <a:latin typeface="Tenorite "/>
                        </a:defRPr>
                      </a:lvl7pPr>
                      <a:lvl8pPr marL="3200400" algn="l" defTabSz="914400" rtl="0" eaLnBrk="1" latinLnBrk="0" hangingPunct="1">
                        <a:defRPr sz="1800" b="1" kern="1200">
                          <a:solidFill>
                            <a:schemeClr val="tx1"/>
                          </a:solidFill>
                          <a:latin typeface="Tenorite "/>
                        </a:defRPr>
                      </a:lvl8pPr>
                      <a:lvl9pPr marL="3657600" algn="l" defTabSz="914400" rtl="0" eaLnBrk="1" latinLnBrk="0" hangingPunct="1">
                        <a:defRPr sz="1800" b="1" kern="1200">
                          <a:solidFill>
                            <a:schemeClr val="tx1"/>
                          </a:solidFill>
                          <a:latin typeface="Tenorite "/>
                        </a:defRPr>
                      </a:lvl9pPr>
                    </a:lstStyle>
                    <a:p>
                      <a:pPr algn="r"/>
                      <a:r>
                        <a:rPr lang="en-US" sz="1800" b="0" cap="all" spc="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$1,000,000</a:t>
                      </a:r>
                    </a:p>
                  </a:txBody>
                  <a:tcPr marL="78782" marR="78782" marT="39391" marB="39391" anchor="ctr">
                    <a:lnL>
                      <a:noFill/>
                    </a:lnL>
                    <a:lnR>
                      <a:noFill/>
                    </a:lnR>
                    <a:lnT w="12700" cmpd="sng">
                      <a:solidFill>
                        <a:srgbClr val="79BBE9"/>
                      </a:solidFill>
                    </a:lnT>
                    <a:lnB w="12700" cmpd="sng">
                      <a:solidFill>
                        <a:srgbClr val="79BBE9"/>
                      </a:solidFill>
                    </a:lnB>
                    <a:lnTlToBr w="12700" cmpd="sng">
                      <a:noFill/>
                      <a:prstDash val="solid"/>
                    </a:lnTlToBr>
                    <a:lnBlToTr w="12700" cmpd="sng">
                      <a:noFill/>
                      <a:prstDash val="solid"/>
                    </a:lnBlToTr>
                    <a:noFill/>
                  </a:tcPr>
                </a:tc>
                <a:extLst>
                  <a:ext uri="{0D108BD9-81ED-4DB2-BD59-A6C34878D82A}">
                    <a16:rowId xmlns:a16="http://schemas.microsoft.com/office/drawing/2014/main" val="3100351803"/>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City of Lexington</a:t>
                      </a:r>
                      <a:endParaRPr lang="en-US" sz="1800" b="0"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8782" marR="78782" marT="39391" marB="39391"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$322,000</a:t>
                      </a:r>
                    </a:p>
                  </a:txBody>
                  <a:tcPr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2801628125"/>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Regional Governments</a:t>
                      </a:r>
                    </a:p>
                  </a:txBody>
                  <a:tcPr marL="78782" marR="78782" marT="39391" marB="39391"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$275,000</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35382780"/>
                  </a:ext>
                </a:extLst>
              </a:tr>
              <a:tr h="330743">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1"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Total</a:t>
                      </a:r>
                      <a:endParaRPr lang="en-US" sz="1800" b="1"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8782" marR="78782" marT="39391" marB="39391" anchor="ctr">
                    <a:lnL>
                      <a:noFill/>
                    </a:lnL>
                    <a:lnR>
                      <a:noFill/>
                    </a:lnR>
                    <a:lnT>
                      <a:noFill/>
                    </a:lnT>
                    <a:lnB w="12700" cmpd="sng">
                      <a:solidFill>
                        <a:srgbClr val="79BBE9"/>
                      </a:solid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1"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$1,597,000​</a:t>
                      </a:r>
                      <a:endParaRPr lang="en-US" sz="1800" b="1" i="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a:noFill/>
                    </a:lnL>
                    <a:lnR>
                      <a:noFill/>
                    </a:lnR>
                    <a:lnT>
                      <a:noFill/>
                    </a:lnT>
                    <a:lnB w="12700" cmpd="sng">
                      <a:solidFill>
                        <a:srgbClr val="79BBE9"/>
                      </a:solid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2282084003"/>
                  </a:ext>
                </a:extLst>
              </a:tr>
            </a:tbl>
          </a:graphicData>
        </a:graphic>
      </p:graphicFrame>
      <p:sp>
        <p:nvSpPr>
          <p:cNvPr id="19" name="Text Placeholder 233">
            <a:extLst>
              <a:ext uri="{FF2B5EF4-FFF2-40B4-BE49-F238E27FC236}">
                <a16:creationId xmlns:a16="http://schemas.microsoft.com/office/drawing/2014/main" id="{7C9AB9D4-3EEE-908A-1B01-F526B0555BEA}"/>
              </a:ext>
            </a:extLst>
          </p:cNvPr>
          <p:cNvSpPr txBox="1">
            <a:spLocks/>
          </p:cNvSpPr>
          <p:nvPr/>
        </p:nvSpPr>
        <p:spPr>
          <a:xfrm>
            <a:off x="1183575" y="4067266"/>
            <a:ext cx="4321916" cy="44876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none"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223566"/>
                </a:solidFill>
                <a:latin typeface="Calibri" panose="020F0502020204030204" pitchFamily="34" charset="0"/>
                <a:ea typeface="Calibri" panose="020F0502020204030204" pitchFamily="34" charset="0"/>
                <a:cs typeface="Calibri" panose="020F0502020204030204" pitchFamily="34" charset="0"/>
              </a:rPr>
              <a:t>Pending</a:t>
            </a:r>
          </a:p>
        </p:txBody>
      </p:sp>
      <p:graphicFrame>
        <p:nvGraphicFramePr>
          <p:cNvPr id="20" name="Content Placeholder 84">
            <a:extLst>
              <a:ext uri="{FF2B5EF4-FFF2-40B4-BE49-F238E27FC236}">
                <a16:creationId xmlns:a16="http://schemas.microsoft.com/office/drawing/2014/main" id="{5CD6032D-43FD-BC6D-D0D9-280B3D9A8FD2}"/>
              </a:ext>
            </a:extLst>
          </p:cNvPr>
          <p:cNvGraphicFramePr>
            <a:graphicFrameLocks/>
          </p:cNvGraphicFramePr>
          <p:nvPr/>
        </p:nvGraphicFramePr>
        <p:xfrm>
          <a:off x="841207" y="4522427"/>
          <a:ext cx="5006654" cy="365760"/>
        </p:xfrm>
        <a:graphic>
          <a:graphicData uri="http://schemas.openxmlformats.org/drawingml/2006/table">
            <a:tbl>
              <a:tblPr firstRow="1" bandRow="1"/>
              <a:tblGrid>
                <a:gridCol w="3465896">
                  <a:extLst>
                    <a:ext uri="{9D8B030D-6E8A-4147-A177-3AD203B41FA5}">
                      <a16:colId xmlns:a16="http://schemas.microsoft.com/office/drawing/2014/main" val="1517755082"/>
                    </a:ext>
                  </a:extLst>
                </a:gridCol>
                <a:gridCol w="1540758">
                  <a:extLst>
                    <a:ext uri="{9D8B030D-6E8A-4147-A177-3AD203B41FA5}">
                      <a16:colId xmlns:a16="http://schemas.microsoft.com/office/drawing/2014/main" val="1854486728"/>
                    </a:ext>
                  </a:extLst>
                </a:gridCol>
              </a:tblGrid>
              <a:tr h="354261">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l"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Regional Governments</a:t>
                      </a:r>
                    </a:p>
                  </a:txBody>
                  <a:tcPr marL="78782" marR="78782" marT="39391" marB="39391"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tc>
                  <a:txBody>
                    <a:bodyPr/>
                    <a:lstStyle>
                      <a:lvl1pPr marL="0" algn="l" defTabSz="914400" rtl="0" eaLnBrk="1" latinLnBrk="0" hangingPunct="1">
                        <a:defRPr sz="1800" kern="1200">
                          <a:solidFill>
                            <a:schemeClr val="tx1"/>
                          </a:solidFill>
                          <a:latin typeface="Tenorite "/>
                        </a:defRPr>
                      </a:lvl1pPr>
                      <a:lvl2pPr marL="457200" algn="l" defTabSz="914400" rtl="0" eaLnBrk="1" latinLnBrk="0" hangingPunct="1">
                        <a:defRPr sz="1800" kern="1200">
                          <a:solidFill>
                            <a:schemeClr val="tx1"/>
                          </a:solidFill>
                          <a:latin typeface="Tenorite "/>
                        </a:defRPr>
                      </a:lvl2pPr>
                      <a:lvl3pPr marL="914400" algn="l" defTabSz="914400" rtl="0" eaLnBrk="1" latinLnBrk="0" hangingPunct="1">
                        <a:defRPr sz="1800" kern="1200">
                          <a:solidFill>
                            <a:schemeClr val="tx1"/>
                          </a:solidFill>
                          <a:latin typeface="Tenorite "/>
                        </a:defRPr>
                      </a:lvl3pPr>
                      <a:lvl4pPr marL="1371600" algn="l" defTabSz="914400" rtl="0" eaLnBrk="1" latinLnBrk="0" hangingPunct="1">
                        <a:defRPr sz="1800" kern="1200">
                          <a:solidFill>
                            <a:schemeClr val="tx1"/>
                          </a:solidFill>
                          <a:latin typeface="Tenorite "/>
                        </a:defRPr>
                      </a:lvl4pPr>
                      <a:lvl5pPr marL="1828800" algn="l" defTabSz="914400" rtl="0" eaLnBrk="1" latinLnBrk="0" hangingPunct="1">
                        <a:defRPr sz="1800" kern="1200">
                          <a:solidFill>
                            <a:schemeClr val="tx1"/>
                          </a:solidFill>
                          <a:latin typeface="Tenorite "/>
                        </a:defRPr>
                      </a:lvl5pPr>
                      <a:lvl6pPr marL="2286000" algn="l" defTabSz="914400" rtl="0" eaLnBrk="1" latinLnBrk="0" hangingPunct="1">
                        <a:defRPr sz="1800" kern="1200">
                          <a:solidFill>
                            <a:schemeClr val="tx1"/>
                          </a:solidFill>
                          <a:latin typeface="Tenorite "/>
                        </a:defRPr>
                      </a:lvl6pPr>
                      <a:lvl7pPr marL="2743200" algn="l" defTabSz="914400" rtl="0" eaLnBrk="1" latinLnBrk="0" hangingPunct="1">
                        <a:defRPr sz="1800" kern="1200">
                          <a:solidFill>
                            <a:schemeClr val="tx1"/>
                          </a:solidFill>
                          <a:latin typeface="Tenorite "/>
                        </a:defRPr>
                      </a:lvl7pPr>
                      <a:lvl8pPr marL="3200400" algn="l" defTabSz="914400" rtl="0" eaLnBrk="1" latinLnBrk="0" hangingPunct="1">
                        <a:defRPr sz="1800" kern="1200">
                          <a:solidFill>
                            <a:schemeClr val="tx1"/>
                          </a:solidFill>
                          <a:latin typeface="Tenorite "/>
                        </a:defRPr>
                      </a:lvl8pPr>
                      <a:lvl9pPr marL="3657600" algn="l" defTabSz="914400" rtl="0" eaLnBrk="1" latinLnBrk="0" hangingPunct="1">
                        <a:defRPr sz="1800" kern="1200">
                          <a:solidFill>
                            <a:schemeClr val="tx1"/>
                          </a:solidFill>
                          <a:latin typeface="Tenorite "/>
                        </a:defRPr>
                      </a:lvl9pPr>
                    </a:lstStyle>
                    <a:p>
                      <a:pPr algn="r" rtl="0" fontAlgn="base"/>
                      <a:r>
                        <a:rPr lang="en-US" sz="1800" b="0" spc="1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$50,000</a:t>
                      </a:r>
                    </a:p>
                  </a:txBody>
                  <a:tcPr anchor="ctr">
                    <a:lnL>
                      <a:noFill/>
                    </a:lnL>
                    <a:lnR>
                      <a:noFill/>
                    </a:lnR>
                    <a:lnT w="12700" cmpd="sng">
                      <a:solidFill>
                        <a:srgbClr val="79BBE9"/>
                      </a:solidFill>
                    </a:lnT>
                    <a:lnB>
                      <a:noFill/>
                    </a:lnB>
                    <a:lnTlToBr w="12700" cmpd="sng">
                      <a:noFill/>
                      <a:prstDash val="solid"/>
                    </a:lnTlToBr>
                    <a:lnBlToTr w="12700" cmpd="sng">
                      <a:noFill/>
                      <a:prstDash val="solid"/>
                    </a:lnBlToTr>
                    <a:solidFill>
                      <a:srgbClr val="79BBE9">
                        <a:alpha val="20000"/>
                      </a:srgbClr>
                    </a:solidFill>
                  </a:tcPr>
                </a:tc>
                <a:extLst>
                  <a:ext uri="{0D108BD9-81ED-4DB2-BD59-A6C34878D82A}">
                    <a16:rowId xmlns:a16="http://schemas.microsoft.com/office/drawing/2014/main" val="3635382780"/>
                  </a:ext>
                </a:extLst>
              </a:tr>
            </a:tbl>
          </a:graphicData>
        </a:graphic>
      </p:graphicFrame>
    </p:spTree>
    <p:extLst>
      <p:ext uri="{BB962C8B-B14F-4D97-AF65-F5344CB8AC3E}">
        <p14:creationId xmlns:p14="http://schemas.microsoft.com/office/powerpoint/2010/main" val="3499618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377C4-061A-96E2-21F1-B4ED1CD0D0CA}"/>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BF5554C1-2CBF-74AB-EDF9-41A02CD5E126}"/>
              </a:ext>
            </a:extLst>
          </p:cNvPr>
          <p:cNvSpPr>
            <a:spLocks noGrp="1"/>
          </p:cNvSpPr>
          <p:nvPr>
            <p:ph type="body" sz="quarter" idx="10"/>
          </p:nvPr>
        </p:nvSpPr>
        <p:spPr>
          <a:xfrm>
            <a:off x="603650" y="520402"/>
            <a:ext cx="5670422" cy="1324473"/>
          </a:xfrm>
        </p:spPr>
        <p:txBody>
          <a:bodyPr/>
          <a:lstStyle/>
          <a:p>
            <a:r>
              <a:rPr lang="en-US" sz="4000" b="1" dirty="0">
                <a:latin typeface="+mn-lt"/>
              </a:rPr>
              <a:t>Talent Attraction Marketing Strategy  </a:t>
            </a:r>
            <a:r>
              <a:rPr lang="en-US" sz="3200" b="1" i="1" dirty="0">
                <a:latin typeface="+mn-lt"/>
              </a:rPr>
              <a:t>Process Overview </a:t>
            </a:r>
            <a:endParaRPr lang="en-US" sz="3200" b="1" i="1" dirty="0"/>
          </a:p>
        </p:txBody>
      </p:sp>
      <p:sp>
        <p:nvSpPr>
          <p:cNvPr id="15" name="Text Placeholder 4">
            <a:extLst>
              <a:ext uri="{FF2B5EF4-FFF2-40B4-BE49-F238E27FC236}">
                <a16:creationId xmlns:a16="http://schemas.microsoft.com/office/drawing/2014/main" id="{99CAF0FB-B692-C342-7217-D61FA0D28170}"/>
              </a:ext>
            </a:extLst>
          </p:cNvPr>
          <p:cNvSpPr>
            <a:spLocks noGrp="1"/>
          </p:cNvSpPr>
          <p:nvPr>
            <p:ph type="body" sz="quarter" idx="11"/>
          </p:nvPr>
        </p:nvSpPr>
        <p:spPr>
          <a:xfrm>
            <a:off x="223463" y="2460999"/>
            <a:ext cx="6430796" cy="4093097"/>
          </a:xfrm>
        </p:spPr>
        <p:txBody>
          <a:bodyPr/>
          <a:lstStyle/>
          <a:p>
            <a:pPr marL="457200" indent="-457200">
              <a:lnSpc>
                <a:spcPct val="100000"/>
              </a:lnSpc>
              <a:spcBef>
                <a:spcPts val="0"/>
              </a:spcBef>
              <a:spcAft>
                <a:spcPts val="800"/>
              </a:spcAft>
              <a:buFont typeface="+mj-lt"/>
              <a:buAutoNum type="arabicPeriod"/>
            </a:pPr>
            <a:r>
              <a:rPr lang="en-US" sz="2400" b="0" dirty="0">
                <a:latin typeface="Calibri (Body)"/>
                <a:ea typeface="Calibri" panose="020F0502020204030204" pitchFamily="34" charset="0"/>
                <a:cs typeface="Calibri" panose="020F0502020204030204" pitchFamily="34" charset="0"/>
              </a:rPr>
              <a:t>Develop a clear, </a:t>
            </a:r>
            <a:r>
              <a:rPr lang="en-US" sz="2400" dirty="0">
                <a:latin typeface="Calibri (Body)"/>
                <a:ea typeface="Calibri" panose="020F0502020204030204" pitchFamily="34" charset="0"/>
                <a:cs typeface="Calibri" panose="020F0502020204030204" pitchFamily="34" charset="0"/>
              </a:rPr>
              <a:t>multi-faceted marketing strategy</a:t>
            </a:r>
            <a:r>
              <a:rPr lang="en-US" sz="2400" b="0" dirty="0">
                <a:latin typeface="Calibri (Body)"/>
                <a:ea typeface="Calibri" panose="020F0502020204030204" pitchFamily="34" charset="0"/>
                <a:cs typeface="Calibri" panose="020F0502020204030204" pitchFamily="34" charset="0"/>
              </a:rPr>
              <a:t>, timeline, budget and execution plan. </a:t>
            </a:r>
          </a:p>
          <a:p>
            <a:pPr marL="457200" indent="-457200">
              <a:lnSpc>
                <a:spcPct val="100000"/>
              </a:lnSpc>
              <a:spcBef>
                <a:spcPts val="0"/>
              </a:spcBef>
              <a:spcAft>
                <a:spcPts val="800"/>
              </a:spcAft>
              <a:buFont typeface="+mj-lt"/>
              <a:buAutoNum type="arabicPeriod"/>
            </a:pPr>
            <a:r>
              <a:rPr lang="en-US" sz="2400" b="0" kern="100" dirty="0">
                <a:effectLst/>
                <a:latin typeface="Calibri" panose="020F0502020204030204" pitchFamily="34" charset="0"/>
                <a:ea typeface="Calibri" panose="020F0502020204030204" pitchFamily="34" charset="0"/>
                <a:cs typeface="Times New Roman" panose="02020603050405020304" pitchFamily="18" charset="0"/>
              </a:rPr>
              <a:t>Create a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regional brand </a:t>
            </a:r>
            <a:r>
              <a:rPr lang="en-US" sz="2400" b="0" kern="100" dirty="0">
                <a:effectLst/>
                <a:latin typeface="Calibri" panose="020F0502020204030204" pitchFamily="34" charset="0"/>
                <a:ea typeface="Calibri" panose="020F0502020204030204" pitchFamily="34" charset="0"/>
                <a:cs typeface="Times New Roman" panose="02020603050405020304" pitchFamily="18" charset="0"/>
              </a:rPr>
              <a:t>identity</a:t>
            </a:r>
          </a:p>
          <a:p>
            <a:pPr marL="457200" indent="-457200">
              <a:lnSpc>
                <a:spcPct val="100000"/>
              </a:lnSpc>
              <a:spcBef>
                <a:spcPts val="0"/>
              </a:spcBef>
              <a:spcAft>
                <a:spcPts val="800"/>
              </a:spcAft>
              <a:buFont typeface="+mj-lt"/>
              <a:buAutoNum type="arabicPeriod"/>
            </a:pPr>
            <a:r>
              <a:rPr lang="en-US" sz="2400" b="0" kern="100" dirty="0">
                <a:latin typeface="Calibri" panose="020F0502020204030204" pitchFamily="34" charset="0"/>
                <a:ea typeface="Calibri" panose="020F0502020204030204" pitchFamily="34" charset="0"/>
                <a:cs typeface="Times New Roman" panose="02020603050405020304" pitchFamily="18" charset="0"/>
              </a:rPr>
              <a:t>Develop a </a:t>
            </a:r>
            <a:r>
              <a:rPr lang="en-US" sz="2400" b="0" kern="100" dirty="0">
                <a:effectLst/>
                <a:latin typeface="Calibri" panose="020F0502020204030204" pitchFamily="34" charset="0"/>
                <a:ea typeface="Calibri" panose="020F0502020204030204" pitchFamily="34" charset="0"/>
                <a:cs typeface="Times New Roman" panose="02020603050405020304" pitchFamily="18" charset="0"/>
              </a:rPr>
              <a:t>t</a:t>
            </a:r>
            <a:r>
              <a:rPr lang="en-US" sz="2400" b="0" kern="100" dirty="0">
                <a:latin typeface="Calibri" panose="020F0502020204030204" pitchFamily="34" charset="0"/>
                <a:ea typeface="Calibri" panose="020F0502020204030204" pitchFamily="34" charset="0"/>
                <a:cs typeface="Times New Roman" panose="02020603050405020304" pitchFamily="18" charset="0"/>
              </a:rPr>
              <a:t>alent attraction </a:t>
            </a:r>
            <a:r>
              <a:rPr lang="en-US" sz="2400" kern="100" dirty="0">
                <a:latin typeface="Calibri" panose="020F0502020204030204" pitchFamily="34" charset="0"/>
                <a:ea typeface="Calibri" panose="020F0502020204030204" pitchFamily="34" charset="0"/>
                <a:cs typeface="Times New Roman" panose="02020603050405020304" pitchFamily="18" charset="0"/>
              </a:rPr>
              <a:t>w</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ebsite</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0000"/>
              </a:lnSpc>
              <a:spcBef>
                <a:spcPts val="0"/>
              </a:spcBef>
              <a:spcAft>
                <a:spcPts val="800"/>
              </a:spcAft>
              <a:buFont typeface="+mj-lt"/>
              <a:buAutoNum type="arabicPeriod"/>
            </a:pPr>
            <a:r>
              <a:rPr lang="en-US" sz="2400" b="0" kern="100" dirty="0">
                <a:latin typeface="Calibri" panose="020F0502020204030204" pitchFamily="34" charset="0"/>
                <a:ea typeface="Calibri" panose="020F0502020204030204" pitchFamily="34" charset="0"/>
                <a:cs typeface="Times New Roman" panose="02020603050405020304" pitchFamily="18" charset="0"/>
              </a:rPr>
              <a:t>Launch talent </a:t>
            </a:r>
            <a:r>
              <a:rPr lang="en-US" sz="2400" kern="100" dirty="0">
                <a:latin typeface="Calibri" panose="020F0502020204030204" pitchFamily="34" charset="0"/>
                <a:ea typeface="Calibri" panose="020F0502020204030204" pitchFamily="34" charset="0"/>
                <a:cs typeface="Times New Roman" panose="02020603050405020304" pitchFamily="18" charset="0"/>
              </a:rPr>
              <a:t>social media and</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digital marketing </a:t>
            </a:r>
            <a:r>
              <a:rPr lang="en-US" sz="2400" b="0" kern="100" dirty="0">
                <a:effectLst/>
                <a:latin typeface="Calibri" panose="020F0502020204030204" pitchFamily="34" charset="0"/>
                <a:ea typeface="Calibri" panose="020F0502020204030204" pitchFamily="34" charset="0"/>
                <a:cs typeface="Times New Roman" panose="02020603050405020304" pitchFamily="18" charset="0"/>
              </a:rPr>
              <a:t>to target audiences</a:t>
            </a:r>
          </a:p>
          <a:p>
            <a:pPr marL="457200" indent="-457200">
              <a:lnSpc>
                <a:spcPct val="100000"/>
              </a:lnSpc>
              <a:spcBef>
                <a:spcPts val="0"/>
              </a:spcBef>
              <a:spcAft>
                <a:spcPts val="800"/>
              </a:spcAft>
              <a:buFont typeface="+mj-lt"/>
              <a:buAutoNum type="arabicPeriod"/>
            </a:pPr>
            <a:r>
              <a:rPr lang="en-US" sz="2400" b="0" kern="100" dirty="0">
                <a:latin typeface="Calibri" panose="020F0502020204030204" pitchFamily="34" charset="0"/>
                <a:ea typeface="Calibri" panose="020F0502020204030204" pitchFamily="34" charset="0"/>
                <a:cs typeface="Times New Roman" panose="02020603050405020304" pitchFamily="18" charset="0"/>
              </a:rPr>
              <a:t>Develop </a:t>
            </a:r>
            <a:r>
              <a:rPr lang="en-US" sz="2400" kern="100" dirty="0">
                <a:latin typeface="Calibri" panose="020F0502020204030204" pitchFamily="34" charset="0"/>
                <a:ea typeface="Calibri" panose="020F0502020204030204" pitchFamily="34" charset="0"/>
                <a:cs typeface="Times New Roman" panose="02020603050405020304" pitchFamily="18" charset="0"/>
              </a:rPr>
              <a:t>data analytics </a:t>
            </a:r>
            <a:r>
              <a:rPr lang="en-US" sz="2400" b="0" kern="100" dirty="0">
                <a:latin typeface="Calibri" panose="020F0502020204030204" pitchFamily="34" charset="0"/>
                <a:ea typeface="Calibri" panose="020F0502020204030204" pitchFamily="34" charset="0"/>
                <a:cs typeface="Times New Roman" panose="02020603050405020304" pitchFamily="18" charset="0"/>
              </a:rPr>
              <a:t>and reporting</a:t>
            </a:r>
          </a:p>
          <a:p>
            <a:pPr>
              <a:lnSpc>
                <a:spcPct val="100000"/>
              </a:lnSpc>
              <a:spcBef>
                <a:spcPts val="0"/>
              </a:spcBef>
              <a:spcAft>
                <a:spcPts val="800"/>
              </a:spcAft>
            </a:pP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blue text on a black background&#10;&#10;Description automatically generated">
            <a:extLst>
              <a:ext uri="{FF2B5EF4-FFF2-40B4-BE49-F238E27FC236}">
                <a16:creationId xmlns:a16="http://schemas.microsoft.com/office/drawing/2014/main" id="{4AB5261D-6F22-FDC2-4B12-F31719E83DD5}"/>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6" name="Straight Connector 5">
            <a:extLst>
              <a:ext uri="{FF2B5EF4-FFF2-40B4-BE49-F238E27FC236}">
                <a16:creationId xmlns:a16="http://schemas.microsoft.com/office/drawing/2014/main" id="{5ACF792A-4988-97D9-D6EC-6583489330E6}"/>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E826D4-F3F9-9611-6B71-94A9E7445460}"/>
              </a:ext>
            </a:extLst>
          </p:cNvPr>
          <p:cNvPicPr>
            <a:picLocks noChangeAspect="1"/>
          </p:cNvPicPr>
          <p:nvPr/>
        </p:nvPicPr>
        <p:blipFill>
          <a:blip r:embed="rId4"/>
          <a:srcRect l="7252" t="5923" r="4181" b="6879"/>
          <a:stretch/>
        </p:blipFill>
        <p:spPr>
          <a:xfrm>
            <a:off x="6654259" y="-1223"/>
            <a:ext cx="5537741" cy="6859224"/>
          </a:xfrm>
          <a:prstGeom prst="rect">
            <a:avLst/>
          </a:prstGeom>
        </p:spPr>
      </p:pic>
    </p:spTree>
    <p:extLst>
      <p:ext uri="{BB962C8B-B14F-4D97-AF65-F5344CB8AC3E}">
        <p14:creationId xmlns:p14="http://schemas.microsoft.com/office/powerpoint/2010/main" val="416831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6689-2A8D-A344-3A2D-11A27049E82A}"/>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396A5-0AD7-73AC-F9E2-E6C17CB5176F}"/>
              </a:ext>
            </a:extLst>
          </p:cNvPr>
          <p:cNvSpPr>
            <a:spLocks noGrp="1"/>
          </p:cNvSpPr>
          <p:nvPr>
            <p:ph type="body" sz="quarter" idx="10"/>
          </p:nvPr>
        </p:nvSpPr>
        <p:spPr>
          <a:xfrm>
            <a:off x="863382" y="566957"/>
            <a:ext cx="5317962" cy="1324473"/>
          </a:xfrm>
        </p:spPr>
        <p:txBody>
          <a:bodyPr/>
          <a:lstStyle/>
          <a:p>
            <a:r>
              <a:rPr lang="en-US" sz="4000" b="1" dirty="0"/>
              <a:t>Key Industry Targets</a:t>
            </a:r>
            <a:endParaRPr lang="en-US" sz="4000" b="1" dirty="0">
              <a:latin typeface="+mn-lt"/>
            </a:endParaRPr>
          </a:p>
        </p:txBody>
      </p:sp>
      <p:sp>
        <p:nvSpPr>
          <p:cNvPr id="15" name="Text Placeholder 4">
            <a:extLst>
              <a:ext uri="{FF2B5EF4-FFF2-40B4-BE49-F238E27FC236}">
                <a16:creationId xmlns:a16="http://schemas.microsoft.com/office/drawing/2014/main" id="{B9C5AF16-5CD2-67C4-CBC4-7C5575131C88}"/>
              </a:ext>
            </a:extLst>
          </p:cNvPr>
          <p:cNvSpPr>
            <a:spLocks noGrp="1"/>
          </p:cNvSpPr>
          <p:nvPr>
            <p:ph type="body" sz="quarter" idx="11"/>
          </p:nvPr>
        </p:nvSpPr>
        <p:spPr>
          <a:xfrm>
            <a:off x="863381" y="1381053"/>
            <a:ext cx="6430796" cy="4091465"/>
          </a:xfrm>
        </p:spPr>
        <p:txBody>
          <a:bodyPr/>
          <a:lstStyle/>
          <a:p>
            <a:pPr>
              <a:lnSpc>
                <a:spcPct val="100000"/>
              </a:lnSpc>
              <a:spcBef>
                <a:spcPts val="0"/>
              </a:spcBef>
              <a:spcAft>
                <a:spcPts val="800"/>
              </a:spcAft>
            </a:pPr>
            <a:r>
              <a:rPr lang="en-US" sz="2800" kern="100" dirty="0">
                <a:effectLst/>
                <a:latin typeface="Calibri (Body)"/>
                <a:ea typeface="Calibri" panose="020F0502020204030204" pitchFamily="34" charset="0"/>
                <a:cs typeface="Calibri" panose="020F0502020204030204" pitchFamily="34" charset="0"/>
              </a:rPr>
              <a:t> </a:t>
            </a:r>
          </a:p>
          <a:p>
            <a:pPr marL="342900" indent="-342900">
              <a:lnSpc>
                <a:spcPct val="100000"/>
              </a:lnSpc>
              <a:spcBef>
                <a:spcPts val="0"/>
              </a:spcBef>
              <a:spcAft>
                <a:spcPts val="800"/>
              </a:spcAft>
              <a:buFont typeface="Arial" panose="020B0604020202020204" pitchFamily="34" charset="0"/>
              <a:buChar char="•"/>
            </a:pPr>
            <a:r>
              <a:rPr lang="en-US" sz="2400" b="0" kern="100" dirty="0">
                <a:effectLst/>
                <a:latin typeface="Calibri (Body)"/>
                <a:ea typeface="Calibri" panose="020F0502020204030204" pitchFamily="34" charset="0"/>
                <a:cs typeface="Calibri" panose="020F0502020204030204" pitchFamily="34" charset="0"/>
              </a:rPr>
              <a:t>Advanced Manu</a:t>
            </a:r>
            <a:r>
              <a:rPr lang="en-US" sz="2400" b="0" kern="100" dirty="0">
                <a:latin typeface="Calibri (Body)"/>
                <a:ea typeface="Calibri" panose="020F0502020204030204" pitchFamily="34" charset="0"/>
                <a:cs typeface="Calibri" panose="020F0502020204030204" pitchFamily="34" charset="0"/>
              </a:rPr>
              <a:t>facturing </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Healthcare</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Life &amp; Bio Sciences</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Software, IT, Ag Technology</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Business &amp; Professional Services  </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Logistics</a:t>
            </a:r>
          </a:p>
          <a:p>
            <a:pPr marL="342900" indent="-342900">
              <a:lnSpc>
                <a:spcPct val="100000"/>
              </a:lnSpc>
              <a:spcBef>
                <a:spcPts val="0"/>
              </a:spcBef>
              <a:spcAft>
                <a:spcPts val="800"/>
              </a:spcAft>
              <a:buFont typeface="Arial" panose="020B0604020202020204" pitchFamily="34" charset="0"/>
              <a:buChar char="•"/>
            </a:pPr>
            <a:r>
              <a:rPr lang="en-US" sz="2400" b="0" kern="100" dirty="0">
                <a:latin typeface="Calibri (Body)"/>
                <a:ea typeface="Calibri" panose="020F0502020204030204" pitchFamily="34" charset="0"/>
                <a:cs typeface="Calibri" panose="020F0502020204030204" pitchFamily="34" charset="0"/>
              </a:rPr>
              <a:t>Global Headquarters </a:t>
            </a:r>
          </a:p>
          <a:p>
            <a:pPr marL="457200" indent="-457200">
              <a:lnSpc>
                <a:spcPct val="100000"/>
              </a:lnSpc>
              <a:spcBef>
                <a:spcPts val="0"/>
              </a:spcBef>
              <a:spcAft>
                <a:spcPts val="800"/>
              </a:spcAft>
              <a:buFont typeface="+mj-lt"/>
              <a:buAutoNum type="arabicPeriod"/>
            </a:pP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blue text on a black background&#10;&#10;Description automatically generated">
            <a:extLst>
              <a:ext uri="{FF2B5EF4-FFF2-40B4-BE49-F238E27FC236}">
                <a16:creationId xmlns:a16="http://schemas.microsoft.com/office/drawing/2014/main" id="{C61B3DF9-1ED9-0175-4493-BCEBE7AD38CC}"/>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6" name="Straight Connector 5">
            <a:extLst>
              <a:ext uri="{FF2B5EF4-FFF2-40B4-BE49-F238E27FC236}">
                <a16:creationId xmlns:a16="http://schemas.microsoft.com/office/drawing/2014/main" id="{241091B1-4962-1964-1C08-CDDDC6FB47CF}"/>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D5093F-B488-7384-3714-E875F4E6676B}"/>
              </a:ext>
            </a:extLst>
          </p:cNvPr>
          <p:cNvPicPr>
            <a:picLocks noChangeAspect="1"/>
          </p:cNvPicPr>
          <p:nvPr/>
        </p:nvPicPr>
        <p:blipFill>
          <a:blip r:embed="rId4"/>
          <a:stretch>
            <a:fillRect/>
          </a:stretch>
        </p:blipFill>
        <p:spPr>
          <a:xfrm>
            <a:off x="5980066" y="1330675"/>
            <a:ext cx="6128141" cy="4467698"/>
          </a:xfrm>
          <a:prstGeom prst="rect">
            <a:avLst/>
          </a:prstGeom>
        </p:spPr>
      </p:pic>
    </p:spTree>
    <p:extLst>
      <p:ext uri="{BB962C8B-B14F-4D97-AF65-F5344CB8AC3E}">
        <p14:creationId xmlns:p14="http://schemas.microsoft.com/office/powerpoint/2010/main" val="29166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377C4-061A-96E2-21F1-B4ED1CD0D0CA}"/>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BF5554C1-2CBF-74AB-EDF9-41A02CD5E126}"/>
              </a:ext>
            </a:extLst>
          </p:cNvPr>
          <p:cNvSpPr>
            <a:spLocks noGrp="1"/>
          </p:cNvSpPr>
          <p:nvPr>
            <p:ph type="body" sz="quarter" idx="10"/>
          </p:nvPr>
        </p:nvSpPr>
        <p:spPr>
          <a:xfrm>
            <a:off x="863382" y="566958"/>
            <a:ext cx="5317962" cy="624533"/>
          </a:xfrm>
        </p:spPr>
        <p:txBody>
          <a:bodyPr/>
          <a:lstStyle/>
          <a:p>
            <a:r>
              <a:rPr lang="en-US" sz="4000" b="1" dirty="0">
                <a:latin typeface="Calibri" panose="020F0502020204030204" pitchFamily="34" charset="0"/>
                <a:ea typeface="Calibri" panose="020F0502020204030204" pitchFamily="34" charset="0"/>
                <a:cs typeface="Calibri" panose="020F0502020204030204" pitchFamily="34" charset="0"/>
              </a:rPr>
              <a:t>Key Quality of Place Messages for External Audiences</a:t>
            </a:r>
          </a:p>
        </p:txBody>
      </p:sp>
      <p:sp>
        <p:nvSpPr>
          <p:cNvPr id="15" name="Text Placeholder 4">
            <a:extLst>
              <a:ext uri="{FF2B5EF4-FFF2-40B4-BE49-F238E27FC236}">
                <a16:creationId xmlns:a16="http://schemas.microsoft.com/office/drawing/2014/main" id="{99CAF0FB-B692-C342-7217-D61FA0D28170}"/>
              </a:ext>
            </a:extLst>
          </p:cNvPr>
          <p:cNvSpPr>
            <a:spLocks noGrp="1"/>
          </p:cNvSpPr>
          <p:nvPr>
            <p:ph type="body" sz="quarter" idx="11"/>
          </p:nvPr>
        </p:nvSpPr>
        <p:spPr>
          <a:xfrm>
            <a:off x="863381" y="2133279"/>
            <a:ext cx="6430796" cy="4342543"/>
          </a:xfrm>
        </p:spPr>
        <p:txBody>
          <a:bodyPr/>
          <a:lstStyle/>
          <a:p>
            <a:pPr marR="0" lvl="0">
              <a:lnSpc>
                <a:spcPct val="100000"/>
              </a:lnSpc>
              <a:spcBef>
                <a:spcPts val="0"/>
              </a:spcBef>
              <a:spcAft>
                <a:spcPts val="800"/>
              </a:spcAft>
            </a:pPr>
            <a:endParaRPr lang="en-US" sz="2400" b="0" kern="1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Job Opportunities</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Education &amp; Training </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Outdoor, Entertainment, Culinary</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Cost of Living </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Healthcare </a:t>
            </a:r>
          </a:p>
          <a:p>
            <a:pPr marL="342900" marR="0" lvl="0" indent="-342900">
              <a:lnSpc>
                <a:spcPct val="100000"/>
              </a:lnSpc>
              <a:spcBef>
                <a:spcPts val="0"/>
              </a:spcBef>
              <a:spcAft>
                <a:spcPts val="800"/>
              </a:spcAft>
              <a:buFont typeface="Arial" panose="020B0604020202020204" pitchFamily="34" charset="0"/>
              <a:buChar char="•"/>
            </a:pPr>
            <a:r>
              <a:rPr lang="en-US" sz="2400" b="0" kern="100" dirty="0">
                <a:effectLst/>
                <a:latin typeface="Calibri" panose="020F0502020204030204" pitchFamily="34" charset="0"/>
                <a:ea typeface="Calibri" panose="020F0502020204030204" pitchFamily="34" charset="0"/>
                <a:cs typeface="Calibri" panose="020F0502020204030204" pitchFamily="34" charset="0"/>
              </a:rPr>
              <a:t>Central Location </a:t>
            </a:r>
            <a:endParaRPr lang="en-US" sz="2400" dirty="0">
              <a:effectLst/>
              <a:latin typeface="Calibri (Body)"/>
              <a:ea typeface="Times New Roman" panose="02020603050405020304" pitchFamily="18" charset="0"/>
            </a:endParaRPr>
          </a:p>
          <a:p>
            <a:pPr marL="342900" indent="-342900">
              <a:lnSpc>
                <a:spcPct val="100000"/>
              </a:lnSpc>
              <a:spcBef>
                <a:spcPts val="0"/>
              </a:spcBef>
              <a:spcAft>
                <a:spcPts val="800"/>
              </a:spcAft>
              <a:buFont typeface="Arial" panose="020B0604020202020204" pitchFamily="34" charset="0"/>
              <a:buChar char="•"/>
            </a:pPr>
            <a:endParaRPr lang="en-US" sz="2400" b="0" dirty="0">
              <a:latin typeface="Calibri (Body)"/>
            </a:endParaRPr>
          </a:p>
        </p:txBody>
      </p:sp>
      <p:pic>
        <p:nvPicPr>
          <p:cNvPr id="5" name="Picture 4" descr="A blue text on a black background&#10;&#10;Description automatically generated">
            <a:extLst>
              <a:ext uri="{FF2B5EF4-FFF2-40B4-BE49-F238E27FC236}">
                <a16:creationId xmlns:a16="http://schemas.microsoft.com/office/drawing/2014/main" id="{4AB5261D-6F22-FDC2-4B12-F31719E83DD5}"/>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6" name="Straight Connector 5">
            <a:extLst>
              <a:ext uri="{FF2B5EF4-FFF2-40B4-BE49-F238E27FC236}">
                <a16:creationId xmlns:a16="http://schemas.microsoft.com/office/drawing/2014/main" id="{5ACF792A-4988-97D9-D6EC-6583489330E6}"/>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6A85C3F-7C23-96B0-6DCE-82821CA94C08}"/>
              </a:ext>
            </a:extLst>
          </p:cNvPr>
          <p:cNvPicPr>
            <a:picLocks noChangeAspect="1"/>
          </p:cNvPicPr>
          <p:nvPr/>
        </p:nvPicPr>
        <p:blipFill>
          <a:blip r:embed="rId4"/>
          <a:stretch>
            <a:fillRect/>
          </a:stretch>
        </p:blipFill>
        <p:spPr>
          <a:xfrm>
            <a:off x="7456842" y="0"/>
            <a:ext cx="4724400" cy="6858000"/>
          </a:xfrm>
          <a:prstGeom prst="rect">
            <a:avLst/>
          </a:prstGeom>
        </p:spPr>
      </p:pic>
    </p:spTree>
    <p:extLst>
      <p:ext uri="{BB962C8B-B14F-4D97-AF65-F5344CB8AC3E}">
        <p14:creationId xmlns:p14="http://schemas.microsoft.com/office/powerpoint/2010/main" val="234573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26F5E-0CF1-5FC3-FBA5-BC40C02F48C1}"/>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482717B9-B52D-99B8-965C-2DF78860C879}"/>
              </a:ext>
            </a:extLst>
          </p:cNvPr>
          <p:cNvSpPr>
            <a:spLocks noGrp="1"/>
          </p:cNvSpPr>
          <p:nvPr>
            <p:ph type="body" sz="quarter" idx="10"/>
          </p:nvPr>
        </p:nvSpPr>
        <p:spPr>
          <a:xfrm>
            <a:off x="863381" y="566958"/>
            <a:ext cx="6207269" cy="624533"/>
          </a:xfrm>
        </p:spPr>
        <p:txBody>
          <a:bodyPr/>
          <a:lstStyle/>
          <a:p>
            <a:r>
              <a:rPr lang="en-US" sz="4000" b="1" dirty="0">
                <a:latin typeface="Calibri" panose="020F0502020204030204" pitchFamily="34" charset="0"/>
                <a:ea typeface="Calibri" panose="020F0502020204030204" pitchFamily="34" charset="0"/>
                <a:cs typeface="Calibri" panose="020F0502020204030204" pitchFamily="34" charset="0"/>
              </a:rPr>
              <a:t>Target External Audiences </a:t>
            </a:r>
          </a:p>
        </p:txBody>
      </p:sp>
      <p:sp>
        <p:nvSpPr>
          <p:cNvPr id="15" name="Text Placeholder 4">
            <a:extLst>
              <a:ext uri="{FF2B5EF4-FFF2-40B4-BE49-F238E27FC236}">
                <a16:creationId xmlns:a16="http://schemas.microsoft.com/office/drawing/2014/main" id="{79D0B0BE-9453-EF2E-80E6-E4D7975ABE97}"/>
              </a:ext>
            </a:extLst>
          </p:cNvPr>
          <p:cNvSpPr>
            <a:spLocks noGrp="1"/>
          </p:cNvSpPr>
          <p:nvPr>
            <p:ph type="body" sz="quarter" idx="11"/>
          </p:nvPr>
        </p:nvSpPr>
        <p:spPr>
          <a:xfrm>
            <a:off x="863380" y="1413165"/>
            <a:ext cx="6430796" cy="4924434"/>
          </a:xfrm>
        </p:spPr>
        <p:txBody>
          <a:bodyPr/>
          <a:lstStyle/>
          <a:p>
            <a:pPr marR="0" lvl="0">
              <a:lnSpc>
                <a:spcPct val="100000"/>
              </a:lnSpc>
              <a:spcBef>
                <a:spcPts val="0"/>
              </a:spcBef>
              <a:spcAft>
                <a:spcPts val="800"/>
              </a:spcAft>
            </a:pPr>
            <a:r>
              <a:rPr lang="en-US" sz="2400" dirty="0">
                <a:latin typeface="Calibri (Body)"/>
              </a:rPr>
              <a:t>Greater LEX Alumni</a:t>
            </a:r>
          </a:p>
          <a:p>
            <a:pPr marL="342900" marR="0" lvl="0" indent="-342900">
              <a:lnSpc>
                <a:spcPct val="100000"/>
              </a:lnSpc>
              <a:spcBef>
                <a:spcPts val="0"/>
              </a:spcBef>
              <a:spcAft>
                <a:spcPts val="800"/>
              </a:spcAft>
              <a:buFont typeface="Arial" panose="020B0604020202020204" pitchFamily="34" charset="0"/>
              <a:buChar char="•"/>
            </a:pPr>
            <a:r>
              <a:rPr lang="en-US" sz="2400" b="0" dirty="0">
                <a:latin typeface="Calibri (Body)"/>
              </a:rPr>
              <a:t>Graduates of the region’s colleges and universities living outside the state</a:t>
            </a:r>
          </a:p>
          <a:p>
            <a:pPr marL="342900" marR="0" lvl="0" indent="-342900">
              <a:lnSpc>
                <a:spcPct val="100000"/>
              </a:lnSpc>
              <a:spcBef>
                <a:spcPts val="0"/>
              </a:spcBef>
              <a:spcAft>
                <a:spcPts val="800"/>
              </a:spcAft>
              <a:buFont typeface="Arial" panose="020B0604020202020204" pitchFamily="34" charset="0"/>
              <a:buChar char="•"/>
            </a:pPr>
            <a:r>
              <a:rPr lang="en-US" sz="2400" b="0" dirty="0">
                <a:latin typeface="Calibri (Body)"/>
              </a:rPr>
              <a:t>Working age (22-55+) with skill sets in alignment with open jobs/key sectors</a:t>
            </a:r>
          </a:p>
          <a:p>
            <a:pPr marR="0" lvl="0">
              <a:lnSpc>
                <a:spcPct val="100000"/>
              </a:lnSpc>
              <a:spcBef>
                <a:spcPts val="0"/>
              </a:spcBef>
              <a:spcAft>
                <a:spcPts val="800"/>
              </a:spcAft>
            </a:pPr>
            <a:endParaRPr lang="en-US" sz="2400" dirty="0">
              <a:latin typeface="Calibri (Body)"/>
            </a:endParaRPr>
          </a:p>
          <a:p>
            <a:pPr marR="0" lvl="0">
              <a:lnSpc>
                <a:spcPct val="100000"/>
              </a:lnSpc>
              <a:spcBef>
                <a:spcPts val="0"/>
              </a:spcBef>
              <a:spcAft>
                <a:spcPts val="800"/>
              </a:spcAft>
            </a:pPr>
            <a:r>
              <a:rPr lang="en-US" sz="2400" dirty="0">
                <a:latin typeface="Calibri (Body)"/>
              </a:rPr>
              <a:t>Recent/Prospective Tourists</a:t>
            </a:r>
          </a:p>
          <a:p>
            <a:pPr marL="342900" marR="0" lvl="0" indent="-342900">
              <a:lnSpc>
                <a:spcPct val="100000"/>
              </a:lnSpc>
              <a:spcBef>
                <a:spcPts val="0"/>
              </a:spcBef>
              <a:spcAft>
                <a:spcPts val="800"/>
              </a:spcAft>
              <a:buFont typeface="Arial" panose="020B0604020202020204" pitchFamily="34" charset="0"/>
              <a:buChar char="•"/>
            </a:pPr>
            <a:r>
              <a:rPr lang="en-US" sz="2400" b="0" dirty="0">
                <a:latin typeface="Calibri (Body)"/>
              </a:rPr>
              <a:t>Planning a visit or recently visited regional tourism sites.</a:t>
            </a:r>
          </a:p>
          <a:p>
            <a:pPr marL="342900" marR="0" lvl="0" indent="-342900">
              <a:lnSpc>
                <a:spcPct val="100000"/>
              </a:lnSpc>
              <a:spcBef>
                <a:spcPts val="0"/>
              </a:spcBef>
              <a:spcAft>
                <a:spcPts val="800"/>
              </a:spcAft>
              <a:buFont typeface="Arial" panose="020B0604020202020204" pitchFamily="34" charset="0"/>
              <a:buChar char="•"/>
            </a:pPr>
            <a:r>
              <a:rPr lang="en-US" sz="2400" b="0" dirty="0">
                <a:latin typeface="Calibri (Body)"/>
              </a:rPr>
              <a:t>Demographics fit skilled workforce needs</a:t>
            </a:r>
          </a:p>
          <a:p>
            <a:pPr marR="0" lvl="0">
              <a:lnSpc>
                <a:spcPct val="100000"/>
              </a:lnSpc>
              <a:spcBef>
                <a:spcPts val="0"/>
              </a:spcBef>
              <a:spcAft>
                <a:spcPts val="800"/>
              </a:spcAft>
            </a:pPr>
            <a:endParaRPr lang="en-US" sz="2400" dirty="0">
              <a:latin typeface="Calibri (Body)"/>
            </a:endParaRPr>
          </a:p>
        </p:txBody>
      </p:sp>
      <p:pic>
        <p:nvPicPr>
          <p:cNvPr id="5" name="Picture 4" descr="A blue text on a black background&#10;&#10;Description automatically generated">
            <a:extLst>
              <a:ext uri="{FF2B5EF4-FFF2-40B4-BE49-F238E27FC236}">
                <a16:creationId xmlns:a16="http://schemas.microsoft.com/office/drawing/2014/main" id="{330B4273-5446-4B8D-6EC5-10E9C81014FE}"/>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6" name="Straight Connector 5">
            <a:extLst>
              <a:ext uri="{FF2B5EF4-FFF2-40B4-BE49-F238E27FC236}">
                <a16:creationId xmlns:a16="http://schemas.microsoft.com/office/drawing/2014/main" id="{9A41C694-A86C-A481-A253-50459FC25B85}"/>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7" name="Picture 6" descr="A person pointing at a horse&#10;&#10;Description automatically generated">
            <a:extLst>
              <a:ext uri="{FF2B5EF4-FFF2-40B4-BE49-F238E27FC236}">
                <a16:creationId xmlns:a16="http://schemas.microsoft.com/office/drawing/2014/main" id="{C16BC3BC-B33E-4DE8-2466-399DF81B69FD}"/>
              </a:ext>
            </a:extLst>
          </p:cNvPr>
          <p:cNvPicPr>
            <a:picLocks noChangeAspect="1"/>
          </p:cNvPicPr>
          <p:nvPr/>
        </p:nvPicPr>
        <p:blipFill>
          <a:blip r:embed="rId4"/>
          <a:stretch>
            <a:fillRect/>
          </a:stretch>
        </p:blipFill>
        <p:spPr>
          <a:xfrm>
            <a:off x="8060983" y="0"/>
            <a:ext cx="3429000" cy="6858000"/>
          </a:xfrm>
          <a:prstGeom prst="rect">
            <a:avLst/>
          </a:prstGeom>
        </p:spPr>
      </p:pic>
    </p:spTree>
    <p:extLst>
      <p:ext uri="{BB962C8B-B14F-4D97-AF65-F5344CB8AC3E}">
        <p14:creationId xmlns:p14="http://schemas.microsoft.com/office/powerpoint/2010/main" val="1358815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57E8A-4DDB-9EF8-D537-6AA96A5F6747}"/>
            </a:ext>
          </a:extLst>
        </p:cNvPr>
        <p:cNvGrpSpPr/>
        <p:nvPr/>
      </p:nvGrpSpPr>
      <p:grpSpPr>
        <a:xfrm>
          <a:off x="0" y="0"/>
          <a:ext cx="0" cy="0"/>
          <a:chOff x="0" y="0"/>
          <a:chExt cx="0" cy="0"/>
        </a:xfrm>
      </p:grpSpPr>
      <p:pic>
        <p:nvPicPr>
          <p:cNvPr id="7" name="Picture 6" descr="A computer with a screen showing a city&#10;&#10;Description automatically generated">
            <a:extLst>
              <a:ext uri="{FF2B5EF4-FFF2-40B4-BE49-F238E27FC236}">
                <a16:creationId xmlns:a16="http://schemas.microsoft.com/office/drawing/2014/main" id="{509797A2-50AD-2436-E67E-8896DEF88793}"/>
              </a:ext>
            </a:extLst>
          </p:cNvPr>
          <p:cNvPicPr>
            <a:picLocks noChangeAspect="1"/>
          </p:cNvPicPr>
          <p:nvPr/>
        </p:nvPicPr>
        <p:blipFill rotWithShape="1">
          <a:blip r:embed="rId3"/>
          <a:srcRect b="23580"/>
          <a:stretch/>
        </p:blipFill>
        <p:spPr>
          <a:xfrm>
            <a:off x="1936748" y="-96704"/>
            <a:ext cx="8318502" cy="6356951"/>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E32D7FB4-1F6C-AE9E-ACD6-F5C4F8764B83}"/>
              </a:ext>
            </a:extLst>
          </p:cNvPr>
          <p:cNvPicPr>
            <a:picLocks noChangeAspect="1"/>
          </p:cNvPicPr>
          <p:nvPr/>
        </p:nvPicPr>
        <p:blipFill>
          <a:blip r:embed="rId4"/>
          <a:stretch>
            <a:fillRect/>
          </a:stretch>
        </p:blipFill>
        <p:spPr>
          <a:xfrm>
            <a:off x="983837" y="5984526"/>
            <a:ext cx="966883" cy="706144"/>
          </a:xfrm>
          <a:prstGeom prst="rect">
            <a:avLst/>
          </a:prstGeom>
        </p:spPr>
      </p:pic>
      <p:cxnSp>
        <p:nvCxnSpPr>
          <p:cNvPr id="5" name="Straight Connector 4">
            <a:extLst>
              <a:ext uri="{FF2B5EF4-FFF2-40B4-BE49-F238E27FC236}">
                <a16:creationId xmlns:a16="http://schemas.microsoft.com/office/drawing/2014/main" id="{1E322CB6-C848-112D-4F78-7F69D7EA5C70}"/>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3F22EEC7-D849-2104-3C30-B5DF4915BC35}"/>
              </a:ext>
            </a:extLst>
          </p:cNvPr>
          <p:cNvSpPr txBox="1">
            <a:spLocks/>
          </p:cNvSpPr>
          <p:nvPr/>
        </p:nvSpPr>
        <p:spPr>
          <a:xfrm>
            <a:off x="793634" y="541462"/>
            <a:ext cx="10601855" cy="601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003D4D"/>
                </a:solidFill>
                <a:latin typeface="Aeonik" panose="020B0503030300000000"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eonik" panose="020B0503030300000000"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eonik" panose="020B0503030300000000"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eonik" panose="020B05030303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latin typeface="+mn-lt"/>
              </a:rPr>
              <a:t>New Talent Attraction Website</a:t>
            </a:r>
            <a:r>
              <a:rPr lang="en-US" sz="4000" b="1" dirty="0">
                <a:solidFill>
                  <a:schemeClr val="accent1"/>
                </a:solidFill>
                <a:latin typeface="+mn-lt"/>
              </a:rPr>
              <a:t> </a:t>
            </a:r>
            <a:r>
              <a:rPr lang="en-US" sz="4000" b="1" dirty="0">
                <a:solidFill>
                  <a:srgbClr val="4764AF"/>
                </a:solidFill>
                <a:latin typeface="+mn-lt"/>
              </a:rPr>
              <a:t>lookatLEX.com</a:t>
            </a:r>
          </a:p>
        </p:txBody>
      </p:sp>
    </p:spTree>
    <p:extLst>
      <p:ext uri="{BB962C8B-B14F-4D97-AF65-F5344CB8AC3E}">
        <p14:creationId xmlns:p14="http://schemas.microsoft.com/office/powerpoint/2010/main" val="1671590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57E8A-4DDB-9EF8-D537-6AA96A5F6747}"/>
            </a:ext>
          </a:extLst>
        </p:cNvPr>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E32D7FB4-1F6C-AE9E-ACD6-F5C4F8764B83}"/>
              </a:ext>
            </a:extLst>
          </p:cNvPr>
          <p:cNvPicPr>
            <a:picLocks noChangeAspect="1"/>
          </p:cNvPicPr>
          <p:nvPr/>
        </p:nvPicPr>
        <p:blipFill>
          <a:blip r:embed="rId5"/>
          <a:stretch>
            <a:fillRect/>
          </a:stretch>
        </p:blipFill>
        <p:spPr>
          <a:xfrm>
            <a:off x="983837" y="5984526"/>
            <a:ext cx="966883" cy="706144"/>
          </a:xfrm>
          <a:prstGeom prst="rect">
            <a:avLst/>
          </a:prstGeom>
        </p:spPr>
      </p:pic>
      <p:cxnSp>
        <p:nvCxnSpPr>
          <p:cNvPr id="5" name="Straight Connector 4">
            <a:extLst>
              <a:ext uri="{FF2B5EF4-FFF2-40B4-BE49-F238E27FC236}">
                <a16:creationId xmlns:a16="http://schemas.microsoft.com/office/drawing/2014/main" id="{1E322CB6-C848-112D-4F78-7F69D7EA5C70}"/>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2" name="greater_lex_website_hype_reel (1080p)">
            <a:hlinkClick r:id="" action="ppaction://media"/>
            <a:extLst>
              <a:ext uri="{FF2B5EF4-FFF2-40B4-BE49-F238E27FC236}">
                <a16:creationId xmlns:a16="http://schemas.microsoft.com/office/drawing/2014/main" id="{1F6C34FE-C784-728D-905D-CDB8737F68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7122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383B-AE46-DF01-C0CD-D44650B31201}"/>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7331C4DF-6E2B-9730-6E2F-DE0A3ED2F978}"/>
              </a:ext>
            </a:extLst>
          </p:cNvPr>
          <p:cNvSpPr>
            <a:spLocks noGrp="1"/>
          </p:cNvSpPr>
          <p:nvPr>
            <p:ph type="body" sz="quarter" idx="10"/>
          </p:nvPr>
        </p:nvSpPr>
        <p:spPr>
          <a:xfrm>
            <a:off x="863382" y="566958"/>
            <a:ext cx="5317962" cy="624533"/>
          </a:xfrm>
        </p:spPr>
        <p:txBody>
          <a:bodyPr/>
          <a:lstStyle/>
          <a:p>
            <a:r>
              <a:rPr lang="en-US" sz="4000" b="1" dirty="0">
                <a:latin typeface="Calibri" panose="020F0502020204030204" pitchFamily="34" charset="0"/>
                <a:ea typeface="Calibri" panose="020F0502020204030204" pitchFamily="34" charset="0"/>
                <a:cs typeface="Calibri" panose="020F0502020204030204" pitchFamily="34" charset="0"/>
              </a:rPr>
              <a:t>Measuring Success</a:t>
            </a:r>
          </a:p>
        </p:txBody>
      </p:sp>
      <p:sp>
        <p:nvSpPr>
          <p:cNvPr id="15" name="Text Placeholder 4">
            <a:extLst>
              <a:ext uri="{FF2B5EF4-FFF2-40B4-BE49-F238E27FC236}">
                <a16:creationId xmlns:a16="http://schemas.microsoft.com/office/drawing/2014/main" id="{7C5BB44A-282F-A9FD-3884-3A3DC5C3FA7B}"/>
              </a:ext>
            </a:extLst>
          </p:cNvPr>
          <p:cNvSpPr>
            <a:spLocks noGrp="1"/>
          </p:cNvSpPr>
          <p:nvPr>
            <p:ph type="body" sz="quarter" idx="11"/>
          </p:nvPr>
        </p:nvSpPr>
        <p:spPr>
          <a:xfrm>
            <a:off x="861754" y="1192980"/>
            <a:ext cx="6430796" cy="4928121"/>
          </a:xfrm>
        </p:spPr>
        <p:txBody>
          <a:bodyPr/>
          <a:lstStyle/>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Website Visits</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Impressions &amp; Engagements</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Reach</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Followers </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Video Views </a:t>
            </a:r>
          </a:p>
          <a:p>
            <a:pPr marL="342900" marR="0" lvl="0" indent="-342900">
              <a:lnSpc>
                <a:spcPct val="100000"/>
              </a:lnSpc>
              <a:spcBef>
                <a:spcPts val="0"/>
              </a:spcBef>
              <a:spcAft>
                <a:spcPts val="800"/>
              </a:spcAft>
              <a:buFont typeface="Arial" panose="020B0604020202020204" pitchFamily="34" charset="0"/>
              <a:buChar char="•"/>
            </a:pPr>
            <a:r>
              <a:rPr lang="en-US" sz="2400" b="0" kern="100" dirty="0">
                <a:latin typeface="Calibri" panose="020F0502020204030204" pitchFamily="34" charset="0"/>
                <a:ea typeface="Calibri" panose="020F0502020204030204" pitchFamily="34" charset="0"/>
                <a:cs typeface="Calibri" panose="020F0502020204030204" pitchFamily="34" charset="0"/>
              </a:rPr>
              <a:t>Top Performing Posts</a:t>
            </a:r>
          </a:p>
          <a:p>
            <a:pPr marR="0" lvl="0">
              <a:lnSpc>
                <a:spcPct val="100000"/>
              </a:lnSpc>
              <a:spcBef>
                <a:spcPts val="0"/>
              </a:spcBef>
              <a:spcAft>
                <a:spcPts val="800"/>
              </a:spcAft>
            </a:pPr>
            <a:endParaRPr lang="en-US" sz="2400" b="0" dirty="0">
              <a:latin typeface="Calibri (Body)"/>
            </a:endParaRPr>
          </a:p>
          <a:p>
            <a:pPr marR="0" lvl="0">
              <a:lnSpc>
                <a:spcPct val="100000"/>
              </a:lnSpc>
              <a:spcBef>
                <a:spcPts val="0"/>
              </a:spcBef>
              <a:spcAft>
                <a:spcPts val="800"/>
              </a:spcAft>
            </a:pPr>
            <a:r>
              <a:rPr lang="en-US" sz="2400" dirty="0">
                <a:latin typeface="Calibri (Body)"/>
              </a:rPr>
              <a:t>Overall Goal: </a:t>
            </a:r>
          </a:p>
          <a:p>
            <a:pPr marR="0" lvl="0">
              <a:lnSpc>
                <a:spcPct val="100000"/>
              </a:lnSpc>
              <a:spcBef>
                <a:spcPts val="0"/>
              </a:spcBef>
              <a:spcAft>
                <a:spcPts val="800"/>
              </a:spcAft>
            </a:pPr>
            <a:r>
              <a:rPr lang="en-US" sz="2400" b="0" dirty="0">
                <a:latin typeface="Calibri (Body)"/>
              </a:rPr>
              <a:t>1,500 professionals/workers annually</a:t>
            </a:r>
          </a:p>
          <a:p>
            <a:pPr marR="0" lvl="0">
              <a:lnSpc>
                <a:spcPct val="100000"/>
              </a:lnSpc>
              <a:spcBef>
                <a:spcPts val="0"/>
              </a:spcBef>
              <a:spcAft>
                <a:spcPts val="800"/>
              </a:spcAft>
            </a:pPr>
            <a:r>
              <a:rPr lang="en-US" sz="2400" b="0" dirty="0">
                <a:latin typeface="Calibri (Body)"/>
              </a:rPr>
              <a:t>Increase regional labor force to national average </a:t>
            </a:r>
          </a:p>
        </p:txBody>
      </p:sp>
      <p:pic>
        <p:nvPicPr>
          <p:cNvPr id="5" name="Picture 4" descr="A blue text on a black background&#10;&#10;Description automatically generated">
            <a:extLst>
              <a:ext uri="{FF2B5EF4-FFF2-40B4-BE49-F238E27FC236}">
                <a16:creationId xmlns:a16="http://schemas.microsoft.com/office/drawing/2014/main" id="{497A421E-43FE-1DBF-3776-E95840B70BE7}"/>
              </a:ext>
            </a:extLst>
          </p:cNvPr>
          <p:cNvPicPr>
            <a:picLocks noChangeAspect="1"/>
          </p:cNvPicPr>
          <p:nvPr/>
        </p:nvPicPr>
        <p:blipFill>
          <a:blip r:embed="rId3"/>
          <a:stretch>
            <a:fillRect/>
          </a:stretch>
        </p:blipFill>
        <p:spPr>
          <a:xfrm>
            <a:off x="983837" y="5984526"/>
            <a:ext cx="966883" cy="706144"/>
          </a:xfrm>
          <a:prstGeom prst="rect">
            <a:avLst/>
          </a:prstGeom>
        </p:spPr>
      </p:pic>
      <p:cxnSp>
        <p:nvCxnSpPr>
          <p:cNvPr id="6" name="Straight Connector 5">
            <a:extLst>
              <a:ext uri="{FF2B5EF4-FFF2-40B4-BE49-F238E27FC236}">
                <a16:creationId xmlns:a16="http://schemas.microsoft.com/office/drawing/2014/main" id="{43EBCB94-8DD6-D96C-122F-64C488D82374}"/>
              </a:ext>
            </a:extLst>
          </p:cNvPr>
          <p:cNvCxnSpPr>
            <a:cxnSpLocks/>
          </p:cNvCxnSpPr>
          <p:nvPr/>
        </p:nvCxnSpPr>
        <p:spPr>
          <a:xfrm>
            <a:off x="863381" y="6121101"/>
            <a:ext cx="0" cy="432995"/>
          </a:xfrm>
          <a:prstGeom prst="line">
            <a:avLst/>
          </a:prstGeom>
          <a:ln>
            <a:solidFill>
              <a:srgbClr val="003D4D"/>
            </a:solidFill>
          </a:ln>
        </p:spPr>
        <p:style>
          <a:lnRef idx="1">
            <a:schemeClr val="accent1"/>
          </a:lnRef>
          <a:fillRef idx="0">
            <a:schemeClr val="accent1"/>
          </a:fillRef>
          <a:effectRef idx="0">
            <a:schemeClr val="accent1"/>
          </a:effectRef>
          <a:fontRef idx="minor">
            <a:schemeClr val="tx1"/>
          </a:fontRef>
        </p:style>
      </p:cxnSp>
      <p:pic>
        <p:nvPicPr>
          <p:cNvPr id="12" name="Picture 11" descr="A group of women sitting at a table&#10;&#10;Description automatically generated">
            <a:extLst>
              <a:ext uri="{FF2B5EF4-FFF2-40B4-BE49-F238E27FC236}">
                <a16:creationId xmlns:a16="http://schemas.microsoft.com/office/drawing/2014/main" id="{15F728DC-E003-DB8A-A4DB-F2A6D98325D9}"/>
              </a:ext>
            </a:extLst>
          </p:cNvPr>
          <p:cNvPicPr>
            <a:picLocks noChangeAspect="1"/>
          </p:cNvPicPr>
          <p:nvPr/>
        </p:nvPicPr>
        <p:blipFill>
          <a:blip r:embed="rId4"/>
          <a:srcRect r="9776"/>
          <a:stretch/>
        </p:blipFill>
        <p:spPr>
          <a:xfrm>
            <a:off x="7242456" y="0"/>
            <a:ext cx="4949544" cy="6858000"/>
          </a:xfrm>
          <a:prstGeom prst="rect">
            <a:avLst/>
          </a:prstGeom>
        </p:spPr>
      </p:pic>
    </p:spTree>
    <p:extLst>
      <p:ext uri="{BB962C8B-B14F-4D97-AF65-F5344CB8AC3E}">
        <p14:creationId xmlns:p14="http://schemas.microsoft.com/office/powerpoint/2010/main" val="284234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79513" y="637304"/>
            <a:ext cx="5208104" cy="696843"/>
          </a:xfrm>
        </p:spPr>
        <p:txBody>
          <a:bodyPr/>
          <a:lstStyle/>
          <a:p>
            <a:r>
              <a:rPr lang="en-US" sz="2800" b="1" noProof="0" dirty="0">
                <a:solidFill>
                  <a:srgbClr val="4764AF"/>
                </a:solidFill>
                <a:latin typeface="Calibri" panose="020F0502020204030204" pitchFamily="34" charset="0"/>
                <a:ea typeface="Calibri" panose="020F0502020204030204" pitchFamily="34" charset="0"/>
                <a:cs typeface="Calibri" panose="020F0502020204030204" pitchFamily="34" charset="0"/>
              </a:rPr>
              <a:t>why TALENT ATTRACTION MARKETING ?</a:t>
            </a:r>
            <a:endParaRPr lang="en-US" sz="2800" b="1" dirty="0">
              <a:solidFill>
                <a:srgbClr val="4764AF"/>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5621491" y="1265"/>
            <a:ext cx="6564087" cy="3607697"/>
          </a:xfrm>
          <a:solidFill>
            <a:srgbClr val="223566">
              <a:alpha val="92000"/>
            </a:srgbClr>
          </a:solidFill>
        </p:spPr>
        <p:txBody>
          <a:bodyPr/>
          <a:lstStyle/>
          <a:p>
            <a:pPr marR="0" algn="ctr" rtl="0"/>
            <a:r>
              <a:rPr lang="en-US" sz="3600" b="1" baseline="30000" dirty="0">
                <a:latin typeface="Calibri" panose="020F0502020204030204" pitchFamily="34" charset="0"/>
                <a:ea typeface="Calibri" panose="020F0502020204030204" pitchFamily="34" charset="0"/>
                <a:cs typeface="Calibri" panose="020F0502020204030204" pitchFamily="34" charset="0"/>
              </a:rPr>
              <a:t>WE NEED TO ATTRACT SKILLED WORKERS TO GROW THE ECONOMY. </a:t>
            </a:r>
            <a:endParaRPr lang="en-US" sz="3600" b="1" i="0" u="none" strike="noStrike" baseline="300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Placeholder 11">
            <a:extLst>
              <a:ext uri="{FF2B5EF4-FFF2-40B4-BE49-F238E27FC236}">
                <a16:creationId xmlns:a16="http://schemas.microsoft.com/office/drawing/2014/main" id="{86DB35FE-DA40-47CA-AC01-10AFBE90D479}"/>
              </a:ext>
            </a:extLst>
          </p:cNvPr>
          <p:cNvPicPr>
            <a:picLocks noGrp="1" noChangeAspect="1"/>
          </p:cNvPicPr>
          <p:nvPr>
            <p:ph type="pic" sz="quarter" idx="13"/>
          </p:nvPr>
        </p:nvPicPr>
        <p:blipFill>
          <a:blip r:embed="rId3"/>
          <a:srcRect t="51" b="51"/>
          <a:stretch/>
        </p:blipFill>
        <p:spPr>
          <a:xfrm>
            <a:off x="0" y="1838528"/>
            <a:ext cx="12201728" cy="5019471"/>
          </a:xfrm>
        </p:spPr>
      </p:pic>
      <p:sp>
        <p:nvSpPr>
          <p:cNvPr id="2" name="Date Placeholder 1">
            <a:extLst>
              <a:ext uri="{FF2B5EF4-FFF2-40B4-BE49-F238E27FC236}">
                <a16:creationId xmlns:a16="http://schemas.microsoft.com/office/drawing/2014/main" id="{77F5A6A3-6FE9-C2D8-357D-2D7B1DBB0FD8}"/>
              </a:ext>
            </a:extLst>
          </p:cNvPr>
          <p:cNvSpPr>
            <a:spLocks noGrp="1"/>
          </p:cNvSpPr>
          <p:nvPr>
            <p:ph type="dt" sz="half" idx="10"/>
          </p:nvPr>
        </p:nvSpPr>
        <p:spPr>
          <a:xfrm>
            <a:off x="838200" y="6356350"/>
            <a:ext cx="2743200" cy="365125"/>
          </a:xfrm>
        </p:spPr>
        <p:txBody>
          <a:bodyPr/>
          <a:lstStyle/>
          <a:p>
            <a:r>
              <a:rPr lang="en-US" dirty="0"/>
              <a:t>20XX</a:t>
            </a:r>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19</a:t>
            </a:fld>
            <a:endParaRPr lang="en-US" dirty="0"/>
          </a:p>
        </p:txBody>
      </p:sp>
    </p:spTree>
    <p:extLst>
      <p:ext uri="{BB962C8B-B14F-4D97-AF65-F5344CB8AC3E}">
        <p14:creationId xmlns:p14="http://schemas.microsoft.com/office/powerpoint/2010/main" val="45581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alpha val="0"/>
          </a:schemeClr>
        </a:solidFill>
        <a:effectLst/>
      </p:bgPr>
    </p:bg>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a:blip r:embed="rId3"/>
          <a:srcRect/>
          <a:stretch/>
        </p:blipFill>
        <p:spPr>
          <a:xfrm>
            <a:off x="-1" y="0"/>
            <a:ext cx="6772276" cy="6858000"/>
          </a:xfrm>
        </p:spPr>
      </p:pic>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492039" y="1449529"/>
            <a:ext cx="4016180" cy="3958942"/>
          </a:xfrm>
        </p:spPr>
        <p:txBody>
          <a:bodyPr/>
          <a:lstStyle/>
          <a:p>
            <a:pPr marL="285750" marR="0" indent="-285750" algn="l" rtl="0">
              <a:buClr>
                <a:srgbClr val="4764AF"/>
              </a:buClr>
              <a:buFont typeface="Wingdings" panose="05000000000000000000" pitchFamily="2" charset="2"/>
              <a:buChar char="§"/>
            </a:pPr>
            <a:endPar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R="0" algn="l" rtl="0">
              <a:buClr>
                <a:srgbClr val="4764AF"/>
              </a:buClr>
            </a:pPr>
            <a:r>
              <a:rPr lang="en-US" sz="28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For many years, Commerce Lexington has partnered with leaders in the region on collaborative efforts and programs. </a:t>
            </a:r>
          </a:p>
          <a:p>
            <a:pPr marR="0" algn="l" rtl="0">
              <a:buClr>
                <a:srgbClr val="4764AF"/>
              </a:buClr>
            </a:pPr>
            <a:endParaRPr lang="en-US" sz="2800" baseline="30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marR="0" indent="-285750" algn="l" rtl="0">
              <a:buClr>
                <a:srgbClr val="4764AF"/>
              </a:buClr>
              <a:buFont typeface="Wingdings" panose="05000000000000000000" pitchFamily="2" charset="2"/>
              <a:buChar char="§"/>
            </a:pPr>
            <a:r>
              <a:rPr lang="en-US" sz="28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Job Recruitment</a:t>
            </a:r>
          </a:p>
          <a:p>
            <a:pPr marL="285750" marR="0" indent="-285750" algn="l" rtl="0">
              <a:buClr>
                <a:srgbClr val="4764AF"/>
              </a:buClr>
              <a:buFont typeface="Wingdings" panose="05000000000000000000" pitchFamily="2" charset="2"/>
              <a:buChar char="§"/>
            </a:pP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Public Policy</a:t>
            </a:r>
          </a:p>
          <a:p>
            <a:pPr marL="285750" marR="0" indent="-285750" algn="l" rtl="0">
              <a:buClr>
                <a:srgbClr val="4764AF"/>
              </a:buClr>
              <a:buFont typeface="Wingdings" panose="05000000000000000000" pitchFamily="2" charset="2"/>
              <a:buChar char="§"/>
            </a:pPr>
            <a:r>
              <a:rPr lang="en-US" sz="28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Leadership Development</a:t>
            </a:r>
          </a:p>
          <a:p>
            <a:pPr marR="0" algn="l" rtl="0"/>
            <a:endParaRPr lang="en-US" sz="1800" b="0" i="0" u="none" strike="noStrike" baseline="30000" dirty="0">
              <a:solidFill>
                <a:srgbClr val="000000"/>
              </a:solidFill>
              <a:latin typeface="Libre Franklin" pitchFamily="2" charset="0"/>
            </a:endParaRPr>
          </a:p>
          <a:p>
            <a:pPr marR="0" algn="l" rtl="0"/>
            <a:endParaRPr lang="en-US" sz="1800" b="0" i="0" u="none" strike="noStrike" baseline="30000" dirty="0">
              <a:solidFill>
                <a:srgbClr val="000000"/>
              </a:solidFill>
              <a:latin typeface="Libre Franklin" pitchFamily="2" charset="0"/>
            </a:endParaRP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a:t>
            </a:fld>
            <a:endParaRPr lang="en-US" dirty="0"/>
          </a:p>
        </p:txBody>
      </p:sp>
      <p:sp>
        <p:nvSpPr>
          <p:cNvPr id="4" name="Rectangle 3">
            <a:extLst>
              <a:ext uri="{FF2B5EF4-FFF2-40B4-BE49-F238E27FC236}">
                <a16:creationId xmlns:a16="http://schemas.microsoft.com/office/drawing/2014/main" id="{0D713157-EC23-B356-DFAC-605464509F87}"/>
              </a:ext>
            </a:extLst>
          </p:cNvPr>
          <p:cNvSpPr/>
          <p:nvPr/>
        </p:nvSpPr>
        <p:spPr>
          <a:xfrm>
            <a:off x="-1" y="0"/>
            <a:ext cx="6772276" cy="6858000"/>
          </a:xfrm>
          <a:prstGeom prst="rect">
            <a:avLst/>
          </a:prstGeom>
          <a:solidFill>
            <a:srgbClr val="223566">
              <a:alpha val="9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548326" y="1221165"/>
            <a:ext cx="3200173" cy="1034129"/>
          </a:xfrm>
          <a:noFill/>
        </p:spPr>
        <p:txBody>
          <a:bodyPr/>
          <a:lstStyle/>
          <a:p>
            <a:r>
              <a:rPr lang="en-US" dirty="0">
                <a:latin typeface="MillerText" panose="02000603000000000000" pitchFamily="50" charset="0"/>
              </a:rPr>
              <a:t>HISTORY &amp;</a:t>
            </a:r>
            <a:br>
              <a:rPr lang="en-US" dirty="0">
                <a:latin typeface="MillerText" panose="02000603000000000000" pitchFamily="50" charset="0"/>
              </a:rPr>
            </a:br>
            <a:r>
              <a:rPr lang="en-US" dirty="0" err="1">
                <a:latin typeface="MillerText" panose="02000603000000000000" pitchFamily="50" charset="0"/>
              </a:rPr>
              <a:t>cONTEXT</a:t>
            </a:r>
            <a:endParaRPr lang="en-US" dirty="0">
              <a:latin typeface="MillerText" panose="02000603000000000000" pitchFamily="50" charset="0"/>
            </a:endParaRPr>
          </a:p>
        </p:txBody>
      </p:sp>
      <p:pic>
        <p:nvPicPr>
          <p:cNvPr id="2" name="Picture 1" descr="A map of a city&#10;&#10;Description automatically generated">
            <a:extLst>
              <a:ext uri="{FF2B5EF4-FFF2-40B4-BE49-F238E27FC236}">
                <a16:creationId xmlns:a16="http://schemas.microsoft.com/office/drawing/2014/main" id="{62D5CB22-DCBB-7110-3648-134DF8C3EF1F}"/>
              </a:ext>
            </a:extLst>
          </p:cNvPr>
          <p:cNvPicPr>
            <a:picLocks noChangeAspect="1"/>
          </p:cNvPicPr>
          <p:nvPr/>
        </p:nvPicPr>
        <p:blipFill>
          <a:blip r:embed="rId4"/>
          <a:stretch>
            <a:fillRect/>
          </a:stretch>
        </p:blipFill>
        <p:spPr>
          <a:xfrm>
            <a:off x="309722" y="1545435"/>
            <a:ext cx="5677379" cy="5677379"/>
          </a:xfrm>
          <a:prstGeom prst="rect">
            <a:avLst/>
          </a:prstGeom>
        </p:spPr>
      </p:pic>
    </p:spTree>
    <p:extLst>
      <p:ext uri="{BB962C8B-B14F-4D97-AF65-F5344CB8AC3E}">
        <p14:creationId xmlns:p14="http://schemas.microsoft.com/office/powerpoint/2010/main" val="120294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46C969-C295-0D31-DADE-39E234AEE2C5}"/>
              </a:ext>
            </a:extLst>
          </p:cNvPr>
          <p:cNvSpPr/>
          <p:nvPr/>
        </p:nvSpPr>
        <p:spPr>
          <a:xfrm>
            <a:off x="0" y="1"/>
            <a:ext cx="4979773" cy="6858000"/>
          </a:xfrm>
          <a:prstGeom prst="rect">
            <a:avLst/>
          </a:prstGeom>
          <a:solidFill>
            <a:srgbClr val="223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56">
            <a:extLst>
              <a:ext uri="{FF2B5EF4-FFF2-40B4-BE49-F238E27FC236}">
                <a16:creationId xmlns:a16="http://schemas.microsoft.com/office/drawing/2014/main" id="{A4B55A16-3B6C-5B66-2A7C-FD8E6A100F4B}"/>
              </a:ext>
            </a:extLst>
          </p:cNvPr>
          <p:cNvSpPr>
            <a:spLocks noGrp="1"/>
          </p:cNvSpPr>
          <p:nvPr>
            <p:ph type="title"/>
          </p:nvPr>
        </p:nvSpPr>
        <p:spPr>
          <a:xfrm>
            <a:off x="542823" y="4323088"/>
            <a:ext cx="3274202" cy="1034129"/>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COLLABORATION</a:t>
            </a:r>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Process</a:t>
            </a:r>
          </a:p>
        </p:txBody>
      </p:sp>
      <p:pic>
        <p:nvPicPr>
          <p:cNvPr id="10" name="Picture Placeholder 23">
            <a:extLst>
              <a:ext uri="{FF2B5EF4-FFF2-40B4-BE49-F238E27FC236}">
                <a16:creationId xmlns:a16="http://schemas.microsoft.com/office/drawing/2014/main" id="{90D3C8B8-F5AD-16AF-C49A-649183B815DC}"/>
              </a:ext>
            </a:extLst>
          </p:cNvPr>
          <p:cNvPicPr>
            <a:picLocks noGrp="1" noChangeAspect="1"/>
          </p:cNvPicPr>
          <p:nvPr>
            <p:ph type="pic" sz="quarter" idx="10"/>
          </p:nvPr>
        </p:nvPicPr>
        <p:blipFill>
          <a:blip r:embed="rId3"/>
          <a:srcRect/>
          <a:stretch/>
        </p:blipFill>
        <p:spPr>
          <a:xfrm>
            <a:off x="0" y="0"/>
            <a:ext cx="12192000" cy="3429000"/>
          </a:xfrm>
        </p:spPr>
      </p:pic>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789756" y="4121643"/>
            <a:ext cx="6106679" cy="1769419"/>
          </a:xfrm>
        </p:spPr>
        <p:txBody>
          <a:bodyPr/>
          <a:lstStyle/>
          <a:p>
            <a:pPr marL="342900" indent="-342900">
              <a:lnSpc>
                <a:spcPct val="150000"/>
              </a:lnSpc>
              <a:buClr>
                <a:srgbClr val="4764AF"/>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Ted Abernathy, Economic Leadership LLC</a:t>
            </a:r>
          </a:p>
          <a:p>
            <a:pPr marL="342900" indent="-342900">
              <a:lnSpc>
                <a:spcPct val="150000"/>
              </a:lnSpc>
              <a:buClr>
                <a:srgbClr val="4764AF"/>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Development Counsellors International (DCI)</a:t>
            </a:r>
          </a:p>
          <a:p>
            <a:pPr marL="342900" indent="-342900">
              <a:lnSpc>
                <a:spcPct val="150000"/>
              </a:lnSpc>
              <a:buClr>
                <a:srgbClr val="4764AF"/>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45+ Regional Leader Advisory Group </a:t>
            </a:r>
          </a:p>
          <a:p>
            <a:pPr marL="1028700" lvl="1" indent="-342900">
              <a:lnSpc>
                <a:spcPct val="150000"/>
              </a:lnSpc>
              <a:buClr>
                <a:srgbClr val="4764AF"/>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Business, Higher Education, Local Government, Economic Development</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sp>
        <p:nvSpPr>
          <p:cNvPr id="20" name="Rectangle 19">
            <a:extLst>
              <a:ext uri="{FF2B5EF4-FFF2-40B4-BE49-F238E27FC236}">
                <a16:creationId xmlns:a16="http://schemas.microsoft.com/office/drawing/2014/main" id="{9DD5C83D-EDBA-2BA3-4E59-C8F13D83767B}"/>
              </a:ext>
              <a:ext uri="{C183D7F6-B498-43B3-948B-1728B52AA6E4}">
                <adec:decorative xmlns:adec="http://schemas.microsoft.com/office/drawing/2017/decorative" val="1"/>
              </a:ext>
            </a:extLst>
          </p:cNvPr>
          <p:cNvSpPr/>
          <p:nvPr/>
        </p:nvSpPr>
        <p:spPr>
          <a:xfrm>
            <a:off x="0" y="0"/>
            <a:ext cx="4979773" cy="3429000"/>
          </a:xfrm>
          <a:prstGeom prst="rect">
            <a:avLst/>
          </a:prstGeom>
          <a:solidFill>
            <a:srgbClr val="223566">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4440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D2E368-888C-761E-44EB-4260FA56BE1B}"/>
              </a:ext>
            </a:extLst>
          </p:cNvPr>
          <p:cNvSpPr/>
          <p:nvPr/>
        </p:nvSpPr>
        <p:spPr>
          <a:xfrm>
            <a:off x="0" y="0"/>
            <a:ext cx="12192000" cy="2161309"/>
          </a:xfrm>
          <a:prstGeom prst="rect">
            <a:avLst/>
          </a:prstGeom>
          <a:solidFill>
            <a:srgbClr val="2235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740800" y="136524"/>
            <a:ext cx="10681826" cy="1394102"/>
          </a:xfrm>
        </p:spPr>
        <p:txBody>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A STRATEGY Rooted in COLLBORATION &amp; RESEARCH</a:t>
            </a:r>
          </a:p>
        </p:txBody>
      </p:sp>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1552184" y="3319057"/>
            <a:ext cx="2384426" cy="491509"/>
          </a:xfrm>
        </p:spPr>
        <p:txBody>
          <a:bodyPr/>
          <a:lstStyle/>
          <a:p>
            <a:endParaRPr lang="en-US" dirty="0">
              <a:solidFill>
                <a:srgbClr val="4764AF"/>
              </a:solidFill>
            </a:endParaRPr>
          </a:p>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REGIONAL LEADERS</a:t>
            </a:r>
          </a:p>
          <a:p>
            <a:endParaRPr lang="en-US" dirty="0">
              <a:solidFill>
                <a:srgbClr val="4764AF"/>
              </a:solidFill>
            </a:endParaRPr>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4534311" y="3422526"/>
            <a:ext cx="3002437" cy="491509"/>
          </a:xfrm>
        </p:spPr>
        <p:txBody>
          <a:body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Regional Stakeholder meetings</a:t>
            </a:r>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8135790" y="3422525"/>
            <a:ext cx="2767780" cy="491509"/>
          </a:xfrm>
        </p:spPr>
        <p:txBody>
          <a:body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leadership advisory meetings </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sp>
        <p:nvSpPr>
          <p:cNvPr id="16" name="Title 29">
            <a:extLst>
              <a:ext uri="{FF2B5EF4-FFF2-40B4-BE49-F238E27FC236}">
                <a16:creationId xmlns:a16="http://schemas.microsoft.com/office/drawing/2014/main" id="{800B28F7-77CB-69CE-C6DD-3B081E1B92F0}"/>
              </a:ext>
            </a:extLst>
          </p:cNvPr>
          <p:cNvSpPr txBox="1">
            <a:spLocks/>
          </p:cNvSpPr>
          <p:nvPr/>
        </p:nvSpPr>
        <p:spPr>
          <a:xfrm>
            <a:off x="1767385" y="2559706"/>
            <a:ext cx="2041469" cy="926190"/>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150+</a:t>
            </a:r>
          </a:p>
        </p:txBody>
      </p:sp>
      <p:sp>
        <p:nvSpPr>
          <p:cNvPr id="17" name="Title 29">
            <a:extLst>
              <a:ext uri="{FF2B5EF4-FFF2-40B4-BE49-F238E27FC236}">
                <a16:creationId xmlns:a16="http://schemas.microsoft.com/office/drawing/2014/main" id="{E5AB4823-018E-6EC6-F885-CDD70910E9D5}"/>
              </a:ext>
            </a:extLst>
          </p:cNvPr>
          <p:cNvSpPr txBox="1">
            <a:spLocks/>
          </p:cNvSpPr>
          <p:nvPr/>
        </p:nvSpPr>
        <p:spPr>
          <a:xfrm>
            <a:off x="5636478" y="2504509"/>
            <a:ext cx="826677"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9</a:t>
            </a:r>
          </a:p>
        </p:txBody>
      </p:sp>
      <p:sp>
        <p:nvSpPr>
          <p:cNvPr id="18" name="Title 29">
            <a:extLst>
              <a:ext uri="{FF2B5EF4-FFF2-40B4-BE49-F238E27FC236}">
                <a16:creationId xmlns:a16="http://schemas.microsoft.com/office/drawing/2014/main" id="{E6DD0238-2D03-C7D3-A0AB-AE3C234E02A1}"/>
              </a:ext>
            </a:extLst>
          </p:cNvPr>
          <p:cNvSpPr txBox="1">
            <a:spLocks/>
          </p:cNvSpPr>
          <p:nvPr/>
        </p:nvSpPr>
        <p:spPr>
          <a:xfrm>
            <a:off x="9023214" y="2646794"/>
            <a:ext cx="826677"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6</a:t>
            </a:r>
          </a:p>
        </p:txBody>
      </p:sp>
      <p:sp>
        <p:nvSpPr>
          <p:cNvPr id="2" name="Text Placeholder 61">
            <a:extLst>
              <a:ext uri="{FF2B5EF4-FFF2-40B4-BE49-F238E27FC236}">
                <a16:creationId xmlns:a16="http://schemas.microsoft.com/office/drawing/2014/main" id="{0027D43B-CCBD-3FE7-1A19-2A8CE0046131}"/>
              </a:ext>
            </a:extLst>
          </p:cNvPr>
          <p:cNvSpPr txBox="1">
            <a:spLocks/>
          </p:cNvSpPr>
          <p:nvPr/>
        </p:nvSpPr>
        <p:spPr>
          <a:xfrm>
            <a:off x="694617" y="5408226"/>
            <a:ext cx="2351446" cy="491509"/>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Perception surveys</a:t>
            </a:r>
          </a:p>
        </p:txBody>
      </p:sp>
      <p:sp>
        <p:nvSpPr>
          <p:cNvPr id="3" name="Text Placeholder 63">
            <a:extLst>
              <a:ext uri="{FF2B5EF4-FFF2-40B4-BE49-F238E27FC236}">
                <a16:creationId xmlns:a16="http://schemas.microsoft.com/office/drawing/2014/main" id="{BA24D3B9-8836-9738-9C12-74A29FBBFE21}"/>
              </a:ext>
            </a:extLst>
          </p:cNvPr>
          <p:cNvSpPr txBox="1">
            <a:spLocks/>
          </p:cNvSpPr>
          <p:nvPr/>
        </p:nvSpPr>
        <p:spPr>
          <a:xfrm>
            <a:off x="3462397" y="5408226"/>
            <a:ext cx="2351446" cy="491509"/>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Survey respondents</a:t>
            </a:r>
          </a:p>
        </p:txBody>
      </p:sp>
      <p:sp>
        <p:nvSpPr>
          <p:cNvPr id="4" name="Text Placeholder 76">
            <a:extLst>
              <a:ext uri="{FF2B5EF4-FFF2-40B4-BE49-F238E27FC236}">
                <a16:creationId xmlns:a16="http://schemas.microsoft.com/office/drawing/2014/main" id="{9BDE1907-3018-B78D-0CC8-83A289374ADD}"/>
              </a:ext>
            </a:extLst>
          </p:cNvPr>
          <p:cNvSpPr txBox="1">
            <a:spLocks/>
          </p:cNvSpPr>
          <p:nvPr/>
        </p:nvSpPr>
        <p:spPr>
          <a:xfrm>
            <a:off x="6257217" y="5306626"/>
            <a:ext cx="2351446" cy="491509"/>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Focus groups</a:t>
            </a:r>
          </a:p>
        </p:txBody>
      </p:sp>
      <p:sp>
        <p:nvSpPr>
          <p:cNvPr id="5" name="Text Placeholder 78">
            <a:extLst>
              <a:ext uri="{FF2B5EF4-FFF2-40B4-BE49-F238E27FC236}">
                <a16:creationId xmlns:a16="http://schemas.microsoft.com/office/drawing/2014/main" id="{A4FAA017-DB7A-9236-98DC-A7946BB8BEE7}"/>
              </a:ext>
            </a:extLst>
          </p:cNvPr>
          <p:cNvSpPr txBox="1">
            <a:spLocks/>
          </p:cNvSpPr>
          <p:nvPr/>
        </p:nvSpPr>
        <p:spPr>
          <a:xfrm>
            <a:off x="9024997" y="5408226"/>
            <a:ext cx="2351446" cy="491509"/>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Stakeholder workshops</a:t>
            </a:r>
          </a:p>
        </p:txBody>
      </p:sp>
      <p:sp>
        <p:nvSpPr>
          <p:cNvPr id="6" name="Title 29">
            <a:extLst>
              <a:ext uri="{FF2B5EF4-FFF2-40B4-BE49-F238E27FC236}">
                <a16:creationId xmlns:a16="http://schemas.microsoft.com/office/drawing/2014/main" id="{AD553EBD-0BB2-AC5D-C679-902495CD19DF}"/>
              </a:ext>
            </a:extLst>
          </p:cNvPr>
          <p:cNvSpPr txBox="1">
            <a:spLocks/>
          </p:cNvSpPr>
          <p:nvPr/>
        </p:nvSpPr>
        <p:spPr>
          <a:xfrm>
            <a:off x="1457001" y="4484331"/>
            <a:ext cx="826677"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2</a:t>
            </a:r>
          </a:p>
        </p:txBody>
      </p:sp>
      <p:sp>
        <p:nvSpPr>
          <p:cNvPr id="7" name="Title 29">
            <a:extLst>
              <a:ext uri="{FF2B5EF4-FFF2-40B4-BE49-F238E27FC236}">
                <a16:creationId xmlns:a16="http://schemas.microsoft.com/office/drawing/2014/main" id="{9F496CB5-9047-239F-88FC-C9E3E832F430}"/>
              </a:ext>
            </a:extLst>
          </p:cNvPr>
          <p:cNvSpPr txBox="1">
            <a:spLocks/>
          </p:cNvSpPr>
          <p:nvPr/>
        </p:nvSpPr>
        <p:spPr>
          <a:xfrm>
            <a:off x="3495371" y="4493253"/>
            <a:ext cx="2285497"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1,700</a:t>
            </a:r>
          </a:p>
        </p:txBody>
      </p:sp>
      <p:sp>
        <p:nvSpPr>
          <p:cNvPr id="8" name="Title 29">
            <a:extLst>
              <a:ext uri="{FF2B5EF4-FFF2-40B4-BE49-F238E27FC236}">
                <a16:creationId xmlns:a16="http://schemas.microsoft.com/office/drawing/2014/main" id="{11F621A5-381D-A20A-8D02-126318FABAE5}"/>
              </a:ext>
            </a:extLst>
          </p:cNvPr>
          <p:cNvSpPr txBox="1">
            <a:spLocks/>
          </p:cNvSpPr>
          <p:nvPr/>
        </p:nvSpPr>
        <p:spPr>
          <a:xfrm>
            <a:off x="7101180" y="4479209"/>
            <a:ext cx="603504"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3</a:t>
            </a:r>
          </a:p>
        </p:txBody>
      </p:sp>
      <p:sp>
        <p:nvSpPr>
          <p:cNvPr id="10" name="Title 29">
            <a:extLst>
              <a:ext uri="{FF2B5EF4-FFF2-40B4-BE49-F238E27FC236}">
                <a16:creationId xmlns:a16="http://schemas.microsoft.com/office/drawing/2014/main" id="{8275BD06-9B12-1954-454F-FD0CC2FB736A}"/>
              </a:ext>
            </a:extLst>
          </p:cNvPr>
          <p:cNvSpPr txBox="1">
            <a:spLocks/>
          </p:cNvSpPr>
          <p:nvPr/>
        </p:nvSpPr>
        <p:spPr>
          <a:xfrm>
            <a:off x="9676545" y="4479209"/>
            <a:ext cx="826677" cy="918018"/>
          </a:xfrm>
          <a:prstGeom prst="rect">
            <a:avLst/>
          </a:prstGeom>
        </p:spPr>
        <p:txBody>
          <a:bodyPr anchor="b" anchorCtr="0"/>
          <a:lstStyle>
            <a:lvl1pPr algn="ctr" defTabSz="914400" rtl="0" eaLnBrk="1" latinLnBrk="0" hangingPunct="1">
              <a:lnSpc>
                <a:spcPct val="90000"/>
              </a:lnSpc>
              <a:spcBef>
                <a:spcPct val="0"/>
              </a:spcBef>
              <a:buNone/>
              <a:defRPr sz="2400" kern="1200" cap="all" spc="100" baseline="0">
                <a:solidFill>
                  <a:schemeClr val="tx2">
                    <a:lumMod val="75000"/>
                  </a:schemeClr>
                </a:solidFill>
                <a:latin typeface="+mj-lt"/>
                <a:ea typeface="+mj-ea"/>
                <a:cs typeface="+mj-cs"/>
              </a:defRPr>
            </a:lvl1pPr>
          </a:lstStyle>
          <a:p>
            <a:r>
              <a:rPr lang="en-US" sz="6600" b="1" dirty="0">
                <a:solidFill>
                  <a:srgbClr val="223566"/>
                </a:solidFill>
                <a:latin typeface="Calibri" panose="020F0502020204030204" pitchFamily="34" charset="0"/>
                <a:ea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0850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58471" y="6032351"/>
            <a:ext cx="8874443" cy="657001"/>
            <a:chOff x="0" y="6111240"/>
            <a:chExt cx="9143365" cy="676910"/>
          </a:xfrm>
        </p:grpSpPr>
        <p:pic>
          <p:nvPicPr>
            <p:cNvPr id="3" name="object 3"/>
            <p:cNvPicPr/>
            <p:nvPr/>
          </p:nvPicPr>
          <p:blipFill>
            <a:blip r:embed="rId3" cstate="print"/>
            <a:stretch>
              <a:fillRect/>
            </a:stretch>
          </p:blipFill>
          <p:spPr>
            <a:xfrm>
              <a:off x="0" y="6330696"/>
              <a:ext cx="2194560" cy="457198"/>
            </a:xfrm>
            <a:prstGeom prst="rect">
              <a:avLst/>
            </a:prstGeom>
          </p:spPr>
        </p:pic>
        <p:pic>
          <p:nvPicPr>
            <p:cNvPr id="4" name="object 4"/>
            <p:cNvPicPr/>
            <p:nvPr/>
          </p:nvPicPr>
          <p:blipFill>
            <a:blip r:embed="rId4" cstate="print"/>
            <a:stretch>
              <a:fillRect/>
            </a:stretch>
          </p:blipFill>
          <p:spPr>
            <a:xfrm>
              <a:off x="0" y="6111240"/>
              <a:ext cx="9143238" cy="198881"/>
            </a:xfrm>
            <a:prstGeom prst="rect">
              <a:avLst/>
            </a:prstGeom>
          </p:spPr>
        </p:pic>
      </p:grpSp>
      <p:sp>
        <p:nvSpPr>
          <p:cNvPr id="5" name="object 5"/>
          <p:cNvSpPr txBox="1"/>
          <p:nvPr/>
        </p:nvSpPr>
        <p:spPr>
          <a:xfrm>
            <a:off x="1719204" y="549418"/>
            <a:ext cx="2809819" cy="327526"/>
          </a:xfrm>
          <a:prstGeom prst="rect">
            <a:avLst/>
          </a:prstGeom>
        </p:spPr>
        <p:txBody>
          <a:bodyPr vert="horz" wrap="square" lIns="0" tIns="0" rIns="0" bIns="0" rtlCol="0">
            <a:spAutoFit/>
          </a:bodyPr>
          <a:lstStyle/>
          <a:p>
            <a:pPr>
              <a:lnSpc>
                <a:spcPts val="2456"/>
              </a:lnSpc>
            </a:pPr>
            <a:r>
              <a:rPr sz="2572" b="1" spc="-136" dirty="0">
                <a:latin typeface="Calibri"/>
                <a:cs typeface="Calibri"/>
              </a:rPr>
              <a:t>COMPETITOR</a:t>
            </a:r>
            <a:r>
              <a:rPr sz="2572" b="1" spc="-73" dirty="0">
                <a:latin typeface="Calibri"/>
                <a:cs typeface="Calibri"/>
              </a:rPr>
              <a:t> </a:t>
            </a:r>
            <a:r>
              <a:rPr sz="2572" b="1" spc="-116" dirty="0">
                <a:latin typeface="Calibri"/>
                <a:cs typeface="Calibri"/>
              </a:rPr>
              <a:t>METROS</a:t>
            </a:r>
            <a:endParaRPr sz="2572">
              <a:latin typeface="Calibri"/>
              <a:cs typeface="Calibri"/>
            </a:endParaRPr>
          </a:p>
        </p:txBody>
      </p:sp>
      <p:sp>
        <p:nvSpPr>
          <p:cNvPr id="6" name="object 6"/>
          <p:cNvSpPr/>
          <p:nvPr/>
        </p:nvSpPr>
        <p:spPr>
          <a:xfrm>
            <a:off x="1680657" y="130437"/>
            <a:ext cx="8839929" cy="664397"/>
          </a:xfrm>
          <a:custGeom>
            <a:avLst/>
            <a:gdLst/>
            <a:ahLst/>
            <a:cxnLst/>
            <a:rect l="l" t="t" r="r" b="b"/>
            <a:pathLst>
              <a:path w="9107805" h="684530">
                <a:moveTo>
                  <a:pt x="9107424" y="0"/>
                </a:moveTo>
                <a:lnTo>
                  <a:pt x="0" y="0"/>
                </a:lnTo>
                <a:lnTo>
                  <a:pt x="0" y="684276"/>
                </a:lnTo>
                <a:lnTo>
                  <a:pt x="9107424" y="684276"/>
                </a:lnTo>
                <a:lnTo>
                  <a:pt x="9107424" y="0"/>
                </a:lnTo>
                <a:close/>
              </a:path>
            </a:pathLst>
          </a:custGeom>
          <a:solidFill>
            <a:srgbClr val="212A35"/>
          </a:solidFill>
        </p:spPr>
        <p:txBody>
          <a:bodyPr wrap="square" lIns="0" tIns="0" rIns="0" bIns="0" rtlCol="0"/>
          <a:lstStyle/>
          <a:p>
            <a:endParaRPr sz="1588"/>
          </a:p>
        </p:txBody>
      </p:sp>
      <p:graphicFrame>
        <p:nvGraphicFramePr>
          <p:cNvPr id="7" name="object 7"/>
          <p:cNvGraphicFramePr>
            <a:graphicFrameLocks noGrp="1"/>
          </p:cNvGraphicFramePr>
          <p:nvPr/>
        </p:nvGraphicFramePr>
        <p:xfrm>
          <a:off x="1649738" y="130437"/>
          <a:ext cx="8828217" cy="5847745"/>
        </p:xfrm>
        <a:graphic>
          <a:graphicData uri="http://schemas.openxmlformats.org/drawingml/2006/table">
            <a:tbl>
              <a:tblPr firstRow="1" bandRow="1">
                <a:tableStyleId>{2D5ABB26-0587-4C30-8999-92F81FD0307C}</a:tableStyleId>
              </a:tblPr>
              <a:tblGrid>
                <a:gridCol w="2264989">
                  <a:extLst>
                    <a:ext uri="{9D8B030D-6E8A-4147-A177-3AD203B41FA5}">
                      <a16:colId xmlns:a16="http://schemas.microsoft.com/office/drawing/2014/main" val="20000"/>
                    </a:ext>
                  </a:extLst>
                </a:gridCol>
                <a:gridCol w="1169781">
                  <a:extLst>
                    <a:ext uri="{9D8B030D-6E8A-4147-A177-3AD203B41FA5}">
                      <a16:colId xmlns:a16="http://schemas.microsoft.com/office/drawing/2014/main" val="20001"/>
                    </a:ext>
                  </a:extLst>
                </a:gridCol>
                <a:gridCol w="891204">
                  <a:extLst>
                    <a:ext uri="{9D8B030D-6E8A-4147-A177-3AD203B41FA5}">
                      <a16:colId xmlns:a16="http://schemas.microsoft.com/office/drawing/2014/main" val="20002"/>
                    </a:ext>
                  </a:extLst>
                </a:gridCol>
                <a:gridCol w="891204">
                  <a:extLst>
                    <a:ext uri="{9D8B030D-6E8A-4147-A177-3AD203B41FA5}">
                      <a16:colId xmlns:a16="http://schemas.microsoft.com/office/drawing/2014/main" val="20003"/>
                    </a:ext>
                  </a:extLst>
                </a:gridCol>
                <a:gridCol w="891204">
                  <a:extLst>
                    <a:ext uri="{9D8B030D-6E8A-4147-A177-3AD203B41FA5}">
                      <a16:colId xmlns:a16="http://schemas.microsoft.com/office/drawing/2014/main" val="20004"/>
                    </a:ext>
                  </a:extLst>
                </a:gridCol>
                <a:gridCol w="937429">
                  <a:extLst>
                    <a:ext uri="{9D8B030D-6E8A-4147-A177-3AD203B41FA5}">
                      <a16:colId xmlns:a16="http://schemas.microsoft.com/office/drawing/2014/main" val="20005"/>
                    </a:ext>
                  </a:extLst>
                </a:gridCol>
                <a:gridCol w="891203">
                  <a:extLst>
                    <a:ext uri="{9D8B030D-6E8A-4147-A177-3AD203B41FA5}">
                      <a16:colId xmlns:a16="http://schemas.microsoft.com/office/drawing/2014/main" val="20006"/>
                    </a:ext>
                  </a:extLst>
                </a:gridCol>
                <a:gridCol w="891203">
                  <a:extLst>
                    <a:ext uri="{9D8B030D-6E8A-4147-A177-3AD203B41FA5}">
                      <a16:colId xmlns:a16="http://schemas.microsoft.com/office/drawing/2014/main" val="20007"/>
                    </a:ext>
                  </a:extLst>
                </a:gridCol>
              </a:tblGrid>
              <a:tr h="663781">
                <a:tc gridSpan="8">
                  <a:txBody>
                    <a:bodyPr/>
                    <a:lstStyle/>
                    <a:p>
                      <a:pPr marL="13970" algn="ctr">
                        <a:lnSpc>
                          <a:spcPts val="4790"/>
                        </a:lnSpc>
                      </a:pPr>
                      <a:r>
                        <a:rPr sz="4200" dirty="0">
                          <a:solidFill>
                            <a:srgbClr val="FFFFFF"/>
                          </a:solidFill>
                          <a:latin typeface="Calibri"/>
                          <a:cs typeface="Calibri"/>
                        </a:rPr>
                        <a:t>Competitor</a:t>
                      </a:r>
                      <a:r>
                        <a:rPr sz="4200" spc="-105" dirty="0">
                          <a:solidFill>
                            <a:srgbClr val="FFFFFF"/>
                          </a:solidFill>
                          <a:latin typeface="Calibri"/>
                          <a:cs typeface="Calibri"/>
                        </a:rPr>
                        <a:t> </a:t>
                      </a:r>
                      <a:r>
                        <a:rPr sz="4200" spc="-10" dirty="0">
                          <a:solidFill>
                            <a:srgbClr val="FFFFFF"/>
                          </a:solidFill>
                          <a:latin typeface="Calibri"/>
                          <a:cs typeface="Calibri"/>
                        </a:rPr>
                        <a:t>Metros</a:t>
                      </a:r>
                      <a:endParaRPr sz="4200">
                        <a:latin typeface="Calibri"/>
                        <a:cs typeface="Calibri"/>
                      </a:endParaRPr>
                    </a:p>
                  </a:txBody>
                  <a:tcPr marL="0" marR="0" marT="0" marB="0">
                    <a:lnL w="57150">
                      <a:solidFill>
                        <a:srgbClr val="6FAC46"/>
                      </a:solidFill>
                      <a:prstDash val="solid"/>
                    </a:lnL>
                    <a:lnR w="57150">
                      <a:solidFill>
                        <a:srgbClr val="6FAC46"/>
                      </a:solidFill>
                      <a:prstDash val="solid"/>
                    </a:lnR>
                    <a:lnT w="57150">
                      <a:solidFill>
                        <a:srgbClr val="6FAC46"/>
                      </a:solidFill>
                      <a:prstDash val="solid"/>
                    </a:lnT>
                    <a:lnB w="57150">
                      <a:solidFill>
                        <a:srgbClr val="6FAC46"/>
                      </a:solidFill>
                      <a:prstDash val="solid"/>
                    </a:lnB>
                    <a:solidFill>
                      <a:srgbClr val="212A3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9229">
                <a:tc gridSpan="8">
                  <a:txBody>
                    <a:bodyPr/>
                    <a:lstStyle/>
                    <a:p>
                      <a:pPr>
                        <a:lnSpc>
                          <a:spcPct val="100000"/>
                        </a:lnSpc>
                      </a:pPr>
                      <a:endParaRPr sz="500">
                        <a:latin typeface="Times New Roman"/>
                        <a:cs typeface="Times New Roman"/>
                      </a:endParaRPr>
                    </a:p>
                  </a:txBody>
                  <a:tcPr marL="0" marR="0" marT="0" marB="0">
                    <a:lnL w="57150">
                      <a:solidFill>
                        <a:srgbClr val="D3D3D3"/>
                      </a:solidFill>
                      <a:prstDash val="solid"/>
                    </a:lnL>
                    <a:lnR w="9525">
                      <a:solidFill>
                        <a:srgbClr val="D3D3D3"/>
                      </a:solidFill>
                      <a:prstDash val="solid"/>
                    </a:lnR>
                    <a:lnT w="57150">
                      <a:solidFill>
                        <a:srgbClr val="6FAC46"/>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23570">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marL="33020">
                        <a:lnSpc>
                          <a:spcPct val="100000"/>
                        </a:lnSpc>
                        <a:spcBef>
                          <a:spcPts val="75"/>
                        </a:spcBef>
                      </a:pPr>
                      <a:r>
                        <a:rPr sz="1800" b="1" spc="-50" dirty="0">
                          <a:latin typeface="Calibri"/>
                          <a:cs typeface="Calibri"/>
                        </a:rPr>
                        <a:t>Cost</a:t>
                      </a:r>
                      <a:r>
                        <a:rPr sz="1800" b="1" spc="-40" dirty="0">
                          <a:latin typeface="Calibri"/>
                          <a:cs typeface="Calibri"/>
                        </a:rPr>
                        <a:t> </a:t>
                      </a:r>
                      <a:r>
                        <a:rPr sz="1800" b="1" spc="-25" dirty="0">
                          <a:latin typeface="Calibri"/>
                          <a:cs typeface="Calibri"/>
                        </a:rPr>
                        <a:t>and</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tcPr>
                </a:tc>
                <a:extLst>
                  <a:ext uri="{0D108BD9-81ED-4DB2-BD59-A6C34878D82A}">
                    <a16:rowId xmlns:a16="http://schemas.microsoft.com/office/drawing/2014/main" val="10002"/>
                  </a:ext>
                </a:extLst>
              </a:tr>
              <a:tr h="297685">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Business</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3"/>
                  </a:ext>
                </a:extLst>
              </a:tr>
              <a:tr h="280428">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Momentum</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Climate</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Future</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Talent</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70" dirty="0">
                          <a:latin typeface="Calibri"/>
                          <a:cs typeface="Calibri"/>
                        </a:rPr>
                        <a:t>Quality</a:t>
                      </a:r>
                      <a:r>
                        <a:rPr sz="1800" b="1" spc="-55" dirty="0">
                          <a:latin typeface="Calibri"/>
                          <a:cs typeface="Calibri"/>
                        </a:rPr>
                        <a:t> </a:t>
                      </a:r>
                      <a:r>
                        <a:rPr sz="1800" b="1" spc="-25" dirty="0">
                          <a:latin typeface="Calibri"/>
                          <a:cs typeface="Calibri"/>
                        </a:rPr>
                        <a:t>of</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Total</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33020">
                        <a:lnSpc>
                          <a:spcPts val="2030"/>
                        </a:lnSpc>
                      </a:pPr>
                      <a:r>
                        <a:rPr sz="1800" b="1" spc="-10" dirty="0">
                          <a:latin typeface="Calibri"/>
                          <a:cs typeface="Calibri"/>
                        </a:rPr>
                        <a:t>Overall</a:t>
                      </a:r>
                      <a:endParaRPr sz="1800">
                        <a:latin typeface="Calibri"/>
                        <a:cs typeface="Calibri"/>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4"/>
                  </a:ext>
                </a:extLst>
              </a:tr>
              <a:tr h="289672">
                <a:tc>
                  <a:txBody>
                    <a:bodyPr/>
                    <a:lstStyle/>
                    <a:p>
                      <a:pPr marL="33020">
                        <a:lnSpc>
                          <a:spcPct val="100000"/>
                        </a:lnSpc>
                        <a:spcBef>
                          <a:spcPts val="10"/>
                        </a:spcBef>
                      </a:pPr>
                      <a:r>
                        <a:rPr sz="1800" b="1" spc="-25" dirty="0">
                          <a:latin typeface="Arial"/>
                          <a:cs typeface="Arial"/>
                        </a:rPr>
                        <a:t>MSA</a:t>
                      </a:r>
                      <a:endParaRPr sz="1800">
                        <a:latin typeface="Arial"/>
                        <a:cs typeface="Arial"/>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Index</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Index</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Index</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Index</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Place</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10" dirty="0">
                          <a:latin typeface="Calibri"/>
                          <a:cs typeface="Calibri"/>
                        </a:rPr>
                        <a:t>Score</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tc>
                  <a:txBody>
                    <a:bodyPr/>
                    <a:lstStyle/>
                    <a:p>
                      <a:pPr marL="33020">
                        <a:lnSpc>
                          <a:spcPct val="100000"/>
                        </a:lnSpc>
                        <a:spcBef>
                          <a:spcPts val="10"/>
                        </a:spcBef>
                      </a:pPr>
                      <a:r>
                        <a:rPr sz="1800" b="1" spc="-20" dirty="0">
                          <a:latin typeface="Calibri"/>
                          <a:cs typeface="Calibri"/>
                        </a:rPr>
                        <a:t>Rank</a:t>
                      </a:r>
                      <a:endParaRPr sz="1800">
                        <a:latin typeface="Calibri"/>
                        <a:cs typeface="Calibri"/>
                      </a:endParaRPr>
                    </a:p>
                  </a:txBody>
                  <a:tcPr marL="0" marR="0" marT="1233" marB="0">
                    <a:lnL w="9525">
                      <a:solidFill>
                        <a:srgbClr val="000000"/>
                      </a:solidFill>
                      <a:prstDash val="solid"/>
                    </a:lnL>
                    <a:lnR w="9525">
                      <a:solidFill>
                        <a:srgbClr val="000000"/>
                      </a:solidFill>
                      <a:prstDash val="solid"/>
                    </a:lnR>
                    <a:lnB w="12700">
                      <a:solidFill>
                        <a:srgbClr val="000000"/>
                      </a:solidFill>
                      <a:prstDash val="solid"/>
                    </a:lnB>
                  </a:tcPr>
                </a:tc>
                <a:extLst>
                  <a:ext uri="{0D108BD9-81ED-4DB2-BD59-A6C34878D82A}">
                    <a16:rowId xmlns:a16="http://schemas.microsoft.com/office/drawing/2014/main" val="10005"/>
                  </a:ext>
                </a:extLst>
              </a:tr>
              <a:tr h="297685">
                <a:tc>
                  <a:txBody>
                    <a:bodyPr/>
                    <a:lstStyle/>
                    <a:p>
                      <a:pPr marL="33020">
                        <a:lnSpc>
                          <a:spcPct val="100000"/>
                        </a:lnSpc>
                        <a:spcBef>
                          <a:spcPts val="75"/>
                        </a:spcBef>
                      </a:pPr>
                      <a:r>
                        <a:rPr sz="1800" spc="-55" dirty="0">
                          <a:latin typeface="Calibri"/>
                          <a:cs typeface="Calibri"/>
                        </a:rPr>
                        <a:t>Nashville,</a:t>
                      </a:r>
                      <a:r>
                        <a:rPr sz="1800" spc="-45" dirty="0">
                          <a:latin typeface="Calibri"/>
                          <a:cs typeface="Calibri"/>
                        </a:rPr>
                        <a:t> </a:t>
                      </a:r>
                      <a:r>
                        <a:rPr sz="1800" spc="-25" dirty="0">
                          <a:latin typeface="Calibri"/>
                          <a:cs typeface="Calibri"/>
                        </a:rPr>
                        <a:t>TN</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000000"/>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5080" algn="ctr">
                        <a:lnSpc>
                          <a:spcPct val="100000"/>
                        </a:lnSpc>
                        <a:spcBef>
                          <a:spcPts val="75"/>
                        </a:spcBef>
                      </a:pPr>
                      <a:r>
                        <a:rPr sz="1800" spc="-25" dirty="0">
                          <a:latin typeface="Calibri"/>
                          <a:cs typeface="Calibri"/>
                        </a:rPr>
                        <a:t>1T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270" algn="ctr">
                        <a:lnSpc>
                          <a:spcPct val="100000"/>
                        </a:lnSpc>
                        <a:spcBef>
                          <a:spcPts val="75"/>
                        </a:spcBef>
                      </a:pPr>
                      <a:r>
                        <a:rPr sz="1800" dirty="0">
                          <a:latin typeface="Calibri"/>
                          <a:cs typeface="Calibri"/>
                        </a:rPr>
                        <a:t>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270" algn="ctr">
                        <a:lnSpc>
                          <a:spcPct val="100000"/>
                        </a:lnSpc>
                        <a:spcBef>
                          <a:spcPts val="75"/>
                        </a:spcBef>
                      </a:pPr>
                      <a:r>
                        <a:rPr sz="1800" dirty="0">
                          <a:latin typeface="Calibri"/>
                          <a:cs typeface="Calibri"/>
                        </a:rPr>
                        <a:t>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0795" algn="ctr">
                        <a:lnSpc>
                          <a:spcPct val="100000"/>
                        </a:lnSpc>
                        <a:spcBef>
                          <a:spcPts val="75"/>
                        </a:spcBef>
                      </a:pPr>
                      <a:r>
                        <a:rPr sz="1800" dirty="0">
                          <a:latin typeface="Calibri"/>
                          <a:cs typeface="Calibri"/>
                        </a:rPr>
                        <a:t>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270" algn="ctr">
                        <a:lnSpc>
                          <a:spcPct val="100000"/>
                        </a:lnSpc>
                        <a:spcBef>
                          <a:spcPts val="75"/>
                        </a:spcBef>
                      </a:pPr>
                      <a:r>
                        <a:rPr sz="1800" dirty="0">
                          <a:latin typeface="Calibri"/>
                          <a:cs typeface="Calibri"/>
                        </a:rPr>
                        <a:t>5</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297685">
                <a:tc>
                  <a:txBody>
                    <a:bodyPr/>
                    <a:lstStyle/>
                    <a:p>
                      <a:pPr marL="33020">
                        <a:lnSpc>
                          <a:spcPct val="100000"/>
                        </a:lnSpc>
                        <a:spcBef>
                          <a:spcPts val="75"/>
                        </a:spcBef>
                      </a:pPr>
                      <a:r>
                        <a:rPr sz="1800" spc="-55" dirty="0">
                          <a:latin typeface="Calibri"/>
                          <a:cs typeface="Calibri"/>
                        </a:rPr>
                        <a:t>Knoxville, </a:t>
                      </a:r>
                      <a:r>
                        <a:rPr sz="1800" spc="-25" dirty="0">
                          <a:latin typeface="Calibri"/>
                          <a:cs typeface="Calibri"/>
                        </a:rPr>
                        <a:t>TN</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5080" algn="ctr">
                        <a:lnSpc>
                          <a:spcPct val="100000"/>
                        </a:lnSpc>
                        <a:spcBef>
                          <a:spcPts val="75"/>
                        </a:spcBef>
                      </a:pPr>
                      <a:r>
                        <a:rPr sz="1800" spc="-25" dirty="0">
                          <a:latin typeface="Calibri"/>
                          <a:cs typeface="Calibri"/>
                        </a:rPr>
                        <a:t>1T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270" algn="ctr">
                        <a:lnSpc>
                          <a:spcPct val="100000"/>
                        </a:lnSpc>
                        <a:spcBef>
                          <a:spcPts val="75"/>
                        </a:spcBef>
                      </a:pPr>
                      <a:r>
                        <a:rPr sz="1800" dirty="0">
                          <a:latin typeface="Calibri"/>
                          <a:cs typeface="Calibri"/>
                        </a:rPr>
                        <a:t>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5080" algn="ctr">
                        <a:lnSpc>
                          <a:spcPct val="100000"/>
                        </a:lnSpc>
                        <a:spcBef>
                          <a:spcPts val="75"/>
                        </a:spcBef>
                      </a:pPr>
                      <a:r>
                        <a:rPr sz="1800" spc="-25" dirty="0">
                          <a:latin typeface="Calibri"/>
                          <a:cs typeface="Calibri"/>
                        </a:rPr>
                        <a:t>3T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algn="ctr">
                        <a:lnSpc>
                          <a:spcPct val="100000"/>
                        </a:lnSpc>
                        <a:spcBef>
                          <a:spcPts val="75"/>
                        </a:spcBef>
                      </a:pPr>
                      <a:r>
                        <a:rPr sz="1800" spc="-25" dirty="0">
                          <a:latin typeface="Calibri"/>
                          <a:cs typeface="Calibri"/>
                        </a:rPr>
                        <a:t>5T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340995" algn="r">
                        <a:lnSpc>
                          <a:spcPct val="100000"/>
                        </a:lnSpc>
                        <a:spcBef>
                          <a:spcPts val="75"/>
                        </a:spcBef>
                      </a:pPr>
                      <a:r>
                        <a:rPr sz="1800" spc="-25" dirty="0">
                          <a:latin typeface="Calibri"/>
                          <a:cs typeface="Calibri"/>
                        </a:rPr>
                        <a:t>15</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297685">
                <a:tc>
                  <a:txBody>
                    <a:bodyPr/>
                    <a:lstStyle/>
                    <a:p>
                      <a:pPr marL="33020">
                        <a:lnSpc>
                          <a:spcPct val="100000"/>
                        </a:lnSpc>
                        <a:spcBef>
                          <a:spcPts val="75"/>
                        </a:spcBef>
                      </a:pPr>
                      <a:r>
                        <a:rPr sz="1800" spc="-45" dirty="0">
                          <a:latin typeface="Calibri"/>
                          <a:cs typeface="Calibri"/>
                        </a:rPr>
                        <a:t>Indianapolis,</a:t>
                      </a:r>
                      <a:r>
                        <a:rPr sz="1800" spc="-5" dirty="0">
                          <a:latin typeface="Calibri"/>
                          <a:cs typeface="Calibri"/>
                        </a:rPr>
                        <a:t> </a:t>
                      </a:r>
                      <a:r>
                        <a:rPr sz="1800" spc="-25" dirty="0">
                          <a:latin typeface="Calibri"/>
                          <a:cs typeface="Calibri"/>
                        </a:rPr>
                        <a:t>IN</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5080" algn="ctr">
                        <a:lnSpc>
                          <a:spcPct val="100000"/>
                        </a:lnSpc>
                        <a:spcBef>
                          <a:spcPts val="75"/>
                        </a:spcBef>
                      </a:pPr>
                      <a:r>
                        <a:rPr sz="1800" spc="-25" dirty="0">
                          <a:latin typeface="Calibri"/>
                          <a:cs typeface="Calibri"/>
                        </a:rPr>
                        <a:t>4T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1270" algn="ctr">
                        <a:lnSpc>
                          <a:spcPct val="100000"/>
                        </a:lnSpc>
                        <a:spcBef>
                          <a:spcPts val="75"/>
                        </a:spcBef>
                      </a:pPr>
                      <a:r>
                        <a:rPr sz="1800" dirty="0">
                          <a:latin typeface="Calibri"/>
                          <a:cs typeface="Calibri"/>
                        </a:rPr>
                        <a:t>6</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75"/>
                        </a:spcBef>
                      </a:pPr>
                      <a:r>
                        <a:rPr sz="1800" spc="-25" dirty="0">
                          <a:latin typeface="Calibri"/>
                          <a:cs typeface="Calibri"/>
                        </a:rPr>
                        <a:t>8T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340995" algn="r">
                        <a:lnSpc>
                          <a:spcPct val="100000"/>
                        </a:lnSpc>
                        <a:spcBef>
                          <a:spcPts val="75"/>
                        </a:spcBef>
                      </a:pPr>
                      <a:r>
                        <a:rPr sz="1800" spc="-25" dirty="0">
                          <a:latin typeface="Calibri"/>
                          <a:cs typeface="Calibri"/>
                        </a:rPr>
                        <a:t>22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298301">
                <a:tc>
                  <a:txBody>
                    <a:bodyPr/>
                    <a:lstStyle/>
                    <a:p>
                      <a:pPr marL="33020">
                        <a:lnSpc>
                          <a:spcPct val="100000"/>
                        </a:lnSpc>
                        <a:spcBef>
                          <a:spcPts val="75"/>
                        </a:spcBef>
                      </a:pPr>
                      <a:r>
                        <a:rPr sz="1800" spc="-55" dirty="0">
                          <a:latin typeface="Calibri"/>
                          <a:cs typeface="Calibri"/>
                        </a:rPr>
                        <a:t>Cincinnati,</a:t>
                      </a:r>
                      <a:r>
                        <a:rPr sz="1800" spc="-35" dirty="0">
                          <a:latin typeface="Calibri"/>
                          <a:cs typeface="Calibri"/>
                        </a:rPr>
                        <a:t> </a:t>
                      </a:r>
                      <a:r>
                        <a:rPr sz="1800" spc="-25" dirty="0">
                          <a:latin typeface="Calibri"/>
                          <a:cs typeface="Calibri"/>
                        </a:rPr>
                        <a:t>OH</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5</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8</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75"/>
                        </a:spcBef>
                      </a:pPr>
                      <a:r>
                        <a:rPr sz="1800" spc="-25" dirty="0">
                          <a:latin typeface="Calibri"/>
                          <a:cs typeface="Calibri"/>
                        </a:rPr>
                        <a:t>5T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5</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75"/>
                        </a:spcBef>
                      </a:pPr>
                      <a:r>
                        <a:rPr sz="1800" spc="-25" dirty="0">
                          <a:latin typeface="Calibri"/>
                          <a:cs typeface="Calibri"/>
                        </a:rPr>
                        <a:t>3T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R="340995" algn="r">
                        <a:lnSpc>
                          <a:spcPct val="100000"/>
                        </a:lnSpc>
                        <a:spcBef>
                          <a:spcPts val="75"/>
                        </a:spcBef>
                      </a:pPr>
                      <a:r>
                        <a:rPr sz="1800" spc="-25" dirty="0">
                          <a:latin typeface="Calibri"/>
                          <a:cs typeface="Calibri"/>
                        </a:rPr>
                        <a:t>26</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4</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297685">
                <a:tc>
                  <a:txBody>
                    <a:bodyPr/>
                    <a:lstStyle/>
                    <a:p>
                      <a:pPr marL="33020">
                        <a:lnSpc>
                          <a:spcPct val="100000"/>
                        </a:lnSpc>
                        <a:spcBef>
                          <a:spcPts val="70"/>
                        </a:spcBef>
                      </a:pPr>
                      <a:r>
                        <a:rPr sz="1800" spc="-55" dirty="0">
                          <a:latin typeface="Calibri"/>
                          <a:cs typeface="Calibri"/>
                        </a:rPr>
                        <a:t>Columbus,</a:t>
                      </a:r>
                      <a:r>
                        <a:rPr sz="1800" spc="-45" dirty="0">
                          <a:latin typeface="Calibri"/>
                          <a:cs typeface="Calibri"/>
                        </a:rPr>
                        <a:t> </a:t>
                      </a:r>
                      <a:r>
                        <a:rPr sz="1800" spc="-25" dirty="0">
                          <a:latin typeface="Calibri"/>
                          <a:cs typeface="Calibri"/>
                        </a:rPr>
                        <a:t>OH</a:t>
                      </a:r>
                      <a:endParaRPr sz="1800">
                        <a:latin typeface="Calibri"/>
                        <a:cs typeface="Calibri"/>
                      </a:endParaRPr>
                    </a:p>
                  </a:txBody>
                  <a:tcPr marL="0" marR="0" marT="8629"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0"/>
                        </a:spcBef>
                      </a:pPr>
                      <a:r>
                        <a:rPr sz="1800" dirty="0">
                          <a:latin typeface="Calibri"/>
                          <a:cs typeface="Calibri"/>
                        </a:rPr>
                        <a:t>7</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70"/>
                        </a:spcBef>
                      </a:pPr>
                      <a:r>
                        <a:rPr sz="1800" spc="-25" dirty="0">
                          <a:latin typeface="Calibri"/>
                          <a:cs typeface="Calibri"/>
                        </a:rPr>
                        <a:t>9T</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0"/>
                        </a:spcBef>
                      </a:pPr>
                      <a:r>
                        <a:rPr sz="1800" dirty="0">
                          <a:latin typeface="Calibri"/>
                          <a:cs typeface="Calibri"/>
                        </a:rPr>
                        <a:t>7</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0"/>
                        </a:spcBef>
                      </a:pPr>
                      <a:r>
                        <a:rPr sz="1800" dirty="0">
                          <a:latin typeface="Calibri"/>
                          <a:cs typeface="Calibri"/>
                        </a:rPr>
                        <a:t>2</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algn="ctr">
                        <a:lnSpc>
                          <a:spcPct val="100000"/>
                        </a:lnSpc>
                        <a:spcBef>
                          <a:spcPts val="70"/>
                        </a:spcBef>
                      </a:pPr>
                      <a:r>
                        <a:rPr sz="1800" spc="-25" dirty="0">
                          <a:latin typeface="Calibri"/>
                          <a:cs typeface="Calibri"/>
                        </a:rPr>
                        <a:t>3T</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R="340995" algn="r">
                        <a:lnSpc>
                          <a:spcPct val="100000"/>
                        </a:lnSpc>
                        <a:spcBef>
                          <a:spcPts val="70"/>
                        </a:spcBef>
                      </a:pPr>
                      <a:r>
                        <a:rPr sz="1800" spc="-25" dirty="0">
                          <a:latin typeface="Calibri"/>
                          <a:cs typeface="Calibri"/>
                        </a:rPr>
                        <a:t>28</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0"/>
                        </a:spcBef>
                      </a:pPr>
                      <a:r>
                        <a:rPr sz="1800" dirty="0">
                          <a:latin typeface="Calibri"/>
                          <a:cs typeface="Calibri"/>
                        </a:rPr>
                        <a:t>5</a:t>
                      </a:r>
                      <a:endParaRPr sz="1800">
                        <a:latin typeface="Calibri"/>
                        <a:cs typeface="Calibri"/>
                      </a:endParaRPr>
                    </a:p>
                  </a:txBody>
                  <a:tcPr marL="0" marR="0" marT="8629"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297685">
                <a:tc>
                  <a:txBody>
                    <a:bodyPr/>
                    <a:lstStyle/>
                    <a:p>
                      <a:pPr marL="33020">
                        <a:lnSpc>
                          <a:spcPct val="100000"/>
                        </a:lnSpc>
                        <a:spcBef>
                          <a:spcPts val="75"/>
                        </a:spcBef>
                      </a:pPr>
                      <a:r>
                        <a:rPr sz="1800" spc="-65" dirty="0">
                          <a:latin typeface="Calibri"/>
                          <a:cs typeface="Calibri"/>
                        </a:rPr>
                        <a:t>Richmond,</a:t>
                      </a:r>
                      <a:r>
                        <a:rPr sz="1800" spc="-20" dirty="0">
                          <a:latin typeface="Calibri"/>
                          <a:cs typeface="Calibri"/>
                        </a:rPr>
                        <a:t> </a:t>
                      </a:r>
                      <a:r>
                        <a:rPr sz="1800" spc="-25" dirty="0">
                          <a:latin typeface="Calibri"/>
                          <a:cs typeface="Calibri"/>
                        </a:rPr>
                        <a:t>VA</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4</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7</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8</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75"/>
                        </a:spcBef>
                      </a:pPr>
                      <a:r>
                        <a:rPr sz="1800" spc="-25" dirty="0">
                          <a:latin typeface="Calibri"/>
                          <a:cs typeface="Calibri"/>
                        </a:rPr>
                        <a:t>3T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algn="ctr">
                        <a:lnSpc>
                          <a:spcPct val="100000"/>
                        </a:lnSpc>
                        <a:spcBef>
                          <a:spcPts val="75"/>
                        </a:spcBef>
                      </a:pPr>
                      <a:r>
                        <a:rPr sz="1800" spc="-25" dirty="0">
                          <a:latin typeface="Calibri"/>
                          <a:cs typeface="Calibri"/>
                        </a:rPr>
                        <a:t>8T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340995" algn="r">
                        <a:lnSpc>
                          <a:spcPct val="100000"/>
                        </a:lnSpc>
                        <a:spcBef>
                          <a:spcPts val="75"/>
                        </a:spcBef>
                      </a:pPr>
                      <a:r>
                        <a:rPr sz="1800" spc="-25" dirty="0">
                          <a:latin typeface="Calibri"/>
                          <a:cs typeface="Calibri"/>
                        </a:rPr>
                        <a:t>30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75"/>
                        </a:spcBef>
                      </a:pPr>
                      <a:r>
                        <a:rPr sz="1800" dirty="0">
                          <a:latin typeface="Calibri"/>
                          <a:cs typeface="Calibri"/>
                        </a:rPr>
                        <a:t>6</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287824">
                <a:tc>
                  <a:txBody>
                    <a:bodyPr/>
                    <a:lstStyle/>
                    <a:p>
                      <a:pPr marL="33020">
                        <a:lnSpc>
                          <a:spcPts val="2035"/>
                        </a:lnSpc>
                        <a:spcBef>
                          <a:spcPts val="75"/>
                        </a:spcBef>
                      </a:pPr>
                      <a:r>
                        <a:rPr sz="1800" spc="-60" dirty="0">
                          <a:latin typeface="Calibri"/>
                          <a:cs typeface="Calibri"/>
                        </a:rPr>
                        <a:t>Greenville,</a:t>
                      </a:r>
                      <a:r>
                        <a:rPr sz="1800" spc="-5" dirty="0">
                          <a:latin typeface="Calibri"/>
                          <a:cs typeface="Calibri"/>
                        </a:rPr>
                        <a:t> </a:t>
                      </a:r>
                      <a:r>
                        <a:rPr sz="1800" spc="-25" dirty="0">
                          <a:latin typeface="Calibri"/>
                          <a:cs typeface="Calibri"/>
                        </a:rPr>
                        <a:t>SC</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76200">
                      <a:solidFill>
                        <a:srgbClr val="2E528F"/>
                      </a:solidFill>
                      <a:prstDash val="solid"/>
                    </a:lnB>
                  </a:tcPr>
                </a:tc>
                <a:tc>
                  <a:txBody>
                    <a:bodyPr/>
                    <a:lstStyle/>
                    <a:p>
                      <a:pPr marL="1270" algn="ctr">
                        <a:lnSpc>
                          <a:spcPts val="2035"/>
                        </a:lnSpc>
                        <a:spcBef>
                          <a:spcPts val="75"/>
                        </a:spcBef>
                      </a:pPr>
                      <a:r>
                        <a:rPr sz="1800" dirty="0">
                          <a:latin typeface="Calibri"/>
                          <a:cs typeface="Calibri"/>
                        </a:rPr>
                        <a:t>6</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marL="5080" algn="ctr">
                        <a:lnSpc>
                          <a:spcPts val="2035"/>
                        </a:lnSpc>
                        <a:spcBef>
                          <a:spcPts val="75"/>
                        </a:spcBef>
                      </a:pPr>
                      <a:r>
                        <a:rPr sz="1800" spc="-25" dirty="0">
                          <a:latin typeface="Calibri"/>
                          <a:cs typeface="Calibri"/>
                        </a:rPr>
                        <a:t>9T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marL="1270" algn="ctr">
                        <a:lnSpc>
                          <a:spcPts val="2035"/>
                        </a:lnSpc>
                        <a:spcBef>
                          <a:spcPts val="75"/>
                        </a:spcBef>
                      </a:pPr>
                      <a:r>
                        <a:rPr sz="1800" dirty="0">
                          <a:latin typeface="Calibri"/>
                          <a:cs typeface="Calibri"/>
                        </a:rPr>
                        <a:t>4</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marL="5080" algn="ctr">
                        <a:lnSpc>
                          <a:spcPts val="2035"/>
                        </a:lnSpc>
                        <a:spcBef>
                          <a:spcPts val="75"/>
                        </a:spcBef>
                      </a:pPr>
                      <a:r>
                        <a:rPr sz="1800" spc="-25" dirty="0">
                          <a:latin typeface="Calibri"/>
                          <a:cs typeface="Calibri"/>
                        </a:rPr>
                        <a:t>7T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algn="ctr">
                        <a:lnSpc>
                          <a:spcPts val="2035"/>
                        </a:lnSpc>
                        <a:spcBef>
                          <a:spcPts val="75"/>
                        </a:spcBef>
                      </a:pPr>
                      <a:r>
                        <a:rPr sz="1800" spc="-25" dirty="0">
                          <a:latin typeface="Calibri"/>
                          <a:cs typeface="Calibri"/>
                        </a:rPr>
                        <a:t>5T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marR="340995" algn="r">
                        <a:lnSpc>
                          <a:spcPts val="2035"/>
                        </a:lnSpc>
                        <a:spcBef>
                          <a:spcPts val="75"/>
                        </a:spcBef>
                      </a:pPr>
                      <a:r>
                        <a:rPr sz="1800" spc="-25" dirty="0">
                          <a:latin typeface="Calibri"/>
                          <a:cs typeface="Calibri"/>
                        </a:rPr>
                        <a:t>31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tc>
                  <a:txBody>
                    <a:bodyPr/>
                    <a:lstStyle/>
                    <a:p>
                      <a:pPr marL="1270" algn="ctr">
                        <a:lnSpc>
                          <a:spcPts val="2035"/>
                        </a:lnSpc>
                        <a:spcBef>
                          <a:spcPts val="75"/>
                        </a:spcBef>
                      </a:pPr>
                      <a:r>
                        <a:rPr sz="1800" dirty="0">
                          <a:latin typeface="Calibri"/>
                          <a:cs typeface="Calibri"/>
                        </a:rPr>
                        <a:t>7</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76200">
                      <a:solidFill>
                        <a:srgbClr val="2E528F"/>
                      </a:solidFill>
                      <a:prstDash val="solid"/>
                    </a:lnB>
                  </a:tcPr>
                </a:tc>
                <a:extLst>
                  <a:ext uri="{0D108BD9-81ED-4DB2-BD59-A6C34878D82A}">
                    <a16:rowId xmlns:a16="http://schemas.microsoft.com/office/drawing/2014/main" val="10012"/>
                  </a:ext>
                </a:extLst>
              </a:tr>
              <a:tr h="323570">
                <a:tc>
                  <a:txBody>
                    <a:bodyPr/>
                    <a:lstStyle/>
                    <a:p>
                      <a:pPr marL="33020">
                        <a:lnSpc>
                          <a:spcPts val="2280"/>
                        </a:lnSpc>
                        <a:spcBef>
                          <a:spcPts val="250"/>
                        </a:spcBef>
                      </a:pPr>
                      <a:r>
                        <a:rPr sz="1900" b="1" spc="-100" dirty="0">
                          <a:latin typeface="Calibri"/>
                          <a:cs typeface="Calibri"/>
                        </a:rPr>
                        <a:t>Lexington,</a:t>
                      </a:r>
                      <a:r>
                        <a:rPr sz="1900" b="1" spc="-45" dirty="0">
                          <a:latin typeface="Calibri"/>
                          <a:cs typeface="Calibri"/>
                        </a:rPr>
                        <a:t> </a:t>
                      </a:r>
                      <a:r>
                        <a:rPr sz="1900" b="1" spc="-25" dirty="0">
                          <a:latin typeface="Calibri"/>
                          <a:cs typeface="Calibri"/>
                        </a:rPr>
                        <a:t>KY</a:t>
                      </a:r>
                      <a:endParaRPr sz="1900">
                        <a:latin typeface="Calibri"/>
                        <a:cs typeface="Calibri"/>
                      </a:endParaRPr>
                    </a:p>
                  </a:txBody>
                  <a:tcPr marL="0" marR="0" marT="30816" marB="0">
                    <a:lnL w="57150">
                      <a:solidFill>
                        <a:srgbClr val="2E528F"/>
                      </a:solidFill>
                      <a:prstDash val="solid"/>
                    </a:lnL>
                    <a:lnR w="9525">
                      <a:solidFill>
                        <a:srgbClr val="000000"/>
                      </a:solidFill>
                      <a:prstDash val="solid"/>
                    </a:lnR>
                    <a:lnT w="76200">
                      <a:solidFill>
                        <a:srgbClr val="2E528F"/>
                      </a:solidFill>
                      <a:prstDash val="solid"/>
                    </a:lnT>
                    <a:lnB w="57150">
                      <a:solidFill>
                        <a:srgbClr val="2E528F"/>
                      </a:solidFill>
                      <a:prstDash val="solid"/>
                    </a:lnB>
                  </a:tcPr>
                </a:tc>
                <a:tc>
                  <a:txBody>
                    <a:bodyPr/>
                    <a:lstStyle/>
                    <a:p>
                      <a:pPr marL="6350" algn="ctr">
                        <a:lnSpc>
                          <a:spcPts val="2280"/>
                        </a:lnSpc>
                        <a:spcBef>
                          <a:spcPts val="250"/>
                        </a:spcBef>
                      </a:pPr>
                      <a:r>
                        <a:rPr sz="1900" b="1" spc="-25" dirty="0">
                          <a:latin typeface="Calibri"/>
                          <a:cs typeface="Calibri"/>
                        </a:rPr>
                        <a:t>11T</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solidFill>
                      <a:srgbClr val="FF0000"/>
                    </a:solidFill>
                  </a:tcPr>
                </a:tc>
                <a:tc>
                  <a:txBody>
                    <a:bodyPr/>
                    <a:lstStyle/>
                    <a:p>
                      <a:pPr marL="11430" algn="ctr">
                        <a:lnSpc>
                          <a:spcPts val="2280"/>
                        </a:lnSpc>
                        <a:spcBef>
                          <a:spcPts val="250"/>
                        </a:spcBef>
                      </a:pPr>
                      <a:r>
                        <a:rPr sz="1900" b="1" dirty="0">
                          <a:latin typeface="Calibri"/>
                          <a:cs typeface="Calibri"/>
                        </a:rPr>
                        <a:t>6</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tcPr>
                </a:tc>
                <a:tc>
                  <a:txBody>
                    <a:bodyPr/>
                    <a:lstStyle/>
                    <a:p>
                      <a:pPr marL="10795" algn="ctr">
                        <a:lnSpc>
                          <a:spcPts val="2280"/>
                        </a:lnSpc>
                        <a:spcBef>
                          <a:spcPts val="250"/>
                        </a:spcBef>
                      </a:pPr>
                      <a:r>
                        <a:rPr sz="1900" b="1" dirty="0">
                          <a:latin typeface="Calibri"/>
                          <a:cs typeface="Calibri"/>
                        </a:rPr>
                        <a:t>9</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tcPr>
                </a:tc>
                <a:tc>
                  <a:txBody>
                    <a:bodyPr/>
                    <a:lstStyle/>
                    <a:p>
                      <a:pPr marL="6985" algn="ctr">
                        <a:lnSpc>
                          <a:spcPts val="2280"/>
                        </a:lnSpc>
                        <a:spcBef>
                          <a:spcPts val="250"/>
                        </a:spcBef>
                      </a:pPr>
                      <a:r>
                        <a:rPr sz="1900" b="1" spc="-25" dirty="0">
                          <a:latin typeface="Calibri"/>
                          <a:cs typeface="Calibri"/>
                        </a:rPr>
                        <a:t>7T</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tcPr>
                </a:tc>
                <a:tc>
                  <a:txBody>
                    <a:bodyPr/>
                    <a:lstStyle/>
                    <a:p>
                      <a:pPr marL="1905" algn="ctr">
                        <a:lnSpc>
                          <a:spcPts val="2280"/>
                        </a:lnSpc>
                        <a:spcBef>
                          <a:spcPts val="250"/>
                        </a:spcBef>
                      </a:pPr>
                      <a:r>
                        <a:rPr sz="1900" b="1" dirty="0">
                          <a:latin typeface="Calibri"/>
                          <a:cs typeface="Calibri"/>
                        </a:rPr>
                        <a:t>2</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solidFill>
                      <a:srgbClr val="92D050"/>
                    </a:solidFill>
                  </a:tcPr>
                </a:tc>
                <a:tc>
                  <a:txBody>
                    <a:bodyPr/>
                    <a:lstStyle/>
                    <a:p>
                      <a:pPr marR="332105" algn="r">
                        <a:lnSpc>
                          <a:spcPts val="2280"/>
                        </a:lnSpc>
                        <a:spcBef>
                          <a:spcPts val="250"/>
                        </a:spcBef>
                      </a:pPr>
                      <a:r>
                        <a:rPr sz="1900" b="1" spc="-25" dirty="0">
                          <a:latin typeface="Calibri"/>
                          <a:cs typeface="Calibri"/>
                        </a:rPr>
                        <a:t>35</a:t>
                      </a:r>
                      <a:endParaRPr sz="1900">
                        <a:latin typeface="Calibri"/>
                        <a:cs typeface="Calibri"/>
                      </a:endParaRPr>
                    </a:p>
                  </a:txBody>
                  <a:tcPr marL="0" marR="0" marT="30816" marB="0">
                    <a:lnL w="9525">
                      <a:solidFill>
                        <a:srgbClr val="000000"/>
                      </a:solidFill>
                      <a:prstDash val="solid"/>
                    </a:lnL>
                    <a:lnR w="9525">
                      <a:solidFill>
                        <a:srgbClr val="000000"/>
                      </a:solidFill>
                      <a:prstDash val="solid"/>
                    </a:lnR>
                    <a:lnT w="76200">
                      <a:solidFill>
                        <a:srgbClr val="2E528F"/>
                      </a:solidFill>
                      <a:prstDash val="solid"/>
                    </a:lnT>
                    <a:lnB w="57150">
                      <a:solidFill>
                        <a:srgbClr val="2E528F"/>
                      </a:solidFill>
                      <a:prstDash val="solid"/>
                    </a:lnB>
                  </a:tcPr>
                </a:tc>
                <a:tc>
                  <a:txBody>
                    <a:bodyPr/>
                    <a:lstStyle/>
                    <a:p>
                      <a:pPr marL="10795" algn="ctr">
                        <a:lnSpc>
                          <a:spcPts val="2280"/>
                        </a:lnSpc>
                        <a:spcBef>
                          <a:spcPts val="250"/>
                        </a:spcBef>
                      </a:pPr>
                      <a:r>
                        <a:rPr sz="1900" b="1" dirty="0">
                          <a:latin typeface="Calibri"/>
                          <a:cs typeface="Calibri"/>
                        </a:rPr>
                        <a:t>8</a:t>
                      </a:r>
                      <a:endParaRPr sz="1900">
                        <a:latin typeface="Calibri"/>
                        <a:cs typeface="Calibri"/>
                      </a:endParaRPr>
                    </a:p>
                  </a:txBody>
                  <a:tcPr marL="0" marR="0" marT="30816" marB="0">
                    <a:lnL w="9525">
                      <a:solidFill>
                        <a:srgbClr val="000000"/>
                      </a:solidFill>
                      <a:prstDash val="solid"/>
                    </a:lnL>
                    <a:lnR w="57150">
                      <a:solidFill>
                        <a:srgbClr val="2E528F"/>
                      </a:solidFill>
                      <a:prstDash val="solid"/>
                    </a:lnR>
                    <a:lnT w="76200">
                      <a:solidFill>
                        <a:srgbClr val="2E528F"/>
                      </a:solidFill>
                      <a:prstDash val="solid"/>
                    </a:lnT>
                    <a:lnB w="57150">
                      <a:solidFill>
                        <a:srgbClr val="2E528F"/>
                      </a:solidFill>
                      <a:prstDash val="solid"/>
                    </a:lnB>
                  </a:tcPr>
                </a:tc>
                <a:extLst>
                  <a:ext uri="{0D108BD9-81ED-4DB2-BD59-A6C34878D82A}">
                    <a16:rowId xmlns:a16="http://schemas.microsoft.com/office/drawing/2014/main" val="10013"/>
                  </a:ext>
                </a:extLst>
              </a:tr>
              <a:tr h="302615">
                <a:tc>
                  <a:txBody>
                    <a:bodyPr/>
                    <a:lstStyle/>
                    <a:p>
                      <a:pPr marL="33020">
                        <a:lnSpc>
                          <a:spcPct val="100000"/>
                        </a:lnSpc>
                        <a:spcBef>
                          <a:spcPts val="235"/>
                        </a:spcBef>
                      </a:pPr>
                      <a:r>
                        <a:rPr sz="1800" spc="-55" dirty="0">
                          <a:latin typeface="Calibri"/>
                          <a:cs typeface="Calibri"/>
                        </a:rPr>
                        <a:t>Louisville,</a:t>
                      </a:r>
                      <a:r>
                        <a:rPr sz="1800" spc="-10" dirty="0">
                          <a:latin typeface="Calibri"/>
                          <a:cs typeface="Calibri"/>
                        </a:rPr>
                        <a:t> </a:t>
                      </a:r>
                      <a:r>
                        <a:rPr sz="1800" spc="-25" dirty="0">
                          <a:latin typeface="Calibri"/>
                          <a:cs typeface="Calibri"/>
                        </a:rPr>
                        <a:t>KY</a:t>
                      </a:r>
                      <a:endParaRPr sz="1800">
                        <a:latin typeface="Calibri"/>
                        <a:cs typeface="Calibri"/>
                      </a:endParaRPr>
                    </a:p>
                  </a:txBody>
                  <a:tcPr marL="0" marR="0" marT="28968" marB="0">
                    <a:lnL w="9525">
                      <a:solidFill>
                        <a:srgbClr val="D3D3D3"/>
                      </a:solidFill>
                      <a:prstDash val="solid"/>
                    </a:lnL>
                    <a:lnR w="9525">
                      <a:solidFill>
                        <a:srgbClr val="000000"/>
                      </a:solidFill>
                      <a:prstDash val="solid"/>
                    </a:lnR>
                    <a:lnT w="57150">
                      <a:solidFill>
                        <a:srgbClr val="2E528F"/>
                      </a:solidFill>
                      <a:prstDash val="solid"/>
                    </a:lnT>
                    <a:lnB w="12700">
                      <a:solidFill>
                        <a:srgbClr val="D3D3D3"/>
                      </a:solidFill>
                      <a:prstDash val="solid"/>
                    </a:lnB>
                  </a:tcPr>
                </a:tc>
                <a:tc>
                  <a:txBody>
                    <a:bodyPr/>
                    <a:lstStyle/>
                    <a:p>
                      <a:pPr marL="1270" algn="ctr">
                        <a:lnSpc>
                          <a:spcPct val="100000"/>
                        </a:lnSpc>
                        <a:spcBef>
                          <a:spcPts val="235"/>
                        </a:spcBef>
                      </a:pPr>
                      <a:r>
                        <a:rPr sz="1800" dirty="0">
                          <a:latin typeface="Calibri"/>
                          <a:cs typeface="Calibri"/>
                        </a:rPr>
                        <a:t>9</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tcPr>
                </a:tc>
                <a:tc>
                  <a:txBody>
                    <a:bodyPr/>
                    <a:lstStyle/>
                    <a:p>
                      <a:pPr marL="1270" algn="ctr">
                        <a:lnSpc>
                          <a:spcPct val="100000"/>
                        </a:lnSpc>
                        <a:spcBef>
                          <a:spcPts val="235"/>
                        </a:spcBef>
                      </a:pPr>
                      <a:r>
                        <a:rPr sz="1800" dirty="0">
                          <a:latin typeface="Calibri"/>
                          <a:cs typeface="Calibri"/>
                        </a:rPr>
                        <a:t>3</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solidFill>
                      <a:srgbClr val="92D050"/>
                    </a:solidFill>
                  </a:tcPr>
                </a:tc>
                <a:tc>
                  <a:txBody>
                    <a:bodyPr/>
                    <a:lstStyle/>
                    <a:p>
                      <a:pPr marL="5080" algn="ctr">
                        <a:lnSpc>
                          <a:spcPct val="100000"/>
                        </a:lnSpc>
                        <a:spcBef>
                          <a:spcPts val="235"/>
                        </a:spcBef>
                      </a:pPr>
                      <a:r>
                        <a:rPr sz="1800" spc="-25" dirty="0">
                          <a:latin typeface="Calibri"/>
                          <a:cs typeface="Calibri"/>
                        </a:rPr>
                        <a:t>5T</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tcPr>
                </a:tc>
                <a:tc>
                  <a:txBody>
                    <a:bodyPr/>
                    <a:lstStyle/>
                    <a:p>
                      <a:pPr marL="1270" algn="ctr">
                        <a:lnSpc>
                          <a:spcPct val="100000"/>
                        </a:lnSpc>
                        <a:spcBef>
                          <a:spcPts val="235"/>
                        </a:spcBef>
                      </a:pPr>
                      <a:r>
                        <a:rPr sz="1800" dirty="0">
                          <a:latin typeface="Calibri"/>
                          <a:cs typeface="Calibri"/>
                        </a:rPr>
                        <a:t>9</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tcPr>
                </a:tc>
                <a:tc>
                  <a:txBody>
                    <a:bodyPr/>
                    <a:lstStyle/>
                    <a:p>
                      <a:pPr marL="5080" algn="ctr">
                        <a:lnSpc>
                          <a:spcPct val="100000"/>
                        </a:lnSpc>
                        <a:spcBef>
                          <a:spcPts val="235"/>
                        </a:spcBef>
                      </a:pPr>
                      <a:r>
                        <a:rPr sz="1800" spc="-25" dirty="0">
                          <a:latin typeface="Calibri"/>
                          <a:cs typeface="Calibri"/>
                        </a:rPr>
                        <a:t>10T</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solidFill>
                      <a:srgbClr val="FF0000"/>
                    </a:solidFill>
                  </a:tcPr>
                </a:tc>
                <a:tc>
                  <a:txBody>
                    <a:bodyPr/>
                    <a:lstStyle/>
                    <a:p>
                      <a:pPr marR="340995" algn="r">
                        <a:lnSpc>
                          <a:spcPct val="100000"/>
                        </a:lnSpc>
                        <a:spcBef>
                          <a:spcPts val="235"/>
                        </a:spcBef>
                      </a:pPr>
                      <a:r>
                        <a:rPr sz="1800" spc="-25" dirty="0">
                          <a:latin typeface="Calibri"/>
                          <a:cs typeface="Calibri"/>
                        </a:rPr>
                        <a:t>36</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tcPr>
                </a:tc>
                <a:tc>
                  <a:txBody>
                    <a:bodyPr/>
                    <a:lstStyle/>
                    <a:p>
                      <a:pPr marL="1270" algn="ctr">
                        <a:lnSpc>
                          <a:spcPct val="100000"/>
                        </a:lnSpc>
                        <a:spcBef>
                          <a:spcPts val="235"/>
                        </a:spcBef>
                      </a:pPr>
                      <a:r>
                        <a:rPr sz="1800" dirty="0">
                          <a:latin typeface="Calibri"/>
                          <a:cs typeface="Calibri"/>
                        </a:rPr>
                        <a:t>9</a:t>
                      </a:r>
                      <a:endParaRPr sz="1800">
                        <a:latin typeface="Calibri"/>
                        <a:cs typeface="Calibri"/>
                      </a:endParaRPr>
                    </a:p>
                  </a:txBody>
                  <a:tcPr marL="0" marR="0" marT="28968" marB="0">
                    <a:lnL w="9525">
                      <a:solidFill>
                        <a:srgbClr val="000000"/>
                      </a:solidFill>
                      <a:prstDash val="solid"/>
                    </a:lnL>
                    <a:lnR w="9525">
                      <a:solidFill>
                        <a:srgbClr val="000000"/>
                      </a:solidFill>
                      <a:prstDash val="solid"/>
                    </a:lnR>
                    <a:lnT w="57150">
                      <a:solidFill>
                        <a:srgbClr val="2E528F"/>
                      </a:solidFill>
                      <a:prstDash val="solid"/>
                    </a:lnT>
                    <a:lnB w="12700">
                      <a:solidFill>
                        <a:srgbClr val="000000"/>
                      </a:solidFill>
                      <a:prstDash val="solid"/>
                    </a:lnB>
                  </a:tcPr>
                </a:tc>
                <a:extLst>
                  <a:ext uri="{0D108BD9-81ED-4DB2-BD59-A6C34878D82A}">
                    <a16:rowId xmlns:a16="http://schemas.microsoft.com/office/drawing/2014/main" val="10014"/>
                  </a:ext>
                </a:extLst>
              </a:tr>
              <a:tr h="297685">
                <a:tc>
                  <a:txBody>
                    <a:bodyPr/>
                    <a:lstStyle/>
                    <a:p>
                      <a:pPr marL="33020">
                        <a:lnSpc>
                          <a:spcPct val="100000"/>
                        </a:lnSpc>
                        <a:spcBef>
                          <a:spcPts val="75"/>
                        </a:spcBef>
                      </a:pPr>
                      <a:r>
                        <a:rPr sz="1800" spc="-55" dirty="0">
                          <a:latin typeface="Calibri"/>
                          <a:cs typeface="Calibri"/>
                        </a:rPr>
                        <a:t>Greensboro,</a:t>
                      </a:r>
                      <a:r>
                        <a:rPr sz="1800" spc="-20" dirty="0">
                          <a:latin typeface="Calibri"/>
                          <a:cs typeface="Calibri"/>
                        </a:rPr>
                        <a:t> </a:t>
                      </a:r>
                      <a:r>
                        <a:rPr sz="1800" spc="-25" dirty="0">
                          <a:latin typeface="Calibri"/>
                          <a:cs typeface="Calibri"/>
                        </a:rPr>
                        <a:t>NC</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8890" algn="ctr">
                        <a:lnSpc>
                          <a:spcPct val="100000"/>
                        </a:lnSpc>
                        <a:spcBef>
                          <a:spcPts val="75"/>
                        </a:spcBef>
                      </a:pPr>
                      <a:r>
                        <a:rPr sz="1800" spc="-25" dirty="0">
                          <a:latin typeface="Calibri"/>
                          <a:cs typeface="Calibri"/>
                        </a:rPr>
                        <a:t>10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75"/>
                        </a:spcBef>
                      </a:pPr>
                      <a:r>
                        <a:rPr sz="1800" spc="-25" dirty="0">
                          <a:latin typeface="Calibri"/>
                          <a:cs typeface="Calibri"/>
                        </a:rPr>
                        <a:t>4T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75"/>
                        </a:spcBef>
                      </a:pPr>
                      <a:r>
                        <a:rPr sz="1800" spc="-25" dirty="0">
                          <a:latin typeface="Calibri"/>
                          <a:cs typeface="Calibri"/>
                        </a:rPr>
                        <a:t>10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297815" algn="r">
                        <a:lnSpc>
                          <a:spcPct val="100000"/>
                        </a:lnSpc>
                        <a:spcBef>
                          <a:spcPts val="75"/>
                        </a:spcBef>
                      </a:pPr>
                      <a:r>
                        <a:rPr sz="1800" spc="-25" dirty="0">
                          <a:latin typeface="Calibri"/>
                          <a:cs typeface="Calibri"/>
                        </a:rPr>
                        <a:t>11T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10795" algn="ctr">
                        <a:lnSpc>
                          <a:spcPct val="100000"/>
                        </a:lnSpc>
                        <a:spcBef>
                          <a:spcPts val="75"/>
                        </a:spcBef>
                      </a:pPr>
                      <a:r>
                        <a:rPr sz="1800" dirty="0">
                          <a:latin typeface="Calibri"/>
                          <a:cs typeface="Calibri"/>
                        </a:rPr>
                        <a:t>7</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340995" algn="r">
                        <a:lnSpc>
                          <a:spcPct val="100000"/>
                        </a:lnSpc>
                        <a:spcBef>
                          <a:spcPts val="75"/>
                        </a:spcBef>
                      </a:pPr>
                      <a:r>
                        <a:rPr sz="1800" spc="-25" dirty="0">
                          <a:latin typeface="Calibri"/>
                          <a:cs typeface="Calibri"/>
                        </a:rPr>
                        <a:t>42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8890" algn="ctr">
                        <a:lnSpc>
                          <a:spcPct val="100000"/>
                        </a:lnSpc>
                        <a:spcBef>
                          <a:spcPts val="75"/>
                        </a:spcBef>
                      </a:pPr>
                      <a:r>
                        <a:rPr sz="1800" spc="-25" dirty="0">
                          <a:latin typeface="Calibri"/>
                          <a:cs typeface="Calibri"/>
                        </a:rPr>
                        <a:t>10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5"/>
                  </a:ext>
                </a:extLst>
              </a:tr>
              <a:tr h="297685">
                <a:tc>
                  <a:txBody>
                    <a:bodyPr/>
                    <a:lstStyle/>
                    <a:p>
                      <a:pPr marL="33020">
                        <a:lnSpc>
                          <a:spcPct val="100000"/>
                        </a:lnSpc>
                        <a:spcBef>
                          <a:spcPts val="75"/>
                        </a:spcBef>
                      </a:pPr>
                      <a:r>
                        <a:rPr sz="1800" spc="-65" dirty="0">
                          <a:latin typeface="Calibri"/>
                          <a:cs typeface="Calibri"/>
                        </a:rPr>
                        <a:t>Virginia</a:t>
                      </a:r>
                      <a:r>
                        <a:rPr sz="1800" spc="45" dirty="0">
                          <a:latin typeface="Calibri"/>
                          <a:cs typeface="Calibri"/>
                        </a:rPr>
                        <a:t> </a:t>
                      </a:r>
                      <a:r>
                        <a:rPr sz="1800" spc="-70" dirty="0">
                          <a:latin typeface="Calibri"/>
                          <a:cs typeface="Calibri"/>
                        </a:rPr>
                        <a:t>Beach,</a:t>
                      </a:r>
                      <a:r>
                        <a:rPr sz="1800" spc="-25" dirty="0">
                          <a:latin typeface="Calibri"/>
                          <a:cs typeface="Calibri"/>
                        </a:rPr>
                        <a:t> </a:t>
                      </a:r>
                      <a:r>
                        <a:rPr sz="1800" spc="-35" dirty="0">
                          <a:latin typeface="Calibri"/>
                          <a:cs typeface="Calibri"/>
                        </a:rPr>
                        <a:t>VA</a:t>
                      </a:r>
                      <a:endParaRPr sz="1800" dirty="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1270" algn="ctr">
                        <a:lnSpc>
                          <a:spcPct val="100000"/>
                        </a:lnSpc>
                        <a:spcBef>
                          <a:spcPts val="75"/>
                        </a:spcBef>
                      </a:pPr>
                      <a:r>
                        <a:rPr sz="1800" dirty="0">
                          <a:latin typeface="Calibri"/>
                          <a:cs typeface="Calibri"/>
                        </a:rPr>
                        <a:t>8</a:t>
                      </a: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75"/>
                        </a:spcBef>
                      </a:pPr>
                      <a:r>
                        <a:rPr sz="1800" spc="-25" dirty="0">
                          <a:latin typeface="Calibri"/>
                          <a:cs typeface="Calibri"/>
                        </a:rPr>
                        <a:t>9T</a:t>
                      </a:r>
                      <a:endParaRPr sz="1800" dirty="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75"/>
                        </a:spcBef>
                      </a:pPr>
                      <a:r>
                        <a:rPr sz="1800" spc="-25" dirty="0">
                          <a:latin typeface="Calibri"/>
                          <a:cs typeface="Calibri"/>
                        </a:rPr>
                        <a:t>12</a:t>
                      </a:r>
                      <a:endParaRPr sz="1800" dirty="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R="297815" algn="r">
                        <a:lnSpc>
                          <a:spcPct val="100000"/>
                        </a:lnSpc>
                        <a:spcBef>
                          <a:spcPts val="75"/>
                        </a:spcBef>
                      </a:pPr>
                      <a:r>
                        <a:rPr sz="1800" spc="-25" dirty="0">
                          <a:latin typeface="Calibri"/>
                          <a:cs typeface="Calibri"/>
                        </a:rPr>
                        <a:t>11T</a:t>
                      </a:r>
                      <a:endParaRPr sz="1800" dirty="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5715" algn="ctr">
                        <a:lnSpc>
                          <a:spcPct val="100000"/>
                        </a:lnSpc>
                        <a:spcBef>
                          <a:spcPts val="75"/>
                        </a:spcBef>
                      </a:pPr>
                      <a:r>
                        <a:rPr sz="1800" spc="-25" dirty="0">
                          <a:latin typeface="Calibri"/>
                          <a:cs typeface="Calibri"/>
                        </a:rPr>
                        <a:t>10T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R="340995" algn="r">
                        <a:lnSpc>
                          <a:spcPct val="100000"/>
                        </a:lnSpc>
                        <a:spcBef>
                          <a:spcPts val="75"/>
                        </a:spcBef>
                      </a:pPr>
                      <a:r>
                        <a:rPr sz="1800" spc="-25" dirty="0">
                          <a:latin typeface="Calibri"/>
                          <a:cs typeface="Calibri"/>
                        </a:rPr>
                        <a:t>50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75"/>
                        </a:spcBef>
                      </a:pPr>
                      <a:r>
                        <a:rPr sz="1800" spc="-25" dirty="0">
                          <a:latin typeface="Calibri"/>
                          <a:cs typeface="Calibri"/>
                        </a:rPr>
                        <a:t>11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6"/>
                  </a:ext>
                </a:extLst>
              </a:tr>
              <a:tr h="298301">
                <a:tc>
                  <a:txBody>
                    <a:bodyPr/>
                    <a:lstStyle/>
                    <a:p>
                      <a:pPr marL="33020">
                        <a:lnSpc>
                          <a:spcPct val="100000"/>
                        </a:lnSpc>
                        <a:spcBef>
                          <a:spcPts val="75"/>
                        </a:spcBef>
                      </a:pPr>
                      <a:r>
                        <a:rPr sz="1800" spc="-50" dirty="0">
                          <a:latin typeface="Calibri"/>
                          <a:cs typeface="Calibri"/>
                        </a:rPr>
                        <a:t>St.</a:t>
                      </a:r>
                      <a:r>
                        <a:rPr sz="1800" spc="-35" dirty="0">
                          <a:latin typeface="Calibri"/>
                          <a:cs typeface="Calibri"/>
                        </a:rPr>
                        <a:t> </a:t>
                      </a:r>
                      <a:r>
                        <a:rPr sz="1800" spc="-50" dirty="0">
                          <a:latin typeface="Calibri"/>
                          <a:cs typeface="Calibri"/>
                        </a:rPr>
                        <a:t>Louis,</a:t>
                      </a:r>
                      <a:r>
                        <a:rPr sz="1800" spc="-70" dirty="0">
                          <a:latin typeface="Calibri"/>
                          <a:cs typeface="Calibri"/>
                        </a:rPr>
                        <a:t> </a:t>
                      </a:r>
                      <a:r>
                        <a:rPr sz="1800" spc="-25" dirty="0">
                          <a:latin typeface="Calibri"/>
                          <a:cs typeface="Calibri"/>
                        </a:rPr>
                        <a:t>MO</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algn="ctr">
                        <a:lnSpc>
                          <a:spcPct val="100000"/>
                        </a:lnSpc>
                        <a:spcBef>
                          <a:spcPts val="75"/>
                        </a:spcBef>
                      </a:pPr>
                      <a:r>
                        <a:rPr sz="1800" spc="-25" dirty="0">
                          <a:latin typeface="Calibri"/>
                          <a:cs typeface="Calibri"/>
                        </a:rPr>
                        <a:t>11T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9525" algn="ctr">
                        <a:lnSpc>
                          <a:spcPct val="100000"/>
                        </a:lnSpc>
                        <a:spcBef>
                          <a:spcPts val="75"/>
                        </a:spcBef>
                      </a:pPr>
                      <a:r>
                        <a:rPr sz="1800" spc="-25" dirty="0">
                          <a:latin typeface="Calibri"/>
                          <a:cs typeface="Calibri"/>
                        </a:rPr>
                        <a:t>13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9525" algn="ctr">
                        <a:lnSpc>
                          <a:spcPct val="100000"/>
                        </a:lnSpc>
                        <a:spcBef>
                          <a:spcPts val="75"/>
                        </a:spcBef>
                      </a:pPr>
                      <a:r>
                        <a:rPr sz="1800" spc="-25" dirty="0">
                          <a:latin typeface="Calibri"/>
                          <a:cs typeface="Calibri"/>
                        </a:rPr>
                        <a:t>11</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9525" algn="ctr">
                        <a:lnSpc>
                          <a:spcPct val="100000"/>
                        </a:lnSpc>
                        <a:spcBef>
                          <a:spcPts val="75"/>
                        </a:spcBef>
                      </a:pPr>
                      <a:r>
                        <a:rPr sz="1800" spc="-25" dirty="0">
                          <a:latin typeface="Calibri"/>
                          <a:cs typeface="Calibri"/>
                        </a:rPr>
                        <a:t>10</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75"/>
                        </a:spcBef>
                      </a:pPr>
                      <a:r>
                        <a:rPr sz="1800" spc="-25" dirty="0">
                          <a:latin typeface="Calibri"/>
                          <a:cs typeface="Calibri"/>
                        </a:rPr>
                        <a:t>12T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R="340995" algn="r">
                        <a:lnSpc>
                          <a:spcPct val="100000"/>
                        </a:lnSpc>
                        <a:spcBef>
                          <a:spcPts val="75"/>
                        </a:spcBef>
                      </a:pPr>
                      <a:r>
                        <a:rPr sz="1800" spc="-25" dirty="0">
                          <a:latin typeface="Calibri"/>
                          <a:cs typeface="Calibri"/>
                        </a:rPr>
                        <a:t>57</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75"/>
                        </a:spcBef>
                      </a:pPr>
                      <a:r>
                        <a:rPr sz="1800" spc="-25" dirty="0">
                          <a:latin typeface="Calibri"/>
                          <a:cs typeface="Calibri"/>
                        </a:rPr>
                        <a:t>12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7"/>
                  </a:ext>
                </a:extLst>
              </a:tr>
              <a:tr h="298301">
                <a:tc>
                  <a:txBody>
                    <a:bodyPr/>
                    <a:lstStyle/>
                    <a:p>
                      <a:pPr marL="33020">
                        <a:lnSpc>
                          <a:spcPct val="100000"/>
                        </a:lnSpc>
                        <a:spcBef>
                          <a:spcPts val="75"/>
                        </a:spcBef>
                      </a:pPr>
                      <a:r>
                        <a:rPr sz="1800" spc="-65" dirty="0">
                          <a:latin typeface="Calibri"/>
                          <a:cs typeface="Calibri"/>
                        </a:rPr>
                        <a:t>Huntington,</a:t>
                      </a:r>
                      <a:r>
                        <a:rPr sz="1800" spc="-15" dirty="0">
                          <a:latin typeface="Calibri"/>
                          <a:cs typeface="Calibri"/>
                        </a:rPr>
                        <a:t> </a:t>
                      </a:r>
                      <a:r>
                        <a:rPr sz="1800" spc="-25" dirty="0">
                          <a:latin typeface="Calibri"/>
                          <a:cs typeface="Calibri"/>
                        </a:rPr>
                        <a:t>WV</a:t>
                      </a:r>
                      <a:endParaRPr sz="1800">
                        <a:latin typeface="Calibri"/>
                        <a:cs typeface="Calibri"/>
                      </a:endParaRPr>
                    </a:p>
                  </a:txBody>
                  <a:tcPr marL="0" marR="0" marT="9245" marB="0">
                    <a:lnL w="9525">
                      <a:solidFill>
                        <a:srgbClr val="D3D3D3"/>
                      </a:solidFill>
                      <a:prstDash val="solid"/>
                    </a:lnL>
                    <a:lnR w="9525">
                      <a:solidFill>
                        <a:srgbClr val="000000"/>
                      </a:solidFill>
                      <a:prstDash val="solid"/>
                    </a:lnR>
                    <a:lnT w="12700">
                      <a:solidFill>
                        <a:srgbClr val="D3D3D3"/>
                      </a:solidFill>
                      <a:prstDash val="solid"/>
                    </a:lnT>
                    <a:lnB w="12700">
                      <a:solidFill>
                        <a:srgbClr val="D3D3D3"/>
                      </a:solidFill>
                      <a:prstDash val="solid"/>
                    </a:lnB>
                  </a:tcPr>
                </a:tc>
                <a:tc>
                  <a:txBody>
                    <a:bodyPr/>
                    <a:lstStyle/>
                    <a:p>
                      <a:pPr marL="8890" algn="ctr">
                        <a:lnSpc>
                          <a:spcPct val="100000"/>
                        </a:lnSpc>
                        <a:spcBef>
                          <a:spcPts val="75"/>
                        </a:spcBef>
                      </a:pPr>
                      <a:r>
                        <a:rPr sz="1800" spc="-25" dirty="0">
                          <a:latin typeface="Calibri"/>
                          <a:cs typeface="Calibri"/>
                        </a:rPr>
                        <a:t>13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9525" algn="ctr">
                        <a:lnSpc>
                          <a:spcPct val="100000"/>
                        </a:lnSpc>
                        <a:spcBef>
                          <a:spcPts val="75"/>
                        </a:spcBef>
                      </a:pPr>
                      <a:r>
                        <a:rPr sz="1800" spc="-25" dirty="0">
                          <a:latin typeface="Calibri"/>
                          <a:cs typeface="Calibri"/>
                        </a:rPr>
                        <a:t>12</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8890" algn="ctr">
                        <a:lnSpc>
                          <a:spcPct val="100000"/>
                        </a:lnSpc>
                        <a:spcBef>
                          <a:spcPts val="75"/>
                        </a:spcBef>
                      </a:pPr>
                      <a:r>
                        <a:rPr sz="1800" spc="-25" dirty="0">
                          <a:latin typeface="Calibri"/>
                          <a:cs typeface="Calibri"/>
                        </a:rPr>
                        <a:t>13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9525" algn="ctr">
                        <a:lnSpc>
                          <a:spcPct val="100000"/>
                        </a:lnSpc>
                        <a:spcBef>
                          <a:spcPts val="75"/>
                        </a:spcBef>
                      </a:pPr>
                      <a:r>
                        <a:rPr sz="1800" spc="-25" dirty="0">
                          <a:latin typeface="Calibri"/>
                          <a:cs typeface="Calibri"/>
                        </a:rPr>
                        <a:t>13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L="5080" algn="ctr">
                        <a:lnSpc>
                          <a:spcPct val="100000"/>
                        </a:lnSpc>
                        <a:spcBef>
                          <a:spcPts val="75"/>
                        </a:spcBef>
                      </a:pPr>
                      <a:r>
                        <a:rPr sz="1800" spc="-25" dirty="0">
                          <a:latin typeface="Calibri"/>
                          <a:cs typeface="Calibri"/>
                        </a:rPr>
                        <a:t>12T</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R="340995" algn="r">
                        <a:lnSpc>
                          <a:spcPct val="100000"/>
                        </a:lnSpc>
                        <a:spcBef>
                          <a:spcPts val="75"/>
                        </a:spcBef>
                      </a:pPr>
                      <a:r>
                        <a:rPr sz="1800" spc="-25" dirty="0">
                          <a:latin typeface="Calibri"/>
                          <a:cs typeface="Calibri"/>
                        </a:rPr>
                        <a:t>63</a:t>
                      </a:r>
                      <a:endParaRPr sz="180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75"/>
                        </a:spcBef>
                      </a:pPr>
                      <a:r>
                        <a:rPr sz="1800" spc="-25" dirty="0">
                          <a:latin typeface="Calibri"/>
                          <a:cs typeface="Calibri"/>
                        </a:rPr>
                        <a:t>13</a:t>
                      </a:r>
                      <a:endParaRPr sz="1800" dirty="0">
                        <a:latin typeface="Calibri"/>
                        <a:cs typeface="Calibri"/>
                      </a:endParaRPr>
                    </a:p>
                  </a:txBody>
                  <a:tcPr marL="0" marR="0" marT="92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8"/>
                  </a:ext>
                </a:extLst>
              </a:tr>
            </a:tbl>
          </a:graphicData>
        </a:graphic>
      </p:graphicFrame>
      <p:sp>
        <p:nvSpPr>
          <p:cNvPr id="8" name="object 8"/>
          <p:cNvSpPr txBox="1"/>
          <p:nvPr/>
        </p:nvSpPr>
        <p:spPr>
          <a:xfrm>
            <a:off x="7391882" y="6272963"/>
            <a:ext cx="2970679" cy="221606"/>
          </a:xfrm>
          <a:prstGeom prst="rect">
            <a:avLst/>
          </a:prstGeom>
        </p:spPr>
        <p:txBody>
          <a:bodyPr vert="horz" wrap="square" lIns="0" tIns="12326" rIns="0" bIns="0" rtlCol="0">
            <a:spAutoFit/>
          </a:bodyPr>
          <a:lstStyle/>
          <a:p>
            <a:pPr marL="12327">
              <a:spcBef>
                <a:spcPts val="97"/>
              </a:spcBef>
            </a:pPr>
            <a:r>
              <a:rPr sz="1359" dirty="0">
                <a:latin typeface="Arial"/>
                <a:cs typeface="Arial"/>
              </a:rPr>
              <a:t>Source:</a:t>
            </a:r>
            <a:r>
              <a:rPr sz="1359" spc="-58" dirty="0">
                <a:latin typeface="Arial"/>
                <a:cs typeface="Arial"/>
              </a:rPr>
              <a:t> </a:t>
            </a:r>
            <a:r>
              <a:rPr sz="1359" dirty="0">
                <a:latin typeface="Arial"/>
                <a:cs typeface="Arial"/>
              </a:rPr>
              <a:t>EL</a:t>
            </a:r>
            <a:r>
              <a:rPr sz="1359" spc="-54" dirty="0">
                <a:latin typeface="Arial"/>
                <a:cs typeface="Arial"/>
              </a:rPr>
              <a:t> </a:t>
            </a:r>
            <a:r>
              <a:rPr sz="1359" dirty="0">
                <a:latin typeface="Arial"/>
                <a:cs typeface="Arial"/>
              </a:rPr>
              <a:t>Metro</a:t>
            </a:r>
            <a:r>
              <a:rPr sz="1359" spc="-34" dirty="0">
                <a:latin typeface="Arial"/>
                <a:cs typeface="Arial"/>
              </a:rPr>
              <a:t> </a:t>
            </a:r>
            <a:r>
              <a:rPr sz="1359" dirty="0">
                <a:latin typeface="Arial"/>
                <a:cs typeface="Arial"/>
              </a:rPr>
              <a:t>Indexes</a:t>
            </a:r>
            <a:r>
              <a:rPr sz="1359" spc="-15" dirty="0">
                <a:latin typeface="Arial"/>
                <a:cs typeface="Arial"/>
              </a:rPr>
              <a:t> </a:t>
            </a:r>
            <a:r>
              <a:rPr sz="1359" dirty="0">
                <a:latin typeface="Arial"/>
                <a:cs typeface="Arial"/>
              </a:rPr>
              <a:t>March</a:t>
            </a:r>
            <a:r>
              <a:rPr sz="1359" spc="-34" dirty="0">
                <a:latin typeface="Arial"/>
                <a:cs typeface="Arial"/>
              </a:rPr>
              <a:t> </a:t>
            </a:r>
            <a:r>
              <a:rPr sz="1359" spc="-19" dirty="0">
                <a:latin typeface="Arial"/>
                <a:cs typeface="Arial"/>
              </a:rPr>
              <a:t>2022</a:t>
            </a:r>
            <a:endParaRPr sz="1359">
              <a:latin typeface="Arial"/>
              <a:cs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2">
            <a:extLst>
              <a:ext uri="{FF2B5EF4-FFF2-40B4-BE49-F238E27FC236}">
                <a16:creationId xmlns:a16="http://schemas.microsoft.com/office/drawing/2014/main" id="{76564720-4388-95E5-F1A3-443DFD7E3123}"/>
              </a:ext>
            </a:extLst>
          </p:cNvPr>
          <p:cNvGrpSpPr/>
          <p:nvPr/>
        </p:nvGrpSpPr>
        <p:grpSpPr>
          <a:xfrm>
            <a:off x="3816313" y="1557498"/>
            <a:ext cx="4559674" cy="2116462"/>
            <a:chOff x="2445555" y="1765164"/>
            <a:chExt cx="5167630" cy="2398657"/>
          </a:xfrm>
        </p:grpSpPr>
        <p:sp>
          <p:nvSpPr>
            <p:cNvPr id="10" name="object 4">
              <a:extLst>
                <a:ext uri="{FF2B5EF4-FFF2-40B4-BE49-F238E27FC236}">
                  <a16:creationId xmlns:a16="http://schemas.microsoft.com/office/drawing/2014/main" id="{B4A09C5D-D557-8978-501B-D3FA943FCB7B}"/>
                </a:ext>
              </a:extLst>
            </p:cNvPr>
            <p:cNvSpPr/>
            <p:nvPr/>
          </p:nvSpPr>
          <p:spPr>
            <a:xfrm>
              <a:off x="2445555" y="1765164"/>
              <a:ext cx="5167630" cy="0"/>
            </a:xfrm>
            <a:custGeom>
              <a:avLst/>
              <a:gdLst/>
              <a:ahLst/>
              <a:cxnLst/>
              <a:rect l="l" t="t" r="r" b="b"/>
              <a:pathLst>
                <a:path w="5167630">
                  <a:moveTo>
                    <a:pt x="0" y="0"/>
                  </a:moveTo>
                  <a:lnTo>
                    <a:pt x="5167287" y="0"/>
                  </a:lnTo>
                </a:path>
              </a:pathLst>
            </a:custGeom>
            <a:ln w="8216">
              <a:solidFill>
                <a:srgbClr val="FFFFFF"/>
              </a:solidFill>
            </a:ln>
          </p:spPr>
          <p:txBody>
            <a:bodyPr wrap="square" lIns="0" tIns="0" rIns="0" bIns="0" rtlCol="0"/>
            <a:lstStyle/>
            <a:p>
              <a:endParaRPr sz="1588"/>
            </a:p>
          </p:txBody>
        </p:sp>
        <p:sp>
          <p:nvSpPr>
            <p:cNvPr id="11" name="object 5">
              <a:extLst>
                <a:ext uri="{FF2B5EF4-FFF2-40B4-BE49-F238E27FC236}">
                  <a16:creationId xmlns:a16="http://schemas.microsoft.com/office/drawing/2014/main" id="{ECD8B0DE-1941-8C12-3703-5CC3425E970D}"/>
                </a:ext>
              </a:extLst>
            </p:cNvPr>
            <p:cNvSpPr/>
            <p:nvPr/>
          </p:nvSpPr>
          <p:spPr>
            <a:xfrm>
              <a:off x="2445555" y="4100776"/>
              <a:ext cx="5167630" cy="0"/>
            </a:xfrm>
            <a:custGeom>
              <a:avLst/>
              <a:gdLst/>
              <a:ahLst/>
              <a:cxnLst/>
              <a:rect l="l" t="t" r="r" b="b"/>
              <a:pathLst>
                <a:path w="5167630">
                  <a:moveTo>
                    <a:pt x="0" y="0"/>
                  </a:moveTo>
                  <a:lnTo>
                    <a:pt x="5167287" y="0"/>
                  </a:lnTo>
                </a:path>
              </a:pathLst>
            </a:custGeom>
            <a:ln w="8216">
              <a:solidFill>
                <a:srgbClr val="FFFFFF"/>
              </a:solidFill>
            </a:ln>
          </p:spPr>
          <p:txBody>
            <a:bodyPr wrap="square" lIns="0" tIns="0" rIns="0" bIns="0" rtlCol="0"/>
            <a:lstStyle/>
            <a:p>
              <a:endParaRPr sz="1588"/>
            </a:p>
          </p:txBody>
        </p:sp>
        <p:sp>
          <p:nvSpPr>
            <p:cNvPr id="12" name="object 6">
              <a:extLst>
                <a:ext uri="{FF2B5EF4-FFF2-40B4-BE49-F238E27FC236}">
                  <a16:creationId xmlns:a16="http://schemas.microsoft.com/office/drawing/2014/main" id="{2D12A929-16DD-A455-7F61-FAB8F182EE7E}"/>
                </a:ext>
              </a:extLst>
            </p:cNvPr>
            <p:cNvSpPr/>
            <p:nvPr/>
          </p:nvSpPr>
          <p:spPr>
            <a:xfrm>
              <a:off x="4846091" y="4107306"/>
              <a:ext cx="363220" cy="56515"/>
            </a:xfrm>
            <a:custGeom>
              <a:avLst/>
              <a:gdLst/>
              <a:ahLst/>
              <a:cxnLst/>
              <a:rect l="l" t="t" r="r" b="b"/>
              <a:pathLst>
                <a:path w="363220" h="56514">
                  <a:moveTo>
                    <a:pt x="38709" y="15240"/>
                  </a:moveTo>
                  <a:lnTo>
                    <a:pt x="34582" y="15240"/>
                  </a:lnTo>
                  <a:lnTo>
                    <a:pt x="34582" y="13970"/>
                  </a:lnTo>
                  <a:lnTo>
                    <a:pt x="33350" y="13970"/>
                  </a:lnTo>
                  <a:lnTo>
                    <a:pt x="33261" y="13284"/>
                  </a:lnTo>
                  <a:lnTo>
                    <a:pt x="31991" y="13284"/>
                  </a:lnTo>
                  <a:lnTo>
                    <a:pt x="31191" y="12014"/>
                  </a:lnTo>
                  <a:lnTo>
                    <a:pt x="29578" y="12014"/>
                  </a:lnTo>
                  <a:lnTo>
                    <a:pt x="28829" y="10744"/>
                  </a:lnTo>
                  <a:lnTo>
                    <a:pt x="26276" y="10744"/>
                  </a:lnTo>
                  <a:lnTo>
                    <a:pt x="25742" y="9474"/>
                  </a:lnTo>
                  <a:lnTo>
                    <a:pt x="23190" y="9474"/>
                  </a:lnTo>
                  <a:lnTo>
                    <a:pt x="22288" y="10744"/>
                  </a:lnTo>
                  <a:lnTo>
                    <a:pt x="20408" y="10744"/>
                  </a:lnTo>
                  <a:lnTo>
                    <a:pt x="20154" y="12014"/>
                  </a:lnTo>
                  <a:lnTo>
                    <a:pt x="19062" y="12014"/>
                  </a:lnTo>
                  <a:lnTo>
                    <a:pt x="18402" y="13284"/>
                  </a:lnTo>
                  <a:lnTo>
                    <a:pt x="17868" y="13284"/>
                  </a:lnTo>
                  <a:lnTo>
                    <a:pt x="17678" y="13970"/>
                  </a:lnTo>
                  <a:lnTo>
                    <a:pt x="17272" y="13970"/>
                  </a:lnTo>
                  <a:lnTo>
                    <a:pt x="17272" y="15240"/>
                  </a:lnTo>
                  <a:lnTo>
                    <a:pt x="16814" y="15240"/>
                  </a:lnTo>
                  <a:lnTo>
                    <a:pt x="16814" y="16510"/>
                  </a:lnTo>
                  <a:lnTo>
                    <a:pt x="38709" y="16510"/>
                  </a:lnTo>
                  <a:lnTo>
                    <a:pt x="38709" y="15240"/>
                  </a:lnTo>
                  <a:close/>
                </a:path>
                <a:path w="363220" h="56514">
                  <a:moveTo>
                    <a:pt x="69761" y="53924"/>
                  </a:moveTo>
                  <a:lnTo>
                    <a:pt x="5562" y="53924"/>
                  </a:lnTo>
                  <a:lnTo>
                    <a:pt x="6642" y="55194"/>
                  </a:lnTo>
                  <a:lnTo>
                    <a:pt x="35166" y="55194"/>
                  </a:lnTo>
                  <a:lnTo>
                    <a:pt x="37858" y="56464"/>
                  </a:lnTo>
                  <a:lnTo>
                    <a:pt x="69469" y="56464"/>
                  </a:lnTo>
                  <a:lnTo>
                    <a:pt x="69469" y="55194"/>
                  </a:lnTo>
                  <a:lnTo>
                    <a:pt x="69672" y="55194"/>
                  </a:lnTo>
                  <a:lnTo>
                    <a:pt x="69761" y="53924"/>
                  </a:lnTo>
                  <a:close/>
                </a:path>
                <a:path w="363220" h="56514">
                  <a:moveTo>
                    <a:pt x="144843" y="48844"/>
                  </a:moveTo>
                  <a:lnTo>
                    <a:pt x="143776" y="48844"/>
                  </a:lnTo>
                  <a:lnTo>
                    <a:pt x="144119" y="50114"/>
                  </a:lnTo>
                  <a:lnTo>
                    <a:pt x="144767" y="50114"/>
                  </a:lnTo>
                  <a:lnTo>
                    <a:pt x="144843" y="48844"/>
                  </a:lnTo>
                  <a:close/>
                </a:path>
                <a:path w="363220" h="56514">
                  <a:moveTo>
                    <a:pt x="291528" y="48844"/>
                  </a:moveTo>
                  <a:lnTo>
                    <a:pt x="161709" y="48844"/>
                  </a:lnTo>
                  <a:lnTo>
                    <a:pt x="162293" y="50114"/>
                  </a:lnTo>
                  <a:lnTo>
                    <a:pt x="185534" y="50114"/>
                  </a:lnTo>
                  <a:lnTo>
                    <a:pt x="188937" y="51384"/>
                  </a:lnTo>
                  <a:lnTo>
                    <a:pt x="202387" y="51384"/>
                  </a:lnTo>
                  <a:lnTo>
                    <a:pt x="206311" y="50114"/>
                  </a:lnTo>
                  <a:lnTo>
                    <a:pt x="221970" y="50114"/>
                  </a:lnTo>
                  <a:lnTo>
                    <a:pt x="223913" y="51384"/>
                  </a:lnTo>
                  <a:lnTo>
                    <a:pt x="290169" y="51384"/>
                  </a:lnTo>
                  <a:lnTo>
                    <a:pt x="290220" y="50114"/>
                  </a:lnTo>
                  <a:lnTo>
                    <a:pt x="291477" y="50114"/>
                  </a:lnTo>
                  <a:lnTo>
                    <a:pt x="291528" y="48844"/>
                  </a:lnTo>
                  <a:close/>
                </a:path>
                <a:path w="363220" h="56514">
                  <a:moveTo>
                    <a:pt x="329895" y="31064"/>
                  </a:moveTo>
                  <a:lnTo>
                    <a:pt x="15557" y="31064"/>
                  </a:lnTo>
                  <a:lnTo>
                    <a:pt x="15201" y="32334"/>
                  </a:lnTo>
                  <a:lnTo>
                    <a:pt x="14897" y="32334"/>
                  </a:lnTo>
                  <a:lnTo>
                    <a:pt x="14579" y="33604"/>
                  </a:lnTo>
                  <a:lnTo>
                    <a:pt x="12598" y="33604"/>
                  </a:lnTo>
                  <a:lnTo>
                    <a:pt x="12509" y="34874"/>
                  </a:lnTo>
                  <a:lnTo>
                    <a:pt x="12420" y="36144"/>
                  </a:lnTo>
                  <a:lnTo>
                    <a:pt x="12915" y="36144"/>
                  </a:lnTo>
                  <a:lnTo>
                    <a:pt x="13284" y="37414"/>
                  </a:lnTo>
                  <a:lnTo>
                    <a:pt x="15481" y="37414"/>
                  </a:lnTo>
                  <a:lnTo>
                    <a:pt x="15506" y="38684"/>
                  </a:lnTo>
                  <a:lnTo>
                    <a:pt x="15316" y="38684"/>
                  </a:lnTo>
                  <a:lnTo>
                    <a:pt x="15138" y="39954"/>
                  </a:lnTo>
                  <a:lnTo>
                    <a:pt x="14465" y="39954"/>
                  </a:lnTo>
                  <a:lnTo>
                    <a:pt x="14122" y="38684"/>
                  </a:lnTo>
                  <a:lnTo>
                    <a:pt x="12014" y="38684"/>
                  </a:lnTo>
                  <a:lnTo>
                    <a:pt x="11633" y="39954"/>
                  </a:lnTo>
                  <a:lnTo>
                    <a:pt x="11188" y="39954"/>
                  </a:lnTo>
                  <a:lnTo>
                    <a:pt x="11112" y="41224"/>
                  </a:lnTo>
                  <a:lnTo>
                    <a:pt x="11328" y="41224"/>
                  </a:lnTo>
                  <a:lnTo>
                    <a:pt x="11887" y="42494"/>
                  </a:lnTo>
                  <a:lnTo>
                    <a:pt x="12357" y="42494"/>
                  </a:lnTo>
                  <a:lnTo>
                    <a:pt x="12611" y="43764"/>
                  </a:lnTo>
                  <a:lnTo>
                    <a:pt x="12598" y="45034"/>
                  </a:lnTo>
                  <a:lnTo>
                    <a:pt x="12814" y="45034"/>
                  </a:lnTo>
                  <a:lnTo>
                    <a:pt x="12331" y="46304"/>
                  </a:lnTo>
                  <a:lnTo>
                    <a:pt x="11328" y="46304"/>
                  </a:lnTo>
                  <a:lnTo>
                    <a:pt x="11176" y="46990"/>
                  </a:lnTo>
                  <a:lnTo>
                    <a:pt x="10871" y="46990"/>
                  </a:lnTo>
                  <a:lnTo>
                    <a:pt x="10871" y="48260"/>
                  </a:lnTo>
                  <a:lnTo>
                    <a:pt x="10731" y="48260"/>
                  </a:lnTo>
                  <a:lnTo>
                    <a:pt x="10731" y="49530"/>
                  </a:lnTo>
                  <a:lnTo>
                    <a:pt x="9918" y="49530"/>
                  </a:lnTo>
                  <a:lnTo>
                    <a:pt x="9918" y="50800"/>
                  </a:lnTo>
                  <a:lnTo>
                    <a:pt x="7353" y="50800"/>
                  </a:lnTo>
                  <a:lnTo>
                    <a:pt x="7353" y="49530"/>
                  </a:lnTo>
                  <a:lnTo>
                    <a:pt x="6096" y="49530"/>
                  </a:lnTo>
                  <a:lnTo>
                    <a:pt x="6096" y="48260"/>
                  </a:lnTo>
                  <a:lnTo>
                    <a:pt x="5092" y="48260"/>
                  </a:lnTo>
                  <a:lnTo>
                    <a:pt x="5092" y="46990"/>
                  </a:lnTo>
                  <a:lnTo>
                    <a:pt x="4737" y="46990"/>
                  </a:lnTo>
                  <a:lnTo>
                    <a:pt x="4533" y="46304"/>
                  </a:lnTo>
                  <a:lnTo>
                    <a:pt x="3035" y="46304"/>
                  </a:lnTo>
                  <a:lnTo>
                    <a:pt x="2781" y="46990"/>
                  </a:lnTo>
                  <a:lnTo>
                    <a:pt x="1892" y="46990"/>
                  </a:lnTo>
                  <a:lnTo>
                    <a:pt x="1892" y="48260"/>
                  </a:lnTo>
                  <a:lnTo>
                    <a:pt x="1714" y="48260"/>
                  </a:lnTo>
                  <a:lnTo>
                    <a:pt x="1714" y="49530"/>
                  </a:lnTo>
                  <a:lnTo>
                    <a:pt x="1574" y="49530"/>
                  </a:lnTo>
                  <a:lnTo>
                    <a:pt x="1574" y="50800"/>
                  </a:lnTo>
                  <a:lnTo>
                    <a:pt x="812" y="50800"/>
                  </a:lnTo>
                  <a:lnTo>
                    <a:pt x="812" y="52070"/>
                  </a:lnTo>
                  <a:lnTo>
                    <a:pt x="317" y="52070"/>
                  </a:lnTo>
                  <a:lnTo>
                    <a:pt x="317" y="53340"/>
                  </a:lnTo>
                  <a:lnTo>
                    <a:pt x="0" y="53340"/>
                  </a:lnTo>
                  <a:lnTo>
                    <a:pt x="0" y="54610"/>
                  </a:lnTo>
                  <a:lnTo>
                    <a:pt x="5448" y="54610"/>
                  </a:lnTo>
                  <a:lnTo>
                    <a:pt x="5448" y="53340"/>
                  </a:lnTo>
                  <a:lnTo>
                    <a:pt x="69659" y="53340"/>
                  </a:lnTo>
                  <a:lnTo>
                    <a:pt x="69659" y="52070"/>
                  </a:lnTo>
                  <a:lnTo>
                    <a:pt x="69392" y="52070"/>
                  </a:lnTo>
                  <a:lnTo>
                    <a:pt x="69392" y="50800"/>
                  </a:lnTo>
                  <a:lnTo>
                    <a:pt x="69240" y="50800"/>
                  </a:lnTo>
                  <a:lnTo>
                    <a:pt x="69240" y="49530"/>
                  </a:lnTo>
                  <a:lnTo>
                    <a:pt x="68745" y="49530"/>
                  </a:lnTo>
                  <a:lnTo>
                    <a:pt x="68745" y="48260"/>
                  </a:lnTo>
                  <a:lnTo>
                    <a:pt x="68694" y="46990"/>
                  </a:lnTo>
                  <a:lnTo>
                    <a:pt x="68237" y="46990"/>
                  </a:lnTo>
                  <a:lnTo>
                    <a:pt x="68148" y="46304"/>
                  </a:lnTo>
                  <a:lnTo>
                    <a:pt x="79235" y="46304"/>
                  </a:lnTo>
                  <a:lnTo>
                    <a:pt x="79235" y="46990"/>
                  </a:lnTo>
                  <a:lnTo>
                    <a:pt x="79121" y="48260"/>
                  </a:lnTo>
                  <a:lnTo>
                    <a:pt x="294703" y="48260"/>
                  </a:lnTo>
                  <a:lnTo>
                    <a:pt x="294703" y="46990"/>
                  </a:lnTo>
                  <a:lnTo>
                    <a:pt x="297268" y="46990"/>
                  </a:lnTo>
                  <a:lnTo>
                    <a:pt x="297268" y="46304"/>
                  </a:lnTo>
                  <a:lnTo>
                    <a:pt x="304215" y="46304"/>
                  </a:lnTo>
                  <a:lnTo>
                    <a:pt x="304228" y="45034"/>
                  </a:lnTo>
                  <a:lnTo>
                    <a:pt x="306311" y="45034"/>
                  </a:lnTo>
                  <a:lnTo>
                    <a:pt x="306451" y="43764"/>
                  </a:lnTo>
                  <a:lnTo>
                    <a:pt x="309702" y="43764"/>
                  </a:lnTo>
                  <a:lnTo>
                    <a:pt x="310222" y="42494"/>
                  </a:lnTo>
                  <a:lnTo>
                    <a:pt x="313004" y="42494"/>
                  </a:lnTo>
                  <a:lnTo>
                    <a:pt x="314261" y="41224"/>
                  </a:lnTo>
                  <a:lnTo>
                    <a:pt x="317601" y="41224"/>
                  </a:lnTo>
                  <a:lnTo>
                    <a:pt x="317563" y="39954"/>
                  </a:lnTo>
                  <a:lnTo>
                    <a:pt x="317512" y="38684"/>
                  </a:lnTo>
                  <a:lnTo>
                    <a:pt x="318008" y="38684"/>
                  </a:lnTo>
                  <a:lnTo>
                    <a:pt x="318185" y="37414"/>
                  </a:lnTo>
                  <a:lnTo>
                    <a:pt x="318744" y="37414"/>
                  </a:lnTo>
                  <a:lnTo>
                    <a:pt x="318960" y="36144"/>
                  </a:lnTo>
                  <a:lnTo>
                    <a:pt x="319290" y="34874"/>
                  </a:lnTo>
                  <a:lnTo>
                    <a:pt x="320065" y="34874"/>
                  </a:lnTo>
                  <a:lnTo>
                    <a:pt x="320192" y="33604"/>
                  </a:lnTo>
                  <a:lnTo>
                    <a:pt x="320395" y="33604"/>
                  </a:lnTo>
                  <a:lnTo>
                    <a:pt x="320535" y="34874"/>
                  </a:lnTo>
                  <a:lnTo>
                    <a:pt x="320675" y="34874"/>
                  </a:lnTo>
                  <a:lnTo>
                    <a:pt x="320827" y="33604"/>
                  </a:lnTo>
                  <a:lnTo>
                    <a:pt x="321221" y="34874"/>
                  </a:lnTo>
                  <a:lnTo>
                    <a:pt x="321475" y="34874"/>
                  </a:lnTo>
                  <a:lnTo>
                    <a:pt x="321640" y="33604"/>
                  </a:lnTo>
                  <a:lnTo>
                    <a:pt x="322592" y="33604"/>
                  </a:lnTo>
                  <a:lnTo>
                    <a:pt x="322668" y="34874"/>
                  </a:lnTo>
                  <a:lnTo>
                    <a:pt x="323583" y="34874"/>
                  </a:lnTo>
                  <a:lnTo>
                    <a:pt x="323672" y="33604"/>
                  </a:lnTo>
                  <a:lnTo>
                    <a:pt x="326999" y="33604"/>
                  </a:lnTo>
                  <a:lnTo>
                    <a:pt x="327723" y="32334"/>
                  </a:lnTo>
                  <a:lnTo>
                    <a:pt x="329615" y="32334"/>
                  </a:lnTo>
                  <a:lnTo>
                    <a:pt x="329895" y="31064"/>
                  </a:lnTo>
                  <a:close/>
                </a:path>
                <a:path w="363220" h="56514">
                  <a:moveTo>
                    <a:pt x="337451" y="22174"/>
                  </a:moveTo>
                  <a:lnTo>
                    <a:pt x="337400" y="20904"/>
                  </a:lnTo>
                  <a:lnTo>
                    <a:pt x="44805" y="20904"/>
                  </a:lnTo>
                  <a:lnTo>
                    <a:pt x="44094" y="19634"/>
                  </a:lnTo>
                  <a:lnTo>
                    <a:pt x="43027" y="19634"/>
                  </a:lnTo>
                  <a:lnTo>
                    <a:pt x="42646" y="18364"/>
                  </a:lnTo>
                  <a:lnTo>
                    <a:pt x="42075" y="18364"/>
                  </a:lnTo>
                  <a:lnTo>
                    <a:pt x="41046" y="17094"/>
                  </a:lnTo>
                  <a:lnTo>
                    <a:pt x="15278" y="17094"/>
                  </a:lnTo>
                  <a:lnTo>
                    <a:pt x="15125" y="18364"/>
                  </a:lnTo>
                  <a:lnTo>
                    <a:pt x="14262" y="18364"/>
                  </a:lnTo>
                  <a:lnTo>
                    <a:pt x="13576" y="19634"/>
                  </a:lnTo>
                  <a:lnTo>
                    <a:pt x="13157" y="19634"/>
                  </a:lnTo>
                  <a:lnTo>
                    <a:pt x="12992" y="20904"/>
                  </a:lnTo>
                  <a:lnTo>
                    <a:pt x="12763" y="20904"/>
                  </a:lnTo>
                  <a:lnTo>
                    <a:pt x="12890" y="22174"/>
                  </a:lnTo>
                  <a:lnTo>
                    <a:pt x="13017" y="22174"/>
                  </a:lnTo>
                  <a:lnTo>
                    <a:pt x="13017" y="23444"/>
                  </a:lnTo>
                  <a:lnTo>
                    <a:pt x="13779" y="23444"/>
                  </a:lnTo>
                  <a:lnTo>
                    <a:pt x="14376" y="24714"/>
                  </a:lnTo>
                  <a:lnTo>
                    <a:pt x="16014" y="24714"/>
                  </a:lnTo>
                  <a:lnTo>
                    <a:pt x="16306" y="25984"/>
                  </a:lnTo>
                  <a:lnTo>
                    <a:pt x="16789" y="25984"/>
                  </a:lnTo>
                  <a:lnTo>
                    <a:pt x="16789" y="27254"/>
                  </a:lnTo>
                  <a:lnTo>
                    <a:pt x="16586" y="27254"/>
                  </a:lnTo>
                  <a:lnTo>
                    <a:pt x="16357" y="27940"/>
                  </a:lnTo>
                  <a:lnTo>
                    <a:pt x="16192" y="27940"/>
                  </a:lnTo>
                  <a:lnTo>
                    <a:pt x="16192" y="28486"/>
                  </a:lnTo>
                  <a:lnTo>
                    <a:pt x="16192" y="29210"/>
                  </a:lnTo>
                  <a:lnTo>
                    <a:pt x="15938" y="29210"/>
                  </a:lnTo>
                  <a:lnTo>
                    <a:pt x="15938" y="30480"/>
                  </a:lnTo>
                  <a:lnTo>
                    <a:pt x="329984" y="30480"/>
                  </a:lnTo>
                  <a:lnTo>
                    <a:pt x="329984" y="29210"/>
                  </a:lnTo>
                  <a:lnTo>
                    <a:pt x="330860" y="29210"/>
                  </a:lnTo>
                  <a:lnTo>
                    <a:pt x="330860" y="27940"/>
                  </a:lnTo>
                  <a:lnTo>
                    <a:pt x="330911" y="27254"/>
                  </a:lnTo>
                  <a:lnTo>
                    <a:pt x="330187" y="27254"/>
                  </a:lnTo>
                  <a:lnTo>
                    <a:pt x="330200" y="25984"/>
                  </a:lnTo>
                  <a:lnTo>
                    <a:pt x="331851" y="25984"/>
                  </a:lnTo>
                  <a:lnTo>
                    <a:pt x="331952" y="24714"/>
                  </a:lnTo>
                  <a:lnTo>
                    <a:pt x="333616" y="24714"/>
                  </a:lnTo>
                  <a:lnTo>
                    <a:pt x="333756" y="23444"/>
                  </a:lnTo>
                  <a:lnTo>
                    <a:pt x="333908" y="24714"/>
                  </a:lnTo>
                  <a:lnTo>
                    <a:pt x="334200" y="24714"/>
                  </a:lnTo>
                  <a:lnTo>
                    <a:pt x="334187" y="23444"/>
                  </a:lnTo>
                  <a:lnTo>
                    <a:pt x="334213" y="24714"/>
                  </a:lnTo>
                  <a:lnTo>
                    <a:pt x="334556" y="23444"/>
                  </a:lnTo>
                  <a:lnTo>
                    <a:pt x="336219" y="23444"/>
                  </a:lnTo>
                  <a:lnTo>
                    <a:pt x="336308" y="22174"/>
                  </a:lnTo>
                  <a:lnTo>
                    <a:pt x="337451" y="22174"/>
                  </a:lnTo>
                  <a:close/>
                </a:path>
                <a:path w="363220" h="56514">
                  <a:moveTo>
                    <a:pt x="357771" y="4394"/>
                  </a:moveTo>
                  <a:lnTo>
                    <a:pt x="47879" y="4394"/>
                  </a:lnTo>
                  <a:lnTo>
                    <a:pt x="47510" y="5664"/>
                  </a:lnTo>
                  <a:lnTo>
                    <a:pt x="46964" y="5664"/>
                  </a:lnTo>
                  <a:lnTo>
                    <a:pt x="46799" y="6934"/>
                  </a:lnTo>
                  <a:lnTo>
                    <a:pt x="47015" y="8204"/>
                  </a:lnTo>
                  <a:lnTo>
                    <a:pt x="47421" y="9474"/>
                  </a:lnTo>
                  <a:lnTo>
                    <a:pt x="48183" y="9474"/>
                  </a:lnTo>
                  <a:lnTo>
                    <a:pt x="48425" y="10744"/>
                  </a:lnTo>
                  <a:lnTo>
                    <a:pt x="48806" y="10744"/>
                  </a:lnTo>
                  <a:lnTo>
                    <a:pt x="49034" y="12014"/>
                  </a:lnTo>
                  <a:lnTo>
                    <a:pt x="49987" y="12014"/>
                  </a:lnTo>
                  <a:lnTo>
                    <a:pt x="50368" y="13284"/>
                  </a:lnTo>
                  <a:lnTo>
                    <a:pt x="50622" y="14554"/>
                  </a:lnTo>
                  <a:lnTo>
                    <a:pt x="50812" y="14554"/>
                  </a:lnTo>
                  <a:lnTo>
                    <a:pt x="50888" y="15824"/>
                  </a:lnTo>
                  <a:lnTo>
                    <a:pt x="51041" y="15824"/>
                  </a:lnTo>
                  <a:lnTo>
                    <a:pt x="50507" y="17094"/>
                  </a:lnTo>
                  <a:lnTo>
                    <a:pt x="50215" y="17780"/>
                  </a:lnTo>
                  <a:lnTo>
                    <a:pt x="49936" y="17780"/>
                  </a:lnTo>
                  <a:lnTo>
                    <a:pt x="49936" y="19050"/>
                  </a:lnTo>
                  <a:lnTo>
                    <a:pt x="49555" y="19050"/>
                  </a:lnTo>
                  <a:lnTo>
                    <a:pt x="49555" y="20320"/>
                  </a:lnTo>
                  <a:lnTo>
                    <a:pt x="337172" y="20320"/>
                  </a:lnTo>
                  <a:lnTo>
                    <a:pt x="337172" y="19050"/>
                  </a:lnTo>
                  <a:lnTo>
                    <a:pt x="337248" y="18364"/>
                  </a:lnTo>
                  <a:lnTo>
                    <a:pt x="337248" y="17805"/>
                  </a:lnTo>
                  <a:lnTo>
                    <a:pt x="337121" y="17094"/>
                  </a:lnTo>
                  <a:lnTo>
                    <a:pt x="338023" y="17094"/>
                  </a:lnTo>
                  <a:lnTo>
                    <a:pt x="338632" y="15824"/>
                  </a:lnTo>
                  <a:lnTo>
                    <a:pt x="340512" y="15824"/>
                  </a:lnTo>
                  <a:lnTo>
                    <a:pt x="340626" y="14554"/>
                  </a:lnTo>
                  <a:lnTo>
                    <a:pt x="342099" y="14554"/>
                  </a:lnTo>
                  <a:lnTo>
                    <a:pt x="342392" y="13284"/>
                  </a:lnTo>
                  <a:lnTo>
                    <a:pt x="343687" y="13284"/>
                  </a:lnTo>
                  <a:lnTo>
                    <a:pt x="343992" y="12014"/>
                  </a:lnTo>
                  <a:lnTo>
                    <a:pt x="345579" y="12014"/>
                  </a:lnTo>
                  <a:lnTo>
                    <a:pt x="345770" y="10744"/>
                  </a:lnTo>
                  <a:lnTo>
                    <a:pt x="345973" y="12014"/>
                  </a:lnTo>
                  <a:lnTo>
                    <a:pt x="346189" y="10744"/>
                  </a:lnTo>
                  <a:lnTo>
                    <a:pt x="347814" y="10744"/>
                  </a:lnTo>
                  <a:lnTo>
                    <a:pt x="348284" y="9474"/>
                  </a:lnTo>
                  <a:lnTo>
                    <a:pt x="350342" y="9474"/>
                  </a:lnTo>
                  <a:lnTo>
                    <a:pt x="350596" y="8204"/>
                  </a:lnTo>
                  <a:lnTo>
                    <a:pt x="354342" y="8204"/>
                  </a:lnTo>
                  <a:lnTo>
                    <a:pt x="354939" y="6934"/>
                  </a:lnTo>
                  <a:lnTo>
                    <a:pt x="356031" y="6934"/>
                  </a:lnTo>
                  <a:lnTo>
                    <a:pt x="356044" y="5664"/>
                  </a:lnTo>
                  <a:lnTo>
                    <a:pt x="357225" y="5664"/>
                  </a:lnTo>
                  <a:lnTo>
                    <a:pt x="357771" y="4394"/>
                  </a:lnTo>
                  <a:close/>
                </a:path>
                <a:path w="363220" h="56514">
                  <a:moveTo>
                    <a:pt x="362724" y="0"/>
                  </a:moveTo>
                  <a:lnTo>
                    <a:pt x="48856" y="0"/>
                  </a:lnTo>
                  <a:lnTo>
                    <a:pt x="48856" y="1270"/>
                  </a:lnTo>
                  <a:lnTo>
                    <a:pt x="48539" y="1270"/>
                  </a:lnTo>
                  <a:lnTo>
                    <a:pt x="48539" y="2540"/>
                  </a:lnTo>
                  <a:lnTo>
                    <a:pt x="48285" y="2540"/>
                  </a:lnTo>
                  <a:lnTo>
                    <a:pt x="48285" y="3810"/>
                  </a:lnTo>
                  <a:lnTo>
                    <a:pt x="359333" y="3810"/>
                  </a:lnTo>
                  <a:lnTo>
                    <a:pt x="359333" y="2540"/>
                  </a:lnTo>
                  <a:lnTo>
                    <a:pt x="360235" y="2540"/>
                  </a:lnTo>
                  <a:lnTo>
                    <a:pt x="360235" y="1270"/>
                  </a:lnTo>
                  <a:lnTo>
                    <a:pt x="362724" y="1270"/>
                  </a:lnTo>
                  <a:lnTo>
                    <a:pt x="362724" y="0"/>
                  </a:lnTo>
                  <a:close/>
                </a:path>
              </a:pathLst>
            </a:custGeom>
            <a:solidFill>
              <a:srgbClr val="FFFFFF"/>
            </a:solidFill>
          </p:spPr>
          <p:txBody>
            <a:bodyPr wrap="square" lIns="0" tIns="0" rIns="0" bIns="0" rtlCol="0"/>
            <a:lstStyle/>
            <a:p>
              <a:endParaRPr sz="1588"/>
            </a:p>
          </p:txBody>
        </p:sp>
        <p:sp>
          <p:nvSpPr>
            <p:cNvPr id="13" name="object 7">
              <a:extLst>
                <a:ext uri="{FF2B5EF4-FFF2-40B4-BE49-F238E27FC236}">
                  <a16:creationId xmlns:a16="http://schemas.microsoft.com/office/drawing/2014/main" id="{35D3AC36-FB84-5176-E102-80244B15C8F0}"/>
                </a:ext>
              </a:extLst>
            </p:cNvPr>
            <p:cNvSpPr/>
            <p:nvPr/>
          </p:nvSpPr>
          <p:spPr>
            <a:xfrm>
              <a:off x="4894948" y="4070476"/>
              <a:ext cx="325755" cy="38100"/>
            </a:xfrm>
            <a:custGeom>
              <a:avLst/>
              <a:gdLst/>
              <a:ahLst/>
              <a:cxnLst/>
              <a:rect l="l" t="t" r="r" b="b"/>
              <a:pathLst>
                <a:path w="325754" h="38100">
                  <a:moveTo>
                    <a:pt x="67157" y="11430"/>
                  </a:moveTo>
                  <a:lnTo>
                    <a:pt x="66598" y="11430"/>
                  </a:lnTo>
                  <a:lnTo>
                    <a:pt x="66598" y="10160"/>
                  </a:lnTo>
                  <a:lnTo>
                    <a:pt x="63284" y="10160"/>
                  </a:lnTo>
                  <a:lnTo>
                    <a:pt x="63284" y="8890"/>
                  </a:lnTo>
                  <a:lnTo>
                    <a:pt x="61645" y="8890"/>
                  </a:lnTo>
                  <a:lnTo>
                    <a:pt x="61645" y="7620"/>
                  </a:lnTo>
                  <a:lnTo>
                    <a:pt x="60007" y="7620"/>
                  </a:lnTo>
                  <a:lnTo>
                    <a:pt x="59309" y="6934"/>
                  </a:lnTo>
                  <a:lnTo>
                    <a:pt x="58394" y="6934"/>
                  </a:lnTo>
                  <a:lnTo>
                    <a:pt x="57823" y="5664"/>
                  </a:lnTo>
                  <a:lnTo>
                    <a:pt x="56235" y="5664"/>
                  </a:lnTo>
                  <a:lnTo>
                    <a:pt x="55816" y="4394"/>
                  </a:lnTo>
                  <a:lnTo>
                    <a:pt x="51193" y="4394"/>
                  </a:lnTo>
                  <a:lnTo>
                    <a:pt x="50355" y="5664"/>
                  </a:lnTo>
                  <a:lnTo>
                    <a:pt x="47180" y="5664"/>
                  </a:lnTo>
                  <a:lnTo>
                    <a:pt x="47040" y="4394"/>
                  </a:lnTo>
                  <a:lnTo>
                    <a:pt x="46075" y="4394"/>
                  </a:lnTo>
                  <a:lnTo>
                    <a:pt x="45910" y="3124"/>
                  </a:lnTo>
                  <a:lnTo>
                    <a:pt x="45796" y="1854"/>
                  </a:lnTo>
                  <a:lnTo>
                    <a:pt x="44323" y="1854"/>
                  </a:lnTo>
                  <a:lnTo>
                    <a:pt x="44323" y="3124"/>
                  </a:lnTo>
                  <a:lnTo>
                    <a:pt x="44030" y="3124"/>
                  </a:lnTo>
                  <a:lnTo>
                    <a:pt x="43586" y="4394"/>
                  </a:lnTo>
                  <a:lnTo>
                    <a:pt x="43091" y="4394"/>
                  </a:lnTo>
                  <a:lnTo>
                    <a:pt x="43218" y="5664"/>
                  </a:lnTo>
                  <a:lnTo>
                    <a:pt x="43548" y="5664"/>
                  </a:lnTo>
                  <a:lnTo>
                    <a:pt x="44081" y="6934"/>
                  </a:lnTo>
                  <a:lnTo>
                    <a:pt x="44907" y="6934"/>
                  </a:lnTo>
                  <a:lnTo>
                    <a:pt x="44945" y="8204"/>
                  </a:lnTo>
                  <a:lnTo>
                    <a:pt x="45034" y="8890"/>
                  </a:lnTo>
                  <a:lnTo>
                    <a:pt x="44843" y="8890"/>
                  </a:lnTo>
                  <a:lnTo>
                    <a:pt x="44843" y="10160"/>
                  </a:lnTo>
                  <a:lnTo>
                    <a:pt x="40335" y="10160"/>
                  </a:lnTo>
                  <a:lnTo>
                    <a:pt x="40335" y="9474"/>
                  </a:lnTo>
                  <a:lnTo>
                    <a:pt x="40665" y="8204"/>
                  </a:lnTo>
                  <a:lnTo>
                    <a:pt x="41249" y="8204"/>
                  </a:lnTo>
                  <a:lnTo>
                    <a:pt x="41325" y="6934"/>
                  </a:lnTo>
                  <a:lnTo>
                    <a:pt x="40919" y="6934"/>
                  </a:lnTo>
                  <a:lnTo>
                    <a:pt x="40652" y="5664"/>
                  </a:lnTo>
                  <a:lnTo>
                    <a:pt x="40220" y="5664"/>
                  </a:lnTo>
                  <a:lnTo>
                    <a:pt x="39471" y="6934"/>
                  </a:lnTo>
                  <a:lnTo>
                    <a:pt x="35890" y="6934"/>
                  </a:lnTo>
                  <a:lnTo>
                    <a:pt x="35344" y="8204"/>
                  </a:lnTo>
                  <a:lnTo>
                    <a:pt x="32816" y="8204"/>
                  </a:lnTo>
                  <a:lnTo>
                    <a:pt x="32448" y="6934"/>
                  </a:lnTo>
                  <a:lnTo>
                    <a:pt x="32258" y="6934"/>
                  </a:lnTo>
                  <a:lnTo>
                    <a:pt x="31699" y="5664"/>
                  </a:lnTo>
                  <a:lnTo>
                    <a:pt x="31292" y="5664"/>
                  </a:lnTo>
                  <a:lnTo>
                    <a:pt x="30949" y="4394"/>
                  </a:lnTo>
                  <a:lnTo>
                    <a:pt x="29298" y="4394"/>
                  </a:lnTo>
                  <a:lnTo>
                    <a:pt x="28638" y="5664"/>
                  </a:lnTo>
                  <a:lnTo>
                    <a:pt x="28016" y="5664"/>
                  </a:lnTo>
                  <a:lnTo>
                    <a:pt x="27749" y="6934"/>
                  </a:lnTo>
                  <a:lnTo>
                    <a:pt x="27520" y="6934"/>
                  </a:lnTo>
                  <a:lnTo>
                    <a:pt x="27571" y="8204"/>
                  </a:lnTo>
                  <a:lnTo>
                    <a:pt x="28181" y="8204"/>
                  </a:lnTo>
                  <a:lnTo>
                    <a:pt x="28778" y="9474"/>
                  </a:lnTo>
                  <a:lnTo>
                    <a:pt x="29121" y="9474"/>
                  </a:lnTo>
                  <a:lnTo>
                    <a:pt x="29121" y="10160"/>
                  </a:lnTo>
                  <a:lnTo>
                    <a:pt x="29184" y="11430"/>
                  </a:lnTo>
                  <a:lnTo>
                    <a:pt x="27838" y="11430"/>
                  </a:lnTo>
                  <a:lnTo>
                    <a:pt x="27838" y="12700"/>
                  </a:lnTo>
                  <a:lnTo>
                    <a:pt x="67157" y="12700"/>
                  </a:lnTo>
                  <a:lnTo>
                    <a:pt x="67157" y="11430"/>
                  </a:lnTo>
                  <a:close/>
                </a:path>
                <a:path w="325754" h="38100">
                  <a:moveTo>
                    <a:pt x="120294" y="1270"/>
                  </a:moveTo>
                  <a:lnTo>
                    <a:pt x="120230" y="0"/>
                  </a:lnTo>
                  <a:lnTo>
                    <a:pt x="97929" y="0"/>
                  </a:lnTo>
                  <a:lnTo>
                    <a:pt x="97929" y="1270"/>
                  </a:lnTo>
                  <a:lnTo>
                    <a:pt x="97942" y="2540"/>
                  </a:lnTo>
                  <a:lnTo>
                    <a:pt x="120294" y="2540"/>
                  </a:lnTo>
                  <a:lnTo>
                    <a:pt x="120294" y="1270"/>
                  </a:lnTo>
                  <a:close/>
                </a:path>
                <a:path w="325754" h="38100">
                  <a:moveTo>
                    <a:pt x="305676" y="10160"/>
                  </a:moveTo>
                  <a:lnTo>
                    <a:pt x="304165" y="10160"/>
                  </a:lnTo>
                  <a:lnTo>
                    <a:pt x="304126" y="9474"/>
                  </a:lnTo>
                  <a:lnTo>
                    <a:pt x="303098" y="9474"/>
                  </a:lnTo>
                  <a:lnTo>
                    <a:pt x="303034" y="8204"/>
                  </a:lnTo>
                  <a:lnTo>
                    <a:pt x="301955" y="8204"/>
                  </a:lnTo>
                  <a:lnTo>
                    <a:pt x="302196" y="6934"/>
                  </a:lnTo>
                  <a:lnTo>
                    <a:pt x="302133" y="5664"/>
                  </a:lnTo>
                  <a:lnTo>
                    <a:pt x="301282" y="5664"/>
                  </a:lnTo>
                  <a:lnTo>
                    <a:pt x="301078" y="4394"/>
                  </a:lnTo>
                  <a:lnTo>
                    <a:pt x="299808" y="4394"/>
                  </a:lnTo>
                  <a:lnTo>
                    <a:pt x="299694" y="3124"/>
                  </a:lnTo>
                  <a:lnTo>
                    <a:pt x="299466" y="3124"/>
                  </a:lnTo>
                  <a:lnTo>
                    <a:pt x="299453" y="4394"/>
                  </a:lnTo>
                  <a:lnTo>
                    <a:pt x="299148" y="4394"/>
                  </a:lnTo>
                  <a:lnTo>
                    <a:pt x="299072" y="3124"/>
                  </a:lnTo>
                  <a:lnTo>
                    <a:pt x="297916" y="3124"/>
                  </a:lnTo>
                  <a:lnTo>
                    <a:pt x="297726" y="1854"/>
                  </a:lnTo>
                  <a:lnTo>
                    <a:pt x="298742" y="1854"/>
                  </a:lnTo>
                  <a:lnTo>
                    <a:pt x="299021" y="584"/>
                  </a:lnTo>
                  <a:lnTo>
                    <a:pt x="123558" y="584"/>
                  </a:lnTo>
                  <a:lnTo>
                    <a:pt x="122999" y="1854"/>
                  </a:lnTo>
                  <a:lnTo>
                    <a:pt x="122275" y="1854"/>
                  </a:lnTo>
                  <a:lnTo>
                    <a:pt x="122377" y="3124"/>
                  </a:lnTo>
                  <a:lnTo>
                    <a:pt x="98005" y="3124"/>
                  </a:lnTo>
                  <a:lnTo>
                    <a:pt x="98171" y="4394"/>
                  </a:lnTo>
                  <a:lnTo>
                    <a:pt x="98831" y="4394"/>
                  </a:lnTo>
                  <a:lnTo>
                    <a:pt x="98844" y="5664"/>
                  </a:lnTo>
                  <a:lnTo>
                    <a:pt x="94399" y="5664"/>
                  </a:lnTo>
                  <a:lnTo>
                    <a:pt x="94284" y="6934"/>
                  </a:lnTo>
                  <a:lnTo>
                    <a:pt x="94284" y="8204"/>
                  </a:lnTo>
                  <a:lnTo>
                    <a:pt x="94322" y="9474"/>
                  </a:lnTo>
                  <a:lnTo>
                    <a:pt x="93713" y="9474"/>
                  </a:lnTo>
                  <a:lnTo>
                    <a:pt x="93548" y="10160"/>
                  </a:lnTo>
                  <a:lnTo>
                    <a:pt x="91020" y="10160"/>
                  </a:lnTo>
                  <a:lnTo>
                    <a:pt x="91020" y="9474"/>
                  </a:lnTo>
                  <a:lnTo>
                    <a:pt x="91236" y="9474"/>
                  </a:lnTo>
                  <a:lnTo>
                    <a:pt x="91744" y="8204"/>
                  </a:lnTo>
                  <a:lnTo>
                    <a:pt x="91935" y="6934"/>
                  </a:lnTo>
                  <a:lnTo>
                    <a:pt x="91160" y="6934"/>
                  </a:lnTo>
                  <a:lnTo>
                    <a:pt x="90563" y="5664"/>
                  </a:lnTo>
                  <a:lnTo>
                    <a:pt x="90170" y="5664"/>
                  </a:lnTo>
                  <a:lnTo>
                    <a:pt x="89928" y="6934"/>
                  </a:lnTo>
                  <a:lnTo>
                    <a:pt x="88417" y="6934"/>
                  </a:lnTo>
                  <a:lnTo>
                    <a:pt x="88239" y="8204"/>
                  </a:lnTo>
                  <a:lnTo>
                    <a:pt x="88099" y="8204"/>
                  </a:lnTo>
                  <a:lnTo>
                    <a:pt x="87642" y="6934"/>
                  </a:lnTo>
                  <a:lnTo>
                    <a:pt x="87477" y="6934"/>
                  </a:lnTo>
                  <a:lnTo>
                    <a:pt x="86677" y="5664"/>
                  </a:lnTo>
                  <a:lnTo>
                    <a:pt x="85966" y="5664"/>
                  </a:lnTo>
                  <a:lnTo>
                    <a:pt x="85547" y="4394"/>
                  </a:lnTo>
                  <a:lnTo>
                    <a:pt x="85229" y="3124"/>
                  </a:lnTo>
                  <a:lnTo>
                    <a:pt x="85090" y="3124"/>
                  </a:lnTo>
                  <a:lnTo>
                    <a:pt x="84848" y="1854"/>
                  </a:lnTo>
                  <a:lnTo>
                    <a:pt x="84251" y="1854"/>
                  </a:lnTo>
                  <a:lnTo>
                    <a:pt x="84074" y="584"/>
                  </a:lnTo>
                  <a:lnTo>
                    <a:pt x="82575" y="584"/>
                  </a:lnTo>
                  <a:lnTo>
                    <a:pt x="81864" y="1854"/>
                  </a:lnTo>
                  <a:lnTo>
                    <a:pt x="80810" y="1854"/>
                  </a:lnTo>
                  <a:lnTo>
                    <a:pt x="80530" y="3124"/>
                  </a:lnTo>
                  <a:lnTo>
                    <a:pt x="79705" y="3124"/>
                  </a:lnTo>
                  <a:lnTo>
                    <a:pt x="79133" y="4394"/>
                  </a:lnTo>
                  <a:lnTo>
                    <a:pt x="75882" y="4394"/>
                  </a:lnTo>
                  <a:lnTo>
                    <a:pt x="75399" y="5664"/>
                  </a:lnTo>
                  <a:lnTo>
                    <a:pt x="73329" y="5664"/>
                  </a:lnTo>
                  <a:lnTo>
                    <a:pt x="72644" y="6934"/>
                  </a:lnTo>
                  <a:lnTo>
                    <a:pt x="72021" y="6934"/>
                  </a:lnTo>
                  <a:lnTo>
                    <a:pt x="72034" y="8204"/>
                  </a:lnTo>
                  <a:lnTo>
                    <a:pt x="71970" y="8890"/>
                  </a:lnTo>
                  <a:lnTo>
                    <a:pt x="71716" y="8890"/>
                  </a:lnTo>
                  <a:lnTo>
                    <a:pt x="71716" y="10160"/>
                  </a:lnTo>
                  <a:lnTo>
                    <a:pt x="71501" y="10160"/>
                  </a:lnTo>
                  <a:lnTo>
                    <a:pt x="71501" y="11430"/>
                  </a:lnTo>
                  <a:lnTo>
                    <a:pt x="305676" y="11430"/>
                  </a:lnTo>
                  <a:lnTo>
                    <a:pt x="305676" y="10160"/>
                  </a:lnTo>
                  <a:close/>
                </a:path>
                <a:path w="325754" h="38100">
                  <a:moveTo>
                    <a:pt x="317309" y="22860"/>
                  </a:moveTo>
                  <a:lnTo>
                    <a:pt x="315683" y="22860"/>
                  </a:lnTo>
                  <a:lnTo>
                    <a:pt x="315683" y="21590"/>
                  </a:lnTo>
                  <a:lnTo>
                    <a:pt x="315226" y="21590"/>
                  </a:lnTo>
                  <a:lnTo>
                    <a:pt x="315226" y="20904"/>
                  </a:lnTo>
                  <a:lnTo>
                    <a:pt x="314858" y="20904"/>
                  </a:lnTo>
                  <a:lnTo>
                    <a:pt x="314744" y="21590"/>
                  </a:lnTo>
                  <a:lnTo>
                    <a:pt x="314490" y="21590"/>
                  </a:lnTo>
                  <a:lnTo>
                    <a:pt x="314375" y="20904"/>
                  </a:lnTo>
                  <a:lnTo>
                    <a:pt x="314629" y="20904"/>
                  </a:lnTo>
                  <a:lnTo>
                    <a:pt x="314528" y="19634"/>
                  </a:lnTo>
                  <a:lnTo>
                    <a:pt x="313956" y="19634"/>
                  </a:lnTo>
                  <a:lnTo>
                    <a:pt x="314058" y="20904"/>
                  </a:lnTo>
                  <a:lnTo>
                    <a:pt x="312572" y="20904"/>
                  </a:lnTo>
                  <a:lnTo>
                    <a:pt x="312559" y="19634"/>
                  </a:lnTo>
                  <a:lnTo>
                    <a:pt x="309968" y="19634"/>
                  </a:lnTo>
                  <a:lnTo>
                    <a:pt x="309778" y="18364"/>
                  </a:lnTo>
                  <a:lnTo>
                    <a:pt x="308152" y="18364"/>
                  </a:lnTo>
                  <a:lnTo>
                    <a:pt x="308470" y="17094"/>
                  </a:lnTo>
                  <a:lnTo>
                    <a:pt x="308368" y="15824"/>
                  </a:lnTo>
                  <a:lnTo>
                    <a:pt x="307428" y="15824"/>
                  </a:lnTo>
                  <a:lnTo>
                    <a:pt x="307327" y="14554"/>
                  </a:lnTo>
                  <a:lnTo>
                    <a:pt x="306501" y="14554"/>
                  </a:lnTo>
                  <a:lnTo>
                    <a:pt x="306768" y="13284"/>
                  </a:lnTo>
                  <a:lnTo>
                    <a:pt x="306451" y="13284"/>
                  </a:lnTo>
                  <a:lnTo>
                    <a:pt x="306451" y="12014"/>
                  </a:lnTo>
                  <a:lnTo>
                    <a:pt x="70993" y="12014"/>
                  </a:lnTo>
                  <a:lnTo>
                    <a:pt x="70853" y="13284"/>
                  </a:lnTo>
                  <a:lnTo>
                    <a:pt x="70370" y="13284"/>
                  </a:lnTo>
                  <a:lnTo>
                    <a:pt x="69697" y="14554"/>
                  </a:lnTo>
                  <a:lnTo>
                    <a:pt x="67741" y="14554"/>
                  </a:lnTo>
                  <a:lnTo>
                    <a:pt x="67576" y="13284"/>
                  </a:lnTo>
                  <a:lnTo>
                    <a:pt x="27190" y="13284"/>
                  </a:lnTo>
                  <a:lnTo>
                    <a:pt x="27089" y="14554"/>
                  </a:lnTo>
                  <a:lnTo>
                    <a:pt x="26403" y="14554"/>
                  </a:lnTo>
                  <a:lnTo>
                    <a:pt x="25908" y="13284"/>
                  </a:lnTo>
                  <a:lnTo>
                    <a:pt x="24879" y="13284"/>
                  </a:lnTo>
                  <a:lnTo>
                    <a:pt x="24777" y="12014"/>
                  </a:lnTo>
                  <a:lnTo>
                    <a:pt x="22834" y="12014"/>
                  </a:lnTo>
                  <a:lnTo>
                    <a:pt x="22682" y="13284"/>
                  </a:lnTo>
                  <a:lnTo>
                    <a:pt x="22428" y="13284"/>
                  </a:lnTo>
                  <a:lnTo>
                    <a:pt x="22402" y="14554"/>
                  </a:lnTo>
                  <a:lnTo>
                    <a:pt x="21920" y="14554"/>
                  </a:lnTo>
                  <a:lnTo>
                    <a:pt x="21424" y="15824"/>
                  </a:lnTo>
                  <a:lnTo>
                    <a:pt x="20751" y="15824"/>
                  </a:lnTo>
                  <a:lnTo>
                    <a:pt x="20281" y="17094"/>
                  </a:lnTo>
                  <a:lnTo>
                    <a:pt x="18465" y="17094"/>
                  </a:lnTo>
                  <a:lnTo>
                    <a:pt x="18224" y="18364"/>
                  </a:lnTo>
                  <a:lnTo>
                    <a:pt x="17614" y="18364"/>
                  </a:lnTo>
                  <a:lnTo>
                    <a:pt x="17056" y="19634"/>
                  </a:lnTo>
                  <a:lnTo>
                    <a:pt x="16738" y="19634"/>
                  </a:lnTo>
                  <a:lnTo>
                    <a:pt x="16319" y="20904"/>
                  </a:lnTo>
                  <a:lnTo>
                    <a:pt x="16332" y="22174"/>
                  </a:lnTo>
                  <a:lnTo>
                    <a:pt x="16408" y="22860"/>
                  </a:lnTo>
                  <a:lnTo>
                    <a:pt x="16624" y="22860"/>
                  </a:lnTo>
                  <a:lnTo>
                    <a:pt x="16624" y="24130"/>
                  </a:lnTo>
                  <a:lnTo>
                    <a:pt x="317309" y="24130"/>
                  </a:lnTo>
                  <a:lnTo>
                    <a:pt x="317309" y="22860"/>
                  </a:lnTo>
                  <a:close/>
                </a:path>
                <a:path w="325754" h="38100">
                  <a:moveTo>
                    <a:pt x="325183" y="25400"/>
                  </a:moveTo>
                  <a:lnTo>
                    <a:pt x="321576" y="25400"/>
                  </a:lnTo>
                  <a:lnTo>
                    <a:pt x="321576" y="26670"/>
                  </a:lnTo>
                  <a:lnTo>
                    <a:pt x="321233" y="26670"/>
                  </a:lnTo>
                  <a:lnTo>
                    <a:pt x="321221" y="25984"/>
                  </a:lnTo>
                  <a:lnTo>
                    <a:pt x="320408" y="25984"/>
                  </a:lnTo>
                  <a:lnTo>
                    <a:pt x="319887" y="24714"/>
                  </a:lnTo>
                  <a:lnTo>
                    <a:pt x="319392" y="25984"/>
                  </a:lnTo>
                  <a:lnTo>
                    <a:pt x="319189" y="24714"/>
                  </a:lnTo>
                  <a:lnTo>
                    <a:pt x="318693" y="25984"/>
                  </a:lnTo>
                  <a:lnTo>
                    <a:pt x="318389" y="25984"/>
                  </a:lnTo>
                  <a:lnTo>
                    <a:pt x="318490" y="24714"/>
                  </a:lnTo>
                  <a:lnTo>
                    <a:pt x="317779" y="24714"/>
                  </a:lnTo>
                  <a:lnTo>
                    <a:pt x="317601" y="25984"/>
                  </a:lnTo>
                  <a:lnTo>
                    <a:pt x="316890" y="25984"/>
                  </a:lnTo>
                  <a:lnTo>
                    <a:pt x="316865" y="24714"/>
                  </a:lnTo>
                  <a:lnTo>
                    <a:pt x="17145" y="24714"/>
                  </a:lnTo>
                  <a:lnTo>
                    <a:pt x="17183" y="25984"/>
                  </a:lnTo>
                  <a:lnTo>
                    <a:pt x="17551" y="25984"/>
                  </a:lnTo>
                  <a:lnTo>
                    <a:pt x="18046" y="27254"/>
                  </a:lnTo>
                  <a:lnTo>
                    <a:pt x="19088" y="27254"/>
                  </a:lnTo>
                  <a:lnTo>
                    <a:pt x="19088" y="27940"/>
                  </a:lnTo>
                  <a:lnTo>
                    <a:pt x="20180" y="27940"/>
                  </a:lnTo>
                  <a:lnTo>
                    <a:pt x="20180" y="29210"/>
                  </a:lnTo>
                  <a:lnTo>
                    <a:pt x="20929" y="29210"/>
                  </a:lnTo>
                  <a:lnTo>
                    <a:pt x="20929" y="30480"/>
                  </a:lnTo>
                  <a:lnTo>
                    <a:pt x="20853" y="31750"/>
                  </a:lnTo>
                  <a:lnTo>
                    <a:pt x="16357" y="31750"/>
                  </a:lnTo>
                  <a:lnTo>
                    <a:pt x="16357" y="33020"/>
                  </a:lnTo>
                  <a:lnTo>
                    <a:pt x="9156" y="33020"/>
                  </a:lnTo>
                  <a:lnTo>
                    <a:pt x="9156" y="34290"/>
                  </a:lnTo>
                  <a:lnTo>
                    <a:pt x="7239" y="34290"/>
                  </a:lnTo>
                  <a:lnTo>
                    <a:pt x="7239" y="35560"/>
                  </a:lnTo>
                  <a:lnTo>
                    <a:pt x="5791" y="35560"/>
                  </a:lnTo>
                  <a:lnTo>
                    <a:pt x="5791" y="36830"/>
                  </a:lnTo>
                  <a:lnTo>
                    <a:pt x="5435" y="36830"/>
                  </a:lnTo>
                  <a:lnTo>
                    <a:pt x="5295" y="36144"/>
                  </a:lnTo>
                  <a:lnTo>
                    <a:pt x="4013" y="36144"/>
                  </a:lnTo>
                  <a:lnTo>
                    <a:pt x="3695" y="34874"/>
                  </a:lnTo>
                  <a:lnTo>
                    <a:pt x="3200" y="34874"/>
                  </a:lnTo>
                  <a:lnTo>
                    <a:pt x="2603" y="36144"/>
                  </a:lnTo>
                  <a:lnTo>
                    <a:pt x="571" y="36144"/>
                  </a:lnTo>
                  <a:lnTo>
                    <a:pt x="444" y="36830"/>
                  </a:lnTo>
                  <a:lnTo>
                    <a:pt x="0" y="36830"/>
                  </a:lnTo>
                  <a:lnTo>
                    <a:pt x="0" y="38100"/>
                  </a:lnTo>
                  <a:lnTo>
                    <a:pt x="313867" y="38100"/>
                  </a:lnTo>
                  <a:lnTo>
                    <a:pt x="313867" y="36830"/>
                  </a:lnTo>
                  <a:lnTo>
                    <a:pt x="315175" y="36830"/>
                  </a:lnTo>
                  <a:lnTo>
                    <a:pt x="315175" y="35560"/>
                  </a:lnTo>
                  <a:lnTo>
                    <a:pt x="316420" y="35560"/>
                  </a:lnTo>
                  <a:lnTo>
                    <a:pt x="316420" y="34290"/>
                  </a:lnTo>
                  <a:lnTo>
                    <a:pt x="317080" y="34290"/>
                  </a:lnTo>
                  <a:lnTo>
                    <a:pt x="317080" y="33020"/>
                  </a:lnTo>
                  <a:lnTo>
                    <a:pt x="318465" y="33020"/>
                  </a:lnTo>
                  <a:lnTo>
                    <a:pt x="318465" y="31750"/>
                  </a:lnTo>
                  <a:lnTo>
                    <a:pt x="319887" y="31750"/>
                  </a:lnTo>
                  <a:lnTo>
                    <a:pt x="319887" y="30480"/>
                  </a:lnTo>
                  <a:lnTo>
                    <a:pt x="321233" y="30480"/>
                  </a:lnTo>
                  <a:lnTo>
                    <a:pt x="321233" y="29210"/>
                  </a:lnTo>
                  <a:lnTo>
                    <a:pt x="322529" y="29210"/>
                  </a:lnTo>
                  <a:lnTo>
                    <a:pt x="322529" y="27940"/>
                  </a:lnTo>
                  <a:lnTo>
                    <a:pt x="323850" y="27940"/>
                  </a:lnTo>
                  <a:lnTo>
                    <a:pt x="323850" y="26670"/>
                  </a:lnTo>
                  <a:lnTo>
                    <a:pt x="325183" y="26670"/>
                  </a:lnTo>
                  <a:lnTo>
                    <a:pt x="325183" y="25400"/>
                  </a:lnTo>
                  <a:close/>
                </a:path>
              </a:pathLst>
            </a:custGeom>
            <a:solidFill>
              <a:srgbClr val="FFFFFF"/>
            </a:solidFill>
          </p:spPr>
          <p:txBody>
            <a:bodyPr wrap="square" lIns="0" tIns="0" rIns="0" bIns="0" rtlCol="0"/>
            <a:lstStyle/>
            <a:p>
              <a:endParaRPr sz="1588"/>
            </a:p>
          </p:txBody>
        </p:sp>
        <p:sp>
          <p:nvSpPr>
            <p:cNvPr id="14" name="object 8">
              <a:extLst>
                <a:ext uri="{FF2B5EF4-FFF2-40B4-BE49-F238E27FC236}">
                  <a16:creationId xmlns:a16="http://schemas.microsoft.com/office/drawing/2014/main" id="{8B9619FB-9C7C-C717-7891-5EB5C9E6E8E3}"/>
                </a:ext>
              </a:extLst>
            </p:cNvPr>
            <p:cNvSpPr/>
            <p:nvPr/>
          </p:nvSpPr>
          <p:spPr>
            <a:xfrm>
              <a:off x="4992941" y="4017721"/>
              <a:ext cx="201295" cy="54610"/>
            </a:xfrm>
            <a:custGeom>
              <a:avLst/>
              <a:gdLst/>
              <a:ahLst/>
              <a:cxnLst/>
              <a:rect l="l" t="t" r="r" b="b"/>
              <a:pathLst>
                <a:path w="201295" h="54610">
                  <a:moveTo>
                    <a:pt x="12509" y="45135"/>
                  </a:moveTo>
                  <a:lnTo>
                    <a:pt x="11811" y="45135"/>
                  </a:lnTo>
                  <a:lnTo>
                    <a:pt x="11811" y="43865"/>
                  </a:lnTo>
                  <a:lnTo>
                    <a:pt x="10972" y="43865"/>
                  </a:lnTo>
                  <a:lnTo>
                    <a:pt x="10972" y="42595"/>
                  </a:lnTo>
                  <a:lnTo>
                    <a:pt x="10248" y="42595"/>
                  </a:lnTo>
                  <a:lnTo>
                    <a:pt x="10248" y="43865"/>
                  </a:lnTo>
                  <a:lnTo>
                    <a:pt x="10033" y="43865"/>
                  </a:lnTo>
                  <a:lnTo>
                    <a:pt x="10033" y="45135"/>
                  </a:lnTo>
                  <a:lnTo>
                    <a:pt x="6845" y="45135"/>
                  </a:lnTo>
                  <a:lnTo>
                    <a:pt x="6845" y="46405"/>
                  </a:lnTo>
                  <a:lnTo>
                    <a:pt x="5041" y="46405"/>
                  </a:lnTo>
                  <a:lnTo>
                    <a:pt x="4673" y="45720"/>
                  </a:lnTo>
                  <a:lnTo>
                    <a:pt x="3098" y="45720"/>
                  </a:lnTo>
                  <a:lnTo>
                    <a:pt x="2959" y="46990"/>
                  </a:lnTo>
                  <a:lnTo>
                    <a:pt x="3073" y="47675"/>
                  </a:lnTo>
                  <a:lnTo>
                    <a:pt x="4724" y="47675"/>
                  </a:lnTo>
                  <a:lnTo>
                    <a:pt x="4724" y="48945"/>
                  </a:lnTo>
                  <a:lnTo>
                    <a:pt x="4292" y="48945"/>
                  </a:lnTo>
                  <a:lnTo>
                    <a:pt x="4292" y="50215"/>
                  </a:lnTo>
                  <a:lnTo>
                    <a:pt x="12458" y="50215"/>
                  </a:lnTo>
                  <a:lnTo>
                    <a:pt x="12458" y="48945"/>
                  </a:lnTo>
                  <a:lnTo>
                    <a:pt x="12217" y="48945"/>
                  </a:lnTo>
                  <a:lnTo>
                    <a:pt x="12217" y="47675"/>
                  </a:lnTo>
                  <a:lnTo>
                    <a:pt x="12217" y="46405"/>
                  </a:lnTo>
                  <a:lnTo>
                    <a:pt x="12509" y="46405"/>
                  </a:lnTo>
                  <a:lnTo>
                    <a:pt x="12509" y="45135"/>
                  </a:lnTo>
                  <a:close/>
                </a:path>
                <a:path w="201295" h="54610">
                  <a:moveTo>
                    <a:pt x="16535" y="53340"/>
                  </a:moveTo>
                  <a:lnTo>
                    <a:pt x="16027" y="52070"/>
                  </a:lnTo>
                  <a:lnTo>
                    <a:pt x="14833" y="52070"/>
                  </a:lnTo>
                  <a:lnTo>
                    <a:pt x="14439" y="50800"/>
                  </a:lnTo>
                  <a:lnTo>
                    <a:pt x="152" y="50800"/>
                  </a:lnTo>
                  <a:lnTo>
                    <a:pt x="0" y="52070"/>
                  </a:lnTo>
                  <a:lnTo>
                    <a:pt x="12" y="53340"/>
                  </a:lnTo>
                  <a:lnTo>
                    <a:pt x="16535" y="53340"/>
                  </a:lnTo>
                  <a:close/>
                </a:path>
                <a:path w="201295" h="54610">
                  <a:moveTo>
                    <a:pt x="135242" y="9575"/>
                  </a:moveTo>
                  <a:lnTo>
                    <a:pt x="135051" y="8890"/>
                  </a:lnTo>
                  <a:lnTo>
                    <a:pt x="133197" y="8890"/>
                  </a:lnTo>
                  <a:lnTo>
                    <a:pt x="132613" y="7620"/>
                  </a:lnTo>
                  <a:lnTo>
                    <a:pt x="132181" y="7620"/>
                  </a:lnTo>
                  <a:lnTo>
                    <a:pt x="132016" y="6350"/>
                  </a:lnTo>
                  <a:lnTo>
                    <a:pt x="131800" y="6350"/>
                  </a:lnTo>
                  <a:lnTo>
                    <a:pt x="131610" y="5080"/>
                  </a:lnTo>
                  <a:lnTo>
                    <a:pt x="127850" y="5080"/>
                  </a:lnTo>
                  <a:lnTo>
                    <a:pt x="127838" y="3810"/>
                  </a:lnTo>
                  <a:lnTo>
                    <a:pt x="123291" y="3810"/>
                  </a:lnTo>
                  <a:lnTo>
                    <a:pt x="122186" y="5080"/>
                  </a:lnTo>
                  <a:lnTo>
                    <a:pt x="120853" y="5080"/>
                  </a:lnTo>
                  <a:lnTo>
                    <a:pt x="119392" y="3810"/>
                  </a:lnTo>
                  <a:lnTo>
                    <a:pt x="116687" y="3810"/>
                  </a:lnTo>
                  <a:lnTo>
                    <a:pt x="114579" y="2540"/>
                  </a:lnTo>
                  <a:lnTo>
                    <a:pt x="113233" y="2540"/>
                  </a:lnTo>
                  <a:lnTo>
                    <a:pt x="112991" y="1270"/>
                  </a:lnTo>
                  <a:lnTo>
                    <a:pt x="112801" y="0"/>
                  </a:lnTo>
                  <a:lnTo>
                    <a:pt x="84429" y="0"/>
                  </a:lnTo>
                  <a:lnTo>
                    <a:pt x="84277" y="1270"/>
                  </a:lnTo>
                  <a:lnTo>
                    <a:pt x="83591" y="1270"/>
                  </a:lnTo>
                  <a:lnTo>
                    <a:pt x="83731" y="2540"/>
                  </a:lnTo>
                  <a:lnTo>
                    <a:pt x="84264" y="2540"/>
                  </a:lnTo>
                  <a:lnTo>
                    <a:pt x="84391" y="3810"/>
                  </a:lnTo>
                  <a:lnTo>
                    <a:pt x="84023" y="5080"/>
                  </a:lnTo>
                  <a:lnTo>
                    <a:pt x="83642" y="5080"/>
                  </a:lnTo>
                  <a:lnTo>
                    <a:pt x="83299" y="3810"/>
                  </a:lnTo>
                  <a:lnTo>
                    <a:pt x="80010" y="3810"/>
                  </a:lnTo>
                  <a:lnTo>
                    <a:pt x="79413" y="5080"/>
                  </a:lnTo>
                  <a:lnTo>
                    <a:pt x="74676" y="5080"/>
                  </a:lnTo>
                  <a:lnTo>
                    <a:pt x="74104" y="6350"/>
                  </a:lnTo>
                  <a:lnTo>
                    <a:pt x="72923" y="6350"/>
                  </a:lnTo>
                  <a:lnTo>
                    <a:pt x="72161" y="7620"/>
                  </a:lnTo>
                  <a:lnTo>
                    <a:pt x="70294" y="7620"/>
                  </a:lnTo>
                  <a:lnTo>
                    <a:pt x="70040" y="8890"/>
                  </a:lnTo>
                  <a:lnTo>
                    <a:pt x="69329" y="8890"/>
                  </a:lnTo>
                  <a:lnTo>
                    <a:pt x="69011" y="9575"/>
                  </a:lnTo>
                  <a:lnTo>
                    <a:pt x="63563" y="9575"/>
                  </a:lnTo>
                  <a:lnTo>
                    <a:pt x="63563" y="8305"/>
                  </a:lnTo>
                  <a:lnTo>
                    <a:pt x="63169" y="8305"/>
                  </a:lnTo>
                  <a:lnTo>
                    <a:pt x="63169" y="7035"/>
                  </a:lnTo>
                  <a:lnTo>
                    <a:pt x="53771" y="7035"/>
                  </a:lnTo>
                  <a:lnTo>
                    <a:pt x="53771" y="8305"/>
                  </a:lnTo>
                  <a:lnTo>
                    <a:pt x="53073" y="8305"/>
                  </a:lnTo>
                  <a:lnTo>
                    <a:pt x="53073" y="9575"/>
                  </a:lnTo>
                  <a:lnTo>
                    <a:pt x="52870" y="9575"/>
                  </a:lnTo>
                  <a:lnTo>
                    <a:pt x="52870" y="10845"/>
                  </a:lnTo>
                  <a:lnTo>
                    <a:pt x="135242" y="10845"/>
                  </a:lnTo>
                  <a:lnTo>
                    <a:pt x="135242" y="9575"/>
                  </a:lnTo>
                  <a:close/>
                </a:path>
                <a:path w="201295" h="54610">
                  <a:moveTo>
                    <a:pt x="180759" y="10845"/>
                  </a:moveTo>
                  <a:lnTo>
                    <a:pt x="180581" y="10845"/>
                  </a:lnTo>
                  <a:lnTo>
                    <a:pt x="180581" y="9575"/>
                  </a:lnTo>
                  <a:lnTo>
                    <a:pt x="180200" y="9575"/>
                  </a:lnTo>
                  <a:lnTo>
                    <a:pt x="180022" y="8890"/>
                  </a:lnTo>
                  <a:lnTo>
                    <a:pt x="179603" y="8890"/>
                  </a:lnTo>
                  <a:lnTo>
                    <a:pt x="179628" y="7620"/>
                  </a:lnTo>
                  <a:lnTo>
                    <a:pt x="179832" y="6350"/>
                  </a:lnTo>
                  <a:lnTo>
                    <a:pt x="179819" y="5080"/>
                  </a:lnTo>
                  <a:lnTo>
                    <a:pt x="179400" y="5080"/>
                  </a:lnTo>
                  <a:lnTo>
                    <a:pt x="179158" y="3810"/>
                  </a:lnTo>
                  <a:lnTo>
                    <a:pt x="178701" y="3810"/>
                  </a:lnTo>
                  <a:lnTo>
                    <a:pt x="177533" y="5080"/>
                  </a:lnTo>
                  <a:lnTo>
                    <a:pt x="175590" y="5080"/>
                  </a:lnTo>
                  <a:lnTo>
                    <a:pt x="175298" y="6350"/>
                  </a:lnTo>
                  <a:lnTo>
                    <a:pt x="171691" y="6350"/>
                  </a:lnTo>
                  <a:lnTo>
                    <a:pt x="171526" y="7620"/>
                  </a:lnTo>
                  <a:lnTo>
                    <a:pt x="171005" y="7620"/>
                  </a:lnTo>
                  <a:lnTo>
                    <a:pt x="170459" y="8890"/>
                  </a:lnTo>
                  <a:lnTo>
                    <a:pt x="168592" y="8890"/>
                  </a:lnTo>
                  <a:lnTo>
                    <a:pt x="168465" y="9575"/>
                  </a:lnTo>
                  <a:lnTo>
                    <a:pt x="167665" y="9575"/>
                  </a:lnTo>
                  <a:lnTo>
                    <a:pt x="167665" y="10845"/>
                  </a:lnTo>
                  <a:lnTo>
                    <a:pt x="167487" y="10845"/>
                  </a:lnTo>
                  <a:lnTo>
                    <a:pt x="167487" y="12115"/>
                  </a:lnTo>
                  <a:lnTo>
                    <a:pt x="180759" y="12115"/>
                  </a:lnTo>
                  <a:lnTo>
                    <a:pt x="180759" y="10845"/>
                  </a:lnTo>
                  <a:close/>
                </a:path>
                <a:path w="201295" h="54610">
                  <a:moveTo>
                    <a:pt x="193548" y="22275"/>
                  </a:moveTo>
                  <a:lnTo>
                    <a:pt x="193344" y="22275"/>
                  </a:lnTo>
                  <a:lnTo>
                    <a:pt x="193344" y="21005"/>
                  </a:lnTo>
                  <a:lnTo>
                    <a:pt x="192201" y="21005"/>
                  </a:lnTo>
                  <a:lnTo>
                    <a:pt x="191833" y="20320"/>
                  </a:lnTo>
                  <a:lnTo>
                    <a:pt x="190665" y="20320"/>
                  </a:lnTo>
                  <a:lnTo>
                    <a:pt x="190423" y="19050"/>
                  </a:lnTo>
                  <a:lnTo>
                    <a:pt x="189890" y="19050"/>
                  </a:lnTo>
                  <a:lnTo>
                    <a:pt x="189433" y="17780"/>
                  </a:lnTo>
                  <a:lnTo>
                    <a:pt x="188645" y="17780"/>
                  </a:lnTo>
                  <a:lnTo>
                    <a:pt x="188137" y="16510"/>
                  </a:lnTo>
                  <a:lnTo>
                    <a:pt x="183362" y="16510"/>
                  </a:lnTo>
                  <a:lnTo>
                    <a:pt x="183108" y="15240"/>
                  </a:lnTo>
                  <a:lnTo>
                    <a:pt x="183121" y="16510"/>
                  </a:lnTo>
                  <a:lnTo>
                    <a:pt x="182880" y="15240"/>
                  </a:lnTo>
                  <a:lnTo>
                    <a:pt x="181698" y="15240"/>
                  </a:lnTo>
                  <a:lnTo>
                    <a:pt x="181457" y="13970"/>
                  </a:lnTo>
                  <a:lnTo>
                    <a:pt x="181076" y="13970"/>
                  </a:lnTo>
                  <a:lnTo>
                    <a:pt x="180873" y="12700"/>
                  </a:lnTo>
                  <a:lnTo>
                    <a:pt x="164452" y="12700"/>
                  </a:lnTo>
                  <a:lnTo>
                    <a:pt x="164350" y="13970"/>
                  </a:lnTo>
                  <a:lnTo>
                    <a:pt x="163728" y="13970"/>
                  </a:lnTo>
                  <a:lnTo>
                    <a:pt x="163372" y="12700"/>
                  </a:lnTo>
                  <a:lnTo>
                    <a:pt x="160756" y="12700"/>
                  </a:lnTo>
                  <a:lnTo>
                    <a:pt x="160591" y="13970"/>
                  </a:lnTo>
                  <a:lnTo>
                    <a:pt x="159639" y="15240"/>
                  </a:lnTo>
                  <a:lnTo>
                    <a:pt x="158813" y="15240"/>
                  </a:lnTo>
                  <a:lnTo>
                    <a:pt x="158610" y="13970"/>
                  </a:lnTo>
                  <a:lnTo>
                    <a:pt x="157988" y="13970"/>
                  </a:lnTo>
                  <a:lnTo>
                    <a:pt x="157949" y="12700"/>
                  </a:lnTo>
                  <a:lnTo>
                    <a:pt x="157581" y="12700"/>
                  </a:lnTo>
                  <a:lnTo>
                    <a:pt x="156972" y="11430"/>
                  </a:lnTo>
                  <a:lnTo>
                    <a:pt x="155155" y="11430"/>
                  </a:lnTo>
                  <a:lnTo>
                    <a:pt x="154698" y="10160"/>
                  </a:lnTo>
                  <a:lnTo>
                    <a:pt x="150202" y="10160"/>
                  </a:lnTo>
                  <a:lnTo>
                    <a:pt x="149707" y="8890"/>
                  </a:lnTo>
                  <a:lnTo>
                    <a:pt x="144411" y="8890"/>
                  </a:lnTo>
                  <a:lnTo>
                    <a:pt x="143370" y="10160"/>
                  </a:lnTo>
                  <a:lnTo>
                    <a:pt x="142341" y="10160"/>
                  </a:lnTo>
                  <a:lnTo>
                    <a:pt x="142252" y="11430"/>
                  </a:lnTo>
                  <a:lnTo>
                    <a:pt x="142100" y="12700"/>
                  </a:lnTo>
                  <a:lnTo>
                    <a:pt x="137388" y="12700"/>
                  </a:lnTo>
                  <a:lnTo>
                    <a:pt x="136055" y="11430"/>
                  </a:lnTo>
                  <a:lnTo>
                    <a:pt x="53454" y="11430"/>
                  </a:lnTo>
                  <a:lnTo>
                    <a:pt x="53746" y="12700"/>
                  </a:lnTo>
                  <a:lnTo>
                    <a:pt x="53771" y="13970"/>
                  </a:lnTo>
                  <a:lnTo>
                    <a:pt x="53733" y="15240"/>
                  </a:lnTo>
                  <a:lnTo>
                    <a:pt x="53911" y="16510"/>
                  </a:lnTo>
                  <a:lnTo>
                    <a:pt x="54686" y="17780"/>
                  </a:lnTo>
                  <a:lnTo>
                    <a:pt x="54889" y="17780"/>
                  </a:lnTo>
                  <a:lnTo>
                    <a:pt x="54889" y="19050"/>
                  </a:lnTo>
                  <a:lnTo>
                    <a:pt x="54838" y="20320"/>
                  </a:lnTo>
                  <a:lnTo>
                    <a:pt x="54406" y="20320"/>
                  </a:lnTo>
                  <a:lnTo>
                    <a:pt x="54190" y="21005"/>
                  </a:lnTo>
                  <a:lnTo>
                    <a:pt x="52031" y="21005"/>
                  </a:lnTo>
                  <a:lnTo>
                    <a:pt x="52031" y="22275"/>
                  </a:lnTo>
                  <a:lnTo>
                    <a:pt x="51650" y="22275"/>
                  </a:lnTo>
                  <a:lnTo>
                    <a:pt x="51650" y="23545"/>
                  </a:lnTo>
                  <a:lnTo>
                    <a:pt x="193548" y="23545"/>
                  </a:lnTo>
                  <a:lnTo>
                    <a:pt x="193548" y="22275"/>
                  </a:lnTo>
                  <a:close/>
                </a:path>
                <a:path w="201295" h="54610">
                  <a:moveTo>
                    <a:pt x="194144" y="26085"/>
                  </a:moveTo>
                  <a:lnTo>
                    <a:pt x="194106" y="25400"/>
                  </a:lnTo>
                  <a:lnTo>
                    <a:pt x="194119" y="24130"/>
                  </a:lnTo>
                  <a:lnTo>
                    <a:pt x="50495" y="24130"/>
                  </a:lnTo>
                  <a:lnTo>
                    <a:pt x="49911" y="25400"/>
                  </a:lnTo>
                  <a:lnTo>
                    <a:pt x="46418" y="25400"/>
                  </a:lnTo>
                  <a:lnTo>
                    <a:pt x="45999" y="26085"/>
                  </a:lnTo>
                  <a:lnTo>
                    <a:pt x="44831" y="26085"/>
                  </a:lnTo>
                  <a:lnTo>
                    <a:pt x="44831" y="27355"/>
                  </a:lnTo>
                  <a:lnTo>
                    <a:pt x="44767" y="28625"/>
                  </a:lnTo>
                  <a:lnTo>
                    <a:pt x="194081" y="28625"/>
                  </a:lnTo>
                  <a:lnTo>
                    <a:pt x="194081" y="27355"/>
                  </a:lnTo>
                  <a:lnTo>
                    <a:pt x="194144" y="26085"/>
                  </a:lnTo>
                  <a:close/>
                </a:path>
                <a:path w="201295" h="54610">
                  <a:moveTo>
                    <a:pt x="195389" y="31750"/>
                  </a:moveTo>
                  <a:lnTo>
                    <a:pt x="195148" y="30480"/>
                  </a:lnTo>
                  <a:lnTo>
                    <a:pt x="194589" y="30480"/>
                  </a:lnTo>
                  <a:lnTo>
                    <a:pt x="194513" y="29210"/>
                  </a:lnTo>
                  <a:lnTo>
                    <a:pt x="44196" y="29210"/>
                  </a:lnTo>
                  <a:lnTo>
                    <a:pt x="43967" y="30480"/>
                  </a:lnTo>
                  <a:lnTo>
                    <a:pt x="43942" y="31165"/>
                  </a:lnTo>
                  <a:lnTo>
                    <a:pt x="43649" y="31165"/>
                  </a:lnTo>
                  <a:lnTo>
                    <a:pt x="43649" y="32435"/>
                  </a:lnTo>
                  <a:lnTo>
                    <a:pt x="43192" y="32435"/>
                  </a:lnTo>
                  <a:lnTo>
                    <a:pt x="43192" y="33705"/>
                  </a:lnTo>
                  <a:lnTo>
                    <a:pt x="195160" y="33705"/>
                  </a:lnTo>
                  <a:lnTo>
                    <a:pt x="195160" y="32435"/>
                  </a:lnTo>
                  <a:lnTo>
                    <a:pt x="194995" y="32435"/>
                  </a:lnTo>
                  <a:lnTo>
                    <a:pt x="194995" y="31750"/>
                  </a:lnTo>
                  <a:lnTo>
                    <a:pt x="195389" y="31750"/>
                  </a:lnTo>
                  <a:close/>
                </a:path>
                <a:path w="201295" h="54610">
                  <a:moveTo>
                    <a:pt x="196253" y="45135"/>
                  </a:moveTo>
                  <a:lnTo>
                    <a:pt x="195249" y="45135"/>
                  </a:lnTo>
                  <a:lnTo>
                    <a:pt x="195249" y="43865"/>
                  </a:lnTo>
                  <a:lnTo>
                    <a:pt x="194348" y="43865"/>
                  </a:lnTo>
                  <a:lnTo>
                    <a:pt x="194348" y="42595"/>
                  </a:lnTo>
                  <a:lnTo>
                    <a:pt x="192595" y="42595"/>
                  </a:lnTo>
                  <a:lnTo>
                    <a:pt x="192570" y="41910"/>
                  </a:lnTo>
                  <a:lnTo>
                    <a:pt x="192138" y="40640"/>
                  </a:lnTo>
                  <a:lnTo>
                    <a:pt x="193802" y="40640"/>
                  </a:lnTo>
                  <a:lnTo>
                    <a:pt x="194106" y="39370"/>
                  </a:lnTo>
                  <a:lnTo>
                    <a:pt x="194322" y="39370"/>
                  </a:lnTo>
                  <a:lnTo>
                    <a:pt x="194360" y="38100"/>
                  </a:lnTo>
                  <a:lnTo>
                    <a:pt x="194233" y="36830"/>
                  </a:lnTo>
                  <a:lnTo>
                    <a:pt x="193611" y="36830"/>
                  </a:lnTo>
                  <a:lnTo>
                    <a:pt x="193852" y="35560"/>
                  </a:lnTo>
                  <a:lnTo>
                    <a:pt x="195249" y="35560"/>
                  </a:lnTo>
                  <a:lnTo>
                    <a:pt x="195414" y="34290"/>
                  </a:lnTo>
                  <a:lnTo>
                    <a:pt x="42252" y="34290"/>
                  </a:lnTo>
                  <a:lnTo>
                    <a:pt x="42100" y="35560"/>
                  </a:lnTo>
                  <a:lnTo>
                    <a:pt x="40716" y="35560"/>
                  </a:lnTo>
                  <a:lnTo>
                    <a:pt x="40068" y="36830"/>
                  </a:lnTo>
                  <a:lnTo>
                    <a:pt x="37630" y="36830"/>
                  </a:lnTo>
                  <a:lnTo>
                    <a:pt x="37261" y="35560"/>
                  </a:lnTo>
                  <a:lnTo>
                    <a:pt x="35166" y="35560"/>
                  </a:lnTo>
                  <a:lnTo>
                    <a:pt x="34785" y="36830"/>
                  </a:lnTo>
                  <a:lnTo>
                    <a:pt x="34239" y="36830"/>
                  </a:lnTo>
                  <a:lnTo>
                    <a:pt x="34099" y="38100"/>
                  </a:lnTo>
                  <a:lnTo>
                    <a:pt x="34010" y="39370"/>
                  </a:lnTo>
                  <a:lnTo>
                    <a:pt x="33413" y="39370"/>
                  </a:lnTo>
                  <a:lnTo>
                    <a:pt x="33185" y="40640"/>
                  </a:lnTo>
                  <a:lnTo>
                    <a:pt x="31991" y="40640"/>
                  </a:lnTo>
                  <a:lnTo>
                    <a:pt x="31267" y="41910"/>
                  </a:lnTo>
                  <a:lnTo>
                    <a:pt x="31127" y="41910"/>
                  </a:lnTo>
                  <a:lnTo>
                    <a:pt x="31051" y="42595"/>
                  </a:lnTo>
                  <a:lnTo>
                    <a:pt x="30594" y="42595"/>
                  </a:lnTo>
                  <a:lnTo>
                    <a:pt x="30594" y="43865"/>
                  </a:lnTo>
                  <a:lnTo>
                    <a:pt x="30619" y="45135"/>
                  </a:lnTo>
                  <a:lnTo>
                    <a:pt x="30657" y="46405"/>
                  </a:lnTo>
                  <a:lnTo>
                    <a:pt x="196253" y="46405"/>
                  </a:lnTo>
                  <a:lnTo>
                    <a:pt x="196253" y="45135"/>
                  </a:lnTo>
                  <a:close/>
                </a:path>
                <a:path w="201295" h="54610">
                  <a:moveTo>
                    <a:pt x="200393" y="50215"/>
                  </a:moveTo>
                  <a:lnTo>
                    <a:pt x="198374" y="50215"/>
                  </a:lnTo>
                  <a:lnTo>
                    <a:pt x="198374" y="48945"/>
                  </a:lnTo>
                  <a:lnTo>
                    <a:pt x="197777" y="48945"/>
                  </a:lnTo>
                  <a:lnTo>
                    <a:pt x="197675" y="48260"/>
                  </a:lnTo>
                  <a:lnTo>
                    <a:pt x="197332" y="48260"/>
                  </a:lnTo>
                  <a:lnTo>
                    <a:pt x="197319" y="46990"/>
                  </a:lnTo>
                  <a:lnTo>
                    <a:pt x="30784" y="46990"/>
                  </a:lnTo>
                  <a:lnTo>
                    <a:pt x="30746" y="48260"/>
                  </a:lnTo>
                  <a:lnTo>
                    <a:pt x="30492" y="48945"/>
                  </a:lnTo>
                  <a:lnTo>
                    <a:pt x="30175" y="48945"/>
                  </a:lnTo>
                  <a:lnTo>
                    <a:pt x="30175" y="50215"/>
                  </a:lnTo>
                  <a:lnTo>
                    <a:pt x="30099" y="51485"/>
                  </a:lnTo>
                  <a:lnTo>
                    <a:pt x="200393" y="51485"/>
                  </a:lnTo>
                  <a:lnTo>
                    <a:pt x="200393" y="50215"/>
                  </a:lnTo>
                  <a:close/>
                </a:path>
                <a:path w="201295" h="54610">
                  <a:moveTo>
                    <a:pt x="201028" y="53340"/>
                  </a:moveTo>
                  <a:lnTo>
                    <a:pt x="200545" y="53340"/>
                  </a:lnTo>
                  <a:lnTo>
                    <a:pt x="200723" y="52070"/>
                  </a:lnTo>
                  <a:lnTo>
                    <a:pt x="29743" y="52070"/>
                  </a:lnTo>
                  <a:lnTo>
                    <a:pt x="29286" y="53340"/>
                  </a:lnTo>
                  <a:lnTo>
                    <a:pt x="25565" y="53340"/>
                  </a:lnTo>
                  <a:lnTo>
                    <a:pt x="25006" y="54610"/>
                  </a:lnTo>
                  <a:lnTo>
                    <a:pt x="200748" y="54610"/>
                  </a:lnTo>
                  <a:lnTo>
                    <a:pt x="201028" y="53340"/>
                  </a:lnTo>
                  <a:close/>
                </a:path>
              </a:pathLst>
            </a:custGeom>
            <a:solidFill>
              <a:srgbClr val="FFFFFF"/>
            </a:solidFill>
          </p:spPr>
          <p:txBody>
            <a:bodyPr wrap="square" lIns="0" tIns="0" rIns="0" bIns="0" rtlCol="0"/>
            <a:lstStyle/>
            <a:p>
              <a:endParaRPr sz="1588"/>
            </a:p>
          </p:txBody>
        </p:sp>
        <p:sp>
          <p:nvSpPr>
            <p:cNvPr id="15" name="object 9">
              <a:extLst>
                <a:ext uri="{FF2B5EF4-FFF2-40B4-BE49-F238E27FC236}">
                  <a16:creationId xmlns:a16="http://schemas.microsoft.com/office/drawing/2014/main" id="{EBF5A389-22B3-A51F-A2FD-D5773E33992E}"/>
                </a:ext>
              </a:extLst>
            </p:cNvPr>
            <p:cNvSpPr/>
            <p:nvPr/>
          </p:nvSpPr>
          <p:spPr>
            <a:xfrm>
              <a:off x="4838166" y="3999356"/>
              <a:ext cx="267970" cy="162560"/>
            </a:xfrm>
            <a:custGeom>
              <a:avLst/>
              <a:gdLst/>
              <a:ahLst/>
              <a:cxnLst/>
              <a:rect l="l" t="t" r="r" b="b"/>
              <a:pathLst>
                <a:path w="267970" h="162560">
                  <a:moveTo>
                    <a:pt x="4178" y="161290"/>
                  </a:moveTo>
                  <a:lnTo>
                    <a:pt x="1409" y="161290"/>
                  </a:lnTo>
                  <a:lnTo>
                    <a:pt x="1409" y="162560"/>
                  </a:lnTo>
                  <a:lnTo>
                    <a:pt x="4178" y="162560"/>
                  </a:lnTo>
                  <a:lnTo>
                    <a:pt x="4178" y="161290"/>
                  </a:lnTo>
                  <a:close/>
                </a:path>
                <a:path w="267970" h="162560">
                  <a:moveTo>
                    <a:pt x="5067" y="158750"/>
                  </a:moveTo>
                  <a:lnTo>
                    <a:pt x="4813" y="158750"/>
                  </a:lnTo>
                  <a:lnTo>
                    <a:pt x="4813" y="157480"/>
                  </a:lnTo>
                  <a:lnTo>
                    <a:pt x="2476" y="157480"/>
                  </a:lnTo>
                  <a:lnTo>
                    <a:pt x="2476" y="156210"/>
                  </a:lnTo>
                  <a:lnTo>
                    <a:pt x="1168" y="156210"/>
                  </a:lnTo>
                  <a:lnTo>
                    <a:pt x="1168" y="157480"/>
                  </a:lnTo>
                  <a:lnTo>
                    <a:pt x="0" y="157480"/>
                  </a:lnTo>
                  <a:lnTo>
                    <a:pt x="0" y="158750"/>
                  </a:lnTo>
                  <a:lnTo>
                    <a:pt x="127" y="158750"/>
                  </a:lnTo>
                  <a:lnTo>
                    <a:pt x="127" y="160020"/>
                  </a:lnTo>
                  <a:lnTo>
                    <a:pt x="660" y="160020"/>
                  </a:lnTo>
                  <a:lnTo>
                    <a:pt x="660" y="161290"/>
                  </a:lnTo>
                  <a:lnTo>
                    <a:pt x="673" y="160020"/>
                  </a:lnTo>
                  <a:lnTo>
                    <a:pt x="5067" y="160020"/>
                  </a:lnTo>
                  <a:lnTo>
                    <a:pt x="5067" y="158750"/>
                  </a:lnTo>
                  <a:close/>
                </a:path>
                <a:path w="267970" h="162560">
                  <a:moveTo>
                    <a:pt x="244424" y="1270"/>
                  </a:moveTo>
                  <a:lnTo>
                    <a:pt x="243827" y="1270"/>
                  </a:lnTo>
                  <a:lnTo>
                    <a:pt x="243827" y="0"/>
                  </a:lnTo>
                  <a:lnTo>
                    <a:pt x="241223" y="0"/>
                  </a:lnTo>
                  <a:lnTo>
                    <a:pt x="241223" y="1270"/>
                  </a:lnTo>
                  <a:lnTo>
                    <a:pt x="239115" y="1270"/>
                  </a:lnTo>
                  <a:lnTo>
                    <a:pt x="239115" y="2540"/>
                  </a:lnTo>
                  <a:lnTo>
                    <a:pt x="244424" y="2540"/>
                  </a:lnTo>
                  <a:lnTo>
                    <a:pt x="244424" y="1270"/>
                  </a:lnTo>
                  <a:close/>
                </a:path>
                <a:path w="267970" h="162560">
                  <a:moveTo>
                    <a:pt x="267741" y="19634"/>
                  </a:moveTo>
                  <a:lnTo>
                    <a:pt x="267576" y="18364"/>
                  </a:lnTo>
                  <a:lnTo>
                    <a:pt x="267614" y="17094"/>
                  </a:lnTo>
                  <a:lnTo>
                    <a:pt x="267601" y="15824"/>
                  </a:lnTo>
                  <a:lnTo>
                    <a:pt x="267474" y="15824"/>
                  </a:lnTo>
                  <a:lnTo>
                    <a:pt x="267195" y="14554"/>
                  </a:lnTo>
                  <a:lnTo>
                    <a:pt x="266992" y="14554"/>
                  </a:lnTo>
                  <a:lnTo>
                    <a:pt x="266331" y="13284"/>
                  </a:lnTo>
                  <a:lnTo>
                    <a:pt x="265760" y="13284"/>
                  </a:lnTo>
                  <a:lnTo>
                    <a:pt x="265455" y="12014"/>
                  </a:lnTo>
                  <a:lnTo>
                    <a:pt x="264782" y="12014"/>
                  </a:lnTo>
                  <a:lnTo>
                    <a:pt x="264452" y="10744"/>
                  </a:lnTo>
                  <a:lnTo>
                    <a:pt x="264375" y="9474"/>
                  </a:lnTo>
                  <a:lnTo>
                    <a:pt x="264198" y="9474"/>
                  </a:lnTo>
                  <a:lnTo>
                    <a:pt x="264007" y="8204"/>
                  </a:lnTo>
                  <a:lnTo>
                    <a:pt x="263474" y="8204"/>
                  </a:lnTo>
                  <a:lnTo>
                    <a:pt x="262839" y="6934"/>
                  </a:lnTo>
                  <a:lnTo>
                    <a:pt x="261188" y="6934"/>
                  </a:lnTo>
                  <a:lnTo>
                    <a:pt x="260743" y="5664"/>
                  </a:lnTo>
                  <a:lnTo>
                    <a:pt x="257784" y="5664"/>
                  </a:lnTo>
                  <a:lnTo>
                    <a:pt x="257619" y="4394"/>
                  </a:lnTo>
                  <a:lnTo>
                    <a:pt x="257581" y="3124"/>
                  </a:lnTo>
                  <a:lnTo>
                    <a:pt x="257441" y="3124"/>
                  </a:lnTo>
                  <a:lnTo>
                    <a:pt x="257187" y="1854"/>
                  </a:lnTo>
                  <a:lnTo>
                    <a:pt x="254914" y="1854"/>
                  </a:lnTo>
                  <a:lnTo>
                    <a:pt x="254673" y="3124"/>
                  </a:lnTo>
                  <a:lnTo>
                    <a:pt x="251206" y="3124"/>
                  </a:lnTo>
                  <a:lnTo>
                    <a:pt x="250913" y="4394"/>
                  </a:lnTo>
                  <a:lnTo>
                    <a:pt x="247662" y="4394"/>
                  </a:lnTo>
                  <a:lnTo>
                    <a:pt x="246951" y="3124"/>
                  </a:lnTo>
                  <a:lnTo>
                    <a:pt x="237236" y="3124"/>
                  </a:lnTo>
                  <a:lnTo>
                    <a:pt x="236689" y="4394"/>
                  </a:lnTo>
                  <a:lnTo>
                    <a:pt x="236194" y="4394"/>
                  </a:lnTo>
                  <a:lnTo>
                    <a:pt x="235331" y="5664"/>
                  </a:lnTo>
                  <a:lnTo>
                    <a:pt x="235077" y="5664"/>
                  </a:lnTo>
                  <a:lnTo>
                    <a:pt x="235419" y="6934"/>
                  </a:lnTo>
                  <a:lnTo>
                    <a:pt x="235635" y="6934"/>
                  </a:lnTo>
                  <a:lnTo>
                    <a:pt x="236232" y="8204"/>
                  </a:lnTo>
                  <a:lnTo>
                    <a:pt x="236918" y="8204"/>
                  </a:lnTo>
                  <a:lnTo>
                    <a:pt x="237261" y="9474"/>
                  </a:lnTo>
                  <a:lnTo>
                    <a:pt x="237782" y="9474"/>
                  </a:lnTo>
                  <a:lnTo>
                    <a:pt x="238099" y="10744"/>
                  </a:lnTo>
                  <a:lnTo>
                    <a:pt x="238277" y="10744"/>
                  </a:lnTo>
                  <a:lnTo>
                    <a:pt x="238137" y="12014"/>
                  </a:lnTo>
                  <a:lnTo>
                    <a:pt x="237617" y="12014"/>
                  </a:lnTo>
                  <a:lnTo>
                    <a:pt x="236943" y="13284"/>
                  </a:lnTo>
                  <a:lnTo>
                    <a:pt x="236296" y="13284"/>
                  </a:lnTo>
                  <a:lnTo>
                    <a:pt x="235927" y="14554"/>
                  </a:lnTo>
                  <a:lnTo>
                    <a:pt x="236359" y="15824"/>
                  </a:lnTo>
                  <a:lnTo>
                    <a:pt x="239915" y="15824"/>
                  </a:lnTo>
                  <a:lnTo>
                    <a:pt x="240372" y="17094"/>
                  </a:lnTo>
                  <a:lnTo>
                    <a:pt x="240512" y="17094"/>
                  </a:lnTo>
                  <a:lnTo>
                    <a:pt x="240385" y="18364"/>
                  </a:lnTo>
                  <a:lnTo>
                    <a:pt x="239204" y="18364"/>
                  </a:lnTo>
                  <a:lnTo>
                    <a:pt x="239052" y="19634"/>
                  </a:lnTo>
                  <a:lnTo>
                    <a:pt x="267741" y="19634"/>
                  </a:lnTo>
                  <a:close/>
                </a:path>
              </a:pathLst>
            </a:custGeom>
            <a:solidFill>
              <a:srgbClr val="FFFFFF"/>
            </a:solidFill>
          </p:spPr>
          <p:txBody>
            <a:bodyPr wrap="square" lIns="0" tIns="0" rIns="0" bIns="0" rtlCol="0"/>
            <a:lstStyle/>
            <a:p>
              <a:endParaRPr sz="1588"/>
            </a:p>
          </p:txBody>
        </p:sp>
        <p:sp>
          <p:nvSpPr>
            <p:cNvPr id="16" name="object 10">
              <a:extLst>
                <a:ext uri="{FF2B5EF4-FFF2-40B4-BE49-F238E27FC236}">
                  <a16:creationId xmlns:a16="http://schemas.microsoft.com/office/drawing/2014/main" id="{1DBC4F78-CF4E-2F6F-59A8-A36A62DB9FEE}"/>
                </a:ext>
              </a:extLst>
            </p:cNvPr>
            <p:cNvSpPr/>
            <p:nvPr/>
          </p:nvSpPr>
          <p:spPr>
            <a:xfrm>
              <a:off x="4838075" y="3998683"/>
              <a:ext cx="382270" cy="165100"/>
            </a:xfrm>
            <a:custGeom>
              <a:avLst/>
              <a:gdLst/>
              <a:ahLst/>
              <a:cxnLst/>
              <a:rect l="l" t="t" r="r" b="b"/>
              <a:pathLst>
                <a:path w="382270" h="165100">
                  <a:moveTo>
                    <a:pt x="267842" y="19723"/>
                  </a:moveTo>
                  <a:close/>
                </a:path>
                <a:path w="382270" h="165100">
                  <a:moveTo>
                    <a:pt x="5194" y="159702"/>
                  </a:moveTo>
                  <a:lnTo>
                    <a:pt x="4965" y="158864"/>
                  </a:lnTo>
                  <a:lnTo>
                    <a:pt x="4686" y="158343"/>
                  </a:lnTo>
                  <a:lnTo>
                    <a:pt x="4406" y="158102"/>
                  </a:lnTo>
                  <a:lnTo>
                    <a:pt x="3657" y="157784"/>
                  </a:lnTo>
                  <a:lnTo>
                    <a:pt x="2933" y="157670"/>
                  </a:lnTo>
                  <a:lnTo>
                    <a:pt x="2730" y="157606"/>
                  </a:lnTo>
                  <a:lnTo>
                    <a:pt x="2552" y="157505"/>
                  </a:lnTo>
                  <a:lnTo>
                    <a:pt x="2298" y="157429"/>
                  </a:lnTo>
                  <a:lnTo>
                    <a:pt x="2031" y="157429"/>
                  </a:lnTo>
                  <a:lnTo>
                    <a:pt x="1828" y="157441"/>
                  </a:lnTo>
                  <a:lnTo>
                    <a:pt x="1549" y="157441"/>
                  </a:lnTo>
                  <a:lnTo>
                    <a:pt x="1358" y="157467"/>
                  </a:lnTo>
                  <a:lnTo>
                    <a:pt x="1028" y="157619"/>
                  </a:lnTo>
                  <a:lnTo>
                    <a:pt x="749" y="157835"/>
                  </a:lnTo>
                  <a:lnTo>
                    <a:pt x="469" y="158127"/>
                  </a:lnTo>
                  <a:lnTo>
                    <a:pt x="266" y="158394"/>
                  </a:lnTo>
                  <a:lnTo>
                    <a:pt x="114" y="158762"/>
                  </a:lnTo>
                  <a:lnTo>
                    <a:pt x="12" y="159105"/>
                  </a:lnTo>
                  <a:lnTo>
                    <a:pt x="0" y="159435"/>
                  </a:lnTo>
                  <a:lnTo>
                    <a:pt x="63" y="159626"/>
                  </a:lnTo>
                  <a:lnTo>
                    <a:pt x="266" y="160108"/>
                  </a:lnTo>
                  <a:lnTo>
                    <a:pt x="380" y="160464"/>
                  </a:lnTo>
                  <a:lnTo>
                    <a:pt x="469" y="160718"/>
                  </a:lnTo>
                  <a:lnTo>
                    <a:pt x="584" y="161048"/>
                  </a:lnTo>
                  <a:lnTo>
                    <a:pt x="711" y="161251"/>
                  </a:lnTo>
                  <a:lnTo>
                    <a:pt x="1320" y="162140"/>
                  </a:lnTo>
                  <a:lnTo>
                    <a:pt x="1498" y="162559"/>
                  </a:lnTo>
                  <a:lnTo>
                    <a:pt x="3581" y="162674"/>
                  </a:lnTo>
                  <a:lnTo>
                    <a:pt x="3860" y="162699"/>
                  </a:lnTo>
                  <a:lnTo>
                    <a:pt x="4178" y="162712"/>
                  </a:lnTo>
                  <a:lnTo>
                    <a:pt x="4356" y="162445"/>
                  </a:lnTo>
                  <a:lnTo>
                    <a:pt x="4635" y="162153"/>
                  </a:lnTo>
                  <a:lnTo>
                    <a:pt x="4876" y="161747"/>
                  </a:lnTo>
                  <a:lnTo>
                    <a:pt x="5092" y="161277"/>
                  </a:lnTo>
                  <a:lnTo>
                    <a:pt x="5257" y="160756"/>
                  </a:lnTo>
                  <a:lnTo>
                    <a:pt x="5295" y="160362"/>
                  </a:lnTo>
                  <a:lnTo>
                    <a:pt x="5194" y="159702"/>
                  </a:lnTo>
                  <a:close/>
                </a:path>
                <a:path w="382270" h="165100">
                  <a:moveTo>
                    <a:pt x="382231" y="97027"/>
                  </a:moveTo>
                  <a:lnTo>
                    <a:pt x="382015" y="96862"/>
                  </a:lnTo>
                  <a:lnTo>
                    <a:pt x="381723" y="96926"/>
                  </a:lnTo>
                  <a:lnTo>
                    <a:pt x="381495" y="97129"/>
                  </a:lnTo>
                  <a:lnTo>
                    <a:pt x="381152" y="97116"/>
                  </a:lnTo>
                  <a:lnTo>
                    <a:pt x="380911" y="97408"/>
                  </a:lnTo>
                  <a:lnTo>
                    <a:pt x="380695" y="97408"/>
                  </a:lnTo>
                  <a:lnTo>
                    <a:pt x="380669" y="97180"/>
                  </a:lnTo>
                  <a:lnTo>
                    <a:pt x="380199" y="97726"/>
                  </a:lnTo>
                  <a:lnTo>
                    <a:pt x="379856" y="97751"/>
                  </a:lnTo>
                  <a:lnTo>
                    <a:pt x="379679" y="97459"/>
                  </a:lnTo>
                  <a:lnTo>
                    <a:pt x="379564" y="97332"/>
                  </a:lnTo>
                  <a:lnTo>
                    <a:pt x="379285" y="97472"/>
                  </a:lnTo>
                  <a:lnTo>
                    <a:pt x="379107" y="97535"/>
                  </a:lnTo>
                  <a:lnTo>
                    <a:pt x="378663" y="97231"/>
                  </a:lnTo>
                  <a:lnTo>
                    <a:pt x="378599" y="96977"/>
                  </a:lnTo>
                  <a:lnTo>
                    <a:pt x="378409" y="96900"/>
                  </a:lnTo>
                  <a:lnTo>
                    <a:pt x="378294" y="97116"/>
                  </a:lnTo>
                  <a:lnTo>
                    <a:pt x="378307" y="97269"/>
                  </a:lnTo>
                  <a:lnTo>
                    <a:pt x="378447" y="97650"/>
                  </a:lnTo>
                  <a:lnTo>
                    <a:pt x="378447" y="97789"/>
                  </a:lnTo>
                  <a:lnTo>
                    <a:pt x="378358" y="98082"/>
                  </a:lnTo>
                  <a:lnTo>
                    <a:pt x="378142" y="98120"/>
                  </a:lnTo>
                  <a:lnTo>
                    <a:pt x="378117" y="97802"/>
                  </a:lnTo>
                  <a:lnTo>
                    <a:pt x="377812" y="97637"/>
                  </a:lnTo>
                  <a:lnTo>
                    <a:pt x="377672" y="97637"/>
                  </a:lnTo>
                  <a:lnTo>
                    <a:pt x="377494" y="97701"/>
                  </a:lnTo>
                  <a:lnTo>
                    <a:pt x="377316" y="97650"/>
                  </a:lnTo>
                  <a:lnTo>
                    <a:pt x="377278" y="97497"/>
                  </a:lnTo>
                  <a:lnTo>
                    <a:pt x="377329" y="97332"/>
                  </a:lnTo>
                  <a:lnTo>
                    <a:pt x="377304" y="97167"/>
                  </a:lnTo>
                  <a:lnTo>
                    <a:pt x="376821" y="96532"/>
                  </a:lnTo>
                  <a:lnTo>
                    <a:pt x="376275" y="96532"/>
                  </a:lnTo>
                  <a:lnTo>
                    <a:pt x="376072" y="96494"/>
                  </a:lnTo>
                  <a:lnTo>
                    <a:pt x="375577" y="96697"/>
                  </a:lnTo>
                  <a:lnTo>
                    <a:pt x="375373" y="96710"/>
                  </a:lnTo>
                  <a:lnTo>
                    <a:pt x="375234" y="96646"/>
                  </a:lnTo>
                  <a:lnTo>
                    <a:pt x="375272" y="96519"/>
                  </a:lnTo>
                  <a:lnTo>
                    <a:pt x="375373" y="96354"/>
                  </a:lnTo>
                  <a:lnTo>
                    <a:pt x="375221" y="96291"/>
                  </a:lnTo>
                  <a:lnTo>
                    <a:pt x="374688" y="96329"/>
                  </a:lnTo>
                  <a:lnTo>
                    <a:pt x="374497" y="96481"/>
                  </a:lnTo>
                  <a:lnTo>
                    <a:pt x="374421" y="96761"/>
                  </a:lnTo>
                  <a:lnTo>
                    <a:pt x="374218" y="96850"/>
                  </a:lnTo>
                  <a:lnTo>
                    <a:pt x="373926" y="96812"/>
                  </a:lnTo>
                  <a:lnTo>
                    <a:pt x="373773" y="96685"/>
                  </a:lnTo>
                  <a:lnTo>
                    <a:pt x="373748" y="96494"/>
                  </a:lnTo>
                  <a:lnTo>
                    <a:pt x="373799" y="96291"/>
                  </a:lnTo>
                  <a:lnTo>
                    <a:pt x="373646" y="96075"/>
                  </a:lnTo>
                  <a:lnTo>
                    <a:pt x="373316" y="95986"/>
                  </a:lnTo>
                  <a:lnTo>
                    <a:pt x="373227" y="95808"/>
                  </a:lnTo>
                  <a:lnTo>
                    <a:pt x="373291" y="95669"/>
                  </a:lnTo>
                  <a:lnTo>
                    <a:pt x="373976" y="95542"/>
                  </a:lnTo>
                  <a:lnTo>
                    <a:pt x="374205" y="95275"/>
                  </a:lnTo>
                  <a:lnTo>
                    <a:pt x="374154" y="95122"/>
                  </a:lnTo>
                  <a:lnTo>
                    <a:pt x="374053" y="94640"/>
                  </a:lnTo>
                  <a:lnTo>
                    <a:pt x="373887" y="94348"/>
                  </a:lnTo>
                  <a:lnTo>
                    <a:pt x="373786" y="94221"/>
                  </a:lnTo>
                  <a:lnTo>
                    <a:pt x="373354" y="94157"/>
                  </a:lnTo>
                  <a:lnTo>
                    <a:pt x="373125" y="94297"/>
                  </a:lnTo>
                  <a:lnTo>
                    <a:pt x="372579" y="94322"/>
                  </a:lnTo>
                  <a:lnTo>
                    <a:pt x="372503" y="94056"/>
                  </a:lnTo>
                  <a:lnTo>
                    <a:pt x="372567" y="93560"/>
                  </a:lnTo>
                  <a:lnTo>
                    <a:pt x="372529" y="93319"/>
                  </a:lnTo>
                  <a:lnTo>
                    <a:pt x="372173" y="93383"/>
                  </a:lnTo>
                  <a:lnTo>
                    <a:pt x="371982" y="93370"/>
                  </a:lnTo>
                  <a:lnTo>
                    <a:pt x="371906" y="93129"/>
                  </a:lnTo>
                  <a:lnTo>
                    <a:pt x="372097" y="92722"/>
                  </a:lnTo>
                  <a:lnTo>
                    <a:pt x="372109" y="92595"/>
                  </a:lnTo>
                  <a:lnTo>
                    <a:pt x="371982" y="92532"/>
                  </a:lnTo>
                  <a:lnTo>
                    <a:pt x="371741" y="92659"/>
                  </a:lnTo>
                  <a:lnTo>
                    <a:pt x="371538" y="92760"/>
                  </a:lnTo>
                  <a:lnTo>
                    <a:pt x="371297" y="92582"/>
                  </a:lnTo>
                  <a:lnTo>
                    <a:pt x="371233" y="92443"/>
                  </a:lnTo>
                  <a:lnTo>
                    <a:pt x="371246" y="92290"/>
                  </a:lnTo>
                  <a:lnTo>
                    <a:pt x="371614" y="91947"/>
                  </a:lnTo>
                  <a:lnTo>
                    <a:pt x="371665" y="91770"/>
                  </a:lnTo>
                  <a:lnTo>
                    <a:pt x="371513" y="91554"/>
                  </a:lnTo>
                  <a:lnTo>
                    <a:pt x="371411" y="91376"/>
                  </a:lnTo>
                  <a:lnTo>
                    <a:pt x="371538" y="90995"/>
                  </a:lnTo>
                  <a:lnTo>
                    <a:pt x="371411" y="90843"/>
                  </a:lnTo>
                  <a:lnTo>
                    <a:pt x="371144" y="90868"/>
                  </a:lnTo>
                  <a:lnTo>
                    <a:pt x="370916" y="90931"/>
                  </a:lnTo>
                  <a:lnTo>
                    <a:pt x="370751" y="91135"/>
                  </a:lnTo>
                  <a:lnTo>
                    <a:pt x="370839" y="91376"/>
                  </a:lnTo>
                  <a:lnTo>
                    <a:pt x="370966" y="91579"/>
                  </a:lnTo>
                  <a:lnTo>
                    <a:pt x="371043" y="92062"/>
                  </a:lnTo>
                  <a:lnTo>
                    <a:pt x="371017" y="92201"/>
                  </a:lnTo>
                  <a:lnTo>
                    <a:pt x="370725" y="92341"/>
                  </a:lnTo>
                  <a:lnTo>
                    <a:pt x="370306" y="92214"/>
                  </a:lnTo>
                  <a:lnTo>
                    <a:pt x="370128" y="92341"/>
                  </a:lnTo>
                  <a:lnTo>
                    <a:pt x="369862" y="92405"/>
                  </a:lnTo>
                  <a:lnTo>
                    <a:pt x="369684" y="92379"/>
                  </a:lnTo>
                  <a:lnTo>
                    <a:pt x="369544" y="92341"/>
                  </a:lnTo>
                  <a:lnTo>
                    <a:pt x="369303" y="91859"/>
                  </a:lnTo>
                  <a:lnTo>
                    <a:pt x="369354" y="91719"/>
                  </a:lnTo>
                  <a:lnTo>
                    <a:pt x="369455" y="91465"/>
                  </a:lnTo>
                  <a:lnTo>
                    <a:pt x="369328" y="91300"/>
                  </a:lnTo>
                  <a:lnTo>
                    <a:pt x="369112" y="91198"/>
                  </a:lnTo>
                  <a:lnTo>
                    <a:pt x="369036" y="91058"/>
                  </a:lnTo>
                  <a:lnTo>
                    <a:pt x="368998" y="90741"/>
                  </a:lnTo>
                  <a:lnTo>
                    <a:pt x="368299" y="90182"/>
                  </a:lnTo>
                  <a:lnTo>
                    <a:pt x="368084" y="90220"/>
                  </a:lnTo>
                  <a:lnTo>
                    <a:pt x="367804" y="90385"/>
                  </a:lnTo>
                  <a:lnTo>
                    <a:pt x="367677" y="90487"/>
                  </a:lnTo>
                  <a:lnTo>
                    <a:pt x="367461" y="90500"/>
                  </a:lnTo>
                  <a:lnTo>
                    <a:pt x="367169" y="90360"/>
                  </a:lnTo>
                  <a:lnTo>
                    <a:pt x="366890" y="90182"/>
                  </a:lnTo>
                  <a:lnTo>
                    <a:pt x="366674" y="90106"/>
                  </a:lnTo>
                  <a:lnTo>
                    <a:pt x="366344" y="89712"/>
                  </a:lnTo>
                  <a:lnTo>
                    <a:pt x="366128" y="89369"/>
                  </a:lnTo>
                  <a:lnTo>
                    <a:pt x="365950" y="89712"/>
                  </a:lnTo>
                  <a:lnTo>
                    <a:pt x="365671" y="89801"/>
                  </a:lnTo>
                  <a:lnTo>
                    <a:pt x="365518" y="89725"/>
                  </a:lnTo>
                  <a:lnTo>
                    <a:pt x="365493" y="89585"/>
                  </a:lnTo>
                  <a:lnTo>
                    <a:pt x="365505" y="89268"/>
                  </a:lnTo>
                  <a:lnTo>
                    <a:pt x="365137" y="89420"/>
                  </a:lnTo>
                  <a:lnTo>
                    <a:pt x="365010" y="89331"/>
                  </a:lnTo>
                  <a:lnTo>
                    <a:pt x="365036" y="89192"/>
                  </a:lnTo>
                  <a:lnTo>
                    <a:pt x="365353" y="88836"/>
                  </a:lnTo>
                  <a:lnTo>
                    <a:pt x="365378" y="88671"/>
                  </a:lnTo>
                  <a:lnTo>
                    <a:pt x="365124" y="88455"/>
                  </a:lnTo>
                  <a:lnTo>
                    <a:pt x="365061" y="88303"/>
                  </a:lnTo>
                  <a:lnTo>
                    <a:pt x="365074" y="88099"/>
                  </a:lnTo>
                  <a:lnTo>
                    <a:pt x="365302" y="87858"/>
                  </a:lnTo>
                  <a:lnTo>
                    <a:pt x="365328" y="87718"/>
                  </a:lnTo>
                  <a:lnTo>
                    <a:pt x="365137" y="87502"/>
                  </a:lnTo>
                  <a:lnTo>
                    <a:pt x="365010" y="87477"/>
                  </a:lnTo>
                  <a:lnTo>
                    <a:pt x="364883" y="87452"/>
                  </a:lnTo>
                  <a:lnTo>
                    <a:pt x="364616" y="87071"/>
                  </a:lnTo>
                  <a:lnTo>
                    <a:pt x="364566" y="86804"/>
                  </a:lnTo>
                  <a:lnTo>
                    <a:pt x="364324" y="86550"/>
                  </a:lnTo>
                  <a:lnTo>
                    <a:pt x="364210" y="86156"/>
                  </a:lnTo>
                  <a:lnTo>
                    <a:pt x="364197" y="85839"/>
                  </a:lnTo>
                  <a:lnTo>
                    <a:pt x="363766" y="85648"/>
                  </a:lnTo>
                  <a:lnTo>
                    <a:pt x="363423" y="85356"/>
                  </a:lnTo>
                  <a:lnTo>
                    <a:pt x="363385" y="85191"/>
                  </a:lnTo>
                  <a:lnTo>
                    <a:pt x="363651" y="84861"/>
                  </a:lnTo>
                  <a:lnTo>
                    <a:pt x="363969" y="84670"/>
                  </a:lnTo>
                  <a:lnTo>
                    <a:pt x="363994" y="84416"/>
                  </a:lnTo>
                  <a:lnTo>
                    <a:pt x="364096" y="84188"/>
                  </a:lnTo>
                  <a:lnTo>
                    <a:pt x="364388" y="84061"/>
                  </a:lnTo>
                  <a:lnTo>
                    <a:pt x="364439" y="83870"/>
                  </a:lnTo>
                  <a:lnTo>
                    <a:pt x="364185" y="83832"/>
                  </a:lnTo>
                  <a:lnTo>
                    <a:pt x="363702" y="84035"/>
                  </a:lnTo>
                  <a:lnTo>
                    <a:pt x="363562" y="84010"/>
                  </a:lnTo>
                  <a:lnTo>
                    <a:pt x="363334" y="83819"/>
                  </a:lnTo>
                  <a:lnTo>
                    <a:pt x="363435" y="83616"/>
                  </a:lnTo>
                  <a:lnTo>
                    <a:pt x="363816" y="83350"/>
                  </a:lnTo>
                  <a:lnTo>
                    <a:pt x="363816" y="83210"/>
                  </a:lnTo>
                  <a:lnTo>
                    <a:pt x="363550" y="83172"/>
                  </a:lnTo>
                  <a:lnTo>
                    <a:pt x="363397" y="83286"/>
                  </a:lnTo>
                  <a:lnTo>
                    <a:pt x="363245" y="83273"/>
                  </a:lnTo>
                  <a:lnTo>
                    <a:pt x="363054" y="83121"/>
                  </a:lnTo>
                  <a:lnTo>
                    <a:pt x="363067" y="82905"/>
                  </a:lnTo>
                  <a:lnTo>
                    <a:pt x="362991" y="82588"/>
                  </a:lnTo>
                  <a:lnTo>
                    <a:pt x="362546" y="82511"/>
                  </a:lnTo>
                  <a:lnTo>
                    <a:pt x="362254" y="82130"/>
                  </a:lnTo>
                  <a:lnTo>
                    <a:pt x="361924" y="82067"/>
                  </a:lnTo>
                  <a:lnTo>
                    <a:pt x="361784" y="82003"/>
                  </a:lnTo>
                  <a:lnTo>
                    <a:pt x="361695" y="81826"/>
                  </a:lnTo>
                  <a:lnTo>
                    <a:pt x="361581" y="81686"/>
                  </a:lnTo>
                  <a:lnTo>
                    <a:pt x="361226" y="81610"/>
                  </a:lnTo>
                  <a:lnTo>
                    <a:pt x="361099" y="81572"/>
                  </a:lnTo>
                  <a:lnTo>
                    <a:pt x="361035" y="81254"/>
                  </a:lnTo>
                  <a:lnTo>
                    <a:pt x="360946" y="81064"/>
                  </a:lnTo>
                  <a:lnTo>
                    <a:pt x="360679" y="80670"/>
                  </a:lnTo>
                  <a:lnTo>
                    <a:pt x="360540" y="80632"/>
                  </a:lnTo>
                  <a:lnTo>
                    <a:pt x="360273" y="81038"/>
                  </a:lnTo>
                  <a:lnTo>
                    <a:pt x="360133" y="81216"/>
                  </a:lnTo>
                  <a:lnTo>
                    <a:pt x="359879" y="81165"/>
                  </a:lnTo>
                  <a:lnTo>
                    <a:pt x="359829" y="80987"/>
                  </a:lnTo>
                  <a:lnTo>
                    <a:pt x="359981" y="80416"/>
                  </a:lnTo>
                  <a:lnTo>
                    <a:pt x="359930" y="79933"/>
                  </a:lnTo>
                  <a:lnTo>
                    <a:pt x="359638" y="79667"/>
                  </a:lnTo>
                  <a:lnTo>
                    <a:pt x="359498" y="79578"/>
                  </a:lnTo>
                  <a:lnTo>
                    <a:pt x="359359" y="79286"/>
                  </a:lnTo>
                  <a:lnTo>
                    <a:pt x="359270" y="79006"/>
                  </a:lnTo>
                  <a:lnTo>
                    <a:pt x="359016" y="78955"/>
                  </a:lnTo>
                  <a:lnTo>
                    <a:pt x="358876" y="78905"/>
                  </a:lnTo>
                  <a:lnTo>
                    <a:pt x="358901" y="78714"/>
                  </a:lnTo>
                  <a:lnTo>
                    <a:pt x="359079" y="78409"/>
                  </a:lnTo>
                  <a:lnTo>
                    <a:pt x="359092" y="78270"/>
                  </a:lnTo>
                  <a:lnTo>
                    <a:pt x="358749" y="78092"/>
                  </a:lnTo>
                  <a:lnTo>
                    <a:pt x="358622" y="77952"/>
                  </a:lnTo>
                  <a:lnTo>
                    <a:pt x="358724" y="77787"/>
                  </a:lnTo>
                  <a:lnTo>
                    <a:pt x="359333" y="77660"/>
                  </a:lnTo>
                  <a:lnTo>
                    <a:pt x="359321" y="77508"/>
                  </a:lnTo>
                  <a:lnTo>
                    <a:pt x="359105" y="77482"/>
                  </a:lnTo>
                  <a:lnTo>
                    <a:pt x="358927" y="77393"/>
                  </a:lnTo>
                  <a:lnTo>
                    <a:pt x="358889" y="77266"/>
                  </a:lnTo>
                  <a:lnTo>
                    <a:pt x="358863" y="77228"/>
                  </a:lnTo>
                  <a:lnTo>
                    <a:pt x="358838" y="77101"/>
                  </a:lnTo>
                  <a:lnTo>
                    <a:pt x="358825" y="76669"/>
                  </a:lnTo>
                  <a:lnTo>
                    <a:pt x="358724" y="76466"/>
                  </a:lnTo>
                  <a:lnTo>
                    <a:pt x="358330" y="76288"/>
                  </a:lnTo>
                  <a:lnTo>
                    <a:pt x="358165" y="76212"/>
                  </a:lnTo>
                  <a:lnTo>
                    <a:pt x="357962" y="75768"/>
                  </a:lnTo>
                  <a:lnTo>
                    <a:pt x="357835" y="75577"/>
                  </a:lnTo>
                  <a:lnTo>
                    <a:pt x="357365" y="75336"/>
                  </a:lnTo>
                  <a:lnTo>
                    <a:pt x="357200" y="75082"/>
                  </a:lnTo>
                  <a:lnTo>
                    <a:pt x="356857" y="75056"/>
                  </a:lnTo>
                  <a:lnTo>
                    <a:pt x="356704" y="74955"/>
                  </a:lnTo>
                  <a:lnTo>
                    <a:pt x="356666" y="74815"/>
                  </a:lnTo>
                  <a:lnTo>
                    <a:pt x="356527" y="74701"/>
                  </a:lnTo>
                  <a:lnTo>
                    <a:pt x="356374" y="74764"/>
                  </a:lnTo>
                  <a:lnTo>
                    <a:pt x="356336" y="74929"/>
                  </a:lnTo>
                  <a:lnTo>
                    <a:pt x="356349" y="75374"/>
                  </a:lnTo>
                  <a:lnTo>
                    <a:pt x="356234" y="75666"/>
                  </a:lnTo>
                  <a:lnTo>
                    <a:pt x="356044" y="75628"/>
                  </a:lnTo>
                  <a:lnTo>
                    <a:pt x="355955" y="75374"/>
                  </a:lnTo>
                  <a:lnTo>
                    <a:pt x="356031" y="75196"/>
                  </a:lnTo>
                  <a:lnTo>
                    <a:pt x="356019" y="74993"/>
                  </a:lnTo>
                  <a:lnTo>
                    <a:pt x="355866" y="74815"/>
                  </a:lnTo>
                  <a:lnTo>
                    <a:pt x="355726" y="74714"/>
                  </a:lnTo>
                  <a:lnTo>
                    <a:pt x="355371" y="74612"/>
                  </a:lnTo>
                  <a:lnTo>
                    <a:pt x="355333" y="74409"/>
                  </a:lnTo>
                  <a:lnTo>
                    <a:pt x="355650" y="74117"/>
                  </a:lnTo>
                  <a:lnTo>
                    <a:pt x="355536" y="73977"/>
                  </a:lnTo>
                  <a:lnTo>
                    <a:pt x="354939" y="73990"/>
                  </a:lnTo>
                  <a:lnTo>
                    <a:pt x="354799" y="73913"/>
                  </a:lnTo>
                  <a:lnTo>
                    <a:pt x="354622" y="73647"/>
                  </a:lnTo>
                  <a:lnTo>
                    <a:pt x="354596" y="73494"/>
                  </a:lnTo>
                  <a:lnTo>
                    <a:pt x="354825" y="73355"/>
                  </a:lnTo>
                  <a:lnTo>
                    <a:pt x="355130" y="73393"/>
                  </a:lnTo>
                  <a:lnTo>
                    <a:pt x="355231" y="73253"/>
                  </a:lnTo>
                  <a:lnTo>
                    <a:pt x="355041" y="73151"/>
                  </a:lnTo>
                  <a:lnTo>
                    <a:pt x="354863" y="73050"/>
                  </a:lnTo>
                  <a:lnTo>
                    <a:pt x="354812" y="72834"/>
                  </a:lnTo>
                  <a:lnTo>
                    <a:pt x="355282" y="72796"/>
                  </a:lnTo>
                  <a:lnTo>
                    <a:pt x="355904" y="72186"/>
                  </a:lnTo>
                  <a:lnTo>
                    <a:pt x="356031" y="71932"/>
                  </a:lnTo>
                  <a:lnTo>
                    <a:pt x="355688" y="71767"/>
                  </a:lnTo>
                  <a:lnTo>
                    <a:pt x="355422" y="71666"/>
                  </a:lnTo>
                  <a:lnTo>
                    <a:pt x="355371" y="71526"/>
                  </a:lnTo>
                  <a:lnTo>
                    <a:pt x="355396" y="71272"/>
                  </a:lnTo>
                  <a:lnTo>
                    <a:pt x="355599" y="71031"/>
                  </a:lnTo>
                  <a:lnTo>
                    <a:pt x="356120" y="71031"/>
                  </a:lnTo>
                  <a:lnTo>
                    <a:pt x="356336" y="70789"/>
                  </a:lnTo>
                  <a:lnTo>
                    <a:pt x="356374" y="70599"/>
                  </a:lnTo>
                  <a:lnTo>
                    <a:pt x="356361" y="70408"/>
                  </a:lnTo>
                  <a:lnTo>
                    <a:pt x="356234" y="70269"/>
                  </a:lnTo>
                  <a:lnTo>
                    <a:pt x="356031" y="70205"/>
                  </a:lnTo>
                  <a:lnTo>
                    <a:pt x="355485" y="70408"/>
                  </a:lnTo>
                  <a:lnTo>
                    <a:pt x="355320" y="70218"/>
                  </a:lnTo>
                  <a:lnTo>
                    <a:pt x="355295" y="70053"/>
                  </a:lnTo>
                  <a:lnTo>
                    <a:pt x="355257" y="69659"/>
                  </a:lnTo>
                  <a:lnTo>
                    <a:pt x="355168" y="69519"/>
                  </a:lnTo>
                  <a:lnTo>
                    <a:pt x="354571" y="69481"/>
                  </a:lnTo>
                  <a:lnTo>
                    <a:pt x="354215" y="69354"/>
                  </a:lnTo>
                  <a:lnTo>
                    <a:pt x="354088" y="69367"/>
                  </a:lnTo>
                  <a:lnTo>
                    <a:pt x="353923" y="69456"/>
                  </a:lnTo>
                  <a:lnTo>
                    <a:pt x="353771" y="69468"/>
                  </a:lnTo>
                  <a:lnTo>
                    <a:pt x="353669" y="69291"/>
                  </a:lnTo>
                  <a:lnTo>
                    <a:pt x="353669" y="69011"/>
                  </a:lnTo>
                  <a:lnTo>
                    <a:pt x="353415" y="68630"/>
                  </a:lnTo>
                  <a:lnTo>
                    <a:pt x="353237" y="68237"/>
                  </a:lnTo>
                  <a:lnTo>
                    <a:pt x="353212" y="67817"/>
                  </a:lnTo>
                  <a:lnTo>
                    <a:pt x="353009" y="67678"/>
                  </a:lnTo>
                  <a:lnTo>
                    <a:pt x="352793" y="67500"/>
                  </a:lnTo>
                  <a:lnTo>
                    <a:pt x="352653" y="67297"/>
                  </a:lnTo>
                  <a:lnTo>
                    <a:pt x="352551" y="67132"/>
                  </a:lnTo>
                  <a:lnTo>
                    <a:pt x="352526" y="67005"/>
                  </a:lnTo>
                  <a:lnTo>
                    <a:pt x="352602" y="66801"/>
                  </a:lnTo>
                  <a:lnTo>
                    <a:pt x="352615" y="66662"/>
                  </a:lnTo>
                  <a:lnTo>
                    <a:pt x="352412" y="66459"/>
                  </a:lnTo>
                  <a:lnTo>
                    <a:pt x="352272" y="66230"/>
                  </a:lnTo>
                  <a:lnTo>
                    <a:pt x="352209" y="66090"/>
                  </a:lnTo>
                  <a:lnTo>
                    <a:pt x="352209" y="65836"/>
                  </a:lnTo>
                  <a:lnTo>
                    <a:pt x="352069" y="65671"/>
                  </a:lnTo>
                  <a:lnTo>
                    <a:pt x="351955" y="65214"/>
                  </a:lnTo>
                  <a:lnTo>
                    <a:pt x="351866" y="65074"/>
                  </a:lnTo>
                  <a:lnTo>
                    <a:pt x="351459" y="64960"/>
                  </a:lnTo>
                  <a:lnTo>
                    <a:pt x="351142" y="64490"/>
                  </a:lnTo>
                  <a:lnTo>
                    <a:pt x="350723" y="64388"/>
                  </a:lnTo>
                  <a:lnTo>
                    <a:pt x="350202" y="63893"/>
                  </a:lnTo>
                  <a:lnTo>
                    <a:pt x="350100" y="63639"/>
                  </a:lnTo>
                  <a:lnTo>
                    <a:pt x="350126" y="63398"/>
                  </a:lnTo>
                  <a:lnTo>
                    <a:pt x="350062" y="62877"/>
                  </a:lnTo>
                  <a:lnTo>
                    <a:pt x="349783" y="62687"/>
                  </a:lnTo>
                  <a:lnTo>
                    <a:pt x="349783" y="62687"/>
                  </a:lnTo>
                  <a:lnTo>
                    <a:pt x="349542" y="62445"/>
                  </a:lnTo>
                  <a:lnTo>
                    <a:pt x="349364" y="62242"/>
                  </a:lnTo>
                  <a:lnTo>
                    <a:pt x="349211" y="62166"/>
                  </a:lnTo>
                  <a:lnTo>
                    <a:pt x="349034" y="62039"/>
                  </a:lnTo>
                  <a:lnTo>
                    <a:pt x="348868" y="62052"/>
                  </a:lnTo>
                  <a:lnTo>
                    <a:pt x="348640" y="62064"/>
                  </a:lnTo>
                  <a:lnTo>
                    <a:pt x="348487" y="62077"/>
                  </a:lnTo>
                  <a:lnTo>
                    <a:pt x="348360" y="62039"/>
                  </a:lnTo>
                  <a:lnTo>
                    <a:pt x="348284" y="61899"/>
                  </a:lnTo>
                  <a:lnTo>
                    <a:pt x="348272" y="61340"/>
                  </a:lnTo>
                  <a:lnTo>
                    <a:pt x="348030" y="61188"/>
                  </a:lnTo>
                  <a:lnTo>
                    <a:pt x="347624" y="61086"/>
                  </a:lnTo>
                  <a:lnTo>
                    <a:pt x="347471" y="60959"/>
                  </a:lnTo>
                  <a:lnTo>
                    <a:pt x="347408" y="60655"/>
                  </a:lnTo>
                  <a:lnTo>
                    <a:pt x="347370" y="60109"/>
                  </a:lnTo>
                  <a:lnTo>
                    <a:pt x="347344" y="59829"/>
                  </a:lnTo>
                  <a:lnTo>
                    <a:pt x="347027" y="59283"/>
                  </a:lnTo>
                  <a:lnTo>
                    <a:pt x="347103" y="59054"/>
                  </a:lnTo>
                  <a:lnTo>
                    <a:pt x="347281" y="58915"/>
                  </a:lnTo>
                  <a:lnTo>
                    <a:pt x="347979" y="58915"/>
                  </a:lnTo>
                  <a:lnTo>
                    <a:pt x="348259" y="58991"/>
                  </a:lnTo>
                  <a:lnTo>
                    <a:pt x="348564" y="58915"/>
                  </a:lnTo>
                  <a:lnTo>
                    <a:pt x="348983" y="57823"/>
                  </a:lnTo>
                  <a:lnTo>
                    <a:pt x="349199" y="57200"/>
                  </a:lnTo>
                  <a:lnTo>
                    <a:pt x="349237" y="56972"/>
                  </a:lnTo>
                  <a:lnTo>
                    <a:pt x="349199" y="55968"/>
                  </a:lnTo>
                  <a:lnTo>
                    <a:pt x="348856" y="55740"/>
                  </a:lnTo>
                  <a:lnTo>
                    <a:pt x="348691" y="55575"/>
                  </a:lnTo>
                  <a:lnTo>
                    <a:pt x="348614" y="55384"/>
                  </a:lnTo>
                  <a:lnTo>
                    <a:pt x="348487" y="54902"/>
                  </a:lnTo>
                  <a:lnTo>
                    <a:pt x="348729" y="54152"/>
                  </a:lnTo>
                  <a:lnTo>
                    <a:pt x="348881" y="54051"/>
                  </a:lnTo>
                  <a:lnTo>
                    <a:pt x="349351" y="54152"/>
                  </a:lnTo>
                  <a:lnTo>
                    <a:pt x="349770" y="54140"/>
                  </a:lnTo>
                  <a:lnTo>
                    <a:pt x="349961" y="53949"/>
                  </a:lnTo>
                  <a:lnTo>
                    <a:pt x="350126" y="53555"/>
                  </a:lnTo>
                  <a:lnTo>
                    <a:pt x="350278" y="52997"/>
                  </a:lnTo>
                  <a:lnTo>
                    <a:pt x="350278" y="52768"/>
                  </a:lnTo>
                  <a:lnTo>
                    <a:pt x="350265" y="52311"/>
                  </a:lnTo>
                  <a:lnTo>
                    <a:pt x="350151" y="52146"/>
                  </a:lnTo>
                  <a:lnTo>
                    <a:pt x="350050" y="51879"/>
                  </a:lnTo>
                  <a:lnTo>
                    <a:pt x="350011" y="51676"/>
                  </a:lnTo>
                  <a:lnTo>
                    <a:pt x="349961" y="51269"/>
                  </a:lnTo>
                  <a:lnTo>
                    <a:pt x="349808" y="51028"/>
                  </a:lnTo>
                  <a:lnTo>
                    <a:pt x="349859" y="50711"/>
                  </a:lnTo>
                  <a:lnTo>
                    <a:pt x="349872" y="50698"/>
                  </a:lnTo>
                  <a:lnTo>
                    <a:pt x="350011" y="50380"/>
                  </a:lnTo>
                  <a:lnTo>
                    <a:pt x="350265" y="49961"/>
                  </a:lnTo>
                  <a:lnTo>
                    <a:pt x="350304" y="49872"/>
                  </a:lnTo>
                  <a:lnTo>
                    <a:pt x="350304" y="49733"/>
                  </a:lnTo>
                  <a:lnTo>
                    <a:pt x="350265" y="49555"/>
                  </a:lnTo>
                  <a:lnTo>
                    <a:pt x="350037" y="48971"/>
                  </a:lnTo>
                  <a:lnTo>
                    <a:pt x="349605" y="48628"/>
                  </a:lnTo>
                  <a:lnTo>
                    <a:pt x="349465" y="48336"/>
                  </a:lnTo>
                  <a:lnTo>
                    <a:pt x="349338" y="48209"/>
                  </a:lnTo>
                  <a:lnTo>
                    <a:pt x="349059" y="48082"/>
                  </a:lnTo>
                  <a:lnTo>
                    <a:pt x="348957" y="47929"/>
                  </a:lnTo>
                  <a:lnTo>
                    <a:pt x="348919" y="47205"/>
                  </a:lnTo>
                  <a:lnTo>
                    <a:pt x="348945" y="46697"/>
                  </a:lnTo>
                  <a:lnTo>
                    <a:pt x="348983" y="46545"/>
                  </a:lnTo>
                  <a:lnTo>
                    <a:pt x="349021" y="46418"/>
                  </a:lnTo>
                  <a:lnTo>
                    <a:pt x="349110" y="46240"/>
                  </a:lnTo>
                  <a:lnTo>
                    <a:pt x="349135" y="46050"/>
                  </a:lnTo>
                  <a:lnTo>
                    <a:pt x="349008" y="45592"/>
                  </a:lnTo>
                  <a:lnTo>
                    <a:pt x="348818" y="45211"/>
                  </a:lnTo>
                  <a:lnTo>
                    <a:pt x="348780" y="44919"/>
                  </a:lnTo>
                  <a:lnTo>
                    <a:pt x="348945" y="44538"/>
                  </a:lnTo>
                  <a:lnTo>
                    <a:pt x="348983" y="44386"/>
                  </a:lnTo>
                  <a:lnTo>
                    <a:pt x="348868" y="43865"/>
                  </a:lnTo>
                  <a:lnTo>
                    <a:pt x="348868" y="43675"/>
                  </a:lnTo>
                  <a:lnTo>
                    <a:pt x="348894" y="43383"/>
                  </a:lnTo>
                  <a:lnTo>
                    <a:pt x="348995" y="43141"/>
                  </a:lnTo>
                  <a:lnTo>
                    <a:pt x="348856" y="42849"/>
                  </a:lnTo>
                  <a:lnTo>
                    <a:pt x="348818" y="42748"/>
                  </a:lnTo>
                  <a:lnTo>
                    <a:pt x="348564" y="41795"/>
                  </a:lnTo>
                  <a:lnTo>
                    <a:pt x="348411" y="40766"/>
                  </a:lnTo>
                  <a:lnTo>
                    <a:pt x="348208" y="40258"/>
                  </a:lnTo>
                  <a:lnTo>
                    <a:pt x="348106" y="40093"/>
                  </a:lnTo>
                  <a:lnTo>
                    <a:pt x="347992" y="39954"/>
                  </a:lnTo>
                  <a:lnTo>
                    <a:pt x="347827" y="39801"/>
                  </a:lnTo>
                  <a:lnTo>
                    <a:pt x="347675" y="39712"/>
                  </a:lnTo>
                  <a:lnTo>
                    <a:pt x="347395" y="39547"/>
                  </a:lnTo>
                  <a:lnTo>
                    <a:pt x="347116" y="39446"/>
                  </a:lnTo>
                  <a:lnTo>
                    <a:pt x="346722" y="39293"/>
                  </a:lnTo>
                  <a:lnTo>
                    <a:pt x="346252" y="38988"/>
                  </a:lnTo>
                  <a:lnTo>
                    <a:pt x="346074" y="38836"/>
                  </a:lnTo>
                  <a:lnTo>
                    <a:pt x="345833" y="38607"/>
                  </a:lnTo>
                  <a:lnTo>
                    <a:pt x="345833" y="38607"/>
                  </a:lnTo>
                  <a:lnTo>
                    <a:pt x="345325" y="38011"/>
                  </a:lnTo>
                  <a:lnTo>
                    <a:pt x="344766" y="37401"/>
                  </a:lnTo>
                  <a:lnTo>
                    <a:pt x="344309" y="36601"/>
                  </a:lnTo>
                  <a:lnTo>
                    <a:pt x="344208" y="36436"/>
                  </a:lnTo>
                  <a:lnTo>
                    <a:pt x="344017" y="36131"/>
                  </a:lnTo>
                  <a:lnTo>
                    <a:pt x="343687" y="35763"/>
                  </a:lnTo>
                  <a:lnTo>
                    <a:pt x="343534" y="35623"/>
                  </a:lnTo>
                  <a:lnTo>
                    <a:pt x="343230" y="35483"/>
                  </a:lnTo>
                  <a:lnTo>
                    <a:pt x="343077" y="35394"/>
                  </a:lnTo>
                  <a:lnTo>
                    <a:pt x="342811" y="35255"/>
                  </a:lnTo>
                  <a:lnTo>
                    <a:pt x="342544" y="35077"/>
                  </a:lnTo>
                  <a:lnTo>
                    <a:pt x="342544" y="35077"/>
                  </a:lnTo>
                  <a:lnTo>
                    <a:pt x="342252" y="34823"/>
                  </a:lnTo>
                  <a:lnTo>
                    <a:pt x="341985" y="34747"/>
                  </a:lnTo>
                  <a:lnTo>
                    <a:pt x="341553" y="34785"/>
                  </a:lnTo>
                  <a:lnTo>
                    <a:pt x="340994" y="34747"/>
                  </a:lnTo>
                  <a:lnTo>
                    <a:pt x="340372" y="34721"/>
                  </a:lnTo>
                  <a:lnTo>
                    <a:pt x="340029" y="34772"/>
                  </a:lnTo>
                  <a:lnTo>
                    <a:pt x="339699" y="34823"/>
                  </a:lnTo>
                  <a:lnTo>
                    <a:pt x="339458" y="34823"/>
                  </a:lnTo>
                  <a:lnTo>
                    <a:pt x="339140" y="34797"/>
                  </a:lnTo>
                  <a:lnTo>
                    <a:pt x="338988" y="34759"/>
                  </a:lnTo>
                  <a:lnTo>
                    <a:pt x="338683" y="34658"/>
                  </a:lnTo>
                  <a:lnTo>
                    <a:pt x="338556" y="34594"/>
                  </a:lnTo>
                  <a:lnTo>
                    <a:pt x="338404" y="34505"/>
                  </a:lnTo>
                  <a:lnTo>
                    <a:pt x="338277" y="34442"/>
                  </a:lnTo>
                  <a:lnTo>
                    <a:pt x="337985" y="34277"/>
                  </a:lnTo>
                  <a:lnTo>
                    <a:pt x="337781" y="34175"/>
                  </a:lnTo>
                  <a:lnTo>
                    <a:pt x="337565" y="34035"/>
                  </a:lnTo>
                  <a:lnTo>
                    <a:pt x="337159" y="33693"/>
                  </a:lnTo>
                  <a:lnTo>
                    <a:pt x="336854" y="33451"/>
                  </a:lnTo>
                  <a:lnTo>
                    <a:pt x="336727" y="33350"/>
                  </a:lnTo>
                  <a:lnTo>
                    <a:pt x="336575" y="33210"/>
                  </a:lnTo>
                  <a:lnTo>
                    <a:pt x="336410" y="33032"/>
                  </a:lnTo>
                  <a:lnTo>
                    <a:pt x="336207" y="32715"/>
                  </a:lnTo>
                  <a:lnTo>
                    <a:pt x="335953" y="32105"/>
                  </a:lnTo>
                  <a:lnTo>
                    <a:pt x="335813" y="31572"/>
                  </a:lnTo>
                  <a:lnTo>
                    <a:pt x="335775" y="31432"/>
                  </a:lnTo>
                  <a:lnTo>
                    <a:pt x="335749" y="31305"/>
                  </a:lnTo>
                  <a:lnTo>
                    <a:pt x="335711" y="31153"/>
                  </a:lnTo>
                  <a:lnTo>
                    <a:pt x="335622" y="30314"/>
                  </a:lnTo>
                  <a:lnTo>
                    <a:pt x="335622" y="29463"/>
                  </a:lnTo>
                  <a:lnTo>
                    <a:pt x="335445" y="28600"/>
                  </a:lnTo>
                  <a:lnTo>
                    <a:pt x="335368" y="28409"/>
                  </a:lnTo>
                  <a:lnTo>
                    <a:pt x="335254" y="28079"/>
                  </a:lnTo>
                  <a:lnTo>
                    <a:pt x="334911" y="27508"/>
                  </a:lnTo>
                  <a:lnTo>
                    <a:pt x="334644" y="27216"/>
                  </a:lnTo>
                  <a:lnTo>
                    <a:pt x="334479" y="26758"/>
                  </a:lnTo>
                  <a:lnTo>
                    <a:pt x="334505" y="26276"/>
                  </a:lnTo>
                  <a:lnTo>
                    <a:pt x="334568" y="25806"/>
                  </a:lnTo>
                  <a:lnTo>
                    <a:pt x="334708" y="25222"/>
                  </a:lnTo>
                  <a:lnTo>
                    <a:pt x="334733" y="24993"/>
                  </a:lnTo>
                  <a:lnTo>
                    <a:pt x="334784" y="24726"/>
                  </a:lnTo>
                  <a:lnTo>
                    <a:pt x="334784" y="24345"/>
                  </a:lnTo>
                  <a:lnTo>
                    <a:pt x="334708" y="23723"/>
                  </a:lnTo>
                  <a:lnTo>
                    <a:pt x="334632" y="23456"/>
                  </a:lnTo>
                  <a:lnTo>
                    <a:pt x="334492" y="23177"/>
                  </a:lnTo>
                  <a:lnTo>
                    <a:pt x="334289" y="22923"/>
                  </a:lnTo>
                  <a:lnTo>
                    <a:pt x="334035" y="22783"/>
                  </a:lnTo>
                  <a:lnTo>
                    <a:pt x="333794" y="22656"/>
                  </a:lnTo>
                  <a:lnTo>
                    <a:pt x="333578" y="22618"/>
                  </a:lnTo>
                  <a:lnTo>
                    <a:pt x="332968" y="22809"/>
                  </a:lnTo>
                  <a:lnTo>
                    <a:pt x="332600" y="22923"/>
                  </a:lnTo>
                  <a:lnTo>
                    <a:pt x="332460" y="22961"/>
                  </a:lnTo>
                  <a:lnTo>
                    <a:pt x="332130" y="23075"/>
                  </a:lnTo>
                  <a:lnTo>
                    <a:pt x="331482" y="23393"/>
                  </a:lnTo>
                  <a:lnTo>
                    <a:pt x="331190" y="23533"/>
                  </a:lnTo>
                  <a:lnTo>
                    <a:pt x="331038" y="23647"/>
                  </a:lnTo>
                  <a:lnTo>
                    <a:pt x="330479" y="24028"/>
                  </a:lnTo>
                  <a:lnTo>
                    <a:pt x="330174" y="24295"/>
                  </a:lnTo>
                  <a:lnTo>
                    <a:pt x="329971" y="24472"/>
                  </a:lnTo>
                  <a:lnTo>
                    <a:pt x="329755" y="24561"/>
                  </a:lnTo>
                  <a:lnTo>
                    <a:pt x="329437" y="24663"/>
                  </a:lnTo>
                  <a:lnTo>
                    <a:pt x="329107" y="24663"/>
                  </a:lnTo>
                  <a:lnTo>
                    <a:pt x="328714" y="24523"/>
                  </a:lnTo>
                  <a:lnTo>
                    <a:pt x="328561" y="24498"/>
                  </a:lnTo>
                  <a:lnTo>
                    <a:pt x="328345" y="24485"/>
                  </a:lnTo>
                  <a:lnTo>
                    <a:pt x="327850" y="24460"/>
                  </a:lnTo>
                  <a:lnTo>
                    <a:pt x="327723" y="24485"/>
                  </a:lnTo>
                  <a:lnTo>
                    <a:pt x="327355" y="24561"/>
                  </a:lnTo>
                  <a:lnTo>
                    <a:pt x="327063" y="24663"/>
                  </a:lnTo>
                  <a:lnTo>
                    <a:pt x="326936" y="24739"/>
                  </a:lnTo>
                  <a:lnTo>
                    <a:pt x="326821" y="24879"/>
                  </a:lnTo>
                  <a:lnTo>
                    <a:pt x="326694" y="25095"/>
                  </a:lnTo>
                  <a:lnTo>
                    <a:pt x="326682" y="25107"/>
                  </a:lnTo>
                  <a:lnTo>
                    <a:pt x="325043" y="27266"/>
                  </a:lnTo>
                  <a:lnTo>
                    <a:pt x="324573" y="27520"/>
                  </a:lnTo>
                  <a:lnTo>
                    <a:pt x="324370" y="27622"/>
                  </a:lnTo>
                  <a:lnTo>
                    <a:pt x="323468" y="27901"/>
                  </a:lnTo>
                  <a:lnTo>
                    <a:pt x="323253" y="28016"/>
                  </a:lnTo>
                  <a:lnTo>
                    <a:pt x="323024" y="28257"/>
                  </a:lnTo>
                  <a:lnTo>
                    <a:pt x="322757" y="28613"/>
                  </a:lnTo>
                  <a:lnTo>
                    <a:pt x="322541" y="29057"/>
                  </a:lnTo>
                  <a:lnTo>
                    <a:pt x="322376" y="29933"/>
                  </a:lnTo>
                  <a:lnTo>
                    <a:pt x="322249" y="30238"/>
                  </a:lnTo>
                  <a:lnTo>
                    <a:pt x="322021" y="30721"/>
                  </a:lnTo>
                  <a:lnTo>
                    <a:pt x="321817" y="31000"/>
                  </a:lnTo>
                  <a:lnTo>
                    <a:pt x="321589" y="31229"/>
                  </a:lnTo>
                  <a:lnTo>
                    <a:pt x="320928" y="31534"/>
                  </a:lnTo>
                  <a:lnTo>
                    <a:pt x="320522" y="31572"/>
                  </a:lnTo>
                  <a:lnTo>
                    <a:pt x="320141" y="31572"/>
                  </a:lnTo>
                  <a:lnTo>
                    <a:pt x="319633" y="31673"/>
                  </a:lnTo>
                  <a:lnTo>
                    <a:pt x="319328" y="31737"/>
                  </a:lnTo>
                  <a:lnTo>
                    <a:pt x="319227" y="31775"/>
                  </a:lnTo>
                  <a:lnTo>
                    <a:pt x="319100" y="31775"/>
                  </a:lnTo>
                  <a:lnTo>
                    <a:pt x="318833" y="31800"/>
                  </a:lnTo>
                  <a:lnTo>
                    <a:pt x="318617" y="31813"/>
                  </a:lnTo>
                  <a:lnTo>
                    <a:pt x="318249" y="31737"/>
                  </a:lnTo>
                  <a:lnTo>
                    <a:pt x="317931" y="31559"/>
                  </a:lnTo>
                  <a:lnTo>
                    <a:pt x="317715" y="31445"/>
                  </a:lnTo>
                  <a:lnTo>
                    <a:pt x="317576" y="31368"/>
                  </a:lnTo>
                  <a:lnTo>
                    <a:pt x="317360" y="31280"/>
                  </a:lnTo>
                  <a:lnTo>
                    <a:pt x="317169" y="31203"/>
                  </a:lnTo>
                  <a:lnTo>
                    <a:pt x="316839" y="31140"/>
                  </a:lnTo>
                  <a:lnTo>
                    <a:pt x="316534" y="31191"/>
                  </a:lnTo>
                  <a:lnTo>
                    <a:pt x="316268" y="31305"/>
                  </a:lnTo>
                  <a:lnTo>
                    <a:pt x="316102" y="31483"/>
                  </a:lnTo>
                  <a:lnTo>
                    <a:pt x="315785" y="31534"/>
                  </a:lnTo>
                  <a:lnTo>
                    <a:pt x="315645" y="31610"/>
                  </a:lnTo>
                  <a:lnTo>
                    <a:pt x="315467" y="31813"/>
                  </a:lnTo>
                  <a:lnTo>
                    <a:pt x="315442" y="32003"/>
                  </a:lnTo>
                  <a:lnTo>
                    <a:pt x="314578" y="33032"/>
                  </a:lnTo>
                  <a:lnTo>
                    <a:pt x="314426" y="33134"/>
                  </a:lnTo>
                  <a:lnTo>
                    <a:pt x="314236" y="33210"/>
                  </a:lnTo>
                  <a:lnTo>
                    <a:pt x="313842" y="33134"/>
                  </a:lnTo>
                  <a:lnTo>
                    <a:pt x="313702" y="33083"/>
                  </a:lnTo>
                  <a:lnTo>
                    <a:pt x="313562" y="32994"/>
                  </a:lnTo>
                  <a:lnTo>
                    <a:pt x="313410" y="32892"/>
                  </a:lnTo>
                  <a:lnTo>
                    <a:pt x="313016" y="32448"/>
                  </a:lnTo>
                  <a:lnTo>
                    <a:pt x="312927" y="32270"/>
                  </a:lnTo>
                  <a:lnTo>
                    <a:pt x="312864" y="32016"/>
                  </a:lnTo>
                  <a:lnTo>
                    <a:pt x="312826" y="31597"/>
                  </a:lnTo>
                  <a:lnTo>
                    <a:pt x="312724" y="31114"/>
                  </a:lnTo>
                  <a:lnTo>
                    <a:pt x="312470" y="30695"/>
                  </a:lnTo>
                  <a:lnTo>
                    <a:pt x="311848" y="30187"/>
                  </a:lnTo>
                  <a:lnTo>
                    <a:pt x="311035" y="29692"/>
                  </a:lnTo>
                  <a:lnTo>
                    <a:pt x="310514" y="29425"/>
                  </a:lnTo>
                  <a:lnTo>
                    <a:pt x="310032" y="29248"/>
                  </a:lnTo>
                  <a:lnTo>
                    <a:pt x="309613" y="29171"/>
                  </a:lnTo>
                  <a:lnTo>
                    <a:pt x="308267" y="28994"/>
                  </a:lnTo>
                  <a:lnTo>
                    <a:pt x="307873" y="28867"/>
                  </a:lnTo>
                  <a:lnTo>
                    <a:pt x="307009" y="28854"/>
                  </a:lnTo>
                  <a:lnTo>
                    <a:pt x="306870" y="28854"/>
                  </a:lnTo>
                  <a:lnTo>
                    <a:pt x="306552" y="28816"/>
                  </a:lnTo>
                  <a:lnTo>
                    <a:pt x="306057" y="28587"/>
                  </a:lnTo>
                  <a:lnTo>
                    <a:pt x="305917" y="28587"/>
                  </a:lnTo>
                  <a:lnTo>
                    <a:pt x="305498" y="28486"/>
                  </a:lnTo>
                  <a:lnTo>
                    <a:pt x="305498" y="28486"/>
                  </a:lnTo>
                  <a:lnTo>
                    <a:pt x="304584" y="27584"/>
                  </a:lnTo>
                  <a:lnTo>
                    <a:pt x="304241" y="27343"/>
                  </a:lnTo>
                  <a:lnTo>
                    <a:pt x="303682" y="27050"/>
                  </a:lnTo>
                  <a:lnTo>
                    <a:pt x="303275" y="26911"/>
                  </a:lnTo>
                  <a:lnTo>
                    <a:pt x="302869" y="26822"/>
                  </a:lnTo>
                  <a:lnTo>
                    <a:pt x="302272" y="26911"/>
                  </a:lnTo>
                  <a:lnTo>
                    <a:pt x="302132" y="26936"/>
                  </a:lnTo>
                  <a:lnTo>
                    <a:pt x="301485" y="27127"/>
                  </a:lnTo>
                  <a:lnTo>
                    <a:pt x="300875" y="27343"/>
                  </a:lnTo>
                  <a:lnTo>
                    <a:pt x="300532" y="27520"/>
                  </a:lnTo>
                  <a:lnTo>
                    <a:pt x="300227" y="27609"/>
                  </a:lnTo>
                  <a:lnTo>
                    <a:pt x="299694" y="27711"/>
                  </a:lnTo>
                  <a:lnTo>
                    <a:pt x="299275" y="27825"/>
                  </a:lnTo>
                  <a:lnTo>
                    <a:pt x="298284" y="28105"/>
                  </a:lnTo>
                  <a:lnTo>
                    <a:pt x="298005" y="28270"/>
                  </a:lnTo>
                  <a:lnTo>
                    <a:pt x="297827" y="28371"/>
                  </a:lnTo>
                  <a:lnTo>
                    <a:pt x="297700" y="28435"/>
                  </a:lnTo>
                  <a:lnTo>
                    <a:pt x="297370" y="28803"/>
                  </a:lnTo>
                  <a:lnTo>
                    <a:pt x="297268" y="28981"/>
                  </a:lnTo>
                  <a:lnTo>
                    <a:pt x="297218" y="29159"/>
                  </a:lnTo>
                  <a:lnTo>
                    <a:pt x="297129" y="29692"/>
                  </a:lnTo>
                  <a:lnTo>
                    <a:pt x="297116" y="30111"/>
                  </a:lnTo>
                  <a:lnTo>
                    <a:pt x="296976" y="30695"/>
                  </a:lnTo>
                  <a:lnTo>
                    <a:pt x="296837" y="31089"/>
                  </a:lnTo>
                  <a:lnTo>
                    <a:pt x="296646" y="31368"/>
                  </a:lnTo>
                  <a:lnTo>
                    <a:pt x="296506" y="31508"/>
                  </a:lnTo>
                  <a:lnTo>
                    <a:pt x="296354" y="31572"/>
                  </a:lnTo>
                  <a:lnTo>
                    <a:pt x="296176" y="31648"/>
                  </a:lnTo>
                  <a:lnTo>
                    <a:pt x="295960" y="31699"/>
                  </a:lnTo>
                  <a:lnTo>
                    <a:pt x="295732" y="31699"/>
                  </a:lnTo>
                  <a:lnTo>
                    <a:pt x="295249" y="31597"/>
                  </a:lnTo>
                  <a:lnTo>
                    <a:pt x="295046" y="31546"/>
                  </a:lnTo>
                  <a:lnTo>
                    <a:pt x="294868" y="31470"/>
                  </a:lnTo>
                  <a:lnTo>
                    <a:pt x="293954" y="31013"/>
                  </a:lnTo>
                  <a:lnTo>
                    <a:pt x="293750" y="30987"/>
                  </a:lnTo>
                  <a:lnTo>
                    <a:pt x="293560" y="30937"/>
                  </a:lnTo>
                  <a:lnTo>
                    <a:pt x="293293" y="30772"/>
                  </a:lnTo>
                  <a:lnTo>
                    <a:pt x="293192" y="30632"/>
                  </a:lnTo>
                  <a:lnTo>
                    <a:pt x="292265" y="30530"/>
                  </a:lnTo>
                  <a:lnTo>
                    <a:pt x="291782" y="30454"/>
                  </a:lnTo>
                  <a:lnTo>
                    <a:pt x="291464" y="30378"/>
                  </a:lnTo>
                  <a:lnTo>
                    <a:pt x="291312" y="30352"/>
                  </a:lnTo>
                  <a:lnTo>
                    <a:pt x="291236" y="30327"/>
                  </a:lnTo>
                  <a:lnTo>
                    <a:pt x="290715" y="30111"/>
                  </a:lnTo>
                  <a:lnTo>
                    <a:pt x="290588" y="29946"/>
                  </a:lnTo>
                  <a:lnTo>
                    <a:pt x="290525" y="29819"/>
                  </a:lnTo>
                  <a:lnTo>
                    <a:pt x="290448" y="29578"/>
                  </a:lnTo>
                  <a:lnTo>
                    <a:pt x="290398" y="29425"/>
                  </a:lnTo>
                  <a:lnTo>
                    <a:pt x="290347" y="29273"/>
                  </a:lnTo>
                  <a:lnTo>
                    <a:pt x="290309" y="29108"/>
                  </a:lnTo>
                  <a:lnTo>
                    <a:pt x="290144" y="28295"/>
                  </a:lnTo>
                  <a:lnTo>
                    <a:pt x="290106" y="28117"/>
                  </a:lnTo>
                  <a:lnTo>
                    <a:pt x="289940" y="27571"/>
                  </a:lnTo>
                  <a:lnTo>
                    <a:pt x="289788" y="27368"/>
                  </a:lnTo>
                  <a:lnTo>
                    <a:pt x="289610" y="27203"/>
                  </a:lnTo>
                  <a:lnTo>
                    <a:pt x="289217" y="27025"/>
                  </a:lnTo>
                  <a:lnTo>
                    <a:pt x="289204" y="27025"/>
                  </a:lnTo>
                  <a:lnTo>
                    <a:pt x="288074" y="26746"/>
                  </a:lnTo>
                  <a:lnTo>
                    <a:pt x="287489" y="26390"/>
                  </a:lnTo>
                  <a:lnTo>
                    <a:pt x="287324" y="26238"/>
                  </a:lnTo>
                  <a:lnTo>
                    <a:pt x="287159" y="26034"/>
                  </a:lnTo>
                  <a:lnTo>
                    <a:pt x="287121" y="25971"/>
                  </a:lnTo>
                  <a:lnTo>
                    <a:pt x="287058" y="25831"/>
                  </a:lnTo>
                  <a:lnTo>
                    <a:pt x="287019" y="25666"/>
                  </a:lnTo>
                  <a:lnTo>
                    <a:pt x="286994" y="25450"/>
                  </a:lnTo>
                  <a:lnTo>
                    <a:pt x="286931" y="25171"/>
                  </a:lnTo>
                  <a:lnTo>
                    <a:pt x="286892" y="25006"/>
                  </a:lnTo>
                  <a:lnTo>
                    <a:pt x="286816" y="24726"/>
                  </a:lnTo>
                  <a:lnTo>
                    <a:pt x="286765" y="24549"/>
                  </a:lnTo>
                  <a:lnTo>
                    <a:pt x="286677" y="24409"/>
                  </a:lnTo>
                  <a:lnTo>
                    <a:pt x="286562" y="24231"/>
                  </a:lnTo>
                  <a:lnTo>
                    <a:pt x="286169" y="23825"/>
                  </a:lnTo>
                  <a:lnTo>
                    <a:pt x="285813" y="23621"/>
                  </a:lnTo>
                  <a:lnTo>
                    <a:pt x="285470" y="23482"/>
                  </a:lnTo>
                  <a:lnTo>
                    <a:pt x="285267" y="23431"/>
                  </a:lnTo>
                  <a:lnTo>
                    <a:pt x="284797" y="23304"/>
                  </a:lnTo>
                  <a:lnTo>
                    <a:pt x="283984" y="23164"/>
                  </a:lnTo>
                  <a:lnTo>
                    <a:pt x="283540" y="23063"/>
                  </a:lnTo>
                  <a:lnTo>
                    <a:pt x="283375" y="23075"/>
                  </a:lnTo>
                  <a:lnTo>
                    <a:pt x="282828" y="22961"/>
                  </a:lnTo>
                  <a:lnTo>
                    <a:pt x="282727" y="22796"/>
                  </a:lnTo>
                  <a:lnTo>
                    <a:pt x="281978" y="22224"/>
                  </a:lnTo>
                  <a:lnTo>
                    <a:pt x="281508" y="22072"/>
                  </a:lnTo>
                  <a:lnTo>
                    <a:pt x="281165" y="22021"/>
                  </a:lnTo>
                  <a:lnTo>
                    <a:pt x="280809" y="22021"/>
                  </a:lnTo>
                  <a:lnTo>
                    <a:pt x="280276" y="22034"/>
                  </a:lnTo>
                  <a:lnTo>
                    <a:pt x="279463" y="22377"/>
                  </a:lnTo>
                  <a:lnTo>
                    <a:pt x="278955" y="22491"/>
                  </a:lnTo>
                  <a:lnTo>
                    <a:pt x="278523" y="22656"/>
                  </a:lnTo>
                  <a:lnTo>
                    <a:pt x="278244" y="22771"/>
                  </a:lnTo>
                  <a:lnTo>
                    <a:pt x="278104" y="22834"/>
                  </a:lnTo>
                  <a:lnTo>
                    <a:pt x="277939" y="22885"/>
                  </a:lnTo>
                  <a:lnTo>
                    <a:pt x="277367" y="23063"/>
                  </a:lnTo>
                  <a:lnTo>
                    <a:pt x="277063" y="23139"/>
                  </a:lnTo>
                  <a:lnTo>
                    <a:pt x="276720" y="23101"/>
                  </a:lnTo>
                  <a:lnTo>
                    <a:pt x="276136" y="23113"/>
                  </a:lnTo>
                  <a:lnTo>
                    <a:pt x="275729" y="23164"/>
                  </a:lnTo>
                  <a:lnTo>
                    <a:pt x="274599" y="22872"/>
                  </a:lnTo>
                  <a:lnTo>
                    <a:pt x="274269" y="22783"/>
                  </a:lnTo>
                  <a:lnTo>
                    <a:pt x="273888" y="22656"/>
                  </a:lnTo>
                  <a:lnTo>
                    <a:pt x="273723" y="22555"/>
                  </a:lnTo>
                  <a:lnTo>
                    <a:pt x="273545" y="22440"/>
                  </a:lnTo>
                  <a:lnTo>
                    <a:pt x="273316" y="22339"/>
                  </a:lnTo>
                  <a:lnTo>
                    <a:pt x="272897" y="22174"/>
                  </a:lnTo>
                  <a:lnTo>
                    <a:pt x="272745" y="22097"/>
                  </a:lnTo>
                  <a:lnTo>
                    <a:pt x="272592" y="22034"/>
                  </a:lnTo>
                  <a:lnTo>
                    <a:pt x="272148" y="21894"/>
                  </a:lnTo>
                  <a:lnTo>
                    <a:pt x="271767" y="21780"/>
                  </a:lnTo>
                  <a:lnTo>
                    <a:pt x="271564" y="21716"/>
                  </a:lnTo>
                  <a:lnTo>
                    <a:pt x="269455" y="21374"/>
                  </a:lnTo>
                  <a:lnTo>
                    <a:pt x="269100" y="21272"/>
                  </a:lnTo>
                  <a:lnTo>
                    <a:pt x="268833" y="21132"/>
                  </a:lnTo>
                  <a:lnTo>
                    <a:pt x="268401" y="20713"/>
                  </a:lnTo>
                  <a:lnTo>
                    <a:pt x="268287" y="20561"/>
                  </a:lnTo>
                  <a:lnTo>
                    <a:pt x="268109" y="20332"/>
                  </a:lnTo>
                  <a:lnTo>
                    <a:pt x="267868" y="19786"/>
                  </a:lnTo>
                  <a:lnTo>
                    <a:pt x="267804" y="19519"/>
                  </a:lnTo>
                  <a:lnTo>
                    <a:pt x="267779" y="19392"/>
                  </a:lnTo>
                  <a:lnTo>
                    <a:pt x="267741" y="19100"/>
                  </a:lnTo>
                  <a:lnTo>
                    <a:pt x="267703" y="18757"/>
                  </a:lnTo>
                  <a:lnTo>
                    <a:pt x="267677" y="18554"/>
                  </a:lnTo>
                  <a:lnTo>
                    <a:pt x="267677" y="18364"/>
                  </a:lnTo>
                  <a:lnTo>
                    <a:pt x="267665" y="18072"/>
                  </a:lnTo>
                  <a:lnTo>
                    <a:pt x="267665" y="17932"/>
                  </a:lnTo>
                  <a:lnTo>
                    <a:pt x="267703" y="17271"/>
                  </a:lnTo>
                  <a:lnTo>
                    <a:pt x="267715" y="16903"/>
                  </a:lnTo>
                  <a:lnTo>
                    <a:pt x="267703" y="16776"/>
                  </a:lnTo>
                  <a:lnTo>
                    <a:pt x="267715" y="16548"/>
                  </a:lnTo>
                  <a:lnTo>
                    <a:pt x="267703" y="16382"/>
                  </a:lnTo>
                  <a:lnTo>
                    <a:pt x="267703" y="16154"/>
                  </a:lnTo>
                  <a:lnTo>
                    <a:pt x="267588" y="15595"/>
                  </a:lnTo>
                  <a:lnTo>
                    <a:pt x="267309" y="15125"/>
                  </a:lnTo>
                  <a:lnTo>
                    <a:pt x="267169" y="14973"/>
                  </a:lnTo>
                  <a:lnTo>
                    <a:pt x="267055" y="14782"/>
                  </a:lnTo>
                  <a:lnTo>
                    <a:pt x="266699" y="14198"/>
                  </a:lnTo>
                  <a:lnTo>
                    <a:pt x="266445" y="13741"/>
                  </a:lnTo>
                  <a:lnTo>
                    <a:pt x="266268" y="13538"/>
                  </a:lnTo>
                  <a:lnTo>
                    <a:pt x="266128" y="13360"/>
                  </a:lnTo>
                  <a:lnTo>
                    <a:pt x="265861" y="13017"/>
                  </a:lnTo>
                  <a:lnTo>
                    <a:pt x="265569" y="12598"/>
                  </a:lnTo>
                  <a:lnTo>
                    <a:pt x="265315" y="12395"/>
                  </a:lnTo>
                  <a:lnTo>
                    <a:pt x="264921" y="11772"/>
                  </a:lnTo>
                  <a:lnTo>
                    <a:pt x="264782" y="11480"/>
                  </a:lnTo>
                  <a:lnTo>
                    <a:pt x="264667" y="11214"/>
                  </a:lnTo>
                  <a:lnTo>
                    <a:pt x="264591" y="11048"/>
                  </a:lnTo>
                  <a:lnTo>
                    <a:pt x="264515" y="10718"/>
                  </a:lnTo>
                  <a:lnTo>
                    <a:pt x="264477" y="10096"/>
                  </a:lnTo>
                  <a:lnTo>
                    <a:pt x="264452" y="9855"/>
                  </a:lnTo>
                  <a:lnTo>
                    <a:pt x="264413" y="9588"/>
                  </a:lnTo>
                  <a:lnTo>
                    <a:pt x="264299" y="9207"/>
                  </a:lnTo>
                  <a:lnTo>
                    <a:pt x="264109" y="8775"/>
                  </a:lnTo>
                  <a:lnTo>
                    <a:pt x="264032" y="8547"/>
                  </a:lnTo>
                  <a:lnTo>
                    <a:pt x="263575" y="7912"/>
                  </a:lnTo>
                  <a:lnTo>
                    <a:pt x="263296" y="7607"/>
                  </a:lnTo>
                  <a:lnTo>
                    <a:pt x="262940" y="7251"/>
                  </a:lnTo>
                  <a:lnTo>
                    <a:pt x="262483" y="6934"/>
                  </a:lnTo>
                  <a:lnTo>
                    <a:pt x="261988" y="6667"/>
                  </a:lnTo>
                  <a:lnTo>
                    <a:pt x="261289" y="6413"/>
                  </a:lnTo>
                  <a:lnTo>
                    <a:pt x="260845" y="6324"/>
                  </a:lnTo>
                  <a:lnTo>
                    <a:pt x="259981" y="6184"/>
                  </a:lnTo>
                  <a:lnTo>
                    <a:pt x="259626" y="6184"/>
                  </a:lnTo>
                  <a:lnTo>
                    <a:pt x="259321" y="6134"/>
                  </a:lnTo>
                  <a:lnTo>
                    <a:pt x="259003" y="6172"/>
                  </a:lnTo>
                  <a:lnTo>
                    <a:pt x="258279" y="5841"/>
                  </a:lnTo>
                  <a:lnTo>
                    <a:pt x="258076" y="5727"/>
                  </a:lnTo>
                  <a:lnTo>
                    <a:pt x="257949" y="5600"/>
                  </a:lnTo>
                  <a:lnTo>
                    <a:pt x="257898" y="5460"/>
                  </a:lnTo>
                  <a:lnTo>
                    <a:pt x="257721" y="4813"/>
                  </a:lnTo>
                  <a:lnTo>
                    <a:pt x="257682" y="4470"/>
                  </a:lnTo>
                  <a:lnTo>
                    <a:pt x="257708" y="4127"/>
                  </a:lnTo>
                  <a:lnTo>
                    <a:pt x="257682" y="3771"/>
                  </a:lnTo>
                  <a:lnTo>
                    <a:pt x="257606" y="3594"/>
                  </a:lnTo>
                  <a:lnTo>
                    <a:pt x="257619" y="3238"/>
                  </a:lnTo>
                  <a:lnTo>
                    <a:pt x="257682" y="3111"/>
                  </a:lnTo>
                  <a:lnTo>
                    <a:pt x="257543" y="2641"/>
                  </a:lnTo>
                  <a:lnTo>
                    <a:pt x="257289" y="2171"/>
                  </a:lnTo>
                  <a:lnTo>
                    <a:pt x="257073" y="1879"/>
                  </a:lnTo>
                  <a:lnTo>
                    <a:pt x="256832" y="1676"/>
                  </a:lnTo>
                  <a:lnTo>
                    <a:pt x="256578" y="1523"/>
                  </a:lnTo>
                  <a:lnTo>
                    <a:pt x="256247" y="1435"/>
                  </a:lnTo>
                  <a:lnTo>
                    <a:pt x="255854" y="1460"/>
                  </a:lnTo>
                  <a:lnTo>
                    <a:pt x="255333" y="1752"/>
                  </a:lnTo>
                  <a:lnTo>
                    <a:pt x="255231" y="1879"/>
                  </a:lnTo>
                  <a:lnTo>
                    <a:pt x="255015" y="2133"/>
                  </a:lnTo>
                  <a:lnTo>
                    <a:pt x="254888" y="2362"/>
                  </a:lnTo>
                  <a:lnTo>
                    <a:pt x="254774" y="2565"/>
                  </a:lnTo>
                  <a:lnTo>
                    <a:pt x="254482" y="2895"/>
                  </a:lnTo>
                  <a:lnTo>
                    <a:pt x="254330" y="3035"/>
                  </a:lnTo>
                  <a:lnTo>
                    <a:pt x="254152" y="3124"/>
                  </a:lnTo>
                  <a:lnTo>
                    <a:pt x="253936" y="3238"/>
                  </a:lnTo>
                  <a:lnTo>
                    <a:pt x="253809" y="3263"/>
                  </a:lnTo>
                  <a:lnTo>
                    <a:pt x="253618" y="3301"/>
                  </a:lnTo>
                  <a:lnTo>
                    <a:pt x="253453" y="3340"/>
                  </a:lnTo>
                  <a:lnTo>
                    <a:pt x="253212" y="3340"/>
                  </a:lnTo>
                  <a:lnTo>
                    <a:pt x="252577" y="3022"/>
                  </a:lnTo>
                  <a:lnTo>
                    <a:pt x="252387" y="2908"/>
                  </a:lnTo>
                  <a:lnTo>
                    <a:pt x="252260" y="2882"/>
                  </a:lnTo>
                  <a:lnTo>
                    <a:pt x="251929" y="2908"/>
                  </a:lnTo>
                  <a:lnTo>
                    <a:pt x="251764" y="2997"/>
                  </a:lnTo>
                  <a:lnTo>
                    <a:pt x="251612" y="3174"/>
                  </a:lnTo>
                  <a:lnTo>
                    <a:pt x="251307" y="3657"/>
                  </a:lnTo>
                  <a:lnTo>
                    <a:pt x="251129" y="3809"/>
                  </a:lnTo>
                  <a:lnTo>
                    <a:pt x="250901" y="4000"/>
                  </a:lnTo>
                  <a:lnTo>
                    <a:pt x="249923" y="4267"/>
                  </a:lnTo>
                  <a:lnTo>
                    <a:pt x="249453" y="4521"/>
                  </a:lnTo>
                  <a:lnTo>
                    <a:pt x="249199" y="4559"/>
                  </a:lnTo>
                  <a:lnTo>
                    <a:pt x="249021" y="4584"/>
                  </a:lnTo>
                  <a:lnTo>
                    <a:pt x="248602" y="4559"/>
                  </a:lnTo>
                  <a:lnTo>
                    <a:pt x="248450" y="4521"/>
                  </a:lnTo>
                  <a:lnTo>
                    <a:pt x="247942" y="4368"/>
                  </a:lnTo>
                  <a:lnTo>
                    <a:pt x="247764" y="4203"/>
                  </a:lnTo>
                  <a:lnTo>
                    <a:pt x="247053" y="3441"/>
                  </a:lnTo>
                  <a:lnTo>
                    <a:pt x="246722" y="3200"/>
                  </a:lnTo>
                  <a:lnTo>
                    <a:pt x="246278" y="3060"/>
                  </a:lnTo>
                  <a:lnTo>
                    <a:pt x="245744" y="3047"/>
                  </a:lnTo>
                  <a:lnTo>
                    <a:pt x="245376" y="2920"/>
                  </a:lnTo>
                  <a:lnTo>
                    <a:pt x="245173" y="2717"/>
                  </a:lnTo>
                  <a:lnTo>
                    <a:pt x="245021" y="2539"/>
                  </a:lnTo>
                  <a:lnTo>
                    <a:pt x="244919" y="2387"/>
                  </a:lnTo>
                  <a:lnTo>
                    <a:pt x="244716" y="2070"/>
                  </a:lnTo>
                  <a:lnTo>
                    <a:pt x="244563" y="1854"/>
                  </a:lnTo>
                  <a:lnTo>
                    <a:pt x="243903" y="914"/>
                  </a:lnTo>
                  <a:lnTo>
                    <a:pt x="243687" y="634"/>
                  </a:lnTo>
                  <a:lnTo>
                    <a:pt x="243446" y="457"/>
                  </a:lnTo>
                  <a:lnTo>
                    <a:pt x="243306" y="342"/>
                  </a:lnTo>
                  <a:lnTo>
                    <a:pt x="243027" y="177"/>
                  </a:lnTo>
                  <a:lnTo>
                    <a:pt x="242442" y="0"/>
                  </a:lnTo>
                  <a:lnTo>
                    <a:pt x="242112" y="12"/>
                  </a:lnTo>
                  <a:lnTo>
                    <a:pt x="241947" y="50"/>
                  </a:lnTo>
                  <a:lnTo>
                    <a:pt x="241807" y="165"/>
                  </a:lnTo>
                  <a:lnTo>
                    <a:pt x="241350" y="571"/>
                  </a:lnTo>
                  <a:lnTo>
                    <a:pt x="240525" y="1854"/>
                  </a:lnTo>
                  <a:lnTo>
                    <a:pt x="240347" y="2031"/>
                  </a:lnTo>
                  <a:lnTo>
                    <a:pt x="240042" y="2184"/>
                  </a:lnTo>
                  <a:lnTo>
                    <a:pt x="239229" y="2438"/>
                  </a:lnTo>
                  <a:lnTo>
                    <a:pt x="239077" y="2603"/>
                  </a:lnTo>
                  <a:lnTo>
                    <a:pt x="238747" y="2679"/>
                  </a:lnTo>
                  <a:lnTo>
                    <a:pt x="238455" y="2755"/>
                  </a:lnTo>
                  <a:lnTo>
                    <a:pt x="238226" y="2895"/>
                  </a:lnTo>
                  <a:lnTo>
                    <a:pt x="238023" y="3124"/>
                  </a:lnTo>
                  <a:lnTo>
                    <a:pt x="237820" y="3314"/>
                  </a:lnTo>
                  <a:lnTo>
                    <a:pt x="237655" y="3479"/>
                  </a:lnTo>
                  <a:lnTo>
                    <a:pt x="237515" y="3594"/>
                  </a:lnTo>
                  <a:lnTo>
                    <a:pt x="237337" y="3759"/>
                  </a:lnTo>
                  <a:lnTo>
                    <a:pt x="237210" y="3924"/>
                  </a:lnTo>
                  <a:lnTo>
                    <a:pt x="236791" y="4394"/>
                  </a:lnTo>
                  <a:lnTo>
                    <a:pt x="236537" y="4546"/>
                  </a:lnTo>
                  <a:lnTo>
                    <a:pt x="236334" y="4660"/>
                  </a:lnTo>
                  <a:lnTo>
                    <a:pt x="235432" y="5156"/>
                  </a:lnTo>
                  <a:lnTo>
                    <a:pt x="235203" y="5397"/>
                  </a:lnTo>
                  <a:lnTo>
                    <a:pt x="235026" y="5702"/>
                  </a:lnTo>
                  <a:lnTo>
                    <a:pt x="235038" y="5905"/>
                  </a:lnTo>
                  <a:lnTo>
                    <a:pt x="235178" y="6184"/>
                  </a:lnTo>
                  <a:lnTo>
                    <a:pt x="235394" y="6642"/>
                  </a:lnTo>
                  <a:lnTo>
                    <a:pt x="235470" y="6781"/>
                  </a:lnTo>
                  <a:lnTo>
                    <a:pt x="235737" y="7150"/>
                  </a:lnTo>
                  <a:lnTo>
                    <a:pt x="235978" y="7353"/>
                  </a:lnTo>
                  <a:lnTo>
                    <a:pt x="236334" y="7670"/>
                  </a:lnTo>
                  <a:lnTo>
                    <a:pt x="236816" y="8293"/>
                  </a:lnTo>
                  <a:lnTo>
                    <a:pt x="237020" y="8559"/>
                  </a:lnTo>
                  <a:lnTo>
                    <a:pt x="237362" y="9067"/>
                  </a:lnTo>
                  <a:lnTo>
                    <a:pt x="237401" y="9220"/>
                  </a:lnTo>
                  <a:lnTo>
                    <a:pt x="237515" y="9436"/>
                  </a:lnTo>
                  <a:lnTo>
                    <a:pt x="237883" y="9804"/>
                  </a:lnTo>
                  <a:lnTo>
                    <a:pt x="237997" y="10032"/>
                  </a:lnTo>
                  <a:lnTo>
                    <a:pt x="238201" y="10426"/>
                  </a:lnTo>
                  <a:lnTo>
                    <a:pt x="238201" y="10439"/>
                  </a:lnTo>
                  <a:lnTo>
                    <a:pt x="238340" y="10858"/>
                  </a:lnTo>
                  <a:lnTo>
                    <a:pt x="238378" y="11201"/>
                  </a:lnTo>
                  <a:lnTo>
                    <a:pt x="238239" y="11709"/>
                  </a:lnTo>
                  <a:lnTo>
                    <a:pt x="238124" y="11925"/>
                  </a:lnTo>
                  <a:lnTo>
                    <a:pt x="237921" y="12128"/>
                  </a:lnTo>
                  <a:lnTo>
                    <a:pt x="237782" y="12268"/>
                  </a:lnTo>
                  <a:lnTo>
                    <a:pt x="237439" y="12636"/>
                  </a:lnTo>
                  <a:lnTo>
                    <a:pt x="237058" y="13017"/>
                  </a:lnTo>
                  <a:lnTo>
                    <a:pt x="236702" y="13398"/>
                  </a:lnTo>
                  <a:lnTo>
                    <a:pt x="236397" y="13754"/>
                  </a:lnTo>
                  <a:lnTo>
                    <a:pt x="236080" y="14300"/>
                  </a:lnTo>
                  <a:lnTo>
                    <a:pt x="236029" y="14439"/>
                  </a:lnTo>
                  <a:lnTo>
                    <a:pt x="236016" y="14719"/>
                  </a:lnTo>
                  <a:lnTo>
                    <a:pt x="236092" y="14985"/>
                  </a:lnTo>
                  <a:lnTo>
                    <a:pt x="236245" y="15227"/>
                  </a:lnTo>
                  <a:lnTo>
                    <a:pt x="236410" y="15493"/>
                  </a:lnTo>
                  <a:lnTo>
                    <a:pt x="236537" y="15608"/>
                  </a:lnTo>
                  <a:lnTo>
                    <a:pt x="236727" y="15646"/>
                  </a:lnTo>
                  <a:lnTo>
                    <a:pt x="236880" y="15684"/>
                  </a:lnTo>
                  <a:lnTo>
                    <a:pt x="238378" y="15709"/>
                  </a:lnTo>
                  <a:lnTo>
                    <a:pt x="238569" y="15747"/>
                  </a:lnTo>
                  <a:lnTo>
                    <a:pt x="238925" y="15811"/>
                  </a:lnTo>
                  <a:lnTo>
                    <a:pt x="239052" y="15811"/>
                  </a:lnTo>
                  <a:lnTo>
                    <a:pt x="239191" y="15824"/>
                  </a:lnTo>
                  <a:lnTo>
                    <a:pt x="239356" y="15874"/>
                  </a:lnTo>
                  <a:lnTo>
                    <a:pt x="239839" y="16052"/>
                  </a:lnTo>
                  <a:lnTo>
                    <a:pt x="240017" y="16192"/>
                  </a:lnTo>
                  <a:lnTo>
                    <a:pt x="240474" y="16535"/>
                  </a:lnTo>
                  <a:lnTo>
                    <a:pt x="240601" y="16700"/>
                  </a:lnTo>
                  <a:lnTo>
                    <a:pt x="240664" y="17068"/>
                  </a:lnTo>
                  <a:lnTo>
                    <a:pt x="240614" y="17437"/>
                  </a:lnTo>
                  <a:lnTo>
                    <a:pt x="240487" y="17779"/>
                  </a:lnTo>
                  <a:lnTo>
                    <a:pt x="240347" y="18021"/>
                  </a:lnTo>
                  <a:lnTo>
                    <a:pt x="240245" y="18160"/>
                  </a:lnTo>
                  <a:lnTo>
                    <a:pt x="239763" y="18643"/>
                  </a:lnTo>
                  <a:lnTo>
                    <a:pt x="239293" y="18948"/>
                  </a:lnTo>
                  <a:lnTo>
                    <a:pt x="239153" y="19062"/>
                  </a:lnTo>
                  <a:lnTo>
                    <a:pt x="238886" y="19265"/>
                  </a:lnTo>
                  <a:lnTo>
                    <a:pt x="238582" y="19646"/>
                  </a:lnTo>
                  <a:lnTo>
                    <a:pt x="238467" y="19888"/>
                  </a:lnTo>
                  <a:lnTo>
                    <a:pt x="238467" y="20231"/>
                  </a:lnTo>
                  <a:lnTo>
                    <a:pt x="238607" y="20650"/>
                  </a:lnTo>
                  <a:lnTo>
                    <a:pt x="239140" y="21462"/>
                  </a:lnTo>
                  <a:lnTo>
                    <a:pt x="239267" y="21793"/>
                  </a:lnTo>
                  <a:lnTo>
                    <a:pt x="239382" y="22250"/>
                  </a:lnTo>
                  <a:lnTo>
                    <a:pt x="239382" y="22504"/>
                  </a:lnTo>
                  <a:lnTo>
                    <a:pt x="239318" y="22682"/>
                  </a:lnTo>
                  <a:lnTo>
                    <a:pt x="239191" y="22821"/>
                  </a:lnTo>
                  <a:lnTo>
                    <a:pt x="238937" y="22872"/>
                  </a:lnTo>
                  <a:lnTo>
                    <a:pt x="238531" y="22898"/>
                  </a:lnTo>
                  <a:lnTo>
                    <a:pt x="238175" y="22821"/>
                  </a:lnTo>
                  <a:lnTo>
                    <a:pt x="237578" y="22593"/>
                  </a:lnTo>
                  <a:lnTo>
                    <a:pt x="237147" y="22453"/>
                  </a:lnTo>
                  <a:lnTo>
                    <a:pt x="236397" y="22339"/>
                  </a:lnTo>
                  <a:lnTo>
                    <a:pt x="236207" y="22313"/>
                  </a:lnTo>
                  <a:lnTo>
                    <a:pt x="235877" y="22263"/>
                  </a:lnTo>
                  <a:lnTo>
                    <a:pt x="235623" y="22199"/>
                  </a:lnTo>
                  <a:lnTo>
                    <a:pt x="235343" y="22263"/>
                  </a:lnTo>
                  <a:lnTo>
                    <a:pt x="234949" y="22453"/>
                  </a:lnTo>
                  <a:lnTo>
                    <a:pt x="234391" y="22821"/>
                  </a:lnTo>
                  <a:lnTo>
                    <a:pt x="233425" y="23291"/>
                  </a:lnTo>
                  <a:lnTo>
                    <a:pt x="233019" y="23418"/>
                  </a:lnTo>
                  <a:lnTo>
                    <a:pt x="232702" y="23444"/>
                  </a:lnTo>
                  <a:lnTo>
                    <a:pt x="231978" y="23279"/>
                  </a:lnTo>
                  <a:lnTo>
                    <a:pt x="231178" y="23202"/>
                  </a:lnTo>
                  <a:lnTo>
                    <a:pt x="230619" y="23253"/>
                  </a:lnTo>
                  <a:lnTo>
                    <a:pt x="230581" y="23279"/>
                  </a:lnTo>
                  <a:lnTo>
                    <a:pt x="230149" y="23494"/>
                  </a:lnTo>
                  <a:lnTo>
                    <a:pt x="229565" y="23990"/>
                  </a:lnTo>
                  <a:lnTo>
                    <a:pt x="228980" y="24307"/>
                  </a:lnTo>
                  <a:lnTo>
                    <a:pt x="228688" y="24447"/>
                  </a:lnTo>
                  <a:lnTo>
                    <a:pt x="228549" y="24523"/>
                  </a:lnTo>
                  <a:lnTo>
                    <a:pt x="228142" y="24739"/>
                  </a:lnTo>
                  <a:lnTo>
                    <a:pt x="227799" y="25018"/>
                  </a:lnTo>
                  <a:lnTo>
                    <a:pt x="227431" y="25234"/>
                  </a:lnTo>
                  <a:lnTo>
                    <a:pt x="227190" y="25374"/>
                  </a:lnTo>
                  <a:lnTo>
                    <a:pt x="227037" y="25463"/>
                  </a:lnTo>
                  <a:lnTo>
                    <a:pt x="226618" y="25603"/>
                  </a:lnTo>
                  <a:lnTo>
                    <a:pt x="226606" y="25603"/>
                  </a:lnTo>
                  <a:lnTo>
                    <a:pt x="225513" y="26365"/>
                  </a:lnTo>
                  <a:lnTo>
                    <a:pt x="225209" y="26542"/>
                  </a:lnTo>
                  <a:lnTo>
                    <a:pt x="224929" y="26847"/>
                  </a:lnTo>
                  <a:lnTo>
                    <a:pt x="224218" y="27520"/>
                  </a:lnTo>
                  <a:lnTo>
                    <a:pt x="223634" y="28079"/>
                  </a:lnTo>
                  <a:lnTo>
                    <a:pt x="223367" y="28282"/>
                  </a:lnTo>
                  <a:lnTo>
                    <a:pt x="222961" y="28524"/>
                  </a:lnTo>
                  <a:lnTo>
                    <a:pt x="222503" y="28727"/>
                  </a:lnTo>
                  <a:lnTo>
                    <a:pt x="221703" y="28994"/>
                  </a:lnTo>
                  <a:lnTo>
                    <a:pt x="221475" y="28994"/>
                  </a:lnTo>
                  <a:lnTo>
                    <a:pt x="220967" y="29032"/>
                  </a:lnTo>
                  <a:lnTo>
                    <a:pt x="220814" y="29006"/>
                  </a:lnTo>
                  <a:lnTo>
                    <a:pt x="220268" y="28828"/>
                  </a:lnTo>
                  <a:lnTo>
                    <a:pt x="220268" y="28828"/>
                  </a:lnTo>
                  <a:lnTo>
                    <a:pt x="219659" y="28524"/>
                  </a:lnTo>
                  <a:lnTo>
                    <a:pt x="219290" y="28219"/>
                  </a:lnTo>
                  <a:lnTo>
                    <a:pt x="219036" y="27927"/>
                  </a:lnTo>
                  <a:lnTo>
                    <a:pt x="218414" y="26860"/>
                  </a:lnTo>
                  <a:lnTo>
                    <a:pt x="218236" y="26619"/>
                  </a:lnTo>
                  <a:lnTo>
                    <a:pt x="218046" y="26301"/>
                  </a:lnTo>
                  <a:lnTo>
                    <a:pt x="217919" y="26200"/>
                  </a:lnTo>
                  <a:lnTo>
                    <a:pt x="217423" y="25907"/>
                  </a:lnTo>
                  <a:lnTo>
                    <a:pt x="217004" y="25780"/>
                  </a:lnTo>
                  <a:lnTo>
                    <a:pt x="216598" y="25704"/>
                  </a:lnTo>
                  <a:lnTo>
                    <a:pt x="215950" y="25628"/>
                  </a:lnTo>
                  <a:lnTo>
                    <a:pt x="215734" y="25641"/>
                  </a:lnTo>
                  <a:lnTo>
                    <a:pt x="215595" y="25653"/>
                  </a:lnTo>
                  <a:lnTo>
                    <a:pt x="215112" y="25679"/>
                  </a:lnTo>
                  <a:lnTo>
                    <a:pt x="213906" y="25984"/>
                  </a:lnTo>
                  <a:lnTo>
                    <a:pt x="213740" y="26047"/>
                  </a:lnTo>
                  <a:lnTo>
                    <a:pt x="213588" y="26098"/>
                  </a:lnTo>
                  <a:lnTo>
                    <a:pt x="213398" y="26161"/>
                  </a:lnTo>
                  <a:lnTo>
                    <a:pt x="212864" y="26301"/>
                  </a:lnTo>
                  <a:lnTo>
                    <a:pt x="212280" y="26390"/>
                  </a:lnTo>
                  <a:lnTo>
                    <a:pt x="211861" y="26390"/>
                  </a:lnTo>
                  <a:lnTo>
                    <a:pt x="211683" y="26339"/>
                  </a:lnTo>
                  <a:lnTo>
                    <a:pt x="211556" y="26314"/>
                  </a:lnTo>
                  <a:lnTo>
                    <a:pt x="211264" y="26238"/>
                  </a:lnTo>
                  <a:lnTo>
                    <a:pt x="210731" y="26111"/>
                  </a:lnTo>
                  <a:lnTo>
                    <a:pt x="210591" y="26085"/>
                  </a:lnTo>
                  <a:lnTo>
                    <a:pt x="210464" y="26047"/>
                  </a:lnTo>
                  <a:lnTo>
                    <a:pt x="209956" y="25984"/>
                  </a:lnTo>
                  <a:lnTo>
                    <a:pt x="209689" y="26034"/>
                  </a:lnTo>
                  <a:lnTo>
                    <a:pt x="209422" y="26123"/>
                  </a:lnTo>
                  <a:lnTo>
                    <a:pt x="208838" y="26454"/>
                  </a:lnTo>
                  <a:lnTo>
                    <a:pt x="208648" y="26657"/>
                  </a:lnTo>
                  <a:lnTo>
                    <a:pt x="208559" y="26822"/>
                  </a:lnTo>
                  <a:lnTo>
                    <a:pt x="208432" y="27050"/>
                  </a:lnTo>
                  <a:lnTo>
                    <a:pt x="208216" y="27343"/>
                  </a:lnTo>
                  <a:lnTo>
                    <a:pt x="208102" y="27482"/>
                  </a:lnTo>
                  <a:lnTo>
                    <a:pt x="207949" y="27711"/>
                  </a:lnTo>
                  <a:lnTo>
                    <a:pt x="207771" y="28562"/>
                  </a:lnTo>
                  <a:lnTo>
                    <a:pt x="207746" y="28727"/>
                  </a:lnTo>
                  <a:lnTo>
                    <a:pt x="207733" y="28994"/>
                  </a:lnTo>
                  <a:lnTo>
                    <a:pt x="207746" y="29222"/>
                  </a:lnTo>
                  <a:lnTo>
                    <a:pt x="207784" y="29413"/>
                  </a:lnTo>
                  <a:lnTo>
                    <a:pt x="208330" y="30162"/>
                  </a:lnTo>
                  <a:lnTo>
                    <a:pt x="208622" y="30848"/>
                  </a:lnTo>
                  <a:lnTo>
                    <a:pt x="208673" y="31495"/>
                  </a:lnTo>
                  <a:lnTo>
                    <a:pt x="208673" y="31673"/>
                  </a:lnTo>
                  <a:lnTo>
                    <a:pt x="208648" y="31978"/>
                  </a:lnTo>
                  <a:lnTo>
                    <a:pt x="208584" y="32537"/>
                  </a:lnTo>
                  <a:lnTo>
                    <a:pt x="208610" y="33921"/>
                  </a:lnTo>
                  <a:lnTo>
                    <a:pt x="208610" y="33985"/>
                  </a:lnTo>
                  <a:lnTo>
                    <a:pt x="208648" y="34239"/>
                  </a:lnTo>
                  <a:lnTo>
                    <a:pt x="208711" y="34455"/>
                  </a:lnTo>
                  <a:lnTo>
                    <a:pt x="208762" y="34670"/>
                  </a:lnTo>
                  <a:lnTo>
                    <a:pt x="208864" y="34861"/>
                  </a:lnTo>
                  <a:lnTo>
                    <a:pt x="209143" y="35420"/>
                  </a:lnTo>
                  <a:lnTo>
                    <a:pt x="209562" y="36220"/>
                  </a:lnTo>
                  <a:lnTo>
                    <a:pt x="209765" y="36817"/>
                  </a:lnTo>
                  <a:lnTo>
                    <a:pt x="209816" y="37363"/>
                  </a:lnTo>
                  <a:lnTo>
                    <a:pt x="209816" y="37363"/>
                  </a:lnTo>
                  <a:lnTo>
                    <a:pt x="209689" y="38328"/>
                  </a:lnTo>
                  <a:lnTo>
                    <a:pt x="209422" y="38874"/>
                  </a:lnTo>
                  <a:lnTo>
                    <a:pt x="209283" y="39065"/>
                  </a:lnTo>
                  <a:lnTo>
                    <a:pt x="208940" y="39344"/>
                  </a:lnTo>
                  <a:lnTo>
                    <a:pt x="208495" y="39585"/>
                  </a:lnTo>
                  <a:lnTo>
                    <a:pt x="207683" y="39966"/>
                  </a:lnTo>
                  <a:lnTo>
                    <a:pt x="207479" y="40068"/>
                  </a:lnTo>
                  <a:lnTo>
                    <a:pt x="207276" y="40220"/>
                  </a:lnTo>
                  <a:lnTo>
                    <a:pt x="207009" y="40462"/>
                  </a:lnTo>
                  <a:lnTo>
                    <a:pt x="206908" y="40601"/>
                  </a:lnTo>
                  <a:lnTo>
                    <a:pt x="206806" y="40817"/>
                  </a:lnTo>
                  <a:lnTo>
                    <a:pt x="206743" y="40957"/>
                  </a:lnTo>
                  <a:lnTo>
                    <a:pt x="206743" y="40957"/>
                  </a:lnTo>
                  <a:lnTo>
                    <a:pt x="206501" y="41694"/>
                  </a:lnTo>
                  <a:lnTo>
                    <a:pt x="206057" y="42443"/>
                  </a:lnTo>
                  <a:lnTo>
                    <a:pt x="205727" y="42824"/>
                  </a:lnTo>
                  <a:lnTo>
                    <a:pt x="205371" y="43014"/>
                  </a:lnTo>
                  <a:lnTo>
                    <a:pt x="205028" y="43192"/>
                  </a:lnTo>
                  <a:lnTo>
                    <a:pt x="204787" y="43294"/>
                  </a:lnTo>
                  <a:lnTo>
                    <a:pt x="204609" y="43370"/>
                  </a:lnTo>
                  <a:lnTo>
                    <a:pt x="204444" y="43433"/>
                  </a:lnTo>
                  <a:lnTo>
                    <a:pt x="204431" y="43433"/>
                  </a:lnTo>
                  <a:lnTo>
                    <a:pt x="203504" y="43700"/>
                  </a:lnTo>
                  <a:lnTo>
                    <a:pt x="203009" y="43776"/>
                  </a:lnTo>
                  <a:lnTo>
                    <a:pt x="201929" y="43814"/>
                  </a:lnTo>
                  <a:lnTo>
                    <a:pt x="201307" y="43992"/>
                  </a:lnTo>
                  <a:lnTo>
                    <a:pt x="200532" y="44513"/>
                  </a:lnTo>
                  <a:lnTo>
                    <a:pt x="200329" y="44691"/>
                  </a:lnTo>
                  <a:lnTo>
                    <a:pt x="199720" y="45681"/>
                  </a:lnTo>
                  <a:lnTo>
                    <a:pt x="199656" y="46062"/>
                  </a:lnTo>
                  <a:lnTo>
                    <a:pt x="199250" y="47015"/>
                  </a:lnTo>
                  <a:lnTo>
                    <a:pt x="199097" y="47396"/>
                  </a:lnTo>
                  <a:lnTo>
                    <a:pt x="198983" y="47828"/>
                  </a:lnTo>
                  <a:lnTo>
                    <a:pt x="198920" y="48069"/>
                  </a:lnTo>
                  <a:lnTo>
                    <a:pt x="198856" y="48361"/>
                  </a:lnTo>
                  <a:lnTo>
                    <a:pt x="198831" y="48602"/>
                  </a:lnTo>
                  <a:lnTo>
                    <a:pt x="198856" y="49263"/>
                  </a:lnTo>
                  <a:lnTo>
                    <a:pt x="198805" y="49568"/>
                  </a:lnTo>
                  <a:lnTo>
                    <a:pt x="198704" y="49872"/>
                  </a:lnTo>
                  <a:lnTo>
                    <a:pt x="198526" y="50457"/>
                  </a:lnTo>
                  <a:lnTo>
                    <a:pt x="198450" y="50736"/>
                  </a:lnTo>
                  <a:lnTo>
                    <a:pt x="198094" y="51714"/>
                  </a:lnTo>
                  <a:lnTo>
                    <a:pt x="197827" y="52120"/>
                  </a:lnTo>
                  <a:lnTo>
                    <a:pt x="197510" y="52552"/>
                  </a:lnTo>
                  <a:lnTo>
                    <a:pt x="197332" y="52755"/>
                  </a:lnTo>
                  <a:lnTo>
                    <a:pt x="197129" y="53162"/>
                  </a:lnTo>
                  <a:lnTo>
                    <a:pt x="197027" y="53339"/>
                  </a:lnTo>
                  <a:lnTo>
                    <a:pt x="196595" y="53708"/>
                  </a:lnTo>
                  <a:lnTo>
                    <a:pt x="196456" y="53809"/>
                  </a:lnTo>
                  <a:lnTo>
                    <a:pt x="195821" y="54190"/>
                  </a:lnTo>
                  <a:lnTo>
                    <a:pt x="195592" y="54317"/>
                  </a:lnTo>
                  <a:lnTo>
                    <a:pt x="195237" y="54533"/>
                  </a:lnTo>
                  <a:lnTo>
                    <a:pt x="195084" y="54622"/>
                  </a:lnTo>
                  <a:lnTo>
                    <a:pt x="194944" y="54711"/>
                  </a:lnTo>
                  <a:lnTo>
                    <a:pt x="194513" y="54978"/>
                  </a:lnTo>
                  <a:lnTo>
                    <a:pt x="194195" y="55156"/>
                  </a:lnTo>
                  <a:lnTo>
                    <a:pt x="193878" y="55359"/>
                  </a:lnTo>
                  <a:lnTo>
                    <a:pt x="193738" y="55410"/>
                  </a:lnTo>
                  <a:lnTo>
                    <a:pt x="193573" y="55498"/>
                  </a:lnTo>
                  <a:lnTo>
                    <a:pt x="193281" y="55460"/>
                  </a:lnTo>
                  <a:lnTo>
                    <a:pt x="193230" y="55448"/>
                  </a:lnTo>
                  <a:lnTo>
                    <a:pt x="192468" y="54825"/>
                  </a:lnTo>
                  <a:lnTo>
                    <a:pt x="192506" y="54698"/>
                  </a:lnTo>
                  <a:lnTo>
                    <a:pt x="192138" y="54317"/>
                  </a:lnTo>
                  <a:lnTo>
                    <a:pt x="191960" y="54241"/>
                  </a:lnTo>
                  <a:lnTo>
                    <a:pt x="191757" y="54152"/>
                  </a:lnTo>
                  <a:lnTo>
                    <a:pt x="191249" y="54152"/>
                  </a:lnTo>
                  <a:lnTo>
                    <a:pt x="191122" y="54203"/>
                  </a:lnTo>
                  <a:lnTo>
                    <a:pt x="190893" y="54317"/>
                  </a:lnTo>
                  <a:lnTo>
                    <a:pt x="190703" y="54368"/>
                  </a:lnTo>
                  <a:lnTo>
                    <a:pt x="190322" y="54457"/>
                  </a:lnTo>
                  <a:lnTo>
                    <a:pt x="190042" y="54521"/>
                  </a:lnTo>
                  <a:lnTo>
                    <a:pt x="189674" y="54648"/>
                  </a:lnTo>
                  <a:lnTo>
                    <a:pt x="189395" y="54889"/>
                  </a:lnTo>
                  <a:lnTo>
                    <a:pt x="189255" y="55168"/>
                  </a:lnTo>
                  <a:lnTo>
                    <a:pt x="189115" y="55422"/>
                  </a:lnTo>
                  <a:lnTo>
                    <a:pt x="188975" y="56095"/>
                  </a:lnTo>
                  <a:lnTo>
                    <a:pt x="188975" y="56476"/>
                  </a:lnTo>
                  <a:lnTo>
                    <a:pt x="188950" y="56641"/>
                  </a:lnTo>
                  <a:lnTo>
                    <a:pt x="188887" y="57200"/>
                  </a:lnTo>
                  <a:lnTo>
                    <a:pt x="188709" y="57594"/>
                  </a:lnTo>
                  <a:lnTo>
                    <a:pt x="188607" y="57772"/>
                  </a:lnTo>
                  <a:lnTo>
                    <a:pt x="188290" y="58254"/>
                  </a:lnTo>
                  <a:lnTo>
                    <a:pt x="188061" y="58445"/>
                  </a:lnTo>
                  <a:lnTo>
                    <a:pt x="187451" y="58953"/>
                  </a:lnTo>
                  <a:lnTo>
                    <a:pt x="186867" y="59499"/>
                  </a:lnTo>
                  <a:lnTo>
                    <a:pt x="186143" y="60413"/>
                  </a:lnTo>
                  <a:lnTo>
                    <a:pt x="186004" y="60680"/>
                  </a:lnTo>
                  <a:lnTo>
                    <a:pt x="185864" y="61074"/>
                  </a:lnTo>
                  <a:lnTo>
                    <a:pt x="185470" y="62128"/>
                  </a:lnTo>
                  <a:lnTo>
                    <a:pt x="185419" y="63449"/>
                  </a:lnTo>
                  <a:lnTo>
                    <a:pt x="185623" y="65277"/>
                  </a:lnTo>
                  <a:lnTo>
                    <a:pt x="185661" y="65938"/>
                  </a:lnTo>
                  <a:lnTo>
                    <a:pt x="185623" y="66243"/>
                  </a:lnTo>
                  <a:lnTo>
                    <a:pt x="185585" y="66840"/>
                  </a:lnTo>
                  <a:lnTo>
                    <a:pt x="185229" y="67652"/>
                  </a:lnTo>
                  <a:lnTo>
                    <a:pt x="185127" y="68008"/>
                  </a:lnTo>
                  <a:lnTo>
                    <a:pt x="185089" y="68173"/>
                  </a:lnTo>
                  <a:lnTo>
                    <a:pt x="185051" y="68364"/>
                  </a:lnTo>
                  <a:lnTo>
                    <a:pt x="184962" y="68846"/>
                  </a:lnTo>
                  <a:lnTo>
                    <a:pt x="184911" y="69672"/>
                  </a:lnTo>
                  <a:lnTo>
                    <a:pt x="184886" y="69849"/>
                  </a:lnTo>
                  <a:lnTo>
                    <a:pt x="184823" y="70230"/>
                  </a:lnTo>
                  <a:lnTo>
                    <a:pt x="184759" y="70434"/>
                  </a:lnTo>
                  <a:lnTo>
                    <a:pt x="184619" y="70777"/>
                  </a:lnTo>
                  <a:lnTo>
                    <a:pt x="184378" y="71094"/>
                  </a:lnTo>
                  <a:lnTo>
                    <a:pt x="184162" y="71335"/>
                  </a:lnTo>
                  <a:lnTo>
                    <a:pt x="183921" y="71564"/>
                  </a:lnTo>
                  <a:lnTo>
                    <a:pt x="183489" y="71805"/>
                  </a:lnTo>
                  <a:lnTo>
                    <a:pt x="183311" y="71907"/>
                  </a:lnTo>
                  <a:lnTo>
                    <a:pt x="183146" y="71932"/>
                  </a:lnTo>
                  <a:lnTo>
                    <a:pt x="182968" y="71970"/>
                  </a:lnTo>
                  <a:lnTo>
                    <a:pt x="182092" y="72034"/>
                  </a:lnTo>
                  <a:lnTo>
                    <a:pt x="181063" y="72250"/>
                  </a:lnTo>
                  <a:lnTo>
                    <a:pt x="180441" y="72326"/>
                  </a:lnTo>
                  <a:lnTo>
                    <a:pt x="179882" y="72491"/>
                  </a:lnTo>
                  <a:lnTo>
                    <a:pt x="179425" y="72720"/>
                  </a:lnTo>
                  <a:lnTo>
                    <a:pt x="179298" y="72859"/>
                  </a:lnTo>
                  <a:lnTo>
                    <a:pt x="179196" y="73139"/>
                  </a:lnTo>
                  <a:lnTo>
                    <a:pt x="179158" y="73329"/>
                  </a:lnTo>
                  <a:lnTo>
                    <a:pt x="179260" y="74066"/>
                  </a:lnTo>
                  <a:lnTo>
                    <a:pt x="179209" y="74434"/>
                  </a:lnTo>
                  <a:lnTo>
                    <a:pt x="179108" y="74637"/>
                  </a:lnTo>
                  <a:lnTo>
                    <a:pt x="179019" y="74790"/>
                  </a:lnTo>
                  <a:lnTo>
                    <a:pt x="178803" y="74866"/>
                  </a:lnTo>
                  <a:lnTo>
                    <a:pt x="178561" y="74828"/>
                  </a:lnTo>
                  <a:lnTo>
                    <a:pt x="178244" y="74574"/>
                  </a:lnTo>
                  <a:lnTo>
                    <a:pt x="177812" y="74015"/>
                  </a:lnTo>
                  <a:lnTo>
                    <a:pt x="177317" y="73024"/>
                  </a:lnTo>
                  <a:lnTo>
                    <a:pt x="177152" y="72643"/>
                  </a:lnTo>
                  <a:lnTo>
                    <a:pt x="177190" y="72491"/>
                  </a:lnTo>
                  <a:lnTo>
                    <a:pt x="177101" y="72364"/>
                  </a:lnTo>
                  <a:lnTo>
                    <a:pt x="176923" y="72186"/>
                  </a:lnTo>
                  <a:lnTo>
                    <a:pt x="176618" y="71958"/>
                  </a:lnTo>
                  <a:lnTo>
                    <a:pt x="176148" y="71666"/>
                  </a:lnTo>
                  <a:lnTo>
                    <a:pt x="175526" y="71386"/>
                  </a:lnTo>
                  <a:lnTo>
                    <a:pt x="175031" y="71272"/>
                  </a:lnTo>
                  <a:lnTo>
                    <a:pt x="174866" y="71246"/>
                  </a:lnTo>
                  <a:lnTo>
                    <a:pt x="174574" y="71221"/>
                  </a:lnTo>
                  <a:lnTo>
                    <a:pt x="174294" y="71221"/>
                  </a:lnTo>
                  <a:lnTo>
                    <a:pt x="174155" y="71246"/>
                  </a:lnTo>
                  <a:lnTo>
                    <a:pt x="173913" y="71246"/>
                  </a:lnTo>
                  <a:lnTo>
                    <a:pt x="173431" y="71386"/>
                  </a:lnTo>
                  <a:lnTo>
                    <a:pt x="172592" y="71602"/>
                  </a:lnTo>
                  <a:lnTo>
                    <a:pt x="172338" y="71589"/>
                  </a:lnTo>
                  <a:lnTo>
                    <a:pt x="172021" y="71513"/>
                  </a:lnTo>
                  <a:lnTo>
                    <a:pt x="171500" y="71221"/>
                  </a:lnTo>
                  <a:lnTo>
                    <a:pt x="171234" y="71107"/>
                  </a:lnTo>
                  <a:lnTo>
                    <a:pt x="171094" y="71031"/>
                  </a:lnTo>
                  <a:lnTo>
                    <a:pt x="170941" y="70967"/>
                  </a:lnTo>
                  <a:lnTo>
                    <a:pt x="170649" y="70840"/>
                  </a:lnTo>
                  <a:lnTo>
                    <a:pt x="169951" y="70446"/>
                  </a:lnTo>
                  <a:lnTo>
                    <a:pt x="169710" y="70116"/>
                  </a:lnTo>
                  <a:lnTo>
                    <a:pt x="169329" y="69748"/>
                  </a:lnTo>
                  <a:lnTo>
                    <a:pt x="168490" y="69316"/>
                  </a:lnTo>
                  <a:lnTo>
                    <a:pt x="168351" y="69202"/>
                  </a:lnTo>
                  <a:lnTo>
                    <a:pt x="167995" y="68922"/>
                  </a:lnTo>
                  <a:lnTo>
                    <a:pt x="167665" y="68605"/>
                  </a:lnTo>
                  <a:lnTo>
                    <a:pt x="167385" y="68071"/>
                  </a:lnTo>
                  <a:lnTo>
                    <a:pt x="167081" y="66586"/>
                  </a:lnTo>
                  <a:lnTo>
                    <a:pt x="167081" y="66001"/>
                  </a:lnTo>
                  <a:lnTo>
                    <a:pt x="167157" y="65570"/>
                  </a:lnTo>
                  <a:lnTo>
                    <a:pt x="167246" y="65125"/>
                  </a:lnTo>
                  <a:lnTo>
                    <a:pt x="167309" y="64820"/>
                  </a:lnTo>
                  <a:lnTo>
                    <a:pt x="167335" y="64681"/>
                  </a:lnTo>
                  <a:lnTo>
                    <a:pt x="167398" y="64350"/>
                  </a:lnTo>
                  <a:lnTo>
                    <a:pt x="167462" y="64020"/>
                  </a:lnTo>
                  <a:lnTo>
                    <a:pt x="167436" y="63550"/>
                  </a:lnTo>
                  <a:lnTo>
                    <a:pt x="167119" y="63017"/>
                  </a:lnTo>
                  <a:lnTo>
                    <a:pt x="166662" y="62268"/>
                  </a:lnTo>
                  <a:lnTo>
                    <a:pt x="165836" y="61721"/>
                  </a:lnTo>
                  <a:lnTo>
                    <a:pt x="165671" y="61734"/>
                  </a:lnTo>
                  <a:lnTo>
                    <a:pt x="165468" y="61772"/>
                  </a:lnTo>
                  <a:lnTo>
                    <a:pt x="165150" y="61925"/>
                  </a:lnTo>
                  <a:lnTo>
                    <a:pt x="164858" y="62255"/>
                  </a:lnTo>
                  <a:lnTo>
                    <a:pt x="164795" y="62458"/>
                  </a:lnTo>
                  <a:lnTo>
                    <a:pt x="164909" y="62928"/>
                  </a:lnTo>
                  <a:lnTo>
                    <a:pt x="164909" y="63436"/>
                  </a:lnTo>
                  <a:lnTo>
                    <a:pt x="164706" y="63766"/>
                  </a:lnTo>
                  <a:lnTo>
                    <a:pt x="164325" y="64071"/>
                  </a:lnTo>
                  <a:lnTo>
                    <a:pt x="163448" y="64109"/>
                  </a:lnTo>
                  <a:lnTo>
                    <a:pt x="162344" y="63969"/>
                  </a:lnTo>
                  <a:lnTo>
                    <a:pt x="162115" y="64046"/>
                  </a:lnTo>
                  <a:lnTo>
                    <a:pt x="161747" y="64325"/>
                  </a:lnTo>
                  <a:lnTo>
                    <a:pt x="161594" y="64655"/>
                  </a:lnTo>
                  <a:lnTo>
                    <a:pt x="161442" y="65023"/>
                  </a:lnTo>
                  <a:lnTo>
                    <a:pt x="161302" y="65379"/>
                  </a:lnTo>
                  <a:lnTo>
                    <a:pt x="161010" y="65531"/>
                  </a:lnTo>
                  <a:lnTo>
                    <a:pt x="160845" y="65519"/>
                  </a:lnTo>
                  <a:lnTo>
                    <a:pt x="160235" y="64833"/>
                  </a:lnTo>
                  <a:lnTo>
                    <a:pt x="160007" y="64630"/>
                  </a:lnTo>
                  <a:lnTo>
                    <a:pt x="159727" y="64414"/>
                  </a:lnTo>
                  <a:lnTo>
                    <a:pt x="159550" y="64249"/>
                  </a:lnTo>
                  <a:lnTo>
                    <a:pt x="158648" y="64160"/>
                  </a:lnTo>
                  <a:lnTo>
                    <a:pt x="158280" y="64312"/>
                  </a:lnTo>
                  <a:lnTo>
                    <a:pt x="158013" y="64592"/>
                  </a:lnTo>
                  <a:lnTo>
                    <a:pt x="157835" y="64935"/>
                  </a:lnTo>
                  <a:lnTo>
                    <a:pt x="157822" y="65404"/>
                  </a:lnTo>
                  <a:lnTo>
                    <a:pt x="157937" y="65747"/>
                  </a:lnTo>
                  <a:lnTo>
                    <a:pt x="158191" y="66039"/>
                  </a:lnTo>
                  <a:lnTo>
                    <a:pt x="158622" y="66281"/>
                  </a:lnTo>
                  <a:lnTo>
                    <a:pt x="158775" y="66357"/>
                  </a:lnTo>
                  <a:lnTo>
                    <a:pt x="159410" y="66662"/>
                  </a:lnTo>
                  <a:lnTo>
                    <a:pt x="159600" y="67195"/>
                  </a:lnTo>
                  <a:lnTo>
                    <a:pt x="159461" y="67906"/>
                  </a:lnTo>
                  <a:lnTo>
                    <a:pt x="159194" y="68338"/>
                  </a:lnTo>
                  <a:lnTo>
                    <a:pt x="158495" y="68960"/>
                  </a:lnTo>
                  <a:lnTo>
                    <a:pt x="157505" y="69227"/>
                  </a:lnTo>
                  <a:lnTo>
                    <a:pt x="157086" y="69265"/>
                  </a:lnTo>
                  <a:lnTo>
                    <a:pt x="156667" y="69265"/>
                  </a:lnTo>
                  <a:lnTo>
                    <a:pt x="156095" y="69240"/>
                  </a:lnTo>
                  <a:lnTo>
                    <a:pt x="155524" y="69316"/>
                  </a:lnTo>
                  <a:lnTo>
                    <a:pt x="155270" y="69443"/>
                  </a:lnTo>
                  <a:lnTo>
                    <a:pt x="155028" y="69684"/>
                  </a:lnTo>
                  <a:lnTo>
                    <a:pt x="154889" y="70269"/>
                  </a:lnTo>
                  <a:lnTo>
                    <a:pt x="154876" y="70510"/>
                  </a:lnTo>
                  <a:lnTo>
                    <a:pt x="154889" y="70929"/>
                  </a:lnTo>
                  <a:lnTo>
                    <a:pt x="154889" y="71285"/>
                  </a:lnTo>
                  <a:lnTo>
                    <a:pt x="154825" y="71653"/>
                  </a:lnTo>
                  <a:lnTo>
                    <a:pt x="154812" y="72186"/>
                  </a:lnTo>
                  <a:lnTo>
                    <a:pt x="154851" y="73240"/>
                  </a:lnTo>
                  <a:lnTo>
                    <a:pt x="154825" y="74053"/>
                  </a:lnTo>
                  <a:lnTo>
                    <a:pt x="154889" y="74447"/>
                  </a:lnTo>
                  <a:lnTo>
                    <a:pt x="155041" y="74942"/>
                  </a:lnTo>
                  <a:lnTo>
                    <a:pt x="155143" y="75095"/>
                  </a:lnTo>
                  <a:lnTo>
                    <a:pt x="155447" y="75399"/>
                  </a:lnTo>
                  <a:lnTo>
                    <a:pt x="155587" y="75666"/>
                  </a:lnTo>
                  <a:lnTo>
                    <a:pt x="155625" y="75806"/>
                  </a:lnTo>
                  <a:lnTo>
                    <a:pt x="155714" y="76072"/>
                  </a:lnTo>
                  <a:lnTo>
                    <a:pt x="155727" y="76441"/>
                  </a:lnTo>
                  <a:lnTo>
                    <a:pt x="155651" y="76606"/>
                  </a:lnTo>
                  <a:lnTo>
                    <a:pt x="155511" y="76746"/>
                  </a:lnTo>
                  <a:lnTo>
                    <a:pt x="155105" y="77000"/>
                  </a:lnTo>
                  <a:lnTo>
                    <a:pt x="154749" y="77152"/>
                  </a:lnTo>
                  <a:lnTo>
                    <a:pt x="154355" y="77317"/>
                  </a:lnTo>
                  <a:lnTo>
                    <a:pt x="154012" y="77317"/>
                  </a:lnTo>
                  <a:lnTo>
                    <a:pt x="153631" y="77254"/>
                  </a:lnTo>
                  <a:lnTo>
                    <a:pt x="152742" y="76974"/>
                  </a:lnTo>
                  <a:lnTo>
                    <a:pt x="152057" y="76898"/>
                  </a:lnTo>
                  <a:lnTo>
                    <a:pt x="151764" y="76949"/>
                  </a:lnTo>
                  <a:lnTo>
                    <a:pt x="151587" y="77101"/>
                  </a:lnTo>
                  <a:lnTo>
                    <a:pt x="151307" y="77431"/>
                  </a:lnTo>
                  <a:lnTo>
                    <a:pt x="151168" y="77647"/>
                  </a:lnTo>
                  <a:lnTo>
                    <a:pt x="151091" y="77901"/>
                  </a:lnTo>
                  <a:lnTo>
                    <a:pt x="151079" y="78257"/>
                  </a:lnTo>
                  <a:lnTo>
                    <a:pt x="151168" y="79286"/>
                  </a:lnTo>
                  <a:lnTo>
                    <a:pt x="151142" y="79565"/>
                  </a:lnTo>
                  <a:lnTo>
                    <a:pt x="151104" y="79908"/>
                  </a:lnTo>
                  <a:lnTo>
                    <a:pt x="151180" y="80124"/>
                  </a:lnTo>
                  <a:lnTo>
                    <a:pt x="151168" y="80390"/>
                  </a:lnTo>
                  <a:lnTo>
                    <a:pt x="150825" y="80962"/>
                  </a:lnTo>
                  <a:lnTo>
                    <a:pt x="150596" y="81140"/>
                  </a:lnTo>
                  <a:lnTo>
                    <a:pt x="150291" y="81305"/>
                  </a:lnTo>
                  <a:lnTo>
                    <a:pt x="149745" y="81648"/>
                  </a:lnTo>
                  <a:lnTo>
                    <a:pt x="148640" y="82003"/>
                  </a:lnTo>
                  <a:lnTo>
                    <a:pt x="148424" y="81991"/>
                  </a:lnTo>
                  <a:lnTo>
                    <a:pt x="148285" y="81927"/>
                  </a:lnTo>
                  <a:lnTo>
                    <a:pt x="148132" y="81826"/>
                  </a:lnTo>
                  <a:lnTo>
                    <a:pt x="147942" y="81470"/>
                  </a:lnTo>
                  <a:lnTo>
                    <a:pt x="147904" y="81013"/>
                  </a:lnTo>
                  <a:lnTo>
                    <a:pt x="147980" y="80644"/>
                  </a:lnTo>
                  <a:lnTo>
                    <a:pt x="148120" y="80225"/>
                  </a:lnTo>
                  <a:lnTo>
                    <a:pt x="148628" y="79184"/>
                  </a:lnTo>
                  <a:lnTo>
                    <a:pt x="148818" y="78638"/>
                  </a:lnTo>
                  <a:lnTo>
                    <a:pt x="148856" y="78422"/>
                  </a:lnTo>
                  <a:lnTo>
                    <a:pt x="148843" y="78155"/>
                  </a:lnTo>
                  <a:lnTo>
                    <a:pt x="148780" y="77914"/>
                  </a:lnTo>
                  <a:lnTo>
                    <a:pt x="148716" y="77774"/>
                  </a:lnTo>
                  <a:lnTo>
                    <a:pt x="148577" y="77660"/>
                  </a:lnTo>
                  <a:lnTo>
                    <a:pt x="148043" y="77495"/>
                  </a:lnTo>
                  <a:lnTo>
                    <a:pt x="147497" y="77393"/>
                  </a:lnTo>
                  <a:lnTo>
                    <a:pt x="147065" y="77381"/>
                  </a:lnTo>
                  <a:lnTo>
                    <a:pt x="146837" y="77469"/>
                  </a:lnTo>
                  <a:lnTo>
                    <a:pt x="146507" y="77774"/>
                  </a:lnTo>
                  <a:lnTo>
                    <a:pt x="145922" y="78219"/>
                  </a:lnTo>
                  <a:lnTo>
                    <a:pt x="145922" y="78219"/>
                  </a:lnTo>
                  <a:lnTo>
                    <a:pt x="145186" y="78714"/>
                  </a:lnTo>
                  <a:lnTo>
                    <a:pt x="144983" y="78765"/>
                  </a:lnTo>
                  <a:lnTo>
                    <a:pt x="144525" y="78638"/>
                  </a:lnTo>
                  <a:lnTo>
                    <a:pt x="144373" y="78511"/>
                  </a:lnTo>
                  <a:lnTo>
                    <a:pt x="144119" y="78193"/>
                  </a:lnTo>
                  <a:lnTo>
                    <a:pt x="143776" y="77749"/>
                  </a:lnTo>
                  <a:lnTo>
                    <a:pt x="143560" y="77457"/>
                  </a:lnTo>
                  <a:lnTo>
                    <a:pt x="143332" y="77063"/>
                  </a:lnTo>
                  <a:lnTo>
                    <a:pt x="143255" y="76923"/>
                  </a:lnTo>
                  <a:lnTo>
                    <a:pt x="142849" y="76225"/>
                  </a:lnTo>
                  <a:lnTo>
                    <a:pt x="142430" y="75310"/>
                  </a:lnTo>
                  <a:lnTo>
                    <a:pt x="142354" y="75171"/>
                  </a:lnTo>
                  <a:lnTo>
                    <a:pt x="142112" y="74663"/>
                  </a:lnTo>
                  <a:lnTo>
                    <a:pt x="141973" y="74256"/>
                  </a:lnTo>
                  <a:lnTo>
                    <a:pt x="141757" y="73685"/>
                  </a:lnTo>
                  <a:lnTo>
                    <a:pt x="141630" y="73215"/>
                  </a:lnTo>
                  <a:lnTo>
                    <a:pt x="141414" y="72682"/>
                  </a:lnTo>
                  <a:lnTo>
                    <a:pt x="141135" y="72491"/>
                  </a:lnTo>
                  <a:lnTo>
                    <a:pt x="141135" y="72478"/>
                  </a:lnTo>
                  <a:lnTo>
                    <a:pt x="140500" y="72085"/>
                  </a:lnTo>
                  <a:lnTo>
                    <a:pt x="140322" y="72021"/>
                  </a:lnTo>
                  <a:lnTo>
                    <a:pt x="140182" y="72008"/>
                  </a:lnTo>
                  <a:lnTo>
                    <a:pt x="140042" y="72021"/>
                  </a:lnTo>
                  <a:lnTo>
                    <a:pt x="139458" y="72351"/>
                  </a:lnTo>
                  <a:lnTo>
                    <a:pt x="138747" y="72567"/>
                  </a:lnTo>
                  <a:lnTo>
                    <a:pt x="138417" y="72745"/>
                  </a:lnTo>
                  <a:lnTo>
                    <a:pt x="138061" y="73024"/>
                  </a:lnTo>
                  <a:lnTo>
                    <a:pt x="137871" y="73228"/>
                  </a:lnTo>
                  <a:lnTo>
                    <a:pt x="137693" y="73482"/>
                  </a:lnTo>
                  <a:lnTo>
                    <a:pt x="137413" y="73761"/>
                  </a:lnTo>
                  <a:lnTo>
                    <a:pt x="137159" y="73964"/>
                  </a:lnTo>
                  <a:lnTo>
                    <a:pt x="136956" y="74167"/>
                  </a:lnTo>
                  <a:lnTo>
                    <a:pt x="136588" y="74688"/>
                  </a:lnTo>
                  <a:lnTo>
                    <a:pt x="136067" y="75285"/>
                  </a:lnTo>
                  <a:lnTo>
                    <a:pt x="135928" y="75412"/>
                  </a:lnTo>
                  <a:lnTo>
                    <a:pt x="135229" y="75869"/>
                  </a:lnTo>
                  <a:lnTo>
                    <a:pt x="134899" y="75958"/>
                  </a:lnTo>
                  <a:lnTo>
                    <a:pt x="134518" y="75971"/>
                  </a:lnTo>
                  <a:lnTo>
                    <a:pt x="133946" y="76060"/>
                  </a:lnTo>
                  <a:lnTo>
                    <a:pt x="132994" y="76111"/>
                  </a:lnTo>
                  <a:lnTo>
                    <a:pt x="132765" y="76098"/>
                  </a:lnTo>
                  <a:lnTo>
                    <a:pt x="132283" y="76250"/>
                  </a:lnTo>
                  <a:lnTo>
                    <a:pt x="131038" y="76720"/>
                  </a:lnTo>
                  <a:lnTo>
                    <a:pt x="130695" y="76898"/>
                  </a:lnTo>
                  <a:lnTo>
                    <a:pt x="130314" y="77152"/>
                  </a:lnTo>
                  <a:lnTo>
                    <a:pt x="129578" y="77673"/>
                  </a:lnTo>
                  <a:lnTo>
                    <a:pt x="129412" y="77838"/>
                  </a:lnTo>
                  <a:lnTo>
                    <a:pt x="129285" y="77977"/>
                  </a:lnTo>
                  <a:lnTo>
                    <a:pt x="129108" y="78181"/>
                  </a:lnTo>
                  <a:lnTo>
                    <a:pt x="129006" y="78384"/>
                  </a:lnTo>
                  <a:lnTo>
                    <a:pt x="128943" y="78524"/>
                  </a:lnTo>
                  <a:lnTo>
                    <a:pt x="128904" y="78676"/>
                  </a:lnTo>
                  <a:lnTo>
                    <a:pt x="128904" y="78854"/>
                  </a:lnTo>
                  <a:lnTo>
                    <a:pt x="129006" y="79070"/>
                  </a:lnTo>
                  <a:lnTo>
                    <a:pt x="129019" y="79336"/>
                  </a:lnTo>
                  <a:lnTo>
                    <a:pt x="129044" y="79603"/>
                  </a:lnTo>
                  <a:lnTo>
                    <a:pt x="129006" y="79933"/>
                  </a:lnTo>
                  <a:lnTo>
                    <a:pt x="128727" y="80606"/>
                  </a:lnTo>
                  <a:lnTo>
                    <a:pt x="128600" y="80987"/>
                  </a:lnTo>
                  <a:lnTo>
                    <a:pt x="128549" y="81254"/>
                  </a:lnTo>
                  <a:lnTo>
                    <a:pt x="128384" y="82130"/>
                  </a:lnTo>
                  <a:lnTo>
                    <a:pt x="128257" y="82638"/>
                  </a:lnTo>
                  <a:lnTo>
                    <a:pt x="127876" y="83692"/>
                  </a:lnTo>
                  <a:lnTo>
                    <a:pt x="127736" y="83959"/>
                  </a:lnTo>
                  <a:lnTo>
                    <a:pt x="127634" y="84137"/>
                  </a:lnTo>
                  <a:lnTo>
                    <a:pt x="127533" y="84277"/>
                  </a:lnTo>
                  <a:lnTo>
                    <a:pt x="127482" y="84353"/>
                  </a:lnTo>
                  <a:lnTo>
                    <a:pt x="126593" y="85102"/>
                  </a:lnTo>
                  <a:lnTo>
                    <a:pt x="126123" y="85293"/>
                  </a:lnTo>
                  <a:lnTo>
                    <a:pt x="125615" y="85407"/>
                  </a:lnTo>
                  <a:lnTo>
                    <a:pt x="125158" y="85394"/>
                  </a:lnTo>
                  <a:lnTo>
                    <a:pt x="124726" y="85255"/>
                  </a:lnTo>
                  <a:lnTo>
                    <a:pt x="124459" y="84785"/>
                  </a:lnTo>
                  <a:lnTo>
                    <a:pt x="124244" y="83845"/>
                  </a:lnTo>
                  <a:lnTo>
                    <a:pt x="124040" y="83299"/>
                  </a:lnTo>
                  <a:lnTo>
                    <a:pt x="123558" y="82422"/>
                  </a:lnTo>
                  <a:lnTo>
                    <a:pt x="123520" y="82308"/>
                  </a:lnTo>
                  <a:lnTo>
                    <a:pt x="123228" y="81927"/>
                  </a:lnTo>
                  <a:lnTo>
                    <a:pt x="123050" y="81762"/>
                  </a:lnTo>
                  <a:lnTo>
                    <a:pt x="122643" y="81635"/>
                  </a:lnTo>
                  <a:lnTo>
                    <a:pt x="122173" y="81686"/>
                  </a:lnTo>
                  <a:lnTo>
                    <a:pt x="121069" y="81508"/>
                  </a:lnTo>
                  <a:lnTo>
                    <a:pt x="120561" y="81343"/>
                  </a:lnTo>
                  <a:lnTo>
                    <a:pt x="120141" y="81165"/>
                  </a:lnTo>
                  <a:lnTo>
                    <a:pt x="118452" y="79997"/>
                  </a:lnTo>
                  <a:lnTo>
                    <a:pt x="118071" y="79641"/>
                  </a:lnTo>
                  <a:lnTo>
                    <a:pt x="117970" y="79489"/>
                  </a:lnTo>
                  <a:lnTo>
                    <a:pt x="117830" y="79324"/>
                  </a:lnTo>
                  <a:lnTo>
                    <a:pt x="117728" y="79184"/>
                  </a:lnTo>
                  <a:lnTo>
                    <a:pt x="117589" y="79057"/>
                  </a:lnTo>
                  <a:lnTo>
                    <a:pt x="116192" y="78028"/>
                  </a:lnTo>
                  <a:lnTo>
                    <a:pt x="115709" y="77762"/>
                  </a:lnTo>
                  <a:lnTo>
                    <a:pt x="115430" y="77622"/>
                  </a:lnTo>
                  <a:lnTo>
                    <a:pt x="115277" y="77533"/>
                  </a:lnTo>
                  <a:lnTo>
                    <a:pt x="114706" y="77355"/>
                  </a:lnTo>
                  <a:lnTo>
                    <a:pt x="114528" y="77393"/>
                  </a:lnTo>
                  <a:lnTo>
                    <a:pt x="114198" y="77241"/>
                  </a:lnTo>
                  <a:lnTo>
                    <a:pt x="114185" y="77241"/>
                  </a:lnTo>
                  <a:lnTo>
                    <a:pt x="113664" y="76860"/>
                  </a:lnTo>
                  <a:lnTo>
                    <a:pt x="113563" y="76720"/>
                  </a:lnTo>
                  <a:lnTo>
                    <a:pt x="113398" y="76580"/>
                  </a:lnTo>
                  <a:lnTo>
                    <a:pt x="113233" y="76542"/>
                  </a:lnTo>
                  <a:lnTo>
                    <a:pt x="112699" y="75971"/>
                  </a:lnTo>
                  <a:lnTo>
                    <a:pt x="112699" y="75844"/>
                  </a:lnTo>
                  <a:lnTo>
                    <a:pt x="112344" y="75615"/>
                  </a:lnTo>
                  <a:lnTo>
                    <a:pt x="112013" y="75501"/>
                  </a:lnTo>
                  <a:lnTo>
                    <a:pt x="111772" y="75412"/>
                  </a:lnTo>
                  <a:lnTo>
                    <a:pt x="111290" y="75234"/>
                  </a:lnTo>
                  <a:lnTo>
                    <a:pt x="111086" y="75158"/>
                  </a:lnTo>
                  <a:lnTo>
                    <a:pt x="110769" y="75069"/>
                  </a:lnTo>
                  <a:lnTo>
                    <a:pt x="110616" y="75044"/>
                  </a:lnTo>
                  <a:lnTo>
                    <a:pt x="110439" y="74993"/>
                  </a:lnTo>
                  <a:lnTo>
                    <a:pt x="109931" y="74993"/>
                  </a:lnTo>
                  <a:lnTo>
                    <a:pt x="109537" y="75018"/>
                  </a:lnTo>
                  <a:lnTo>
                    <a:pt x="109004" y="75107"/>
                  </a:lnTo>
                  <a:lnTo>
                    <a:pt x="108864" y="75171"/>
                  </a:lnTo>
                  <a:lnTo>
                    <a:pt x="108699" y="75272"/>
                  </a:lnTo>
                  <a:lnTo>
                    <a:pt x="108115" y="75653"/>
                  </a:lnTo>
                  <a:lnTo>
                    <a:pt x="107289" y="76301"/>
                  </a:lnTo>
                  <a:lnTo>
                    <a:pt x="107060" y="76466"/>
                  </a:lnTo>
                  <a:lnTo>
                    <a:pt x="106832" y="76695"/>
                  </a:lnTo>
                  <a:lnTo>
                    <a:pt x="106298" y="77152"/>
                  </a:lnTo>
                  <a:lnTo>
                    <a:pt x="105968" y="77292"/>
                  </a:lnTo>
                  <a:lnTo>
                    <a:pt x="105765" y="77317"/>
                  </a:lnTo>
                  <a:lnTo>
                    <a:pt x="105333" y="76923"/>
                  </a:lnTo>
                  <a:lnTo>
                    <a:pt x="104851" y="76720"/>
                  </a:lnTo>
                  <a:lnTo>
                    <a:pt x="104063" y="76276"/>
                  </a:lnTo>
                  <a:lnTo>
                    <a:pt x="103924" y="76174"/>
                  </a:lnTo>
                  <a:lnTo>
                    <a:pt x="103670" y="75958"/>
                  </a:lnTo>
                  <a:lnTo>
                    <a:pt x="103492" y="75793"/>
                  </a:lnTo>
                  <a:lnTo>
                    <a:pt x="103263" y="75514"/>
                  </a:lnTo>
                  <a:lnTo>
                    <a:pt x="103098" y="75310"/>
                  </a:lnTo>
                  <a:lnTo>
                    <a:pt x="102958" y="75082"/>
                  </a:lnTo>
                  <a:lnTo>
                    <a:pt x="102819" y="74726"/>
                  </a:lnTo>
                  <a:lnTo>
                    <a:pt x="102692" y="74218"/>
                  </a:lnTo>
                  <a:lnTo>
                    <a:pt x="102717" y="74053"/>
                  </a:lnTo>
                  <a:lnTo>
                    <a:pt x="102742" y="73723"/>
                  </a:lnTo>
                  <a:lnTo>
                    <a:pt x="102679" y="73405"/>
                  </a:lnTo>
                  <a:lnTo>
                    <a:pt x="102552" y="73177"/>
                  </a:lnTo>
                  <a:lnTo>
                    <a:pt x="102387" y="73050"/>
                  </a:lnTo>
                  <a:lnTo>
                    <a:pt x="102158" y="72936"/>
                  </a:lnTo>
                  <a:lnTo>
                    <a:pt x="102006" y="72885"/>
                  </a:lnTo>
                  <a:lnTo>
                    <a:pt x="101828" y="72885"/>
                  </a:lnTo>
                  <a:lnTo>
                    <a:pt x="101625" y="72948"/>
                  </a:lnTo>
                  <a:lnTo>
                    <a:pt x="101409" y="73075"/>
                  </a:lnTo>
                  <a:lnTo>
                    <a:pt x="101269" y="73291"/>
                  </a:lnTo>
                  <a:lnTo>
                    <a:pt x="101231" y="73431"/>
                  </a:lnTo>
                  <a:lnTo>
                    <a:pt x="101193" y="73748"/>
                  </a:lnTo>
                  <a:lnTo>
                    <a:pt x="101295" y="73901"/>
                  </a:lnTo>
                  <a:lnTo>
                    <a:pt x="101130" y="74498"/>
                  </a:lnTo>
                  <a:lnTo>
                    <a:pt x="100914" y="74828"/>
                  </a:lnTo>
                  <a:lnTo>
                    <a:pt x="100469" y="75209"/>
                  </a:lnTo>
                  <a:lnTo>
                    <a:pt x="100152" y="75501"/>
                  </a:lnTo>
                  <a:lnTo>
                    <a:pt x="99987" y="75920"/>
                  </a:lnTo>
                  <a:lnTo>
                    <a:pt x="100012" y="76250"/>
                  </a:lnTo>
                  <a:lnTo>
                    <a:pt x="100050" y="76377"/>
                  </a:lnTo>
                  <a:lnTo>
                    <a:pt x="100101" y="76555"/>
                  </a:lnTo>
                  <a:lnTo>
                    <a:pt x="100253" y="76911"/>
                  </a:lnTo>
                  <a:lnTo>
                    <a:pt x="100329" y="77063"/>
                  </a:lnTo>
                  <a:lnTo>
                    <a:pt x="100418" y="77203"/>
                  </a:lnTo>
                  <a:lnTo>
                    <a:pt x="100964" y="77685"/>
                  </a:lnTo>
                  <a:lnTo>
                    <a:pt x="101269" y="77863"/>
                  </a:lnTo>
                  <a:lnTo>
                    <a:pt x="101511" y="78092"/>
                  </a:lnTo>
                  <a:lnTo>
                    <a:pt x="101790" y="78435"/>
                  </a:lnTo>
                  <a:lnTo>
                    <a:pt x="101828" y="78879"/>
                  </a:lnTo>
                  <a:lnTo>
                    <a:pt x="101879" y="79120"/>
                  </a:lnTo>
                  <a:lnTo>
                    <a:pt x="101917" y="79578"/>
                  </a:lnTo>
                  <a:lnTo>
                    <a:pt x="101892" y="80086"/>
                  </a:lnTo>
                  <a:lnTo>
                    <a:pt x="101892" y="80098"/>
                  </a:lnTo>
                  <a:lnTo>
                    <a:pt x="100685" y="81775"/>
                  </a:lnTo>
                  <a:lnTo>
                    <a:pt x="100520" y="81889"/>
                  </a:lnTo>
                  <a:lnTo>
                    <a:pt x="100342" y="81965"/>
                  </a:lnTo>
                  <a:lnTo>
                    <a:pt x="100050" y="82067"/>
                  </a:lnTo>
                  <a:lnTo>
                    <a:pt x="99593" y="82168"/>
                  </a:lnTo>
                  <a:lnTo>
                    <a:pt x="99415" y="82181"/>
                  </a:lnTo>
                  <a:lnTo>
                    <a:pt x="98996" y="82245"/>
                  </a:lnTo>
                  <a:lnTo>
                    <a:pt x="98767" y="82232"/>
                  </a:lnTo>
                  <a:lnTo>
                    <a:pt x="98526" y="82232"/>
                  </a:lnTo>
                  <a:lnTo>
                    <a:pt x="98361" y="82194"/>
                  </a:lnTo>
                  <a:lnTo>
                    <a:pt x="97967" y="82130"/>
                  </a:lnTo>
                  <a:lnTo>
                    <a:pt x="97701" y="82029"/>
                  </a:lnTo>
                  <a:lnTo>
                    <a:pt x="97561" y="81889"/>
                  </a:lnTo>
                  <a:lnTo>
                    <a:pt x="97472" y="81775"/>
                  </a:lnTo>
                  <a:lnTo>
                    <a:pt x="97332" y="81559"/>
                  </a:lnTo>
                  <a:lnTo>
                    <a:pt x="97269" y="81267"/>
                  </a:lnTo>
                  <a:lnTo>
                    <a:pt x="97205" y="80911"/>
                  </a:lnTo>
                  <a:lnTo>
                    <a:pt x="97231" y="80302"/>
                  </a:lnTo>
                  <a:lnTo>
                    <a:pt x="97548" y="79679"/>
                  </a:lnTo>
                  <a:lnTo>
                    <a:pt x="97675" y="79514"/>
                  </a:lnTo>
                  <a:lnTo>
                    <a:pt x="97891" y="79336"/>
                  </a:lnTo>
                  <a:lnTo>
                    <a:pt x="98031" y="79171"/>
                  </a:lnTo>
                  <a:lnTo>
                    <a:pt x="98132" y="78981"/>
                  </a:lnTo>
                  <a:lnTo>
                    <a:pt x="98209" y="78727"/>
                  </a:lnTo>
                  <a:lnTo>
                    <a:pt x="98209" y="78473"/>
                  </a:lnTo>
                  <a:lnTo>
                    <a:pt x="98107" y="77977"/>
                  </a:lnTo>
                  <a:lnTo>
                    <a:pt x="98031" y="77838"/>
                  </a:lnTo>
                  <a:lnTo>
                    <a:pt x="97802" y="77596"/>
                  </a:lnTo>
                  <a:lnTo>
                    <a:pt x="97612" y="77444"/>
                  </a:lnTo>
                  <a:lnTo>
                    <a:pt x="97447" y="77381"/>
                  </a:lnTo>
                  <a:lnTo>
                    <a:pt x="97218" y="77342"/>
                  </a:lnTo>
                  <a:lnTo>
                    <a:pt x="97002" y="77393"/>
                  </a:lnTo>
                  <a:lnTo>
                    <a:pt x="96380" y="77698"/>
                  </a:lnTo>
                  <a:lnTo>
                    <a:pt x="95872" y="77914"/>
                  </a:lnTo>
                  <a:lnTo>
                    <a:pt x="95503" y="77977"/>
                  </a:lnTo>
                  <a:lnTo>
                    <a:pt x="95351" y="78003"/>
                  </a:lnTo>
                  <a:lnTo>
                    <a:pt x="95211" y="78016"/>
                  </a:lnTo>
                  <a:lnTo>
                    <a:pt x="94741" y="77863"/>
                  </a:lnTo>
                  <a:lnTo>
                    <a:pt x="94411" y="77838"/>
                  </a:lnTo>
                  <a:lnTo>
                    <a:pt x="94132" y="77889"/>
                  </a:lnTo>
                  <a:lnTo>
                    <a:pt x="93611" y="77977"/>
                  </a:lnTo>
                  <a:lnTo>
                    <a:pt x="93319" y="78041"/>
                  </a:lnTo>
                  <a:lnTo>
                    <a:pt x="92875" y="78308"/>
                  </a:lnTo>
                  <a:lnTo>
                    <a:pt x="92773" y="78435"/>
                  </a:lnTo>
                  <a:lnTo>
                    <a:pt x="92468" y="78663"/>
                  </a:lnTo>
                  <a:lnTo>
                    <a:pt x="92278" y="78790"/>
                  </a:lnTo>
                  <a:lnTo>
                    <a:pt x="92087" y="78917"/>
                  </a:lnTo>
                  <a:lnTo>
                    <a:pt x="91643" y="79006"/>
                  </a:lnTo>
                  <a:lnTo>
                    <a:pt x="90995" y="78981"/>
                  </a:lnTo>
                  <a:lnTo>
                    <a:pt x="90754" y="78955"/>
                  </a:lnTo>
                  <a:lnTo>
                    <a:pt x="90614" y="78943"/>
                  </a:lnTo>
                  <a:lnTo>
                    <a:pt x="89877" y="78879"/>
                  </a:lnTo>
                  <a:lnTo>
                    <a:pt x="89700" y="78816"/>
                  </a:lnTo>
                  <a:lnTo>
                    <a:pt x="89496" y="78651"/>
                  </a:lnTo>
                  <a:lnTo>
                    <a:pt x="89344" y="78498"/>
                  </a:lnTo>
                  <a:lnTo>
                    <a:pt x="89319" y="78155"/>
                  </a:lnTo>
                  <a:lnTo>
                    <a:pt x="89179" y="77876"/>
                  </a:lnTo>
                  <a:lnTo>
                    <a:pt x="88582" y="77330"/>
                  </a:lnTo>
                  <a:lnTo>
                    <a:pt x="88569" y="77330"/>
                  </a:lnTo>
                  <a:lnTo>
                    <a:pt x="88176" y="76415"/>
                  </a:lnTo>
                  <a:lnTo>
                    <a:pt x="87833" y="76034"/>
                  </a:lnTo>
                  <a:lnTo>
                    <a:pt x="87617" y="75857"/>
                  </a:lnTo>
                  <a:lnTo>
                    <a:pt x="87375" y="75730"/>
                  </a:lnTo>
                  <a:lnTo>
                    <a:pt x="87210" y="75666"/>
                  </a:lnTo>
                  <a:lnTo>
                    <a:pt x="86880" y="75577"/>
                  </a:lnTo>
                  <a:lnTo>
                    <a:pt x="86601" y="75590"/>
                  </a:lnTo>
                  <a:lnTo>
                    <a:pt x="86296" y="75755"/>
                  </a:lnTo>
                  <a:lnTo>
                    <a:pt x="85521" y="76657"/>
                  </a:lnTo>
                  <a:lnTo>
                    <a:pt x="85394" y="76784"/>
                  </a:lnTo>
                  <a:lnTo>
                    <a:pt x="85140" y="77165"/>
                  </a:lnTo>
                  <a:lnTo>
                    <a:pt x="85013" y="77317"/>
                  </a:lnTo>
                  <a:lnTo>
                    <a:pt x="84874" y="77457"/>
                  </a:lnTo>
                  <a:lnTo>
                    <a:pt x="84645" y="77723"/>
                  </a:lnTo>
                  <a:lnTo>
                    <a:pt x="84632" y="77736"/>
                  </a:lnTo>
                  <a:lnTo>
                    <a:pt x="84467" y="78041"/>
                  </a:lnTo>
                  <a:lnTo>
                    <a:pt x="84454" y="78054"/>
                  </a:lnTo>
                  <a:lnTo>
                    <a:pt x="84416" y="78282"/>
                  </a:lnTo>
                  <a:lnTo>
                    <a:pt x="84416" y="78447"/>
                  </a:lnTo>
                  <a:lnTo>
                    <a:pt x="84404" y="78536"/>
                  </a:lnTo>
                  <a:lnTo>
                    <a:pt x="84454" y="78816"/>
                  </a:lnTo>
                  <a:lnTo>
                    <a:pt x="84543" y="79095"/>
                  </a:lnTo>
                  <a:lnTo>
                    <a:pt x="84632" y="79273"/>
                  </a:lnTo>
                  <a:lnTo>
                    <a:pt x="85051" y="79844"/>
                  </a:lnTo>
                  <a:lnTo>
                    <a:pt x="85661" y="80429"/>
                  </a:lnTo>
                  <a:lnTo>
                    <a:pt x="85661" y="80441"/>
                  </a:lnTo>
                  <a:lnTo>
                    <a:pt x="85877" y="80835"/>
                  </a:lnTo>
                  <a:lnTo>
                    <a:pt x="86004" y="81203"/>
                  </a:lnTo>
                  <a:lnTo>
                    <a:pt x="86169" y="82473"/>
                  </a:lnTo>
                  <a:lnTo>
                    <a:pt x="86118" y="82791"/>
                  </a:lnTo>
                  <a:lnTo>
                    <a:pt x="86004" y="83096"/>
                  </a:lnTo>
                  <a:lnTo>
                    <a:pt x="85775" y="83261"/>
                  </a:lnTo>
                  <a:lnTo>
                    <a:pt x="85369" y="83451"/>
                  </a:lnTo>
                  <a:lnTo>
                    <a:pt x="84950" y="83565"/>
                  </a:lnTo>
                  <a:lnTo>
                    <a:pt x="84721" y="83705"/>
                  </a:lnTo>
                  <a:lnTo>
                    <a:pt x="84581" y="83858"/>
                  </a:lnTo>
                  <a:lnTo>
                    <a:pt x="84607" y="84048"/>
                  </a:lnTo>
                  <a:lnTo>
                    <a:pt x="84543" y="84200"/>
                  </a:lnTo>
                  <a:lnTo>
                    <a:pt x="84404" y="84302"/>
                  </a:lnTo>
                  <a:lnTo>
                    <a:pt x="84073" y="85077"/>
                  </a:lnTo>
                  <a:lnTo>
                    <a:pt x="83972" y="85216"/>
                  </a:lnTo>
                  <a:lnTo>
                    <a:pt x="83667" y="85318"/>
                  </a:lnTo>
                  <a:lnTo>
                    <a:pt x="83299" y="85216"/>
                  </a:lnTo>
                  <a:lnTo>
                    <a:pt x="82791" y="84645"/>
                  </a:lnTo>
                  <a:lnTo>
                    <a:pt x="82702" y="84467"/>
                  </a:lnTo>
                  <a:lnTo>
                    <a:pt x="82486" y="84264"/>
                  </a:lnTo>
                  <a:lnTo>
                    <a:pt x="82105" y="84010"/>
                  </a:lnTo>
                  <a:lnTo>
                    <a:pt x="81965" y="83985"/>
                  </a:lnTo>
                  <a:lnTo>
                    <a:pt x="81762" y="83870"/>
                  </a:lnTo>
                  <a:lnTo>
                    <a:pt x="81470" y="83629"/>
                  </a:lnTo>
                  <a:lnTo>
                    <a:pt x="81114" y="83477"/>
                  </a:lnTo>
                  <a:lnTo>
                    <a:pt x="80606" y="83350"/>
                  </a:lnTo>
                  <a:lnTo>
                    <a:pt x="80302" y="83375"/>
                  </a:lnTo>
                  <a:lnTo>
                    <a:pt x="79971" y="83489"/>
                  </a:lnTo>
                  <a:lnTo>
                    <a:pt x="79730" y="83654"/>
                  </a:lnTo>
                  <a:lnTo>
                    <a:pt x="79565" y="83934"/>
                  </a:lnTo>
                  <a:lnTo>
                    <a:pt x="79413" y="84391"/>
                  </a:lnTo>
                  <a:lnTo>
                    <a:pt x="79336" y="84912"/>
                  </a:lnTo>
                  <a:lnTo>
                    <a:pt x="79311" y="85051"/>
                  </a:lnTo>
                  <a:lnTo>
                    <a:pt x="79247" y="85255"/>
                  </a:lnTo>
                  <a:lnTo>
                    <a:pt x="79209" y="85432"/>
                  </a:lnTo>
                  <a:lnTo>
                    <a:pt x="79146" y="85572"/>
                  </a:lnTo>
                  <a:lnTo>
                    <a:pt x="78803" y="86283"/>
                  </a:lnTo>
                  <a:lnTo>
                    <a:pt x="78308" y="87007"/>
                  </a:lnTo>
                  <a:lnTo>
                    <a:pt x="77165" y="87756"/>
                  </a:lnTo>
                  <a:lnTo>
                    <a:pt x="76961" y="87858"/>
                  </a:lnTo>
                  <a:lnTo>
                    <a:pt x="76466" y="88176"/>
                  </a:lnTo>
                  <a:lnTo>
                    <a:pt x="76161" y="88493"/>
                  </a:lnTo>
                  <a:lnTo>
                    <a:pt x="75895" y="88620"/>
                  </a:lnTo>
                  <a:lnTo>
                    <a:pt x="75361" y="88811"/>
                  </a:lnTo>
                  <a:lnTo>
                    <a:pt x="75158" y="88976"/>
                  </a:lnTo>
                  <a:lnTo>
                    <a:pt x="74980" y="89153"/>
                  </a:lnTo>
                  <a:lnTo>
                    <a:pt x="74663" y="89674"/>
                  </a:lnTo>
                  <a:lnTo>
                    <a:pt x="74599" y="89814"/>
                  </a:lnTo>
                  <a:lnTo>
                    <a:pt x="74498" y="90106"/>
                  </a:lnTo>
                  <a:lnTo>
                    <a:pt x="74333" y="90271"/>
                  </a:lnTo>
                  <a:lnTo>
                    <a:pt x="73939" y="90652"/>
                  </a:lnTo>
                  <a:lnTo>
                    <a:pt x="73621" y="91109"/>
                  </a:lnTo>
                  <a:lnTo>
                    <a:pt x="73278" y="91770"/>
                  </a:lnTo>
                  <a:lnTo>
                    <a:pt x="73202" y="91922"/>
                  </a:lnTo>
                  <a:lnTo>
                    <a:pt x="73177" y="92113"/>
                  </a:lnTo>
                  <a:lnTo>
                    <a:pt x="73164" y="92405"/>
                  </a:lnTo>
                  <a:lnTo>
                    <a:pt x="73215" y="92722"/>
                  </a:lnTo>
                  <a:lnTo>
                    <a:pt x="73215" y="93306"/>
                  </a:lnTo>
                  <a:lnTo>
                    <a:pt x="73278" y="93738"/>
                  </a:lnTo>
                  <a:lnTo>
                    <a:pt x="73482" y="94386"/>
                  </a:lnTo>
                  <a:lnTo>
                    <a:pt x="73964" y="95592"/>
                  </a:lnTo>
                  <a:lnTo>
                    <a:pt x="74040" y="95884"/>
                  </a:lnTo>
                  <a:lnTo>
                    <a:pt x="74066" y="96138"/>
                  </a:lnTo>
                  <a:lnTo>
                    <a:pt x="74028" y="96405"/>
                  </a:lnTo>
                  <a:lnTo>
                    <a:pt x="74066" y="96659"/>
                  </a:lnTo>
                  <a:lnTo>
                    <a:pt x="74244" y="97066"/>
                  </a:lnTo>
                  <a:lnTo>
                    <a:pt x="74358" y="97434"/>
                  </a:lnTo>
                  <a:lnTo>
                    <a:pt x="74929" y="97840"/>
                  </a:lnTo>
                  <a:lnTo>
                    <a:pt x="75298" y="98221"/>
                  </a:lnTo>
                  <a:lnTo>
                    <a:pt x="75679" y="98590"/>
                  </a:lnTo>
                  <a:lnTo>
                    <a:pt x="75945" y="98932"/>
                  </a:lnTo>
                  <a:lnTo>
                    <a:pt x="76326" y="99669"/>
                  </a:lnTo>
                  <a:lnTo>
                    <a:pt x="76555" y="99936"/>
                  </a:lnTo>
                  <a:lnTo>
                    <a:pt x="77050" y="100164"/>
                  </a:lnTo>
                  <a:lnTo>
                    <a:pt x="77342" y="100368"/>
                  </a:lnTo>
                  <a:lnTo>
                    <a:pt x="77342" y="100368"/>
                  </a:lnTo>
                  <a:lnTo>
                    <a:pt x="77508" y="100596"/>
                  </a:lnTo>
                  <a:lnTo>
                    <a:pt x="77762" y="101193"/>
                  </a:lnTo>
                  <a:lnTo>
                    <a:pt x="77812" y="101333"/>
                  </a:lnTo>
                  <a:lnTo>
                    <a:pt x="77787" y="101676"/>
                  </a:lnTo>
                  <a:lnTo>
                    <a:pt x="77838" y="101853"/>
                  </a:lnTo>
                  <a:lnTo>
                    <a:pt x="77787" y="102450"/>
                  </a:lnTo>
                  <a:lnTo>
                    <a:pt x="77698" y="102692"/>
                  </a:lnTo>
                  <a:lnTo>
                    <a:pt x="77736" y="102844"/>
                  </a:lnTo>
                  <a:lnTo>
                    <a:pt x="77660" y="103174"/>
                  </a:lnTo>
                  <a:lnTo>
                    <a:pt x="77508" y="103365"/>
                  </a:lnTo>
                  <a:lnTo>
                    <a:pt x="77279" y="103263"/>
                  </a:lnTo>
                  <a:lnTo>
                    <a:pt x="76987" y="103441"/>
                  </a:lnTo>
                  <a:lnTo>
                    <a:pt x="76822" y="103657"/>
                  </a:lnTo>
                  <a:lnTo>
                    <a:pt x="76669" y="103898"/>
                  </a:lnTo>
                  <a:lnTo>
                    <a:pt x="76479" y="104000"/>
                  </a:lnTo>
                  <a:lnTo>
                    <a:pt x="76326" y="104012"/>
                  </a:lnTo>
                  <a:lnTo>
                    <a:pt x="76250" y="103885"/>
                  </a:lnTo>
                  <a:lnTo>
                    <a:pt x="76072" y="103873"/>
                  </a:lnTo>
                  <a:lnTo>
                    <a:pt x="75387" y="103885"/>
                  </a:lnTo>
                  <a:lnTo>
                    <a:pt x="74447" y="103987"/>
                  </a:lnTo>
                  <a:lnTo>
                    <a:pt x="74231" y="103911"/>
                  </a:lnTo>
                  <a:lnTo>
                    <a:pt x="74104" y="103911"/>
                  </a:lnTo>
                  <a:lnTo>
                    <a:pt x="73253" y="104101"/>
                  </a:lnTo>
                  <a:lnTo>
                    <a:pt x="72999" y="104165"/>
                  </a:lnTo>
                  <a:lnTo>
                    <a:pt x="72847" y="104190"/>
                  </a:lnTo>
                  <a:lnTo>
                    <a:pt x="72275" y="104241"/>
                  </a:lnTo>
                  <a:lnTo>
                    <a:pt x="72085" y="104343"/>
                  </a:lnTo>
                  <a:lnTo>
                    <a:pt x="71399" y="104444"/>
                  </a:lnTo>
                  <a:lnTo>
                    <a:pt x="71234" y="104470"/>
                  </a:lnTo>
                  <a:lnTo>
                    <a:pt x="70510" y="104533"/>
                  </a:lnTo>
                  <a:lnTo>
                    <a:pt x="69761" y="104647"/>
                  </a:lnTo>
                  <a:lnTo>
                    <a:pt x="69583" y="104686"/>
                  </a:lnTo>
                  <a:lnTo>
                    <a:pt x="68935" y="104711"/>
                  </a:lnTo>
                  <a:lnTo>
                    <a:pt x="68084" y="104686"/>
                  </a:lnTo>
                  <a:lnTo>
                    <a:pt x="66789" y="104914"/>
                  </a:lnTo>
                  <a:lnTo>
                    <a:pt x="66065" y="105181"/>
                  </a:lnTo>
                  <a:lnTo>
                    <a:pt x="65189" y="105625"/>
                  </a:lnTo>
                  <a:lnTo>
                    <a:pt x="65062" y="105765"/>
                  </a:lnTo>
                  <a:lnTo>
                    <a:pt x="64871" y="105905"/>
                  </a:lnTo>
                  <a:lnTo>
                    <a:pt x="64744" y="105981"/>
                  </a:lnTo>
                  <a:lnTo>
                    <a:pt x="64261" y="106311"/>
                  </a:lnTo>
                  <a:lnTo>
                    <a:pt x="63957" y="106641"/>
                  </a:lnTo>
                  <a:lnTo>
                    <a:pt x="63842" y="106819"/>
                  </a:lnTo>
                  <a:lnTo>
                    <a:pt x="63677" y="107010"/>
                  </a:lnTo>
                  <a:lnTo>
                    <a:pt x="63334" y="107441"/>
                  </a:lnTo>
                  <a:lnTo>
                    <a:pt x="62852" y="107784"/>
                  </a:lnTo>
                  <a:lnTo>
                    <a:pt x="62712" y="107886"/>
                  </a:lnTo>
                  <a:lnTo>
                    <a:pt x="62471" y="107988"/>
                  </a:lnTo>
                  <a:lnTo>
                    <a:pt x="62179" y="107911"/>
                  </a:lnTo>
                  <a:lnTo>
                    <a:pt x="62052" y="107810"/>
                  </a:lnTo>
                  <a:lnTo>
                    <a:pt x="61874" y="107454"/>
                  </a:lnTo>
                  <a:lnTo>
                    <a:pt x="61379" y="107035"/>
                  </a:lnTo>
                  <a:lnTo>
                    <a:pt x="60909" y="106705"/>
                  </a:lnTo>
                  <a:lnTo>
                    <a:pt x="60578" y="106527"/>
                  </a:lnTo>
                  <a:lnTo>
                    <a:pt x="60350" y="106451"/>
                  </a:lnTo>
                  <a:lnTo>
                    <a:pt x="60185" y="106489"/>
                  </a:lnTo>
                  <a:lnTo>
                    <a:pt x="60032" y="106552"/>
                  </a:lnTo>
                  <a:lnTo>
                    <a:pt x="59994" y="106565"/>
                  </a:lnTo>
                  <a:lnTo>
                    <a:pt x="58800" y="106946"/>
                  </a:lnTo>
                  <a:lnTo>
                    <a:pt x="58267" y="107226"/>
                  </a:lnTo>
                  <a:lnTo>
                    <a:pt x="57962" y="107429"/>
                  </a:lnTo>
                  <a:lnTo>
                    <a:pt x="57454" y="107911"/>
                  </a:lnTo>
                  <a:lnTo>
                    <a:pt x="57226" y="108165"/>
                  </a:lnTo>
                  <a:lnTo>
                    <a:pt x="56895" y="108737"/>
                  </a:lnTo>
                  <a:lnTo>
                    <a:pt x="56794" y="109486"/>
                  </a:lnTo>
                  <a:lnTo>
                    <a:pt x="56654" y="109918"/>
                  </a:lnTo>
                  <a:lnTo>
                    <a:pt x="56591" y="110121"/>
                  </a:lnTo>
                  <a:lnTo>
                    <a:pt x="56527" y="110743"/>
                  </a:lnTo>
                  <a:lnTo>
                    <a:pt x="56426" y="111328"/>
                  </a:lnTo>
                  <a:lnTo>
                    <a:pt x="56311" y="111671"/>
                  </a:lnTo>
                  <a:lnTo>
                    <a:pt x="56299" y="111671"/>
                  </a:lnTo>
                  <a:lnTo>
                    <a:pt x="56095" y="111988"/>
                  </a:lnTo>
                  <a:lnTo>
                    <a:pt x="55905" y="112433"/>
                  </a:lnTo>
                  <a:lnTo>
                    <a:pt x="55562" y="113055"/>
                  </a:lnTo>
                  <a:lnTo>
                    <a:pt x="55346" y="113588"/>
                  </a:lnTo>
                  <a:lnTo>
                    <a:pt x="55257" y="113766"/>
                  </a:lnTo>
                  <a:lnTo>
                    <a:pt x="55156" y="113918"/>
                  </a:lnTo>
                  <a:lnTo>
                    <a:pt x="54990" y="114236"/>
                  </a:lnTo>
                  <a:lnTo>
                    <a:pt x="54825" y="114706"/>
                  </a:lnTo>
                  <a:lnTo>
                    <a:pt x="54749" y="115112"/>
                  </a:lnTo>
                  <a:lnTo>
                    <a:pt x="55041" y="115798"/>
                  </a:lnTo>
                  <a:lnTo>
                    <a:pt x="55168" y="116230"/>
                  </a:lnTo>
                  <a:lnTo>
                    <a:pt x="55041" y="116484"/>
                  </a:lnTo>
                  <a:lnTo>
                    <a:pt x="55092" y="116624"/>
                  </a:lnTo>
                  <a:lnTo>
                    <a:pt x="55435" y="117055"/>
                  </a:lnTo>
                  <a:lnTo>
                    <a:pt x="55841" y="117386"/>
                  </a:lnTo>
                  <a:lnTo>
                    <a:pt x="56083" y="117640"/>
                  </a:lnTo>
                  <a:lnTo>
                    <a:pt x="56070" y="117627"/>
                  </a:lnTo>
                  <a:lnTo>
                    <a:pt x="56146" y="117754"/>
                  </a:lnTo>
                  <a:lnTo>
                    <a:pt x="56210" y="117894"/>
                  </a:lnTo>
                  <a:lnTo>
                    <a:pt x="56451" y="118592"/>
                  </a:lnTo>
                  <a:lnTo>
                    <a:pt x="56527" y="118744"/>
                  </a:lnTo>
                  <a:lnTo>
                    <a:pt x="56819" y="119176"/>
                  </a:lnTo>
                  <a:lnTo>
                    <a:pt x="56832" y="119189"/>
                  </a:lnTo>
                  <a:lnTo>
                    <a:pt x="57061" y="119379"/>
                  </a:lnTo>
                  <a:lnTo>
                    <a:pt x="57467" y="119621"/>
                  </a:lnTo>
                  <a:lnTo>
                    <a:pt x="57861" y="120040"/>
                  </a:lnTo>
                  <a:lnTo>
                    <a:pt x="58013" y="120268"/>
                  </a:lnTo>
                  <a:lnTo>
                    <a:pt x="58267" y="121196"/>
                  </a:lnTo>
                  <a:lnTo>
                    <a:pt x="58394" y="121640"/>
                  </a:lnTo>
                  <a:lnTo>
                    <a:pt x="58648" y="122656"/>
                  </a:lnTo>
                  <a:lnTo>
                    <a:pt x="58750" y="122986"/>
                  </a:lnTo>
                  <a:lnTo>
                    <a:pt x="58902" y="123164"/>
                  </a:lnTo>
                  <a:lnTo>
                    <a:pt x="59093" y="123520"/>
                  </a:lnTo>
                  <a:lnTo>
                    <a:pt x="59080" y="123659"/>
                  </a:lnTo>
                  <a:lnTo>
                    <a:pt x="58534" y="125133"/>
                  </a:lnTo>
                  <a:lnTo>
                    <a:pt x="58051" y="126187"/>
                  </a:lnTo>
                  <a:lnTo>
                    <a:pt x="57975" y="126872"/>
                  </a:lnTo>
                  <a:lnTo>
                    <a:pt x="57213" y="128396"/>
                  </a:lnTo>
                  <a:lnTo>
                    <a:pt x="56337" y="128727"/>
                  </a:lnTo>
                  <a:lnTo>
                    <a:pt x="55994" y="128790"/>
                  </a:lnTo>
                  <a:lnTo>
                    <a:pt x="55638" y="128739"/>
                  </a:lnTo>
                  <a:lnTo>
                    <a:pt x="55333" y="128790"/>
                  </a:lnTo>
                  <a:lnTo>
                    <a:pt x="54889" y="128892"/>
                  </a:lnTo>
                  <a:lnTo>
                    <a:pt x="54406" y="128879"/>
                  </a:lnTo>
                  <a:lnTo>
                    <a:pt x="54254" y="128854"/>
                  </a:lnTo>
                  <a:lnTo>
                    <a:pt x="54114" y="128841"/>
                  </a:lnTo>
                  <a:lnTo>
                    <a:pt x="53543" y="128714"/>
                  </a:lnTo>
                  <a:lnTo>
                    <a:pt x="52844" y="128536"/>
                  </a:lnTo>
                  <a:lnTo>
                    <a:pt x="52120" y="128130"/>
                  </a:lnTo>
                  <a:lnTo>
                    <a:pt x="51879" y="127914"/>
                  </a:lnTo>
                  <a:lnTo>
                    <a:pt x="51727" y="127787"/>
                  </a:lnTo>
                  <a:lnTo>
                    <a:pt x="51434" y="127571"/>
                  </a:lnTo>
                  <a:lnTo>
                    <a:pt x="51295" y="127482"/>
                  </a:lnTo>
                  <a:lnTo>
                    <a:pt x="51053" y="127177"/>
                  </a:lnTo>
                  <a:lnTo>
                    <a:pt x="50698" y="126618"/>
                  </a:lnTo>
                  <a:lnTo>
                    <a:pt x="50457" y="126466"/>
                  </a:lnTo>
                  <a:lnTo>
                    <a:pt x="50114" y="126110"/>
                  </a:lnTo>
                  <a:lnTo>
                    <a:pt x="49783" y="125882"/>
                  </a:lnTo>
                  <a:lnTo>
                    <a:pt x="49606" y="125742"/>
                  </a:lnTo>
                  <a:lnTo>
                    <a:pt x="49072" y="125399"/>
                  </a:lnTo>
                  <a:lnTo>
                    <a:pt x="48894" y="125310"/>
                  </a:lnTo>
                  <a:lnTo>
                    <a:pt x="48653" y="125209"/>
                  </a:lnTo>
                  <a:lnTo>
                    <a:pt x="48513" y="125183"/>
                  </a:lnTo>
                  <a:lnTo>
                    <a:pt x="48298" y="125171"/>
                  </a:lnTo>
                  <a:lnTo>
                    <a:pt x="47955" y="125069"/>
                  </a:lnTo>
                  <a:lnTo>
                    <a:pt x="46685" y="124409"/>
                  </a:lnTo>
                  <a:lnTo>
                    <a:pt x="46367" y="124244"/>
                  </a:lnTo>
                  <a:lnTo>
                    <a:pt x="46151" y="124117"/>
                  </a:lnTo>
                  <a:lnTo>
                    <a:pt x="45834" y="123964"/>
                  </a:lnTo>
                  <a:lnTo>
                    <a:pt x="45529" y="123850"/>
                  </a:lnTo>
                  <a:lnTo>
                    <a:pt x="45402" y="123799"/>
                  </a:lnTo>
                  <a:lnTo>
                    <a:pt x="45097" y="123723"/>
                  </a:lnTo>
                  <a:lnTo>
                    <a:pt x="44780" y="123761"/>
                  </a:lnTo>
                  <a:lnTo>
                    <a:pt x="44602" y="123774"/>
                  </a:lnTo>
                  <a:lnTo>
                    <a:pt x="44208" y="123824"/>
                  </a:lnTo>
                  <a:lnTo>
                    <a:pt x="44043" y="123786"/>
                  </a:lnTo>
                  <a:lnTo>
                    <a:pt x="43916" y="123723"/>
                  </a:lnTo>
                  <a:lnTo>
                    <a:pt x="43599" y="123596"/>
                  </a:lnTo>
                  <a:lnTo>
                    <a:pt x="43332" y="123443"/>
                  </a:lnTo>
                  <a:lnTo>
                    <a:pt x="43192" y="123316"/>
                  </a:lnTo>
                  <a:lnTo>
                    <a:pt x="43040" y="123202"/>
                  </a:lnTo>
                  <a:lnTo>
                    <a:pt x="42887" y="123088"/>
                  </a:lnTo>
                  <a:lnTo>
                    <a:pt x="42583" y="122897"/>
                  </a:lnTo>
                  <a:lnTo>
                    <a:pt x="41973" y="122377"/>
                  </a:lnTo>
                  <a:lnTo>
                    <a:pt x="41452" y="121983"/>
                  </a:lnTo>
                  <a:lnTo>
                    <a:pt x="41287" y="121729"/>
                  </a:lnTo>
                  <a:lnTo>
                    <a:pt x="40932" y="121335"/>
                  </a:lnTo>
                  <a:lnTo>
                    <a:pt x="40411" y="120942"/>
                  </a:lnTo>
                  <a:lnTo>
                    <a:pt x="40017" y="120675"/>
                  </a:lnTo>
                  <a:lnTo>
                    <a:pt x="39357" y="120459"/>
                  </a:lnTo>
                  <a:lnTo>
                    <a:pt x="39217" y="120421"/>
                  </a:lnTo>
                  <a:lnTo>
                    <a:pt x="38798" y="120230"/>
                  </a:lnTo>
                  <a:lnTo>
                    <a:pt x="38544" y="120129"/>
                  </a:lnTo>
                  <a:lnTo>
                    <a:pt x="38290" y="120014"/>
                  </a:lnTo>
                  <a:lnTo>
                    <a:pt x="37807" y="119760"/>
                  </a:lnTo>
                  <a:lnTo>
                    <a:pt x="37604" y="119659"/>
                  </a:lnTo>
                  <a:lnTo>
                    <a:pt x="36855" y="119252"/>
                  </a:lnTo>
                  <a:lnTo>
                    <a:pt x="36575" y="119138"/>
                  </a:lnTo>
                  <a:lnTo>
                    <a:pt x="35204" y="118592"/>
                  </a:lnTo>
                  <a:lnTo>
                    <a:pt x="34518" y="118262"/>
                  </a:lnTo>
                  <a:lnTo>
                    <a:pt x="34302" y="118236"/>
                  </a:lnTo>
                  <a:lnTo>
                    <a:pt x="33947" y="118097"/>
                  </a:lnTo>
                  <a:lnTo>
                    <a:pt x="33769" y="118033"/>
                  </a:lnTo>
                  <a:lnTo>
                    <a:pt x="33629" y="118008"/>
                  </a:lnTo>
                  <a:lnTo>
                    <a:pt x="33248" y="117932"/>
                  </a:lnTo>
                  <a:lnTo>
                    <a:pt x="32029" y="117830"/>
                  </a:lnTo>
                  <a:lnTo>
                    <a:pt x="31216" y="117868"/>
                  </a:lnTo>
                  <a:lnTo>
                    <a:pt x="30937" y="117944"/>
                  </a:lnTo>
                  <a:lnTo>
                    <a:pt x="30708" y="118008"/>
                  </a:lnTo>
                  <a:lnTo>
                    <a:pt x="30314" y="118109"/>
                  </a:lnTo>
                  <a:lnTo>
                    <a:pt x="30086" y="118236"/>
                  </a:lnTo>
                  <a:lnTo>
                    <a:pt x="29629" y="118605"/>
                  </a:lnTo>
                  <a:lnTo>
                    <a:pt x="28841" y="118884"/>
                  </a:lnTo>
                  <a:lnTo>
                    <a:pt x="28435" y="119329"/>
                  </a:lnTo>
                  <a:lnTo>
                    <a:pt x="28257" y="119392"/>
                  </a:lnTo>
                  <a:lnTo>
                    <a:pt x="28117" y="119506"/>
                  </a:lnTo>
                  <a:lnTo>
                    <a:pt x="27368" y="120230"/>
                  </a:lnTo>
                  <a:lnTo>
                    <a:pt x="26352" y="121157"/>
                  </a:lnTo>
                  <a:lnTo>
                    <a:pt x="25946" y="121577"/>
                  </a:lnTo>
                  <a:lnTo>
                    <a:pt x="25552" y="122186"/>
                  </a:lnTo>
                  <a:lnTo>
                    <a:pt x="25399" y="122567"/>
                  </a:lnTo>
                  <a:lnTo>
                    <a:pt x="25349" y="122821"/>
                  </a:lnTo>
                  <a:lnTo>
                    <a:pt x="25209" y="123151"/>
                  </a:lnTo>
                  <a:lnTo>
                    <a:pt x="25031" y="123520"/>
                  </a:lnTo>
                  <a:lnTo>
                    <a:pt x="24904" y="123774"/>
                  </a:lnTo>
                  <a:lnTo>
                    <a:pt x="24549" y="124510"/>
                  </a:lnTo>
                  <a:lnTo>
                    <a:pt x="24320" y="124726"/>
                  </a:lnTo>
                  <a:lnTo>
                    <a:pt x="24079" y="124840"/>
                  </a:lnTo>
                  <a:lnTo>
                    <a:pt x="23990" y="124980"/>
                  </a:lnTo>
                  <a:lnTo>
                    <a:pt x="23825" y="125145"/>
                  </a:lnTo>
                  <a:lnTo>
                    <a:pt x="23329" y="125463"/>
                  </a:lnTo>
                  <a:lnTo>
                    <a:pt x="23152" y="125856"/>
                  </a:lnTo>
                  <a:lnTo>
                    <a:pt x="22999" y="126022"/>
                  </a:lnTo>
                  <a:lnTo>
                    <a:pt x="22694" y="126225"/>
                  </a:lnTo>
                  <a:lnTo>
                    <a:pt x="22529" y="126288"/>
                  </a:lnTo>
                  <a:lnTo>
                    <a:pt x="22390" y="126288"/>
                  </a:lnTo>
                  <a:lnTo>
                    <a:pt x="21805" y="126974"/>
                  </a:lnTo>
                  <a:lnTo>
                    <a:pt x="21602" y="127215"/>
                  </a:lnTo>
                  <a:lnTo>
                    <a:pt x="21386" y="127622"/>
                  </a:lnTo>
                  <a:lnTo>
                    <a:pt x="21183" y="127952"/>
                  </a:lnTo>
                  <a:lnTo>
                    <a:pt x="21132" y="128117"/>
                  </a:lnTo>
                  <a:lnTo>
                    <a:pt x="21018" y="128396"/>
                  </a:lnTo>
                  <a:lnTo>
                    <a:pt x="20980" y="128536"/>
                  </a:lnTo>
                  <a:lnTo>
                    <a:pt x="20866" y="128930"/>
                  </a:lnTo>
                  <a:lnTo>
                    <a:pt x="20789" y="129489"/>
                  </a:lnTo>
                  <a:lnTo>
                    <a:pt x="20840" y="130149"/>
                  </a:lnTo>
                  <a:lnTo>
                    <a:pt x="20904" y="130428"/>
                  </a:lnTo>
                  <a:lnTo>
                    <a:pt x="21043" y="130784"/>
                  </a:lnTo>
                  <a:lnTo>
                    <a:pt x="21183" y="131127"/>
                  </a:lnTo>
                  <a:lnTo>
                    <a:pt x="21285" y="131330"/>
                  </a:lnTo>
                  <a:lnTo>
                    <a:pt x="21412" y="131521"/>
                  </a:lnTo>
                  <a:lnTo>
                    <a:pt x="21577" y="131686"/>
                  </a:lnTo>
                  <a:lnTo>
                    <a:pt x="21805" y="131864"/>
                  </a:lnTo>
                  <a:lnTo>
                    <a:pt x="22402" y="132410"/>
                  </a:lnTo>
                  <a:lnTo>
                    <a:pt x="22872" y="132829"/>
                  </a:lnTo>
                  <a:lnTo>
                    <a:pt x="23139" y="133007"/>
                  </a:lnTo>
                  <a:lnTo>
                    <a:pt x="23342" y="132968"/>
                  </a:lnTo>
                  <a:lnTo>
                    <a:pt x="23533" y="132968"/>
                  </a:lnTo>
                  <a:lnTo>
                    <a:pt x="23533" y="132968"/>
                  </a:lnTo>
                  <a:lnTo>
                    <a:pt x="23875" y="133070"/>
                  </a:lnTo>
                  <a:lnTo>
                    <a:pt x="24041" y="133172"/>
                  </a:lnTo>
                  <a:lnTo>
                    <a:pt x="24320" y="133426"/>
                  </a:lnTo>
                  <a:lnTo>
                    <a:pt x="24523" y="133730"/>
                  </a:lnTo>
                  <a:lnTo>
                    <a:pt x="24625" y="133870"/>
                  </a:lnTo>
                  <a:lnTo>
                    <a:pt x="24714" y="134023"/>
                  </a:lnTo>
                  <a:lnTo>
                    <a:pt x="24790" y="134200"/>
                  </a:lnTo>
                  <a:lnTo>
                    <a:pt x="24815" y="134404"/>
                  </a:lnTo>
                  <a:lnTo>
                    <a:pt x="24815" y="134619"/>
                  </a:lnTo>
                  <a:lnTo>
                    <a:pt x="24701" y="135445"/>
                  </a:lnTo>
                  <a:lnTo>
                    <a:pt x="24612" y="135801"/>
                  </a:lnTo>
                  <a:lnTo>
                    <a:pt x="24206" y="136969"/>
                  </a:lnTo>
                  <a:lnTo>
                    <a:pt x="23710" y="139014"/>
                  </a:lnTo>
                  <a:lnTo>
                    <a:pt x="23583" y="139293"/>
                  </a:lnTo>
                  <a:lnTo>
                    <a:pt x="23228" y="139953"/>
                  </a:lnTo>
                  <a:lnTo>
                    <a:pt x="22923" y="140868"/>
                  </a:lnTo>
                  <a:lnTo>
                    <a:pt x="22605" y="141490"/>
                  </a:lnTo>
                  <a:lnTo>
                    <a:pt x="22097" y="141490"/>
                  </a:lnTo>
                  <a:lnTo>
                    <a:pt x="21805" y="141516"/>
                  </a:lnTo>
                  <a:lnTo>
                    <a:pt x="21602" y="141706"/>
                  </a:lnTo>
                  <a:lnTo>
                    <a:pt x="21120" y="141757"/>
                  </a:lnTo>
                  <a:lnTo>
                    <a:pt x="20942" y="141808"/>
                  </a:lnTo>
                  <a:lnTo>
                    <a:pt x="20802" y="141909"/>
                  </a:lnTo>
                  <a:lnTo>
                    <a:pt x="20599" y="142151"/>
                  </a:lnTo>
                  <a:lnTo>
                    <a:pt x="20510" y="142417"/>
                  </a:lnTo>
                  <a:lnTo>
                    <a:pt x="20485" y="143344"/>
                  </a:lnTo>
                  <a:lnTo>
                    <a:pt x="20446" y="143560"/>
                  </a:lnTo>
                  <a:lnTo>
                    <a:pt x="20459" y="143751"/>
                  </a:lnTo>
                  <a:lnTo>
                    <a:pt x="20523" y="143916"/>
                  </a:lnTo>
                  <a:lnTo>
                    <a:pt x="20815" y="144487"/>
                  </a:lnTo>
                  <a:lnTo>
                    <a:pt x="20942" y="144652"/>
                  </a:lnTo>
                  <a:lnTo>
                    <a:pt x="21310" y="144970"/>
                  </a:lnTo>
                  <a:lnTo>
                    <a:pt x="21551" y="145084"/>
                  </a:lnTo>
                  <a:lnTo>
                    <a:pt x="21932" y="145122"/>
                  </a:lnTo>
                  <a:lnTo>
                    <a:pt x="22123" y="145148"/>
                  </a:lnTo>
                  <a:lnTo>
                    <a:pt x="22694" y="145186"/>
                  </a:lnTo>
                  <a:lnTo>
                    <a:pt x="22910" y="145224"/>
                  </a:lnTo>
                  <a:lnTo>
                    <a:pt x="23164" y="145376"/>
                  </a:lnTo>
                  <a:lnTo>
                    <a:pt x="23202" y="145414"/>
                  </a:lnTo>
                  <a:lnTo>
                    <a:pt x="23329" y="145592"/>
                  </a:lnTo>
                  <a:lnTo>
                    <a:pt x="23507" y="146024"/>
                  </a:lnTo>
                  <a:lnTo>
                    <a:pt x="23533" y="146227"/>
                  </a:lnTo>
                  <a:lnTo>
                    <a:pt x="23533" y="146227"/>
                  </a:lnTo>
                  <a:lnTo>
                    <a:pt x="22986" y="147497"/>
                  </a:lnTo>
                  <a:lnTo>
                    <a:pt x="22745" y="147510"/>
                  </a:lnTo>
                  <a:lnTo>
                    <a:pt x="22491" y="147485"/>
                  </a:lnTo>
                  <a:lnTo>
                    <a:pt x="22148" y="147269"/>
                  </a:lnTo>
                  <a:lnTo>
                    <a:pt x="21691" y="147192"/>
                  </a:lnTo>
                  <a:lnTo>
                    <a:pt x="21412" y="147192"/>
                  </a:lnTo>
                  <a:lnTo>
                    <a:pt x="20929" y="146951"/>
                  </a:lnTo>
                  <a:lnTo>
                    <a:pt x="20802" y="146951"/>
                  </a:lnTo>
                  <a:lnTo>
                    <a:pt x="20586" y="147040"/>
                  </a:lnTo>
                  <a:lnTo>
                    <a:pt x="20294" y="147142"/>
                  </a:lnTo>
                  <a:lnTo>
                    <a:pt x="20040" y="147281"/>
                  </a:lnTo>
                  <a:lnTo>
                    <a:pt x="19659" y="147675"/>
                  </a:lnTo>
                  <a:lnTo>
                    <a:pt x="19342" y="148132"/>
                  </a:lnTo>
                  <a:lnTo>
                    <a:pt x="19227" y="148450"/>
                  </a:lnTo>
                  <a:lnTo>
                    <a:pt x="19138" y="148983"/>
                  </a:lnTo>
                  <a:lnTo>
                    <a:pt x="19138" y="149326"/>
                  </a:lnTo>
                  <a:lnTo>
                    <a:pt x="19202" y="149580"/>
                  </a:lnTo>
                  <a:lnTo>
                    <a:pt x="19354" y="149834"/>
                  </a:lnTo>
                  <a:lnTo>
                    <a:pt x="19519" y="150037"/>
                  </a:lnTo>
                  <a:lnTo>
                    <a:pt x="19913" y="150533"/>
                  </a:lnTo>
                  <a:lnTo>
                    <a:pt x="20383" y="151028"/>
                  </a:lnTo>
                  <a:lnTo>
                    <a:pt x="20637" y="151345"/>
                  </a:lnTo>
                  <a:lnTo>
                    <a:pt x="20726" y="151574"/>
                  </a:lnTo>
                  <a:lnTo>
                    <a:pt x="20700" y="152044"/>
                  </a:lnTo>
                  <a:lnTo>
                    <a:pt x="20624" y="152260"/>
                  </a:lnTo>
                  <a:lnTo>
                    <a:pt x="20624" y="152399"/>
                  </a:lnTo>
                  <a:lnTo>
                    <a:pt x="21120" y="152768"/>
                  </a:lnTo>
                  <a:lnTo>
                    <a:pt x="20815" y="153174"/>
                  </a:lnTo>
                  <a:lnTo>
                    <a:pt x="20358" y="153708"/>
                  </a:lnTo>
                  <a:lnTo>
                    <a:pt x="19837" y="154114"/>
                  </a:lnTo>
                  <a:lnTo>
                    <a:pt x="19621" y="154330"/>
                  </a:lnTo>
                  <a:lnTo>
                    <a:pt x="19354" y="154635"/>
                  </a:lnTo>
                  <a:lnTo>
                    <a:pt x="19075" y="155066"/>
                  </a:lnTo>
                  <a:lnTo>
                    <a:pt x="18999" y="155270"/>
                  </a:lnTo>
                  <a:lnTo>
                    <a:pt x="18897" y="155727"/>
                  </a:lnTo>
                  <a:lnTo>
                    <a:pt x="17805" y="158470"/>
                  </a:lnTo>
                  <a:lnTo>
                    <a:pt x="17449" y="158749"/>
                  </a:lnTo>
                  <a:lnTo>
                    <a:pt x="16967" y="158902"/>
                  </a:lnTo>
                  <a:lnTo>
                    <a:pt x="15849" y="158965"/>
                  </a:lnTo>
                  <a:lnTo>
                    <a:pt x="15709" y="158927"/>
                  </a:lnTo>
                  <a:lnTo>
                    <a:pt x="15366" y="158699"/>
                  </a:lnTo>
                  <a:lnTo>
                    <a:pt x="15176" y="158546"/>
                  </a:lnTo>
                  <a:lnTo>
                    <a:pt x="14909" y="158229"/>
                  </a:lnTo>
                  <a:lnTo>
                    <a:pt x="14084" y="157098"/>
                  </a:lnTo>
                  <a:lnTo>
                    <a:pt x="13754" y="156438"/>
                  </a:lnTo>
                  <a:lnTo>
                    <a:pt x="13195" y="155422"/>
                  </a:lnTo>
                  <a:lnTo>
                    <a:pt x="13093" y="155270"/>
                  </a:lnTo>
                  <a:lnTo>
                    <a:pt x="12966" y="155105"/>
                  </a:lnTo>
                  <a:lnTo>
                    <a:pt x="12560" y="154647"/>
                  </a:lnTo>
                  <a:lnTo>
                    <a:pt x="12191" y="154622"/>
                  </a:lnTo>
                  <a:lnTo>
                    <a:pt x="11696" y="154685"/>
                  </a:lnTo>
                  <a:lnTo>
                    <a:pt x="11061" y="154800"/>
                  </a:lnTo>
                  <a:lnTo>
                    <a:pt x="10629" y="154978"/>
                  </a:lnTo>
                  <a:lnTo>
                    <a:pt x="10617" y="154978"/>
                  </a:lnTo>
                  <a:lnTo>
                    <a:pt x="10083" y="155549"/>
                  </a:lnTo>
                  <a:lnTo>
                    <a:pt x="10020" y="155689"/>
                  </a:lnTo>
                  <a:lnTo>
                    <a:pt x="9918" y="156032"/>
                  </a:lnTo>
                  <a:lnTo>
                    <a:pt x="9740" y="157073"/>
                  </a:lnTo>
                  <a:lnTo>
                    <a:pt x="9626" y="157556"/>
                  </a:lnTo>
                  <a:lnTo>
                    <a:pt x="8902" y="159029"/>
                  </a:lnTo>
                  <a:lnTo>
                    <a:pt x="8864" y="159232"/>
                  </a:lnTo>
                  <a:lnTo>
                    <a:pt x="8839" y="159511"/>
                  </a:lnTo>
                  <a:lnTo>
                    <a:pt x="8724" y="160121"/>
                  </a:lnTo>
                  <a:lnTo>
                    <a:pt x="8343" y="160972"/>
                  </a:lnTo>
                  <a:lnTo>
                    <a:pt x="7708" y="162699"/>
                  </a:lnTo>
                  <a:lnTo>
                    <a:pt x="7950" y="162763"/>
                  </a:lnTo>
                  <a:lnTo>
                    <a:pt x="8343" y="162775"/>
                  </a:lnTo>
                  <a:lnTo>
                    <a:pt x="8978" y="162813"/>
                  </a:lnTo>
                  <a:lnTo>
                    <a:pt x="9461" y="162763"/>
                  </a:lnTo>
                  <a:lnTo>
                    <a:pt x="10134" y="162725"/>
                  </a:lnTo>
                  <a:lnTo>
                    <a:pt x="10540" y="162686"/>
                  </a:lnTo>
                  <a:lnTo>
                    <a:pt x="10680" y="162686"/>
                  </a:lnTo>
                  <a:lnTo>
                    <a:pt x="11264" y="162636"/>
                  </a:lnTo>
                  <a:lnTo>
                    <a:pt x="13588" y="162483"/>
                  </a:lnTo>
                  <a:lnTo>
                    <a:pt x="14516" y="162534"/>
                  </a:lnTo>
                  <a:lnTo>
                    <a:pt x="14668" y="162559"/>
                  </a:lnTo>
                  <a:lnTo>
                    <a:pt x="18084" y="162737"/>
                  </a:lnTo>
                  <a:lnTo>
                    <a:pt x="20535" y="162902"/>
                  </a:lnTo>
                  <a:lnTo>
                    <a:pt x="20688" y="162915"/>
                  </a:lnTo>
                  <a:lnTo>
                    <a:pt x="22732" y="163042"/>
                  </a:lnTo>
                  <a:lnTo>
                    <a:pt x="25133" y="163144"/>
                  </a:lnTo>
                  <a:lnTo>
                    <a:pt x="25793" y="163182"/>
                  </a:lnTo>
                  <a:lnTo>
                    <a:pt x="27038" y="163245"/>
                  </a:lnTo>
                  <a:lnTo>
                    <a:pt x="27647" y="163271"/>
                  </a:lnTo>
                  <a:lnTo>
                    <a:pt x="28066" y="163296"/>
                  </a:lnTo>
                  <a:lnTo>
                    <a:pt x="28257" y="163296"/>
                  </a:lnTo>
                  <a:lnTo>
                    <a:pt x="28447" y="163296"/>
                  </a:lnTo>
                  <a:lnTo>
                    <a:pt x="28778" y="163321"/>
                  </a:lnTo>
                  <a:lnTo>
                    <a:pt x="30581" y="163398"/>
                  </a:lnTo>
                  <a:lnTo>
                    <a:pt x="32829" y="163474"/>
                  </a:lnTo>
                  <a:lnTo>
                    <a:pt x="33870" y="163525"/>
                  </a:lnTo>
                  <a:lnTo>
                    <a:pt x="34074" y="163537"/>
                  </a:lnTo>
                  <a:lnTo>
                    <a:pt x="34391" y="163563"/>
                  </a:lnTo>
                  <a:lnTo>
                    <a:pt x="34632" y="163575"/>
                  </a:lnTo>
                  <a:lnTo>
                    <a:pt x="35115" y="163537"/>
                  </a:lnTo>
                  <a:lnTo>
                    <a:pt x="35356" y="163537"/>
                  </a:lnTo>
                  <a:lnTo>
                    <a:pt x="35636" y="163550"/>
                  </a:lnTo>
                  <a:lnTo>
                    <a:pt x="35826" y="163563"/>
                  </a:lnTo>
                  <a:lnTo>
                    <a:pt x="35864" y="163563"/>
                  </a:lnTo>
                  <a:lnTo>
                    <a:pt x="36118" y="163563"/>
                  </a:lnTo>
                  <a:lnTo>
                    <a:pt x="37071" y="163575"/>
                  </a:lnTo>
                  <a:lnTo>
                    <a:pt x="37541" y="163601"/>
                  </a:lnTo>
                  <a:lnTo>
                    <a:pt x="38049" y="163614"/>
                  </a:lnTo>
                  <a:lnTo>
                    <a:pt x="38468" y="163626"/>
                  </a:lnTo>
                  <a:lnTo>
                    <a:pt x="38925" y="163639"/>
                  </a:lnTo>
                  <a:lnTo>
                    <a:pt x="38925" y="163639"/>
                  </a:lnTo>
                  <a:lnTo>
                    <a:pt x="41567" y="163715"/>
                  </a:lnTo>
                  <a:lnTo>
                    <a:pt x="43192" y="163779"/>
                  </a:lnTo>
                  <a:lnTo>
                    <a:pt x="44551" y="163842"/>
                  </a:lnTo>
                  <a:lnTo>
                    <a:pt x="45478" y="163880"/>
                  </a:lnTo>
                  <a:lnTo>
                    <a:pt x="45796" y="163893"/>
                  </a:lnTo>
                  <a:lnTo>
                    <a:pt x="45923" y="163893"/>
                  </a:lnTo>
                  <a:lnTo>
                    <a:pt x="45935" y="163906"/>
                  </a:lnTo>
                  <a:lnTo>
                    <a:pt x="50177" y="164045"/>
                  </a:lnTo>
                  <a:lnTo>
                    <a:pt x="51803" y="164096"/>
                  </a:lnTo>
                  <a:lnTo>
                    <a:pt x="53238" y="164185"/>
                  </a:lnTo>
                  <a:lnTo>
                    <a:pt x="53492" y="164185"/>
                  </a:lnTo>
                  <a:lnTo>
                    <a:pt x="54597" y="164236"/>
                  </a:lnTo>
                  <a:lnTo>
                    <a:pt x="55473" y="164261"/>
                  </a:lnTo>
                  <a:lnTo>
                    <a:pt x="55981" y="164287"/>
                  </a:lnTo>
                  <a:lnTo>
                    <a:pt x="56324" y="164299"/>
                  </a:lnTo>
                  <a:lnTo>
                    <a:pt x="56451" y="164299"/>
                  </a:lnTo>
                  <a:lnTo>
                    <a:pt x="56616" y="164299"/>
                  </a:lnTo>
                  <a:lnTo>
                    <a:pt x="57594" y="164337"/>
                  </a:lnTo>
                  <a:lnTo>
                    <a:pt x="58318" y="164363"/>
                  </a:lnTo>
                  <a:lnTo>
                    <a:pt x="60477" y="164426"/>
                  </a:lnTo>
                  <a:lnTo>
                    <a:pt x="61963" y="164477"/>
                  </a:lnTo>
                  <a:lnTo>
                    <a:pt x="62458" y="164490"/>
                  </a:lnTo>
                  <a:lnTo>
                    <a:pt x="62598" y="164503"/>
                  </a:lnTo>
                  <a:lnTo>
                    <a:pt x="62903" y="164503"/>
                  </a:lnTo>
                  <a:lnTo>
                    <a:pt x="63157" y="164528"/>
                  </a:lnTo>
                  <a:lnTo>
                    <a:pt x="63728" y="164541"/>
                  </a:lnTo>
                  <a:lnTo>
                    <a:pt x="63728" y="164541"/>
                  </a:lnTo>
                  <a:lnTo>
                    <a:pt x="70459" y="164807"/>
                  </a:lnTo>
                  <a:lnTo>
                    <a:pt x="74929" y="164985"/>
                  </a:lnTo>
                  <a:lnTo>
                    <a:pt x="76657" y="165087"/>
                  </a:lnTo>
                  <a:lnTo>
                    <a:pt x="76834" y="164909"/>
                  </a:lnTo>
                  <a:lnTo>
                    <a:pt x="77088" y="164655"/>
                  </a:lnTo>
                  <a:lnTo>
                    <a:pt x="77393" y="164274"/>
                  </a:lnTo>
                  <a:lnTo>
                    <a:pt x="77495" y="164058"/>
                  </a:lnTo>
                  <a:lnTo>
                    <a:pt x="77508" y="163817"/>
                  </a:lnTo>
                  <a:lnTo>
                    <a:pt x="77495" y="163626"/>
                  </a:lnTo>
                  <a:lnTo>
                    <a:pt x="77533" y="163436"/>
                  </a:lnTo>
                  <a:lnTo>
                    <a:pt x="77596" y="163309"/>
                  </a:lnTo>
                  <a:lnTo>
                    <a:pt x="77685" y="162979"/>
                  </a:lnTo>
                  <a:lnTo>
                    <a:pt x="77787" y="162394"/>
                  </a:lnTo>
                  <a:lnTo>
                    <a:pt x="77787" y="162204"/>
                  </a:lnTo>
                  <a:lnTo>
                    <a:pt x="77749" y="161696"/>
                  </a:lnTo>
                  <a:lnTo>
                    <a:pt x="77673" y="161086"/>
                  </a:lnTo>
                  <a:lnTo>
                    <a:pt x="77469" y="160375"/>
                  </a:lnTo>
                  <a:lnTo>
                    <a:pt x="77406" y="159651"/>
                  </a:lnTo>
                  <a:lnTo>
                    <a:pt x="77254" y="158470"/>
                  </a:lnTo>
                  <a:lnTo>
                    <a:pt x="76746" y="156730"/>
                  </a:lnTo>
                  <a:lnTo>
                    <a:pt x="76771" y="156413"/>
                  </a:lnTo>
                  <a:lnTo>
                    <a:pt x="76733" y="156248"/>
                  </a:lnTo>
                  <a:lnTo>
                    <a:pt x="76707" y="156108"/>
                  </a:lnTo>
                  <a:lnTo>
                    <a:pt x="76085" y="153720"/>
                  </a:lnTo>
                  <a:lnTo>
                    <a:pt x="76707" y="153720"/>
                  </a:lnTo>
                  <a:lnTo>
                    <a:pt x="77393" y="153746"/>
                  </a:lnTo>
                  <a:lnTo>
                    <a:pt x="79057" y="153847"/>
                  </a:lnTo>
                  <a:lnTo>
                    <a:pt x="81584" y="154177"/>
                  </a:lnTo>
                  <a:lnTo>
                    <a:pt x="83299" y="154406"/>
                  </a:lnTo>
                  <a:lnTo>
                    <a:pt x="83870" y="154470"/>
                  </a:lnTo>
                  <a:lnTo>
                    <a:pt x="84035" y="154495"/>
                  </a:lnTo>
                  <a:lnTo>
                    <a:pt x="86105" y="154762"/>
                  </a:lnTo>
                  <a:lnTo>
                    <a:pt x="87248" y="154863"/>
                  </a:lnTo>
                  <a:lnTo>
                    <a:pt x="87033" y="156743"/>
                  </a:lnTo>
                  <a:lnTo>
                    <a:pt x="88633" y="156768"/>
                  </a:lnTo>
                  <a:lnTo>
                    <a:pt x="89484" y="156756"/>
                  </a:lnTo>
                  <a:lnTo>
                    <a:pt x="89750" y="156743"/>
                  </a:lnTo>
                  <a:lnTo>
                    <a:pt x="92494" y="156705"/>
                  </a:lnTo>
                  <a:lnTo>
                    <a:pt x="95046" y="156705"/>
                  </a:lnTo>
                  <a:lnTo>
                    <a:pt x="101676" y="156705"/>
                  </a:lnTo>
                  <a:lnTo>
                    <a:pt x="106083" y="156730"/>
                  </a:lnTo>
                  <a:lnTo>
                    <a:pt x="109207" y="156730"/>
                  </a:lnTo>
                  <a:lnTo>
                    <a:pt x="110108" y="156743"/>
                  </a:lnTo>
                  <a:lnTo>
                    <a:pt x="112115" y="156768"/>
                  </a:lnTo>
                  <a:lnTo>
                    <a:pt x="113156" y="156768"/>
                  </a:lnTo>
                  <a:lnTo>
                    <a:pt x="115696" y="156806"/>
                  </a:lnTo>
                  <a:lnTo>
                    <a:pt x="116077" y="156806"/>
                  </a:lnTo>
                  <a:lnTo>
                    <a:pt x="117627" y="156832"/>
                  </a:lnTo>
                  <a:lnTo>
                    <a:pt x="118490" y="156832"/>
                  </a:lnTo>
                  <a:lnTo>
                    <a:pt x="120154" y="156844"/>
                  </a:lnTo>
                  <a:lnTo>
                    <a:pt x="121348" y="156870"/>
                  </a:lnTo>
                  <a:lnTo>
                    <a:pt x="122516" y="156870"/>
                  </a:lnTo>
                  <a:lnTo>
                    <a:pt x="124332" y="156883"/>
                  </a:lnTo>
                  <a:lnTo>
                    <a:pt x="127050" y="156870"/>
                  </a:lnTo>
                  <a:lnTo>
                    <a:pt x="129565" y="156870"/>
                  </a:lnTo>
                  <a:lnTo>
                    <a:pt x="130784" y="156844"/>
                  </a:lnTo>
                  <a:lnTo>
                    <a:pt x="132206" y="156832"/>
                  </a:lnTo>
                  <a:lnTo>
                    <a:pt x="134188" y="156806"/>
                  </a:lnTo>
                  <a:lnTo>
                    <a:pt x="134873" y="156794"/>
                  </a:lnTo>
                  <a:lnTo>
                    <a:pt x="137490" y="156794"/>
                  </a:lnTo>
                  <a:lnTo>
                    <a:pt x="138036" y="156768"/>
                  </a:lnTo>
                  <a:lnTo>
                    <a:pt x="138582" y="156768"/>
                  </a:lnTo>
                  <a:lnTo>
                    <a:pt x="139204" y="156756"/>
                  </a:lnTo>
                  <a:lnTo>
                    <a:pt x="139598" y="156743"/>
                  </a:lnTo>
                  <a:lnTo>
                    <a:pt x="142087" y="156705"/>
                  </a:lnTo>
                  <a:lnTo>
                    <a:pt x="144614" y="156705"/>
                  </a:lnTo>
                  <a:lnTo>
                    <a:pt x="147472" y="156629"/>
                  </a:lnTo>
                  <a:lnTo>
                    <a:pt x="147662" y="156629"/>
                  </a:lnTo>
                  <a:lnTo>
                    <a:pt x="150037" y="156590"/>
                  </a:lnTo>
                  <a:lnTo>
                    <a:pt x="150863" y="156565"/>
                  </a:lnTo>
                  <a:lnTo>
                    <a:pt x="151333" y="156997"/>
                  </a:lnTo>
                  <a:lnTo>
                    <a:pt x="151650" y="157302"/>
                  </a:lnTo>
                  <a:lnTo>
                    <a:pt x="151790" y="157429"/>
                  </a:lnTo>
                  <a:lnTo>
                    <a:pt x="152145" y="157746"/>
                  </a:lnTo>
                  <a:lnTo>
                    <a:pt x="152768" y="157505"/>
                  </a:lnTo>
                  <a:lnTo>
                    <a:pt x="152869" y="157086"/>
                  </a:lnTo>
                  <a:lnTo>
                    <a:pt x="153238" y="157124"/>
                  </a:lnTo>
                  <a:lnTo>
                    <a:pt x="153238" y="157251"/>
                  </a:lnTo>
                  <a:lnTo>
                    <a:pt x="153466" y="157225"/>
                  </a:lnTo>
                  <a:lnTo>
                    <a:pt x="155028" y="156603"/>
                  </a:lnTo>
                  <a:lnTo>
                    <a:pt x="155892" y="156641"/>
                  </a:lnTo>
                  <a:lnTo>
                    <a:pt x="156489" y="156654"/>
                  </a:lnTo>
                  <a:lnTo>
                    <a:pt x="156679" y="156667"/>
                  </a:lnTo>
                  <a:lnTo>
                    <a:pt x="156730" y="156667"/>
                  </a:lnTo>
                  <a:lnTo>
                    <a:pt x="156832" y="156667"/>
                  </a:lnTo>
                  <a:lnTo>
                    <a:pt x="157010" y="156641"/>
                  </a:lnTo>
                  <a:lnTo>
                    <a:pt x="159854" y="156743"/>
                  </a:lnTo>
                  <a:lnTo>
                    <a:pt x="161721" y="156806"/>
                  </a:lnTo>
                  <a:lnTo>
                    <a:pt x="162547" y="156832"/>
                  </a:lnTo>
                  <a:lnTo>
                    <a:pt x="163855" y="156883"/>
                  </a:lnTo>
                  <a:lnTo>
                    <a:pt x="165709" y="157111"/>
                  </a:lnTo>
                  <a:lnTo>
                    <a:pt x="165849" y="157124"/>
                  </a:lnTo>
                  <a:lnTo>
                    <a:pt x="169456" y="157429"/>
                  </a:lnTo>
                  <a:lnTo>
                    <a:pt x="169621" y="157429"/>
                  </a:lnTo>
                  <a:lnTo>
                    <a:pt x="169760" y="157454"/>
                  </a:lnTo>
                  <a:lnTo>
                    <a:pt x="170319" y="157492"/>
                  </a:lnTo>
                  <a:lnTo>
                    <a:pt x="170700" y="157530"/>
                  </a:lnTo>
                  <a:lnTo>
                    <a:pt x="172364" y="157632"/>
                  </a:lnTo>
                  <a:lnTo>
                    <a:pt x="174193" y="157746"/>
                  </a:lnTo>
                  <a:lnTo>
                    <a:pt x="176529" y="157886"/>
                  </a:lnTo>
                  <a:lnTo>
                    <a:pt x="177672" y="157987"/>
                  </a:lnTo>
                  <a:lnTo>
                    <a:pt x="178409" y="158064"/>
                  </a:lnTo>
                  <a:lnTo>
                    <a:pt x="178650" y="158076"/>
                  </a:lnTo>
                  <a:lnTo>
                    <a:pt x="179019" y="158114"/>
                  </a:lnTo>
                  <a:lnTo>
                    <a:pt x="181838" y="158229"/>
                  </a:lnTo>
                  <a:lnTo>
                    <a:pt x="182029" y="158216"/>
                  </a:lnTo>
                  <a:lnTo>
                    <a:pt x="182702" y="158267"/>
                  </a:lnTo>
                  <a:lnTo>
                    <a:pt x="184696" y="158394"/>
                  </a:lnTo>
                  <a:lnTo>
                    <a:pt x="187045" y="158546"/>
                  </a:lnTo>
                  <a:lnTo>
                    <a:pt x="189166" y="158648"/>
                  </a:lnTo>
                  <a:lnTo>
                    <a:pt x="190715" y="158635"/>
                  </a:lnTo>
                  <a:lnTo>
                    <a:pt x="191363" y="158673"/>
                  </a:lnTo>
                  <a:lnTo>
                    <a:pt x="193586" y="158737"/>
                  </a:lnTo>
                  <a:lnTo>
                    <a:pt x="194246" y="158749"/>
                  </a:lnTo>
                  <a:lnTo>
                    <a:pt x="196964" y="158889"/>
                  </a:lnTo>
                  <a:lnTo>
                    <a:pt x="197294" y="158902"/>
                  </a:lnTo>
                  <a:lnTo>
                    <a:pt x="197510" y="158915"/>
                  </a:lnTo>
                  <a:lnTo>
                    <a:pt x="201561" y="158991"/>
                  </a:lnTo>
                  <a:lnTo>
                    <a:pt x="203339" y="159029"/>
                  </a:lnTo>
                  <a:lnTo>
                    <a:pt x="206514" y="159067"/>
                  </a:lnTo>
                  <a:lnTo>
                    <a:pt x="209080" y="158851"/>
                  </a:lnTo>
                  <a:lnTo>
                    <a:pt x="209219" y="158838"/>
                  </a:lnTo>
                  <a:lnTo>
                    <a:pt x="209499" y="158813"/>
                  </a:lnTo>
                  <a:lnTo>
                    <a:pt x="209956" y="158788"/>
                  </a:lnTo>
                  <a:lnTo>
                    <a:pt x="210273" y="158775"/>
                  </a:lnTo>
                  <a:lnTo>
                    <a:pt x="210400" y="158775"/>
                  </a:lnTo>
                  <a:lnTo>
                    <a:pt x="214337" y="158546"/>
                  </a:lnTo>
                  <a:lnTo>
                    <a:pt x="214820" y="158457"/>
                  </a:lnTo>
                  <a:lnTo>
                    <a:pt x="216026" y="158445"/>
                  </a:lnTo>
                  <a:lnTo>
                    <a:pt x="216230" y="158368"/>
                  </a:lnTo>
                  <a:lnTo>
                    <a:pt x="216547" y="158305"/>
                  </a:lnTo>
                  <a:lnTo>
                    <a:pt x="217893" y="158305"/>
                  </a:lnTo>
                  <a:lnTo>
                    <a:pt x="220687" y="158356"/>
                  </a:lnTo>
                  <a:lnTo>
                    <a:pt x="221640" y="158356"/>
                  </a:lnTo>
                  <a:lnTo>
                    <a:pt x="221780" y="158368"/>
                  </a:lnTo>
                  <a:lnTo>
                    <a:pt x="222630" y="158394"/>
                  </a:lnTo>
                  <a:lnTo>
                    <a:pt x="226390" y="158508"/>
                  </a:lnTo>
                  <a:lnTo>
                    <a:pt x="226860" y="158534"/>
                  </a:lnTo>
                  <a:lnTo>
                    <a:pt x="229996" y="158673"/>
                  </a:lnTo>
                  <a:lnTo>
                    <a:pt x="231940" y="158826"/>
                  </a:lnTo>
                  <a:lnTo>
                    <a:pt x="232448" y="158889"/>
                  </a:lnTo>
                  <a:lnTo>
                    <a:pt x="233298" y="158978"/>
                  </a:lnTo>
                  <a:lnTo>
                    <a:pt x="233832" y="159042"/>
                  </a:lnTo>
                  <a:lnTo>
                    <a:pt x="234010" y="159067"/>
                  </a:lnTo>
                  <a:lnTo>
                    <a:pt x="234035" y="159067"/>
                  </a:lnTo>
                  <a:lnTo>
                    <a:pt x="234086" y="159067"/>
                  </a:lnTo>
                  <a:lnTo>
                    <a:pt x="235661" y="159194"/>
                  </a:lnTo>
                  <a:lnTo>
                    <a:pt x="238353" y="159410"/>
                  </a:lnTo>
                  <a:lnTo>
                    <a:pt x="239179" y="159486"/>
                  </a:lnTo>
                  <a:lnTo>
                    <a:pt x="241172" y="159511"/>
                  </a:lnTo>
                  <a:lnTo>
                    <a:pt x="242112" y="159575"/>
                  </a:lnTo>
                  <a:lnTo>
                    <a:pt x="242468" y="159575"/>
                  </a:lnTo>
                  <a:lnTo>
                    <a:pt x="247497" y="159664"/>
                  </a:lnTo>
                  <a:lnTo>
                    <a:pt x="248361" y="159677"/>
                  </a:lnTo>
                  <a:lnTo>
                    <a:pt x="250202" y="159715"/>
                  </a:lnTo>
                  <a:lnTo>
                    <a:pt x="251231" y="159753"/>
                  </a:lnTo>
                  <a:lnTo>
                    <a:pt x="254330" y="159867"/>
                  </a:lnTo>
                  <a:lnTo>
                    <a:pt x="255384" y="159842"/>
                  </a:lnTo>
                  <a:lnTo>
                    <a:pt x="256539" y="159816"/>
                  </a:lnTo>
                  <a:lnTo>
                    <a:pt x="259600" y="159816"/>
                  </a:lnTo>
                  <a:lnTo>
                    <a:pt x="260667" y="159829"/>
                  </a:lnTo>
                  <a:lnTo>
                    <a:pt x="268122" y="159931"/>
                  </a:lnTo>
                  <a:lnTo>
                    <a:pt x="268617" y="159931"/>
                  </a:lnTo>
                  <a:lnTo>
                    <a:pt x="270306" y="159892"/>
                  </a:lnTo>
                  <a:lnTo>
                    <a:pt x="271652" y="159867"/>
                  </a:lnTo>
                  <a:lnTo>
                    <a:pt x="274256" y="159854"/>
                  </a:lnTo>
                  <a:lnTo>
                    <a:pt x="276529" y="159854"/>
                  </a:lnTo>
                  <a:lnTo>
                    <a:pt x="279260" y="159829"/>
                  </a:lnTo>
                  <a:lnTo>
                    <a:pt x="282447" y="159829"/>
                  </a:lnTo>
                  <a:lnTo>
                    <a:pt x="285318" y="159892"/>
                  </a:lnTo>
                  <a:lnTo>
                    <a:pt x="285470" y="159892"/>
                  </a:lnTo>
                  <a:lnTo>
                    <a:pt x="287172" y="159931"/>
                  </a:lnTo>
                  <a:lnTo>
                    <a:pt x="289902" y="159969"/>
                  </a:lnTo>
                  <a:lnTo>
                    <a:pt x="292506" y="159994"/>
                  </a:lnTo>
                  <a:lnTo>
                    <a:pt x="296252" y="159969"/>
                  </a:lnTo>
                  <a:lnTo>
                    <a:pt x="297446" y="159969"/>
                  </a:lnTo>
                  <a:lnTo>
                    <a:pt x="297611" y="159689"/>
                  </a:lnTo>
                  <a:lnTo>
                    <a:pt x="297840" y="159359"/>
                  </a:lnTo>
                  <a:lnTo>
                    <a:pt x="298018" y="159245"/>
                  </a:lnTo>
                  <a:lnTo>
                    <a:pt x="298132" y="159092"/>
                  </a:lnTo>
                  <a:lnTo>
                    <a:pt x="298195" y="158953"/>
                  </a:lnTo>
                  <a:lnTo>
                    <a:pt x="298234" y="158673"/>
                  </a:lnTo>
                  <a:lnTo>
                    <a:pt x="298703" y="158470"/>
                  </a:lnTo>
                  <a:lnTo>
                    <a:pt x="299097" y="158102"/>
                  </a:lnTo>
                  <a:lnTo>
                    <a:pt x="299491" y="157784"/>
                  </a:lnTo>
                  <a:lnTo>
                    <a:pt x="299542" y="157429"/>
                  </a:lnTo>
                  <a:lnTo>
                    <a:pt x="299707" y="157314"/>
                  </a:lnTo>
                  <a:lnTo>
                    <a:pt x="299999" y="157264"/>
                  </a:lnTo>
                  <a:lnTo>
                    <a:pt x="300227" y="157365"/>
                  </a:lnTo>
                  <a:lnTo>
                    <a:pt x="300532" y="157289"/>
                  </a:lnTo>
                  <a:lnTo>
                    <a:pt x="300723" y="157213"/>
                  </a:lnTo>
                  <a:lnTo>
                    <a:pt x="300977" y="157035"/>
                  </a:lnTo>
                  <a:lnTo>
                    <a:pt x="301142" y="156832"/>
                  </a:lnTo>
                  <a:lnTo>
                    <a:pt x="301243" y="156654"/>
                  </a:lnTo>
                  <a:lnTo>
                    <a:pt x="301574" y="156451"/>
                  </a:lnTo>
                  <a:lnTo>
                    <a:pt x="301701" y="156413"/>
                  </a:lnTo>
                  <a:lnTo>
                    <a:pt x="301828" y="156451"/>
                  </a:lnTo>
                  <a:lnTo>
                    <a:pt x="302755" y="156146"/>
                  </a:lnTo>
                  <a:lnTo>
                    <a:pt x="303110" y="156133"/>
                  </a:lnTo>
                  <a:lnTo>
                    <a:pt x="303491" y="155867"/>
                  </a:lnTo>
                  <a:lnTo>
                    <a:pt x="303695" y="155689"/>
                  </a:lnTo>
                  <a:lnTo>
                    <a:pt x="303847" y="155511"/>
                  </a:lnTo>
                  <a:lnTo>
                    <a:pt x="303860" y="155511"/>
                  </a:lnTo>
                  <a:lnTo>
                    <a:pt x="304279" y="155346"/>
                  </a:lnTo>
                  <a:lnTo>
                    <a:pt x="304622" y="155282"/>
                  </a:lnTo>
                  <a:lnTo>
                    <a:pt x="304888" y="155155"/>
                  </a:lnTo>
                  <a:lnTo>
                    <a:pt x="305295" y="154825"/>
                  </a:lnTo>
                  <a:lnTo>
                    <a:pt x="305371" y="154609"/>
                  </a:lnTo>
                  <a:lnTo>
                    <a:pt x="305498" y="154546"/>
                  </a:lnTo>
                  <a:lnTo>
                    <a:pt x="305625" y="154546"/>
                  </a:lnTo>
                  <a:lnTo>
                    <a:pt x="306184" y="154419"/>
                  </a:lnTo>
                  <a:lnTo>
                    <a:pt x="306400" y="154330"/>
                  </a:lnTo>
                  <a:lnTo>
                    <a:pt x="306641" y="154343"/>
                  </a:lnTo>
                  <a:lnTo>
                    <a:pt x="306882" y="154330"/>
                  </a:lnTo>
                  <a:lnTo>
                    <a:pt x="307022" y="154241"/>
                  </a:lnTo>
                  <a:lnTo>
                    <a:pt x="307289" y="154241"/>
                  </a:lnTo>
                  <a:lnTo>
                    <a:pt x="307555" y="154381"/>
                  </a:lnTo>
                  <a:lnTo>
                    <a:pt x="307873" y="154482"/>
                  </a:lnTo>
                  <a:lnTo>
                    <a:pt x="308686" y="154546"/>
                  </a:lnTo>
                  <a:lnTo>
                    <a:pt x="308952" y="154520"/>
                  </a:lnTo>
                  <a:lnTo>
                    <a:pt x="309105" y="154470"/>
                  </a:lnTo>
                  <a:lnTo>
                    <a:pt x="309283" y="154520"/>
                  </a:lnTo>
                  <a:lnTo>
                    <a:pt x="309613" y="154482"/>
                  </a:lnTo>
                  <a:lnTo>
                    <a:pt x="309968" y="154381"/>
                  </a:lnTo>
                  <a:lnTo>
                    <a:pt x="310197" y="154419"/>
                  </a:lnTo>
                  <a:lnTo>
                    <a:pt x="310210" y="154419"/>
                  </a:lnTo>
                  <a:lnTo>
                    <a:pt x="310438" y="154406"/>
                  </a:lnTo>
                  <a:lnTo>
                    <a:pt x="310857" y="154317"/>
                  </a:lnTo>
                  <a:lnTo>
                    <a:pt x="311048" y="154266"/>
                  </a:lnTo>
                  <a:lnTo>
                    <a:pt x="311429" y="154101"/>
                  </a:lnTo>
                  <a:lnTo>
                    <a:pt x="312216" y="153708"/>
                  </a:lnTo>
                  <a:lnTo>
                    <a:pt x="312229" y="153568"/>
                  </a:lnTo>
                  <a:lnTo>
                    <a:pt x="312546" y="153187"/>
                  </a:lnTo>
                  <a:lnTo>
                    <a:pt x="312712" y="153085"/>
                  </a:lnTo>
                  <a:lnTo>
                    <a:pt x="313626" y="152666"/>
                  </a:lnTo>
                  <a:lnTo>
                    <a:pt x="313816" y="152539"/>
                  </a:lnTo>
                  <a:lnTo>
                    <a:pt x="313994" y="152590"/>
                  </a:lnTo>
                  <a:lnTo>
                    <a:pt x="314197" y="152526"/>
                  </a:lnTo>
                  <a:lnTo>
                    <a:pt x="314337" y="152399"/>
                  </a:lnTo>
                  <a:lnTo>
                    <a:pt x="314477" y="152349"/>
                  </a:lnTo>
                  <a:lnTo>
                    <a:pt x="314871" y="152095"/>
                  </a:lnTo>
                  <a:lnTo>
                    <a:pt x="316217" y="151637"/>
                  </a:lnTo>
                  <a:lnTo>
                    <a:pt x="316356" y="151587"/>
                  </a:lnTo>
                  <a:lnTo>
                    <a:pt x="316534" y="151460"/>
                  </a:lnTo>
                  <a:lnTo>
                    <a:pt x="316661" y="151422"/>
                  </a:lnTo>
                  <a:lnTo>
                    <a:pt x="317449" y="151282"/>
                  </a:lnTo>
                  <a:lnTo>
                    <a:pt x="317626" y="151244"/>
                  </a:lnTo>
                  <a:lnTo>
                    <a:pt x="318249" y="150952"/>
                  </a:lnTo>
                  <a:lnTo>
                    <a:pt x="318401" y="150964"/>
                  </a:lnTo>
                  <a:lnTo>
                    <a:pt x="318541" y="150914"/>
                  </a:lnTo>
                  <a:lnTo>
                    <a:pt x="318846" y="150761"/>
                  </a:lnTo>
                  <a:lnTo>
                    <a:pt x="319239" y="150698"/>
                  </a:lnTo>
                  <a:lnTo>
                    <a:pt x="319709" y="150456"/>
                  </a:lnTo>
                  <a:lnTo>
                    <a:pt x="320090" y="150342"/>
                  </a:lnTo>
                  <a:lnTo>
                    <a:pt x="320700" y="150177"/>
                  </a:lnTo>
                  <a:lnTo>
                    <a:pt x="321030" y="150063"/>
                  </a:lnTo>
                  <a:lnTo>
                    <a:pt x="322033" y="149631"/>
                  </a:lnTo>
                  <a:lnTo>
                    <a:pt x="322173" y="149555"/>
                  </a:lnTo>
                  <a:lnTo>
                    <a:pt x="322300" y="149491"/>
                  </a:lnTo>
                  <a:lnTo>
                    <a:pt x="323240" y="149478"/>
                  </a:lnTo>
                  <a:lnTo>
                    <a:pt x="323659" y="149478"/>
                  </a:lnTo>
                  <a:lnTo>
                    <a:pt x="323951" y="149440"/>
                  </a:lnTo>
                  <a:lnTo>
                    <a:pt x="324192" y="149275"/>
                  </a:lnTo>
                  <a:lnTo>
                    <a:pt x="324738" y="149288"/>
                  </a:lnTo>
                  <a:lnTo>
                    <a:pt x="325196" y="149199"/>
                  </a:lnTo>
                  <a:lnTo>
                    <a:pt x="325310" y="148983"/>
                  </a:lnTo>
                  <a:lnTo>
                    <a:pt x="325475" y="148780"/>
                  </a:lnTo>
                  <a:lnTo>
                    <a:pt x="325602" y="148716"/>
                  </a:lnTo>
                  <a:lnTo>
                    <a:pt x="325602" y="148551"/>
                  </a:lnTo>
                  <a:lnTo>
                    <a:pt x="325589" y="148386"/>
                  </a:lnTo>
                  <a:lnTo>
                    <a:pt x="325666" y="148069"/>
                  </a:lnTo>
                  <a:lnTo>
                    <a:pt x="325373" y="147891"/>
                  </a:lnTo>
                  <a:lnTo>
                    <a:pt x="325424" y="147700"/>
                  </a:lnTo>
                  <a:lnTo>
                    <a:pt x="325539" y="147535"/>
                  </a:lnTo>
                  <a:lnTo>
                    <a:pt x="325551" y="147180"/>
                  </a:lnTo>
                  <a:lnTo>
                    <a:pt x="325424" y="146938"/>
                  </a:lnTo>
                  <a:lnTo>
                    <a:pt x="325386" y="146799"/>
                  </a:lnTo>
                  <a:lnTo>
                    <a:pt x="325526" y="146532"/>
                  </a:lnTo>
                  <a:lnTo>
                    <a:pt x="325793" y="146456"/>
                  </a:lnTo>
                  <a:lnTo>
                    <a:pt x="325983" y="146278"/>
                  </a:lnTo>
                  <a:lnTo>
                    <a:pt x="326212" y="145859"/>
                  </a:lnTo>
                  <a:lnTo>
                    <a:pt x="326389" y="145580"/>
                  </a:lnTo>
                  <a:lnTo>
                    <a:pt x="326529" y="145465"/>
                  </a:lnTo>
                  <a:lnTo>
                    <a:pt x="326529" y="145453"/>
                  </a:lnTo>
                  <a:lnTo>
                    <a:pt x="326770" y="145173"/>
                  </a:lnTo>
                  <a:lnTo>
                    <a:pt x="326974" y="144754"/>
                  </a:lnTo>
                  <a:lnTo>
                    <a:pt x="326986" y="144703"/>
                  </a:lnTo>
                  <a:lnTo>
                    <a:pt x="326948" y="144157"/>
                  </a:lnTo>
                  <a:lnTo>
                    <a:pt x="326809" y="143929"/>
                  </a:lnTo>
                  <a:lnTo>
                    <a:pt x="326809" y="143776"/>
                  </a:lnTo>
                  <a:lnTo>
                    <a:pt x="326948" y="143586"/>
                  </a:lnTo>
                  <a:lnTo>
                    <a:pt x="327317" y="143408"/>
                  </a:lnTo>
                  <a:lnTo>
                    <a:pt x="327532" y="143167"/>
                  </a:lnTo>
                  <a:lnTo>
                    <a:pt x="327901" y="143001"/>
                  </a:lnTo>
                  <a:lnTo>
                    <a:pt x="328091" y="142989"/>
                  </a:lnTo>
                  <a:lnTo>
                    <a:pt x="328193" y="142747"/>
                  </a:lnTo>
                  <a:lnTo>
                    <a:pt x="328091" y="142379"/>
                  </a:lnTo>
                  <a:lnTo>
                    <a:pt x="328218" y="142125"/>
                  </a:lnTo>
                  <a:lnTo>
                    <a:pt x="328421" y="142176"/>
                  </a:lnTo>
                  <a:lnTo>
                    <a:pt x="328561" y="142278"/>
                  </a:lnTo>
                  <a:lnTo>
                    <a:pt x="328701" y="142265"/>
                  </a:lnTo>
                  <a:lnTo>
                    <a:pt x="328841" y="142151"/>
                  </a:lnTo>
                  <a:lnTo>
                    <a:pt x="329247" y="142239"/>
                  </a:lnTo>
                  <a:lnTo>
                    <a:pt x="329501" y="142265"/>
                  </a:lnTo>
                  <a:lnTo>
                    <a:pt x="329653" y="142189"/>
                  </a:lnTo>
                  <a:lnTo>
                    <a:pt x="330555" y="141998"/>
                  </a:lnTo>
                  <a:lnTo>
                    <a:pt x="330682" y="142214"/>
                  </a:lnTo>
                  <a:lnTo>
                    <a:pt x="330822" y="142316"/>
                  </a:lnTo>
                  <a:lnTo>
                    <a:pt x="331266" y="142481"/>
                  </a:lnTo>
                  <a:lnTo>
                    <a:pt x="331444" y="142481"/>
                  </a:lnTo>
                  <a:lnTo>
                    <a:pt x="331584" y="142455"/>
                  </a:lnTo>
                  <a:lnTo>
                    <a:pt x="331698" y="142189"/>
                  </a:lnTo>
                  <a:lnTo>
                    <a:pt x="331965" y="141884"/>
                  </a:lnTo>
                  <a:lnTo>
                    <a:pt x="332447" y="141706"/>
                  </a:lnTo>
                  <a:lnTo>
                    <a:pt x="332943" y="141655"/>
                  </a:lnTo>
                  <a:lnTo>
                    <a:pt x="333247" y="141681"/>
                  </a:lnTo>
                  <a:lnTo>
                    <a:pt x="333387" y="141757"/>
                  </a:lnTo>
                  <a:lnTo>
                    <a:pt x="333641" y="141592"/>
                  </a:lnTo>
                  <a:lnTo>
                    <a:pt x="333857" y="141465"/>
                  </a:lnTo>
                  <a:lnTo>
                    <a:pt x="334314" y="141223"/>
                  </a:lnTo>
                  <a:lnTo>
                    <a:pt x="335013" y="141122"/>
                  </a:lnTo>
                  <a:lnTo>
                    <a:pt x="335749" y="140677"/>
                  </a:lnTo>
                  <a:lnTo>
                    <a:pt x="336308" y="140639"/>
                  </a:lnTo>
                  <a:lnTo>
                    <a:pt x="336473" y="140614"/>
                  </a:lnTo>
                  <a:lnTo>
                    <a:pt x="336461" y="140474"/>
                  </a:lnTo>
                  <a:lnTo>
                    <a:pt x="336549" y="140296"/>
                  </a:lnTo>
                  <a:lnTo>
                    <a:pt x="337096" y="140119"/>
                  </a:lnTo>
                  <a:lnTo>
                    <a:pt x="337362" y="139992"/>
                  </a:lnTo>
                  <a:lnTo>
                    <a:pt x="337489" y="139826"/>
                  </a:lnTo>
                  <a:lnTo>
                    <a:pt x="337642" y="139725"/>
                  </a:lnTo>
                  <a:lnTo>
                    <a:pt x="337896" y="139661"/>
                  </a:lnTo>
                  <a:lnTo>
                    <a:pt x="337972" y="139522"/>
                  </a:lnTo>
                  <a:lnTo>
                    <a:pt x="337934" y="139369"/>
                  </a:lnTo>
                  <a:lnTo>
                    <a:pt x="338035" y="139217"/>
                  </a:lnTo>
                  <a:lnTo>
                    <a:pt x="338188" y="139141"/>
                  </a:lnTo>
                  <a:lnTo>
                    <a:pt x="338315" y="138925"/>
                  </a:lnTo>
                  <a:lnTo>
                    <a:pt x="338213" y="138785"/>
                  </a:lnTo>
                  <a:lnTo>
                    <a:pt x="337959" y="138506"/>
                  </a:lnTo>
                  <a:lnTo>
                    <a:pt x="338010" y="138341"/>
                  </a:lnTo>
                  <a:lnTo>
                    <a:pt x="338137" y="138201"/>
                  </a:lnTo>
                  <a:lnTo>
                    <a:pt x="338454" y="137845"/>
                  </a:lnTo>
                  <a:lnTo>
                    <a:pt x="338556" y="137667"/>
                  </a:lnTo>
                  <a:lnTo>
                    <a:pt x="338632" y="137540"/>
                  </a:lnTo>
                  <a:lnTo>
                    <a:pt x="338785" y="137388"/>
                  </a:lnTo>
                  <a:lnTo>
                    <a:pt x="338874" y="137236"/>
                  </a:lnTo>
                  <a:lnTo>
                    <a:pt x="338886" y="137096"/>
                  </a:lnTo>
                  <a:lnTo>
                    <a:pt x="338848" y="136918"/>
                  </a:lnTo>
                  <a:lnTo>
                    <a:pt x="338759" y="136626"/>
                  </a:lnTo>
                  <a:lnTo>
                    <a:pt x="338696" y="136143"/>
                  </a:lnTo>
                  <a:lnTo>
                    <a:pt x="338747" y="135889"/>
                  </a:lnTo>
                  <a:lnTo>
                    <a:pt x="338924" y="135661"/>
                  </a:lnTo>
                  <a:lnTo>
                    <a:pt x="338721" y="135458"/>
                  </a:lnTo>
                  <a:lnTo>
                    <a:pt x="338594" y="135356"/>
                  </a:lnTo>
                  <a:lnTo>
                    <a:pt x="338353" y="135026"/>
                  </a:lnTo>
                  <a:lnTo>
                    <a:pt x="338213" y="134873"/>
                  </a:lnTo>
                  <a:lnTo>
                    <a:pt x="338226" y="134454"/>
                  </a:lnTo>
                  <a:lnTo>
                    <a:pt x="338251" y="134327"/>
                  </a:lnTo>
                  <a:lnTo>
                    <a:pt x="338277" y="134188"/>
                  </a:lnTo>
                  <a:lnTo>
                    <a:pt x="338391" y="134048"/>
                  </a:lnTo>
                  <a:lnTo>
                    <a:pt x="338556" y="133946"/>
                  </a:lnTo>
                  <a:lnTo>
                    <a:pt x="338683" y="134035"/>
                  </a:lnTo>
                  <a:lnTo>
                    <a:pt x="338810" y="134035"/>
                  </a:lnTo>
                  <a:lnTo>
                    <a:pt x="338874" y="133807"/>
                  </a:lnTo>
                  <a:lnTo>
                    <a:pt x="338988" y="133616"/>
                  </a:lnTo>
                  <a:lnTo>
                    <a:pt x="339140" y="133642"/>
                  </a:lnTo>
                  <a:lnTo>
                    <a:pt x="339432" y="133667"/>
                  </a:lnTo>
                  <a:lnTo>
                    <a:pt x="339623" y="133476"/>
                  </a:lnTo>
                  <a:lnTo>
                    <a:pt x="339788" y="133451"/>
                  </a:lnTo>
                  <a:lnTo>
                    <a:pt x="339978" y="133159"/>
                  </a:lnTo>
                  <a:lnTo>
                    <a:pt x="340118" y="133057"/>
                  </a:lnTo>
                  <a:lnTo>
                    <a:pt x="340207" y="132816"/>
                  </a:lnTo>
                  <a:lnTo>
                    <a:pt x="340131" y="132587"/>
                  </a:lnTo>
                  <a:lnTo>
                    <a:pt x="340156" y="132422"/>
                  </a:lnTo>
                  <a:lnTo>
                    <a:pt x="340220" y="132270"/>
                  </a:lnTo>
                  <a:lnTo>
                    <a:pt x="340410" y="132219"/>
                  </a:lnTo>
                  <a:lnTo>
                    <a:pt x="340550" y="132346"/>
                  </a:lnTo>
                  <a:lnTo>
                    <a:pt x="340690" y="132219"/>
                  </a:lnTo>
                  <a:lnTo>
                    <a:pt x="340867" y="132168"/>
                  </a:lnTo>
                  <a:lnTo>
                    <a:pt x="341020" y="132257"/>
                  </a:lnTo>
                  <a:lnTo>
                    <a:pt x="341642" y="132079"/>
                  </a:lnTo>
                  <a:lnTo>
                    <a:pt x="341782" y="131991"/>
                  </a:lnTo>
                  <a:lnTo>
                    <a:pt x="341998" y="132219"/>
                  </a:lnTo>
                  <a:lnTo>
                    <a:pt x="342125" y="132143"/>
                  </a:lnTo>
                  <a:lnTo>
                    <a:pt x="342252" y="132054"/>
                  </a:lnTo>
                  <a:lnTo>
                    <a:pt x="342544" y="132041"/>
                  </a:lnTo>
                  <a:lnTo>
                    <a:pt x="342734" y="131775"/>
                  </a:lnTo>
                  <a:lnTo>
                    <a:pt x="342772" y="131597"/>
                  </a:lnTo>
                  <a:lnTo>
                    <a:pt x="343052" y="131559"/>
                  </a:lnTo>
                  <a:lnTo>
                    <a:pt x="343280" y="131241"/>
                  </a:lnTo>
                  <a:lnTo>
                    <a:pt x="343319" y="131089"/>
                  </a:lnTo>
                  <a:lnTo>
                    <a:pt x="343661" y="130809"/>
                  </a:lnTo>
                  <a:lnTo>
                    <a:pt x="343941" y="130835"/>
                  </a:lnTo>
                  <a:lnTo>
                    <a:pt x="344081" y="130911"/>
                  </a:lnTo>
                  <a:lnTo>
                    <a:pt x="344233" y="130936"/>
                  </a:lnTo>
                  <a:lnTo>
                    <a:pt x="344335" y="130632"/>
                  </a:lnTo>
                  <a:lnTo>
                    <a:pt x="344423" y="129920"/>
                  </a:lnTo>
                  <a:lnTo>
                    <a:pt x="344931" y="129679"/>
                  </a:lnTo>
                  <a:lnTo>
                    <a:pt x="345287" y="129819"/>
                  </a:lnTo>
                  <a:lnTo>
                    <a:pt x="345465" y="129666"/>
                  </a:lnTo>
                  <a:lnTo>
                    <a:pt x="345427" y="129501"/>
                  </a:lnTo>
                  <a:lnTo>
                    <a:pt x="345427" y="129197"/>
                  </a:lnTo>
                  <a:lnTo>
                    <a:pt x="345465" y="128841"/>
                  </a:lnTo>
                  <a:lnTo>
                    <a:pt x="345401" y="128663"/>
                  </a:lnTo>
                  <a:lnTo>
                    <a:pt x="345249" y="128295"/>
                  </a:lnTo>
                  <a:lnTo>
                    <a:pt x="345185" y="127914"/>
                  </a:lnTo>
                  <a:lnTo>
                    <a:pt x="345351" y="127736"/>
                  </a:lnTo>
                  <a:lnTo>
                    <a:pt x="345617" y="127711"/>
                  </a:lnTo>
                  <a:lnTo>
                    <a:pt x="345668" y="127482"/>
                  </a:lnTo>
                  <a:lnTo>
                    <a:pt x="345503" y="127368"/>
                  </a:lnTo>
                  <a:lnTo>
                    <a:pt x="345363" y="127165"/>
                  </a:lnTo>
                  <a:lnTo>
                    <a:pt x="345262" y="126720"/>
                  </a:lnTo>
                  <a:lnTo>
                    <a:pt x="345363" y="126568"/>
                  </a:lnTo>
                  <a:lnTo>
                    <a:pt x="345401" y="126136"/>
                  </a:lnTo>
                  <a:lnTo>
                    <a:pt x="345389" y="125869"/>
                  </a:lnTo>
                  <a:lnTo>
                    <a:pt x="345147" y="125475"/>
                  </a:lnTo>
                  <a:lnTo>
                    <a:pt x="345147" y="125310"/>
                  </a:lnTo>
                  <a:lnTo>
                    <a:pt x="345351" y="124942"/>
                  </a:lnTo>
                  <a:lnTo>
                    <a:pt x="345528" y="124790"/>
                  </a:lnTo>
                  <a:lnTo>
                    <a:pt x="346049" y="124574"/>
                  </a:lnTo>
                  <a:lnTo>
                    <a:pt x="346659" y="124167"/>
                  </a:lnTo>
                  <a:lnTo>
                    <a:pt x="347192" y="123888"/>
                  </a:lnTo>
                  <a:lnTo>
                    <a:pt x="347459" y="123888"/>
                  </a:lnTo>
                  <a:lnTo>
                    <a:pt x="347611" y="123901"/>
                  </a:lnTo>
                  <a:lnTo>
                    <a:pt x="347852" y="123697"/>
                  </a:lnTo>
                  <a:lnTo>
                    <a:pt x="348030" y="123469"/>
                  </a:lnTo>
                  <a:lnTo>
                    <a:pt x="348297" y="123342"/>
                  </a:lnTo>
                  <a:lnTo>
                    <a:pt x="348513" y="123278"/>
                  </a:lnTo>
                  <a:lnTo>
                    <a:pt x="348653" y="122923"/>
                  </a:lnTo>
                  <a:lnTo>
                    <a:pt x="348818" y="122821"/>
                  </a:lnTo>
                  <a:lnTo>
                    <a:pt x="349694" y="122656"/>
                  </a:lnTo>
                  <a:lnTo>
                    <a:pt x="350126" y="122097"/>
                  </a:lnTo>
                  <a:lnTo>
                    <a:pt x="350405" y="121843"/>
                  </a:lnTo>
                  <a:lnTo>
                    <a:pt x="350939" y="121424"/>
                  </a:lnTo>
                  <a:lnTo>
                    <a:pt x="351142" y="121323"/>
                  </a:lnTo>
                  <a:lnTo>
                    <a:pt x="351447" y="121183"/>
                  </a:lnTo>
                  <a:lnTo>
                    <a:pt x="351675" y="120967"/>
                  </a:lnTo>
                  <a:lnTo>
                    <a:pt x="351675" y="120827"/>
                  </a:lnTo>
                  <a:lnTo>
                    <a:pt x="351955" y="120624"/>
                  </a:lnTo>
                  <a:lnTo>
                    <a:pt x="352374" y="120408"/>
                  </a:lnTo>
                  <a:lnTo>
                    <a:pt x="353009" y="119926"/>
                  </a:lnTo>
                  <a:lnTo>
                    <a:pt x="353390" y="119672"/>
                  </a:lnTo>
                  <a:lnTo>
                    <a:pt x="353593" y="119468"/>
                  </a:lnTo>
                  <a:lnTo>
                    <a:pt x="353783" y="119367"/>
                  </a:lnTo>
                  <a:lnTo>
                    <a:pt x="353999" y="119430"/>
                  </a:lnTo>
                  <a:lnTo>
                    <a:pt x="354215" y="119202"/>
                  </a:lnTo>
                  <a:lnTo>
                    <a:pt x="354406" y="119176"/>
                  </a:lnTo>
                  <a:lnTo>
                    <a:pt x="354672" y="119049"/>
                  </a:lnTo>
                  <a:lnTo>
                    <a:pt x="354672" y="118935"/>
                  </a:lnTo>
                  <a:lnTo>
                    <a:pt x="354799" y="118757"/>
                  </a:lnTo>
                  <a:lnTo>
                    <a:pt x="354825" y="118744"/>
                  </a:lnTo>
                  <a:lnTo>
                    <a:pt x="355066" y="118643"/>
                  </a:lnTo>
                  <a:lnTo>
                    <a:pt x="355269" y="118757"/>
                  </a:lnTo>
                  <a:lnTo>
                    <a:pt x="355790" y="118389"/>
                  </a:lnTo>
                  <a:lnTo>
                    <a:pt x="355853" y="118236"/>
                  </a:lnTo>
                  <a:lnTo>
                    <a:pt x="356311" y="117843"/>
                  </a:lnTo>
                  <a:lnTo>
                    <a:pt x="356450" y="117817"/>
                  </a:lnTo>
                  <a:lnTo>
                    <a:pt x="356666" y="117957"/>
                  </a:lnTo>
                  <a:lnTo>
                    <a:pt x="356869" y="117805"/>
                  </a:lnTo>
                  <a:lnTo>
                    <a:pt x="356882" y="117614"/>
                  </a:lnTo>
                  <a:lnTo>
                    <a:pt x="357149" y="117462"/>
                  </a:lnTo>
                  <a:lnTo>
                    <a:pt x="357301" y="117398"/>
                  </a:lnTo>
                  <a:lnTo>
                    <a:pt x="357428" y="117335"/>
                  </a:lnTo>
                  <a:lnTo>
                    <a:pt x="357568" y="117271"/>
                  </a:lnTo>
                  <a:lnTo>
                    <a:pt x="358089" y="117081"/>
                  </a:lnTo>
                  <a:lnTo>
                    <a:pt x="358368" y="117081"/>
                  </a:lnTo>
                  <a:lnTo>
                    <a:pt x="358622" y="116801"/>
                  </a:lnTo>
                  <a:lnTo>
                    <a:pt x="358774" y="116700"/>
                  </a:lnTo>
                  <a:lnTo>
                    <a:pt x="359435" y="116509"/>
                  </a:lnTo>
                  <a:lnTo>
                    <a:pt x="359663" y="116497"/>
                  </a:lnTo>
                  <a:lnTo>
                    <a:pt x="359689" y="116497"/>
                  </a:lnTo>
                  <a:lnTo>
                    <a:pt x="360311" y="116179"/>
                  </a:lnTo>
                  <a:lnTo>
                    <a:pt x="361924" y="115595"/>
                  </a:lnTo>
                  <a:lnTo>
                    <a:pt x="362038" y="115569"/>
                  </a:lnTo>
                  <a:lnTo>
                    <a:pt x="362356" y="115569"/>
                  </a:lnTo>
                  <a:lnTo>
                    <a:pt x="362965" y="115277"/>
                  </a:lnTo>
                  <a:lnTo>
                    <a:pt x="363410" y="115188"/>
                  </a:lnTo>
                  <a:lnTo>
                    <a:pt x="363626" y="115074"/>
                  </a:lnTo>
                  <a:lnTo>
                    <a:pt x="364045" y="114630"/>
                  </a:lnTo>
                  <a:lnTo>
                    <a:pt x="364058" y="114211"/>
                  </a:lnTo>
                  <a:lnTo>
                    <a:pt x="364286" y="114249"/>
                  </a:lnTo>
                  <a:lnTo>
                    <a:pt x="364566" y="114096"/>
                  </a:lnTo>
                  <a:lnTo>
                    <a:pt x="364909" y="114007"/>
                  </a:lnTo>
                  <a:lnTo>
                    <a:pt x="365175" y="113741"/>
                  </a:lnTo>
                  <a:lnTo>
                    <a:pt x="365251" y="113525"/>
                  </a:lnTo>
                  <a:lnTo>
                    <a:pt x="365251" y="113372"/>
                  </a:lnTo>
                  <a:lnTo>
                    <a:pt x="365378" y="113207"/>
                  </a:lnTo>
                  <a:lnTo>
                    <a:pt x="365645" y="112928"/>
                  </a:lnTo>
                  <a:lnTo>
                    <a:pt x="365798" y="112775"/>
                  </a:lnTo>
                  <a:lnTo>
                    <a:pt x="366140" y="112471"/>
                  </a:lnTo>
                  <a:lnTo>
                    <a:pt x="366369" y="112267"/>
                  </a:lnTo>
                  <a:lnTo>
                    <a:pt x="368299" y="110464"/>
                  </a:lnTo>
                  <a:lnTo>
                    <a:pt x="370014" y="108838"/>
                  </a:lnTo>
                  <a:lnTo>
                    <a:pt x="370801" y="108089"/>
                  </a:lnTo>
                  <a:lnTo>
                    <a:pt x="373354" y="105714"/>
                  </a:lnTo>
                  <a:lnTo>
                    <a:pt x="373760" y="105333"/>
                  </a:lnTo>
                  <a:lnTo>
                    <a:pt x="373989" y="105143"/>
                  </a:lnTo>
                  <a:lnTo>
                    <a:pt x="374561" y="104597"/>
                  </a:lnTo>
                  <a:lnTo>
                    <a:pt x="375691" y="103530"/>
                  </a:lnTo>
                  <a:lnTo>
                    <a:pt x="376466" y="102793"/>
                  </a:lnTo>
                  <a:lnTo>
                    <a:pt x="376720" y="102539"/>
                  </a:lnTo>
                  <a:lnTo>
                    <a:pt x="377520" y="101777"/>
                  </a:lnTo>
                  <a:lnTo>
                    <a:pt x="378129" y="101130"/>
                  </a:lnTo>
                  <a:lnTo>
                    <a:pt x="382104" y="97370"/>
                  </a:lnTo>
                  <a:lnTo>
                    <a:pt x="382231" y="97167"/>
                  </a:lnTo>
                  <a:lnTo>
                    <a:pt x="382231" y="97027"/>
                  </a:lnTo>
                  <a:close/>
                </a:path>
              </a:pathLst>
            </a:custGeom>
            <a:ln w="3175">
              <a:solidFill>
                <a:srgbClr val="FFFFFF"/>
              </a:solidFill>
            </a:ln>
          </p:spPr>
          <p:txBody>
            <a:bodyPr wrap="square" lIns="0" tIns="0" rIns="0" bIns="0" rtlCol="0"/>
            <a:lstStyle/>
            <a:p>
              <a:endParaRPr sz="1588"/>
            </a:p>
          </p:txBody>
        </p:sp>
      </p:grpSp>
      <p:sp>
        <p:nvSpPr>
          <p:cNvPr id="3" name="object 3"/>
          <p:cNvSpPr txBox="1">
            <a:spLocks noGrp="1"/>
          </p:cNvSpPr>
          <p:nvPr>
            <p:ph type="title"/>
          </p:nvPr>
        </p:nvSpPr>
        <p:spPr>
          <a:xfrm>
            <a:off x="1915425" y="444887"/>
            <a:ext cx="8409634" cy="982948"/>
          </a:xfrm>
          <a:prstGeom prst="rect">
            <a:avLst/>
          </a:prstGeom>
        </p:spPr>
        <p:txBody>
          <a:bodyPr vert="horz" wrap="square" lIns="0" tIns="235318" rIns="0" bIns="0" rtlCol="0" anchor="ctr">
            <a:spAutoFit/>
          </a:bodyPr>
          <a:lstStyle/>
          <a:p>
            <a:pPr marL="18028">
              <a:spcBef>
                <a:spcPts val="69"/>
              </a:spcBef>
            </a:pPr>
            <a:r>
              <a:rPr sz="2691" spc="288" dirty="0"/>
              <a:t>Top</a:t>
            </a:r>
            <a:r>
              <a:rPr sz="2691" spc="135" dirty="0"/>
              <a:t> </a:t>
            </a:r>
            <a:r>
              <a:rPr sz="2691" spc="259" dirty="0"/>
              <a:t>Associations</a:t>
            </a:r>
            <a:r>
              <a:rPr sz="2691" spc="156" dirty="0"/>
              <a:t> </a:t>
            </a:r>
            <a:r>
              <a:rPr sz="2691" spc="269" dirty="0"/>
              <a:t>with</a:t>
            </a:r>
            <a:r>
              <a:rPr sz="2691" spc="139" dirty="0"/>
              <a:t> </a:t>
            </a:r>
            <a:r>
              <a:rPr sz="2691" spc="266" dirty="0"/>
              <a:t>the</a:t>
            </a:r>
            <a:r>
              <a:rPr sz="2691" spc="139" dirty="0"/>
              <a:t> </a:t>
            </a:r>
            <a:r>
              <a:rPr sz="2691" spc="306" dirty="0"/>
              <a:t>Region</a:t>
            </a:r>
            <a:r>
              <a:rPr sz="2691" spc="135" dirty="0"/>
              <a:t> </a:t>
            </a:r>
            <a:r>
              <a:rPr sz="2691" spc="277" dirty="0"/>
              <a:t>as</a:t>
            </a:r>
            <a:r>
              <a:rPr sz="2691" spc="142" dirty="0"/>
              <a:t> </a:t>
            </a:r>
            <a:r>
              <a:rPr sz="2691" spc="262" dirty="0"/>
              <a:t>a</a:t>
            </a:r>
            <a:r>
              <a:rPr sz="2691" spc="131" dirty="0"/>
              <a:t> </a:t>
            </a:r>
            <a:r>
              <a:rPr sz="2691" spc="291" dirty="0"/>
              <a:t>Place</a:t>
            </a:r>
            <a:r>
              <a:rPr sz="2691" spc="139" dirty="0"/>
              <a:t> </a:t>
            </a:r>
            <a:r>
              <a:rPr sz="2691" spc="226" dirty="0"/>
              <a:t>to</a:t>
            </a:r>
            <a:r>
              <a:rPr sz="2691" spc="131" dirty="0"/>
              <a:t> </a:t>
            </a:r>
            <a:r>
              <a:rPr sz="2691" spc="324" dirty="0"/>
              <a:t>Work</a:t>
            </a:r>
          </a:p>
        </p:txBody>
      </p:sp>
      <p:sp>
        <p:nvSpPr>
          <p:cNvPr id="4" name="object 4"/>
          <p:cNvSpPr/>
          <p:nvPr/>
        </p:nvSpPr>
        <p:spPr>
          <a:xfrm>
            <a:off x="2019021" y="1851459"/>
            <a:ext cx="1101986" cy="84590"/>
          </a:xfrm>
          <a:custGeom>
            <a:avLst/>
            <a:gdLst/>
            <a:ahLst/>
            <a:cxnLst/>
            <a:rect l="l" t="t" r="r" b="b"/>
            <a:pathLst>
              <a:path w="1513839" h="116205">
                <a:moveTo>
                  <a:pt x="1513332" y="0"/>
                </a:moveTo>
                <a:lnTo>
                  <a:pt x="1008888" y="0"/>
                </a:lnTo>
                <a:lnTo>
                  <a:pt x="504444" y="0"/>
                </a:lnTo>
                <a:lnTo>
                  <a:pt x="0" y="0"/>
                </a:lnTo>
                <a:lnTo>
                  <a:pt x="0" y="115824"/>
                </a:lnTo>
                <a:lnTo>
                  <a:pt x="504444" y="115824"/>
                </a:lnTo>
                <a:lnTo>
                  <a:pt x="1008888" y="115824"/>
                </a:lnTo>
                <a:lnTo>
                  <a:pt x="1513332" y="115824"/>
                </a:lnTo>
                <a:lnTo>
                  <a:pt x="1513332" y="0"/>
                </a:lnTo>
                <a:close/>
              </a:path>
            </a:pathLst>
          </a:custGeom>
          <a:solidFill>
            <a:srgbClr val="F4EB57"/>
          </a:solidFill>
        </p:spPr>
        <p:txBody>
          <a:bodyPr wrap="square" lIns="0" tIns="0" rIns="0" bIns="0" rtlCol="0"/>
          <a:lstStyle/>
          <a:p>
            <a:pPr defTabSz="665665"/>
            <a:endParaRPr sz="1310"/>
          </a:p>
        </p:txBody>
      </p:sp>
      <p:pic>
        <p:nvPicPr>
          <p:cNvPr id="5" name="object 5"/>
          <p:cNvPicPr/>
          <p:nvPr/>
        </p:nvPicPr>
        <p:blipFill>
          <a:blip r:embed="rId3" cstate="print"/>
          <a:stretch>
            <a:fillRect/>
          </a:stretch>
        </p:blipFill>
        <p:spPr>
          <a:xfrm>
            <a:off x="3343581" y="2022303"/>
            <a:ext cx="5238298" cy="3627680"/>
          </a:xfrm>
          <a:prstGeom prst="rect">
            <a:avLst/>
          </a:prstGeom>
        </p:spPr>
      </p:pic>
      <p:pic>
        <p:nvPicPr>
          <p:cNvPr id="1026" name="Picture 2" descr="upload.wikimedia.org/wikipedia/en/thumb/d/d1/Lo...">
            <a:extLst>
              <a:ext uri="{FF2B5EF4-FFF2-40B4-BE49-F238E27FC236}">
                <a16:creationId xmlns:a16="http://schemas.microsoft.com/office/drawing/2014/main" id="{67C55F31-D997-CA7A-C414-ABE00FD00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987" y="4991997"/>
            <a:ext cx="1848971" cy="1386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467823" y="1117063"/>
            <a:ext cx="4575232" cy="1633067"/>
          </a:xfrm>
        </p:spPr>
        <p:txBody>
          <a:bodyPr/>
          <a:lstStyle/>
          <a:p>
            <a:r>
              <a:rPr lang="en-US" b="1" dirty="0">
                <a:solidFill>
                  <a:srgbClr val="223566"/>
                </a:solidFill>
                <a:latin typeface="Calibri" panose="020F0502020204030204" pitchFamily="34" charset="0"/>
                <a:ea typeface="Calibri" panose="020F0502020204030204" pitchFamily="34" charset="0"/>
                <a:cs typeface="Calibri" panose="020F0502020204030204" pitchFamily="34" charset="0"/>
              </a:rPr>
              <a:t>Regional assessment</a:t>
            </a:r>
          </a:p>
        </p:txBody>
      </p:sp>
      <p:pic>
        <p:nvPicPr>
          <p:cNvPr id="60" name="Picture Placeholder 59">
            <a:extLst>
              <a:ext uri="{FF2B5EF4-FFF2-40B4-BE49-F238E27FC236}">
                <a16:creationId xmlns:a16="http://schemas.microsoft.com/office/drawing/2014/main" id="{203BE455-3949-41E3-AD2E-8F6C87C38369}"/>
              </a:ext>
            </a:extLst>
          </p:cNvPr>
          <p:cNvPicPr>
            <a:picLocks noGrp="1" noChangeAspect="1"/>
          </p:cNvPicPr>
          <p:nvPr>
            <p:ph type="pic" sz="quarter" idx="10"/>
          </p:nvPr>
        </p:nvPicPr>
        <p:blipFill>
          <a:blip r:embed="rId3"/>
          <a:srcRect t="63" b="63"/>
          <a:stretch/>
        </p:blipFill>
        <p:spPr>
          <a:xfrm>
            <a:off x="4837756" y="0"/>
            <a:ext cx="7354243" cy="2862470"/>
          </a:xfrm>
        </p:spPr>
      </p:pic>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571499" y="3232769"/>
            <a:ext cx="4953000" cy="379504"/>
          </a:xfrm>
        </p:spPr>
        <p:txBody>
          <a:bodyPr/>
          <a:lstStyle/>
          <a:p>
            <a:r>
              <a:rPr lang="en-US" sz="2000" b="1" dirty="0">
                <a:solidFill>
                  <a:srgbClr val="4764AF"/>
                </a:solidFill>
                <a:latin typeface="Calibri" panose="020F0502020204030204" pitchFamily="34" charset="0"/>
                <a:ea typeface="Calibri" panose="020F0502020204030204" pitchFamily="34" charset="0"/>
                <a:cs typeface="Calibri" panose="020F0502020204030204" pitchFamily="34" charset="0"/>
              </a:rPr>
              <a:t>challenges</a:t>
            </a: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571498" y="3625231"/>
            <a:ext cx="5893957" cy="2298041"/>
          </a:xfrm>
        </p:spPr>
        <p:txBody>
          <a:bodyPr>
            <a:noAutofit/>
          </a:bodyPr>
          <a:lstStyle/>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Lack of </a:t>
            </a:r>
            <a:r>
              <a:rPr lang="en-US" sz="28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build</a:t>
            </a: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ready land for development projects</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Housing availability</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Lack of skilled labor</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High development costs</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Relatively unknown to </a:t>
            </a:r>
            <a:r>
              <a:rPr lang="en-US" sz="2800"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external</a:t>
            </a:r>
            <a:r>
              <a:rPr lang="en-US" sz="2800" b="0" i="0" u="none" strike="noStrike"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audiences</a:t>
            </a:r>
          </a:p>
          <a:p>
            <a:pPr marL="27432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Marketing </a:t>
            </a:r>
            <a:r>
              <a:rPr lang="en-US" sz="2800"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i</a:t>
            </a:r>
            <a:r>
              <a:rPr lang="en-US" sz="2800" b="0" i="0" u="none" strike="noStrike"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nvestment to people and businesses</a:t>
            </a:r>
            <a:endParaRPr lang="en-US" sz="2800"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693992" y="3245727"/>
            <a:ext cx="4953000" cy="379504"/>
          </a:xfrm>
        </p:spPr>
        <p:txBody>
          <a:bodyPr/>
          <a:lstStyle/>
          <a:p>
            <a:r>
              <a:rPr lang="en-US" sz="2000" b="1" dirty="0">
                <a:solidFill>
                  <a:srgbClr val="4764AF"/>
                </a:solidFill>
                <a:latin typeface="Calibri" panose="020F0502020204030204" pitchFamily="34" charset="0"/>
                <a:ea typeface="Calibri" panose="020F0502020204030204" pitchFamily="34" charset="0"/>
                <a:cs typeface="Calibri" panose="020F0502020204030204" pitchFamily="34" charset="0"/>
              </a:rPr>
              <a:t>strengths</a:t>
            </a:r>
          </a:p>
        </p:txBody>
      </p:sp>
      <p:sp>
        <p:nvSpPr>
          <p:cNvPr id="6" name="Text Placeholder 5">
            <a:extLst>
              <a:ext uri="{FF2B5EF4-FFF2-40B4-BE49-F238E27FC236}">
                <a16:creationId xmlns:a16="http://schemas.microsoft.com/office/drawing/2014/main" id="{653FA3EF-7124-4E69-8D7C-68B2154F6E6F}"/>
              </a:ext>
            </a:extLst>
          </p:cNvPr>
          <p:cNvSpPr>
            <a:spLocks noGrp="1"/>
          </p:cNvSpPr>
          <p:nvPr>
            <p:ph type="body" sz="quarter" idx="17"/>
          </p:nvPr>
        </p:nvSpPr>
        <p:spPr>
          <a:xfrm>
            <a:off x="6667502" y="3716968"/>
            <a:ext cx="4953000" cy="2459231"/>
          </a:xfrm>
        </p:spPr>
        <p:txBody>
          <a:bodyPr>
            <a:noAutofit/>
          </a:bodyPr>
          <a:lstStyle/>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Access to healthcare</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Location and accessibility</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Public Safety</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Public schools &amp; higher education</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highlight>
                  <a:srgbClr val="FFFF00"/>
                </a:highlight>
                <a:latin typeface="Calibri" panose="020F0502020204030204" pitchFamily="34" charset="0"/>
                <a:ea typeface="Calibri" panose="020F0502020204030204" pitchFamily="34" charset="0"/>
                <a:cs typeface="Calibri" panose="020F0502020204030204" pitchFamily="34" charset="0"/>
              </a:rPr>
              <a:t>Cost of living</a:t>
            </a:r>
          </a:p>
          <a:p>
            <a:pPr marL="285750" marR="0" indent="-285750" algn="l" rtl="0">
              <a:lnSpc>
                <a:spcPct val="150000"/>
              </a:lnSpc>
              <a:buClr>
                <a:srgbClr val="4764AF"/>
              </a:buClr>
              <a:buSzPct val="75000"/>
              <a:buFont typeface="Wingdings" panose="05000000000000000000" pitchFamily="2" charset="2"/>
              <a:buChar char="§"/>
            </a:pPr>
            <a:r>
              <a:rPr lang="en-US" sz="2800" b="0" i="0" u="none" strike="noStrike" baseline="30000" dirty="0">
                <a:highlight>
                  <a:srgbClr val="FFFF00"/>
                </a:highlight>
                <a:latin typeface="Calibri" panose="020F0502020204030204" pitchFamily="34" charset="0"/>
                <a:ea typeface="Calibri" panose="020F0502020204030204" pitchFamily="34" charset="0"/>
                <a:cs typeface="Calibri" panose="020F0502020204030204" pitchFamily="34" charset="0"/>
              </a:rPr>
              <a:t>Quality of life</a:t>
            </a:r>
            <a:endParaRPr lang="en-US" sz="2800"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7</a:t>
            </a:fld>
            <a:endParaRPr lang="en-US" dirty="0"/>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22356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5E2B04E-4FB7-9EDB-40D0-F86F5B57626E}"/>
              </a:ext>
              <a:ext uri="{C183D7F6-B498-43B3-948B-1728B52AA6E4}">
                <adec:decorative xmlns:adec="http://schemas.microsoft.com/office/drawing/2017/decorative" val="1"/>
              </a:ext>
            </a:extLst>
          </p:cNvPr>
          <p:cNvSpPr/>
          <p:nvPr/>
        </p:nvSpPr>
        <p:spPr>
          <a:xfrm>
            <a:off x="-1" y="-2569"/>
            <a:ext cx="4837757" cy="2139951"/>
          </a:xfrm>
          <a:prstGeom prst="rect">
            <a:avLst/>
          </a:prstGeom>
          <a:solidFill>
            <a:srgbClr val="22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263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762201" y="222932"/>
            <a:ext cx="5200532" cy="1017102"/>
          </a:xfrm>
        </p:spPr>
        <p:txBody>
          <a:bodyPr/>
          <a:lstStyle/>
          <a:p>
            <a:pPr algn="r"/>
            <a:r>
              <a:rPr lang="en-US" sz="2800" b="1" dirty="0">
                <a:solidFill>
                  <a:srgbClr val="223566"/>
                </a:solidFill>
                <a:latin typeface="Calibri" panose="020F0502020204030204" pitchFamily="34" charset="0"/>
                <a:ea typeface="Calibri" panose="020F0502020204030204" pitchFamily="34" charset="0"/>
                <a:cs typeface="Calibri" panose="020F0502020204030204" pitchFamily="34" charset="0"/>
              </a:rPr>
              <a:t>Regional competitiveness </a:t>
            </a:r>
            <a:r>
              <a:rPr lang="en-US" sz="2800" b="1" dirty="0">
                <a:solidFill>
                  <a:srgbClr val="4764AF"/>
                </a:solidFill>
                <a:latin typeface="Calibri" panose="020F0502020204030204" pitchFamily="34" charset="0"/>
                <a:ea typeface="Calibri" panose="020F0502020204030204" pitchFamily="34" charset="0"/>
                <a:cs typeface="Calibri" panose="020F0502020204030204" pitchFamily="34" charset="0"/>
              </a:rPr>
              <a:t>plan MEASURABLE goals</a:t>
            </a:r>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920003" y="1773367"/>
            <a:ext cx="876929" cy="738664"/>
          </a:xfrm>
          <a:ln>
            <a:solidFill>
              <a:srgbClr val="4764AF"/>
            </a:solidFill>
          </a:ln>
        </p:spPr>
        <p:txBody>
          <a:bodyPr>
            <a:normAutofit/>
          </a:body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#1</a:t>
            </a:r>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1955198" y="1754651"/>
            <a:ext cx="3704853" cy="625074"/>
          </a:xfrm>
        </p:spPr>
        <p:txBody>
          <a:bodyPr>
            <a:noAutofit/>
          </a:bodyPr>
          <a:lstStyle/>
          <a:p>
            <a:pPr marR="0" algn="l" rtl="0"/>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Increase regional jobs, wages &amp; GDP growth rates to the national average.</a:t>
            </a:r>
          </a:p>
        </p:txBody>
      </p:sp>
      <p:sp>
        <p:nvSpPr>
          <p:cNvPr id="100" name="Text Placeholder 99">
            <a:extLst>
              <a:ext uri="{FF2B5EF4-FFF2-40B4-BE49-F238E27FC236}">
                <a16:creationId xmlns:a16="http://schemas.microsoft.com/office/drawing/2014/main" id="{20C05462-50C1-47AC-B864-6331DA480340}"/>
              </a:ext>
            </a:extLst>
          </p:cNvPr>
          <p:cNvSpPr>
            <a:spLocks noGrp="1"/>
          </p:cNvSpPr>
          <p:nvPr>
            <p:ph type="body" sz="quarter" idx="18"/>
          </p:nvPr>
        </p:nvSpPr>
        <p:spPr>
          <a:xfrm>
            <a:off x="920002" y="3240611"/>
            <a:ext cx="876930" cy="738664"/>
          </a:xfrm>
          <a:ln>
            <a:solidFill>
              <a:srgbClr val="4764AF"/>
            </a:solidFill>
          </a:ln>
        </p:spPr>
        <p:txBody>
          <a:bodyPr>
            <a:normAutofit/>
          </a:body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#2</a:t>
            </a:r>
          </a:p>
        </p:txBody>
      </p:sp>
      <p:sp>
        <p:nvSpPr>
          <p:cNvPr id="99" name="Text Placeholder 98">
            <a:extLst>
              <a:ext uri="{FF2B5EF4-FFF2-40B4-BE49-F238E27FC236}">
                <a16:creationId xmlns:a16="http://schemas.microsoft.com/office/drawing/2014/main" id="{5355A1F3-1DF5-4754-82C7-DBE14DBFAC9A}"/>
              </a:ext>
            </a:extLst>
          </p:cNvPr>
          <p:cNvSpPr>
            <a:spLocks noGrp="1"/>
          </p:cNvSpPr>
          <p:nvPr>
            <p:ph type="body" sz="quarter" idx="17"/>
          </p:nvPr>
        </p:nvSpPr>
        <p:spPr>
          <a:xfrm>
            <a:off x="1955198" y="3155471"/>
            <a:ext cx="3704853" cy="868751"/>
          </a:xfrm>
        </p:spPr>
        <p:txBody>
          <a:bodyPr>
            <a:noAutofit/>
          </a:bodyPr>
          <a:lstStyle/>
          <a:p>
            <a:pPr marR="0" algn="l" rtl="0"/>
            <a:r>
              <a:rPr lang="en-US" sz="2800" b="0" i="0" u="none" strike="noStrike" baseline="30000" dirty="0">
                <a:highlight>
                  <a:srgbClr val="FFFF00"/>
                </a:highlight>
                <a:latin typeface="Calibri" panose="020F0502020204030204" pitchFamily="34" charset="0"/>
                <a:ea typeface="Calibri" panose="020F0502020204030204" pitchFamily="34" charset="0"/>
                <a:cs typeface="Calibri" panose="020F0502020204030204" pitchFamily="34" charset="0"/>
              </a:rPr>
              <a:t>Increase the regional labor force including the attraction and retention of young professionals</a:t>
            </a:r>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a:t>
            </a:r>
          </a:p>
        </p:txBody>
      </p:sp>
      <p:sp>
        <p:nvSpPr>
          <p:cNvPr id="102" name="Text Placeholder 101">
            <a:extLst>
              <a:ext uri="{FF2B5EF4-FFF2-40B4-BE49-F238E27FC236}">
                <a16:creationId xmlns:a16="http://schemas.microsoft.com/office/drawing/2014/main" id="{26F75E59-B08F-4122-977F-72EEC91E5B7F}"/>
              </a:ext>
            </a:extLst>
          </p:cNvPr>
          <p:cNvSpPr>
            <a:spLocks noGrp="1"/>
          </p:cNvSpPr>
          <p:nvPr>
            <p:ph type="body" sz="quarter" idx="20"/>
          </p:nvPr>
        </p:nvSpPr>
        <p:spPr>
          <a:xfrm>
            <a:off x="920002" y="4881940"/>
            <a:ext cx="876930" cy="738664"/>
          </a:xfrm>
          <a:ln>
            <a:solidFill>
              <a:srgbClr val="4764AF"/>
            </a:solidFill>
          </a:ln>
        </p:spPr>
        <p:txBody>
          <a:bodyPr>
            <a:normAutofit/>
          </a:bodyPr>
          <a:lstStyle/>
          <a:p>
            <a:r>
              <a:rPr lang="en-US" b="1" dirty="0">
                <a:solidFill>
                  <a:srgbClr val="4764AF"/>
                </a:solidFill>
                <a:latin typeface="Calibri" panose="020F0502020204030204" pitchFamily="34" charset="0"/>
                <a:ea typeface="Calibri" panose="020F0502020204030204" pitchFamily="34" charset="0"/>
                <a:cs typeface="Calibri" panose="020F0502020204030204" pitchFamily="34" charset="0"/>
              </a:rPr>
              <a:t>#3</a:t>
            </a:r>
          </a:p>
        </p:txBody>
      </p:sp>
      <p:sp>
        <p:nvSpPr>
          <p:cNvPr id="101" name="Text Placeholder 100">
            <a:extLst>
              <a:ext uri="{FF2B5EF4-FFF2-40B4-BE49-F238E27FC236}">
                <a16:creationId xmlns:a16="http://schemas.microsoft.com/office/drawing/2014/main" id="{E67B7AF0-52AF-488F-990C-DB132A565BAD}"/>
              </a:ext>
            </a:extLst>
          </p:cNvPr>
          <p:cNvSpPr>
            <a:spLocks noGrp="1"/>
          </p:cNvSpPr>
          <p:nvPr>
            <p:ph type="body" sz="quarter" idx="19"/>
          </p:nvPr>
        </p:nvSpPr>
        <p:spPr>
          <a:xfrm>
            <a:off x="1955199" y="4742721"/>
            <a:ext cx="3852628" cy="1017102"/>
          </a:xfrm>
        </p:spPr>
        <p:txBody>
          <a:bodyPr>
            <a:noAutofit/>
          </a:bodyPr>
          <a:lstStyle/>
          <a:p>
            <a:pPr marR="0" algn="l" rtl="0"/>
            <a:r>
              <a:rPr lang="en-US" sz="2800" b="0" i="0" u="none" strike="noStrike" baseline="30000" dirty="0">
                <a:latin typeface="Calibri" panose="020F0502020204030204" pitchFamily="34" charset="0"/>
                <a:ea typeface="Calibri" panose="020F0502020204030204" pitchFamily="34" charset="0"/>
                <a:cs typeface="Calibri" panose="020F0502020204030204" pitchFamily="34" charset="0"/>
              </a:rPr>
              <a:t>Attract state and federal funding and advocate for policy improvements to support the plan.</a:t>
            </a:r>
          </a:p>
        </p:txBody>
      </p:sp>
      <p:pic>
        <p:nvPicPr>
          <p:cNvPr id="18" name="Picture Placeholder 17">
            <a:extLst>
              <a:ext uri="{FF2B5EF4-FFF2-40B4-BE49-F238E27FC236}">
                <a16:creationId xmlns:a16="http://schemas.microsoft.com/office/drawing/2014/main" id="{A5E3392C-C6EB-4B0C-B644-CBD1E6A34420}"/>
              </a:ext>
            </a:extLst>
          </p:cNvPr>
          <p:cNvPicPr>
            <a:picLocks noGrp="1" noChangeAspect="1"/>
          </p:cNvPicPr>
          <p:nvPr>
            <p:ph type="pic" sz="quarter" idx="10"/>
          </p:nvPr>
        </p:nvPicPr>
        <p:blipFill>
          <a:blip r:embed="rId3"/>
          <a:srcRect l="7657" r="7657"/>
          <a:stretch/>
        </p:blipFill>
        <p:spPr>
          <a:xfrm>
            <a:off x="5807827" y="-916759"/>
            <a:ext cx="6648449" cy="7850626"/>
          </a:xfrm>
        </p:spPr>
      </p:pic>
      <p:sp>
        <p:nvSpPr>
          <p:cNvPr id="5" name="Rectangle 4">
            <a:extLst>
              <a:ext uri="{FF2B5EF4-FFF2-40B4-BE49-F238E27FC236}">
                <a16:creationId xmlns:a16="http://schemas.microsoft.com/office/drawing/2014/main" id="{A317EA83-6B09-4D0B-3922-09C4507EB05E}"/>
              </a:ext>
            </a:extLst>
          </p:cNvPr>
          <p:cNvSpPr/>
          <p:nvPr/>
        </p:nvSpPr>
        <p:spPr>
          <a:xfrm>
            <a:off x="6229269" y="189536"/>
            <a:ext cx="45719" cy="6478927"/>
          </a:xfrm>
          <a:prstGeom prst="rect">
            <a:avLst/>
          </a:prstGeom>
          <a:solidFill>
            <a:srgbClr val="223566">
              <a:alpha val="92000"/>
            </a:srgbClr>
          </a:solidFill>
          <a:ln>
            <a:solidFill>
              <a:srgbClr val="2235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alpha val="0"/>
          </a:schemeClr>
        </a:solidFill>
        <a:effectLst/>
      </p:bgPr>
    </p:bg>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a:blip r:embed="rId3"/>
          <a:srcRect/>
          <a:stretch/>
        </p:blipFill>
        <p:spPr>
          <a:xfrm>
            <a:off x="-1" y="0"/>
            <a:ext cx="5994401" cy="6858000"/>
          </a:xfrm>
        </p:spPr>
      </p:pic>
      <p:sp>
        <p:nvSpPr>
          <p:cNvPr id="5" name="Rectangle 4">
            <a:extLst>
              <a:ext uri="{FF2B5EF4-FFF2-40B4-BE49-F238E27FC236}">
                <a16:creationId xmlns:a16="http://schemas.microsoft.com/office/drawing/2014/main" id="{F9976440-61B2-0B48-1D16-1B877C59C1AB}"/>
              </a:ext>
            </a:extLst>
          </p:cNvPr>
          <p:cNvSpPr/>
          <p:nvPr/>
        </p:nvSpPr>
        <p:spPr>
          <a:xfrm>
            <a:off x="-3" y="-1"/>
            <a:ext cx="5994403" cy="6858000"/>
          </a:xfrm>
          <a:prstGeom prst="rect">
            <a:avLst/>
          </a:prstGeom>
          <a:solidFill>
            <a:srgbClr val="223566">
              <a:alpha val="9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59575" y="2506618"/>
            <a:ext cx="3200173" cy="701731"/>
          </a:xfrm>
          <a:noFill/>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7 action items</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6531080" y="641063"/>
            <a:ext cx="4884397" cy="6314536"/>
          </a:xfrm>
        </p:spPr>
        <p:txBody>
          <a:bodyPr/>
          <a:lstStyle/>
          <a:p>
            <a:pPr marL="342900" marR="0" indent="-342900" algn="l" rtl="0">
              <a:spcAft>
                <a:spcPts val="1200"/>
              </a:spcAft>
              <a:buClr>
                <a:srgbClr val="4764AF"/>
              </a:buClr>
              <a:buFont typeface="+mj-lt"/>
              <a:buAutoNum type="arabicPeriod"/>
            </a:pPr>
            <a:r>
              <a:rPr lang="en-US" sz="24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Create a regional brand identity</a:t>
            </a: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342900" indent="-342900">
              <a:spcAft>
                <a:spcPts val="1200"/>
              </a:spcAft>
              <a:buClr>
                <a:srgbClr val="4764AF"/>
              </a:buClr>
              <a:buFont typeface="+mj-lt"/>
              <a:buAutoNum type="arabicPeriod"/>
            </a:pPr>
            <a:r>
              <a:rPr lang="en-US" sz="24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 investment in </a:t>
            </a: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site selector awareness of regional assets and </a:t>
            </a:r>
            <a:r>
              <a:rPr lang="en-US" sz="24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upport multi-jurisdictional product development strategy</a:t>
            </a:r>
          </a:p>
          <a:p>
            <a:pPr marL="342900" marR="0" indent="-342900" algn="l" rtl="0">
              <a:spcAft>
                <a:spcPts val="1200"/>
              </a:spcAft>
              <a:buClr>
                <a:srgbClr val="4764AF"/>
              </a:buClr>
              <a:buFont typeface="+mj-lt"/>
              <a:buAutoNum type="arabicPeriod"/>
            </a:pP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Provide economic development </a:t>
            </a:r>
            <a:r>
              <a:rPr lang="en-US" sz="24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ducation to key leaders in the region</a:t>
            </a:r>
          </a:p>
          <a:p>
            <a:pPr marL="342900" marR="0" indent="-342900" algn="l" rtl="0">
              <a:spcAft>
                <a:spcPts val="1200"/>
              </a:spcAft>
              <a:buClr>
                <a:srgbClr val="4764AF"/>
              </a:buClr>
              <a:buFont typeface="+mj-lt"/>
              <a:buAutoNum type="arabicPeriod"/>
            </a:pPr>
            <a:r>
              <a:rPr lang="en-US" sz="2400" b="0" i="0" u="none" strike="noStrike" baseline="300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Develop a regional talent recruitment/attraction marketing campaign</a:t>
            </a:r>
          </a:p>
          <a:p>
            <a:pPr marL="342900" marR="0" indent="-342900" algn="l" rtl="0">
              <a:spcAft>
                <a:spcPts val="1200"/>
              </a:spcAft>
              <a:buClr>
                <a:srgbClr val="4764AF"/>
              </a:buClr>
              <a:buFont typeface="+mj-lt"/>
              <a:buAutoNum type="arabicPeriod"/>
            </a:pP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Develop a strategy to connect businesses with students</a:t>
            </a:r>
          </a:p>
          <a:p>
            <a:pPr marL="342900" marR="0" indent="-342900" algn="l" rtl="0">
              <a:spcAft>
                <a:spcPts val="1200"/>
              </a:spcAft>
              <a:buClr>
                <a:srgbClr val="4764AF"/>
              </a:buClr>
              <a:buFont typeface="+mj-lt"/>
              <a:buAutoNum type="arabicPeriod"/>
            </a:pP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Coordinate advocacy for federal and state infrastructure, product development, talent marketing funding.</a:t>
            </a:r>
          </a:p>
          <a:p>
            <a:pPr marL="342900" marR="0" indent="-342900" algn="l" rtl="0">
              <a:spcAft>
                <a:spcPts val="1200"/>
              </a:spcAft>
              <a:buClr>
                <a:srgbClr val="4764AF"/>
              </a:buClr>
              <a:buFont typeface="+mj-lt"/>
              <a:buAutoNum type="arabicPeriod"/>
            </a:pPr>
            <a:r>
              <a:rPr lang="en-US" sz="2400"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Advocate for improved polices related to key competitiveness issues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9</a:t>
            </a:fld>
            <a:endParaRPr lang="en-US" dirty="0"/>
          </a:p>
        </p:txBody>
      </p:sp>
      <p:sp>
        <p:nvSpPr>
          <p:cNvPr id="3" name="TextBox 2">
            <a:extLst>
              <a:ext uri="{FF2B5EF4-FFF2-40B4-BE49-F238E27FC236}">
                <a16:creationId xmlns:a16="http://schemas.microsoft.com/office/drawing/2014/main" id="{C7BF1BC9-A0E6-8589-A146-AAA3DB25BE37}"/>
              </a:ext>
            </a:extLst>
          </p:cNvPr>
          <p:cNvSpPr txBox="1"/>
          <p:nvPr/>
        </p:nvSpPr>
        <p:spPr>
          <a:xfrm>
            <a:off x="776523" y="3428999"/>
            <a:ext cx="4441349"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10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Determined by regional leaders</a:t>
            </a:r>
          </a:p>
        </p:txBody>
      </p:sp>
    </p:spTree>
    <p:extLst>
      <p:ext uri="{BB962C8B-B14F-4D97-AF65-F5344CB8AC3E}">
        <p14:creationId xmlns:p14="http://schemas.microsoft.com/office/powerpoint/2010/main" val="2538949634"/>
      </p:ext>
    </p:extLst>
  </p:cSld>
  <p:clrMapOvr>
    <a:masterClrMapping/>
  </p:clrMapOvr>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dant pitch deck_Win32_SD_v7" id="{0DC256A7-F766-4097-A752-D41D0A109AD8}" vid="{BC1DA9AA-DB58-4902-BF37-240E78431D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EFB0C8-7F00-43A2-AD61-9BADD613A6E4}">
  <ds:schemaRefs>
    <ds:schemaRef ds:uri="http://schemas.microsoft.com/sharepoint/v3/contenttype/forms"/>
  </ds:schemaRefs>
</ds:datastoreItem>
</file>

<file path=customXml/itemProps2.xml><?xml version="1.0" encoding="utf-8"?>
<ds:datastoreItem xmlns:ds="http://schemas.openxmlformats.org/officeDocument/2006/customXml" ds:itemID="{B282E1B9-965C-47E7-B1BA-0FC58108C1E8}">
  <ds:schemaRefs>
    <ds:schemaRef ds:uri="http://www.w3.org/XML/1998/namespace"/>
    <ds:schemaRef ds:uri="http://purl.org/dc/dcmitype/"/>
    <ds:schemaRef ds:uri="http://schemas.microsoft.com/office/infopath/2007/PartnerControls"/>
    <ds:schemaRef ds:uri="http://purl.org/dc/elements/1.1/"/>
    <ds:schemaRef ds:uri="http://schemas.openxmlformats.org/package/2006/metadata/core-properties"/>
    <ds:schemaRef ds:uri="http://purl.org/dc/terms/"/>
    <ds:schemaRef ds:uri="http://schemas.microsoft.com/office/2006/documentManagement/types"/>
    <ds:schemaRef ds:uri="http://schemas.microsoft.com/sharepoint/v3"/>
    <ds:schemaRef ds:uri="http://schemas.microsoft.com/office/2006/metadata/properties"/>
    <ds:schemaRef ds:uri="230e9df3-be65-4c73-a93b-d1236ebd677e"/>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D15687E6-222F-4537-91A2-FEA6DCA60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{2BDC375A-2397-4DA4-950E-7F7C7A1260F9}tf16411175_win32</Template>
  <TotalTime>8098</TotalTime>
  <Words>2345</Words>
  <Application>Microsoft Office PowerPoint</Application>
  <PresentationFormat>Widescreen</PresentationFormat>
  <Paragraphs>402</Paragraphs>
  <Slides>19</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Aeonik</vt:lpstr>
      <vt:lpstr>Arial</vt:lpstr>
      <vt:lpstr>Calibri</vt:lpstr>
      <vt:lpstr>Calibri (Body)</vt:lpstr>
      <vt:lpstr>Libre Franklin</vt:lpstr>
      <vt:lpstr>Libre Franklin ExtraLight</vt:lpstr>
      <vt:lpstr>MillerText</vt:lpstr>
      <vt:lpstr>Tenorite </vt:lpstr>
      <vt:lpstr>Tenorite Bold</vt:lpstr>
      <vt:lpstr>Times New Roman</vt:lpstr>
      <vt:lpstr>Wingdings</vt:lpstr>
      <vt:lpstr>Custom</vt:lpstr>
      <vt:lpstr>PowerPoint Presentation</vt:lpstr>
      <vt:lpstr>HISTORY &amp; cONTEXT</vt:lpstr>
      <vt:lpstr>COLLABORATION Process</vt:lpstr>
      <vt:lpstr>A STRATEGY Rooted in COLLBORATION &amp; RESEARCH</vt:lpstr>
      <vt:lpstr>PowerPoint Presentation</vt:lpstr>
      <vt:lpstr>Top Associations with the Region as a Place to Work</vt:lpstr>
      <vt:lpstr>Regional assessment</vt:lpstr>
      <vt:lpstr>Regional competitiveness plan MEASURABLE goals</vt:lpstr>
      <vt:lpstr>7 action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TALENT ATTRACTION MARKETING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Bibb</dc:creator>
  <cp:lastModifiedBy>Coy, Janine (LRC)</cp:lastModifiedBy>
  <cp:revision>78</cp:revision>
  <cp:lastPrinted>2024-09-17T13:50:19Z</cp:lastPrinted>
  <dcterms:created xsi:type="dcterms:W3CDTF">2023-09-26T16:15:05Z</dcterms:created>
  <dcterms:modified xsi:type="dcterms:W3CDTF">2024-10-15T14:53:00Z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