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58" r:id="rId3"/>
    <p:sldId id="283" r:id="rId4"/>
    <p:sldId id="285" r:id="rId5"/>
    <p:sldId id="257" r:id="rId6"/>
    <p:sldId id="289" r:id="rId7"/>
    <p:sldId id="282" r:id="rId8"/>
    <p:sldId id="286" r:id="rId9"/>
    <p:sldId id="287" r:id="rId10"/>
    <p:sldId id="264" r:id="rId11"/>
    <p:sldId id="278" r:id="rId12"/>
    <p:sldId id="259" r:id="rId13"/>
    <p:sldId id="266" r:id="rId14"/>
    <p:sldId id="288" r:id="rId15"/>
    <p:sldId id="272" r:id="rId16"/>
  </p:sldIdLst>
  <p:sldSz cx="18288000" cy="10287000"/>
  <p:notesSz cx="6950075" cy="9236075"/>
  <p:embeddedFontLst>
    <p:embeddedFont>
      <p:font typeface="Helios" panose="020B0604020202020204" charset="0"/>
      <p:regular r:id="rId19"/>
    </p:embeddedFont>
    <p:embeddedFont>
      <p:font typeface="Helios Bold" panose="020B0604020202020204" charset="0"/>
      <p:regular r:id="rId20"/>
      <p:bold r:id="rId21"/>
    </p:embeddedFont>
    <p:embeddedFont>
      <p:font typeface="TT Hoves Bold"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5" autoAdjust="0"/>
    <p:restoredTop sz="94539" autoAdjust="0"/>
  </p:normalViewPr>
  <p:slideViewPr>
    <p:cSldViewPr>
      <p:cViewPr varScale="1">
        <p:scale>
          <a:sx n="70" d="100"/>
          <a:sy n="70" d="100"/>
        </p:scale>
        <p:origin x="9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467274-92E0-6B94-C65F-FB85DE269F00}"/>
              </a:ext>
            </a:extLst>
          </p:cNvPr>
          <p:cNvSpPr>
            <a:spLocks noGrp="1"/>
          </p:cNvSpPr>
          <p:nvPr>
            <p:ph type="hdr" sz="quarter"/>
          </p:nvPr>
        </p:nvSpPr>
        <p:spPr>
          <a:xfrm>
            <a:off x="0" y="1"/>
            <a:ext cx="3011540" cy="4620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D9CAF6-2E34-E0BE-913B-86F20BEB4002}"/>
              </a:ext>
            </a:extLst>
          </p:cNvPr>
          <p:cNvSpPr>
            <a:spLocks noGrp="1"/>
          </p:cNvSpPr>
          <p:nvPr>
            <p:ph type="dt" sz="quarter" idx="1"/>
          </p:nvPr>
        </p:nvSpPr>
        <p:spPr>
          <a:xfrm>
            <a:off x="3937341" y="1"/>
            <a:ext cx="3011540" cy="462015"/>
          </a:xfrm>
          <a:prstGeom prst="rect">
            <a:avLst/>
          </a:prstGeom>
        </p:spPr>
        <p:txBody>
          <a:bodyPr vert="horz" lIns="91440" tIns="45720" rIns="91440" bIns="45720" rtlCol="0"/>
          <a:lstStyle>
            <a:lvl1pPr algn="r">
              <a:defRPr sz="1200"/>
            </a:lvl1pPr>
          </a:lstStyle>
          <a:p>
            <a:fld id="{EDDCA874-1CCA-4C00-B627-D66E1C9F91D9}" type="datetimeFigureOut">
              <a:rPr lang="en-US" smtClean="0"/>
              <a:t>11/8/2024</a:t>
            </a:fld>
            <a:endParaRPr lang="en-US"/>
          </a:p>
        </p:txBody>
      </p:sp>
      <p:sp>
        <p:nvSpPr>
          <p:cNvPr id="4" name="Footer Placeholder 3">
            <a:extLst>
              <a:ext uri="{FF2B5EF4-FFF2-40B4-BE49-F238E27FC236}">
                <a16:creationId xmlns:a16="http://schemas.microsoft.com/office/drawing/2014/main" id="{281ED2B9-8AE2-F12A-4BD5-682D997BE6F7}"/>
              </a:ext>
            </a:extLst>
          </p:cNvPr>
          <p:cNvSpPr>
            <a:spLocks noGrp="1"/>
          </p:cNvSpPr>
          <p:nvPr>
            <p:ph type="ftr" sz="quarter" idx="2"/>
          </p:nvPr>
        </p:nvSpPr>
        <p:spPr>
          <a:xfrm>
            <a:off x="0" y="8774061"/>
            <a:ext cx="3011540" cy="4620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C37963-0576-48CC-8671-FD89C592C697}"/>
              </a:ext>
            </a:extLst>
          </p:cNvPr>
          <p:cNvSpPr>
            <a:spLocks noGrp="1"/>
          </p:cNvSpPr>
          <p:nvPr>
            <p:ph type="sldNum" sz="quarter" idx="3"/>
          </p:nvPr>
        </p:nvSpPr>
        <p:spPr>
          <a:xfrm>
            <a:off x="3937341" y="8774061"/>
            <a:ext cx="3011540" cy="462014"/>
          </a:xfrm>
          <a:prstGeom prst="rect">
            <a:avLst/>
          </a:prstGeom>
        </p:spPr>
        <p:txBody>
          <a:bodyPr vert="horz" lIns="91440" tIns="45720" rIns="91440" bIns="45720" rtlCol="0" anchor="b"/>
          <a:lstStyle>
            <a:lvl1pPr algn="r">
              <a:defRPr sz="1200"/>
            </a:lvl1pPr>
          </a:lstStyle>
          <a:p>
            <a:fld id="{D6C2058A-1CF9-4257-8737-C9A414211ECC}" type="slidenum">
              <a:rPr lang="en-US" smtClean="0"/>
              <a:t>‹#›</a:t>
            </a:fld>
            <a:endParaRPr lang="en-US"/>
          </a:p>
        </p:txBody>
      </p:sp>
    </p:spTree>
    <p:extLst>
      <p:ext uri="{BB962C8B-B14F-4D97-AF65-F5344CB8AC3E}">
        <p14:creationId xmlns:p14="http://schemas.microsoft.com/office/powerpoint/2010/main" val="3384495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C5918A1-1CC4-4CC6-B248-97E317925E89}" type="datetimeFigureOut">
              <a:rPr lang="en-US" smtClean="0"/>
              <a:t>11/8/2024</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8352891F-1803-45E8-9559-C7CB471A629A}" type="slidenum">
              <a:rPr lang="en-US" smtClean="0"/>
              <a:t>‹#›</a:t>
            </a:fld>
            <a:endParaRPr lang="en-US"/>
          </a:p>
        </p:txBody>
      </p:sp>
    </p:spTree>
    <p:extLst>
      <p:ext uri="{BB962C8B-B14F-4D97-AF65-F5344CB8AC3E}">
        <p14:creationId xmlns:p14="http://schemas.microsoft.com/office/powerpoint/2010/main" val="36601826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7556C82C-D4A9-BA3C-6787-F2924BAB5A00}"/>
              </a:ext>
            </a:extLst>
          </p:cNvPr>
          <p:cNvSpPr>
            <a:spLocks noGrp="1"/>
          </p:cNvSpPr>
          <p:nvPr>
            <p:ph type="sldNum" sz="quarter" idx="5"/>
          </p:nvPr>
        </p:nvSpPr>
        <p:spPr/>
        <p:txBody>
          <a:bodyPr/>
          <a:lstStyle/>
          <a:p>
            <a:fld id="{8352891F-1803-45E8-9559-C7CB471A629A}" type="slidenum">
              <a:rPr lang="en-US" smtClean="0"/>
              <a:t>1</a:t>
            </a:fld>
            <a:endParaRPr lang="en-US"/>
          </a:p>
        </p:txBody>
      </p:sp>
    </p:spTree>
    <p:extLst>
      <p:ext uri="{BB962C8B-B14F-4D97-AF65-F5344CB8AC3E}">
        <p14:creationId xmlns:p14="http://schemas.microsoft.com/office/powerpoint/2010/main" val="270913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CC1ADC0E-AD74-7720-E04E-A69B78715EE8}"/>
              </a:ext>
            </a:extLst>
          </p:cNvPr>
          <p:cNvSpPr>
            <a:spLocks noGrp="1"/>
          </p:cNvSpPr>
          <p:nvPr>
            <p:ph type="sldNum" sz="quarter" idx="5"/>
          </p:nvPr>
        </p:nvSpPr>
        <p:spPr/>
        <p:txBody>
          <a:bodyPr/>
          <a:lstStyle/>
          <a:p>
            <a:fld id="{8352891F-1803-45E8-9559-C7CB471A629A}" type="slidenum">
              <a:rPr lang="en-US" smtClean="0"/>
              <a:t>10</a:t>
            </a:fld>
            <a:endParaRPr lang="en-US"/>
          </a:p>
        </p:txBody>
      </p:sp>
    </p:spTree>
    <p:extLst>
      <p:ext uri="{BB962C8B-B14F-4D97-AF65-F5344CB8AC3E}">
        <p14:creationId xmlns:p14="http://schemas.microsoft.com/office/powerpoint/2010/main" val="402018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4DE07B6-3CFA-44C2-22D2-AE3C7E3A9EE0}"/>
              </a:ext>
            </a:extLst>
          </p:cNvPr>
          <p:cNvSpPr>
            <a:spLocks noGrp="1"/>
          </p:cNvSpPr>
          <p:nvPr>
            <p:ph type="sldNum" sz="quarter" idx="5"/>
          </p:nvPr>
        </p:nvSpPr>
        <p:spPr/>
        <p:txBody>
          <a:bodyPr/>
          <a:lstStyle/>
          <a:p>
            <a:fld id="{8352891F-1803-45E8-9559-C7CB471A629A}" type="slidenum">
              <a:rPr lang="en-US" smtClean="0"/>
              <a:t>11</a:t>
            </a:fld>
            <a:endParaRPr lang="en-US"/>
          </a:p>
        </p:txBody>
      </p:sp>
    </p:spTree>
    <p:extLst>
      <p:ext uri="{BB962C8B-B14F-4D97-AF65-F5344CB8AC3E}">
        <p14:creationId xmlns:p14="http://schemas.microsoft.com/office/powerpoint/2010/main" val="336366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8627E0E-1E95-C7CA-515C-33F578DED54B}"/>
              </a:ext>
            </a:extLst>
          </p:cNvPr>
          <p:cNvSpPr>
            <a:spLocks noGrp="1"/>
          </p:cNvSpPr>
          <p:nvPr>
            <p:ph type="sldNum" sz="quarter" idx="5"/>
          </p:nvPr>
        </p:nvSpPr>
        <p:spPr/>
        <p:txBody>
          <a:bodyPr/>
          <a:lstStyle/>
          <a:p>
            <a:fld id="{8352891F-1803-45E8-9559-C7CB471A629A}" type="slidenum">
              <a:rPr lang="en-US" smtClean="0"/>
              <a:t>12</a:t>
            </a:fld>
            <a:endParaRPr lang="en-US"/>
          </a:p>
        </p:txBody>
      </p:sp>
    </p:spTree>
    <p:extLst>
      <p:ext uri="{BB962C8B-B14F-4D97-AF65-F5344CB8AC3E}">
        <p14:creationId xmlns:p14="http://schemas.microsoft.com/office/powerpoint/2010/main" val="146513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Aptos" panose="020B0004020202020204" pitchFamily="34" charset="0"/>
              <a:buChar char="-"/>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military often experience a profound sense of purpose and belonging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ptos" panose="020B0004020202020204" pitchFamily="34" charset="0"/>
              <a:buChar char="-"/>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they often seek employers that provide a similar sense of fulfillment and camaraderie. Once they have found an employer that aligns with their values and provides a supportive work environment, they are committed to staying with that employer for the long term</a:t>
            </a:r>
          </a:p>
          <a:p>
            <a:pPr marL="342900" marR="0" lvl="0" indent="-342900">
              <a:lnSpc>
                <a:spcPct val="115000"/>
              </a:lnSpc>
              <a:spcBef>
                <a:spcPts val="0"/>
              </a:spcBef>
              <a:spcAft>
                <a:spcPts val="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Companies investing in mentorship programs and professional development opportunities for veterans will likely witness improved employee retention as veterans find a sense of belonging and growth within the organization.”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military spouses can also embody a similar level of dedication to their employers</a:t>
            </a:r>
          </a:p>
          <a:p>
            <a:pPr marL="342900" marR="0" lvl="0" indent="-342900">
              <a:lnSpc>
                <a:spcPct val="115000"/>
              </a:lnSpc>
              <a:spcBef>
                <a:spcPts val="0"/>
              </a:spcBef>
              <a:spcAft>
                <a:spcPts val="0"/>
              </a:spcAft>
              <a:buFont typeface="Aptos" panose="020B00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4568582-AD45-D07E-7914-2799CFA6F2C8}"/>
              </a:ext>
            </a:extLst>
          </p:cNvPr>
          <p:cNvSpPr>
            <a:spLocks noGrp="1"/>
          </p:cNvSpPr>
          <p:nvPr>
            <p:ph type="sldNum" sz="quarter" idx="5"/>
          </p:nvPr>
        </p:nvSpPr>
        <p:spPr/>
        <p:txBody>
          <a:bodyPr/>
          <a:lstStyle/>
          <a:p>
            <a:fld id="{8352891F-1803-45E8-9559-C7CB471A629A}" type="slidenum">
              <a:rPr lang="en-US" smtClean="0"/>
              <a:t>13</a:t>
            </a:fld>
            <a:endParaRPr lang="en-US"/>
          </a:p>
        </p:txBody>
      </p:sp>
    </p:spTree>
    <p:extLst>
      <p:ext uri="{BB962C8B-B14F-4D97-AF65-F5344CB8AC3E}">
        <p14:creationId xmlns:p14="http://schemas.microsoft.com/office/powerpoint/2010/main" val="263433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0C554-B5FC-7D88-95BA-4E81C988C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4B5B4-2900-E927-4CAE-410F5D7B4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950C4-D0C2-464C-4C7F-A11EAE296B24}"/>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D5A0616-0A87-BF12-CE58-E0381ED78EA1}"/>
              </a:ext>
            </a:extLst>
          </p:cNvPr>
          <p:cNvSpPr>
            <a:spLocks noGrp="1"/>
          </p:cNvSpPr>
          <p:nvPr>
            <p:ph type="sldNum" sz="quarter" idx="5"/>
          </p:nvPr>
        </p:nvSpPr>
        <p:spPr/>
        <p:txBody>
          <a:bodyPr/>
          <a:lstStyle/>
          <a:p>
            <a:fld id="{8352891F-1803-45E8-9559-C7CB471A629A}" type="slidenum">
              <a:rPr lang="en-US" smtClean="0"/>
              <a:t>14</a:t>
            </a:fld>
            <a:endParaRPr lang="en-US"/>
          </a:p>
        </p:txBody>
      </p:sp>
    </p:spTree>
    <p:extLst>
      <p:ext uri="{BB962C8B-B14F-4D97-AF65-F5344CB8AC3E}">
        <p14:creationId xmlns:p14="http://schemas.microsoft.com/office/powerpoint/2010/main" val="228386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C0D97593-A664-8E56-F2BE-B7121411847D}"/>
              </a:ext>
            </a:extLst>
          </p:cNvPr>
          <p:cNvSpPr>
            <a:spLocks noGrp="1"/>
          </p:cNvSpPr>
          <p:nvPr>
            <p:ph type="sldNum" sz="quarter" idx="5"/>
          </p:nvPr>
        </p:nvSpPr>
        <p:spPr/>
        <p:txBody>
          <a:bodyPr/>
          <a:lstStyle/>
          <a:p>
            <a:fld id="{8352891F-1803-45E8-9559-C7CB471A629A}" type="slidenum">
              <a:rPr lang="en-US" smtClean="0"/>
              <a:t>15</a:t>
            </a:fld>
            <a:endParaRPr lang="en-US"/>
          </a:p>
        </p:txBody>
      </p:sp>
    </p:spTree>
    <p:extLst>
      <p:ext uri="{BB962C8B-B14F-4D97-AF65-F5344CB8AC3E}">
        <p14:creationId xmlns:p14="http://schemas.microsoft.com/office/powerpoint/2010/main" val="98312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3E9430A-F715-7CEB-B1FC-C69C30785902}"/>
              </a:ext>
            </a:extLst>
          </p:cNvPr>
          <p:cNvSpPr>
            <a:spLocks noGrp="1"/>
          </p:cNvSpPr>
          <p:nvPr>
            <p:ph type="sldNum" sz="quarter" idx="5"/>
          </p:nvPr>
        </p:nvSpPr>
        <p:spPr/>
        <p:txBody>
          <a:bodyPr/>
          <a:lstStyle/>
          <a:p>
            <a:fld id="{8352891F-1803-45E8-9559-C7CB471A629A}" type="slidenum">
              <a:rPr lang="en-US" smtClean="0"/>
              <a:t>2</a:t>
            </a:fld>
            <a:endParaRPr lang="en-US"/>
          </a:p>
        </p:txBody>
      </p:sp>
    </p:spTree>
    <p:extLst>
      <p:ext uri="{BB962C8B-B14F-4D97-AF65-F5344CB8AC3E}">
        <p14:creationId xmlns:p14="http://schemas.microsoft.com/office/powerpoint/2010/main" val="276261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BF73C-37CC-7C56-8B9B-A23FAAE2D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02917-826B-72B2-CFE3-270442F57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BF729-B9FD-6D1A-C0BC-FBE39BF9251F}"/>
              </a:ext>
            </a:extLst>
          </p:cNvPr>
          <p:cNvSpPr>
            <a:spLocks noGrp="1"/>
          </p:cNvSpPr>
          <p:nvPr>
            <p:ph type="body" idx="1"/>
          </p:nvPr>
        </p:nvSpPr>
        <p:spPr/>
        <p:txBody>
          <a:bodyPr/>
          <a:lstStyle/>
          <a:p>
            <a:pPr marL="342900" marR="0" lvl="0" indent="-342900">
              <a:lnSpc>
                <a:spcPct val="115000"/>
              </a:lnSpc>
              <a:spcBef>
                <a:spcPts val="0"/>
              </a:spcBef>
              <a:spcAft>
                <a:spcPts val="0"/>
              </a:spcAft>
              <a:buFont typeface="Aptos" panose="020B0004020202020204" pitchFamily="34" charset="0"/>
              <a:buChar char="-"/>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military often experience a profound sense of purpose and belonging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ptos" panose="020B0004020202020204" pitchFamily="34" charset="0"/>
              <a:buChar char="-"/>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they often seek employers that provide a similar sense of fulfillment and camaraderie. Once they have found an employer that aligns with their values and provides a supportive work environment, they are committed to staying with that employer for the long term</a:t>
            </a:r>
          </a:p>
          <a:p>
            <a:pPr marL="342900" marR="0" lvl="0" indent="-342900">
              <a:lnSpc>
                <a:spcPct val="115000"/>
              </a:lnSpc>
              <a:spcBef>
                <a:spcPts val="0"/>
              </a:spcBef>
              <a:spcAft>
                <a:spcPts val="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Companies investing in mentorship programs and professional development opportunities for veterans will likely witness improved employee retention as veterans find a sense of belonging and growth within the organization.”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military spouses can also embody a similar level of dedication to their employers</a:t>
            </a:r>
          </a:p>
          <a:p>
            <a:pPr marL="342900" marR="0" lvl="0" indent="-342900">
              <a:lnSpc>
                <a:spcPct val="115000"/>
              </a:lnSpc>
              <a:spcBef>
                <a:spcPts val="0"/>
              </a:spcBef>
              <a:spcAft>
                <a:spcPts val="0"/>
              </a:spcAft>
              <a:buFont typeface="Aptos" panose="020B00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68EB8708-601B-13D5-003B-2093FAB2F77E}"/>
              </a:ext>
            </a:extLst>
          </p:cNvPr>
          <p:cNvSpPr>
            <a:spLocks noGrp="1"/>
          </p:cNvSpPr>
          <p:nvPr>
            <p:ph type="sldNum" sz="quarter" idx="5"/>
          </p:nvPr>
        </p:nvSpPr>
        <p:spPr/>
        <p:txBody>
          <a:bodyPr/>
          <a:lstStyle/>
          <a:p>
            <a:fld id="{8352891F-1803-45E8-9559-C7CB471A629A}" type="slidenum">
              <a:rPr lang="en-US" smtClean="0"/>
              <a:t>3</a:t>
            </a:fld>
            <a:endParaRPr lang="en-US"/>
          </a:p>
        </p:txBody>
      </p:sp>
    </p:spTree>
    <p:extLst>
      <p:ext uri="{BB962C8B-B14F-4D97-AF65-F5344CB8AC3E}">
        <p14:creationId xmlns:p14="http://schemas.microsoft.com/office/powerpoint/2010/main" val="205707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D0CDB-43D5-4F48-E836-5212985C0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D023C-DA77-F0C2-26B1-AF47811E2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7AB04-DD93-4C8E-766D-13740668C1CF}"/>
              </a:ext>
            </a:extLst>
          </p:cNvPr>
          <p:cNvSpPr>
            <a:spLocks noGrp="1"/>
          </p:cNvSpPr>
          <p:nvPr>
            <p:ph type="body" idx="1"/>
          </p:nvPr>
        </p:nvSpPr>
        <p:spPr/>
        <p:txBody>
          <a:bodyPr/>
          <a:lstStyle/>
          <a:p>
            <a:pPr marL="342900" marR="0" lvl="0" indent="-342900">
              <a:lnSpc>
                <a:spcPct val="115000"/>
              </a:lnSpc>
              <a:spcBef>
                <a:spcPts val="0"/>
              </a:spcBef>
              <a:spcAft>
                <a:spcPts val="0"/>
              </a:spcAft>
              <a:buFont typeface="Aptos" panose="020B0004020202020204" pitchFamily="34" charset="0"/>
              <a:buChar char="-"/>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military often experience a profound sense of purpose and belonging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ptos" panose="020B0004020202020204" pitchFamily="34" charset="0"/>
              <a:buChar char="-"/>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they often seek employers that provide a similar sense of fulfillment and camaraderie. Once they have found an employer that aligns with their values and provides a supportive work environment, they are committed to staying with that employer for the long term</a:t>
            </a:r>
          </a:p>
          <a:p>
            <a:pPr marL="342900" marR="0" lvl="0" indent="-342900">
              <a:lnSpc>
                <a:spcPct val="115000"/>
              </a:lnSpc>
              <a:spcBef>
                <a:spcPts val="0"/>
              </a:spcBef>
              <a:spcAft>
                <a:spcPts val="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Companies investing in mentorship programs and professional development opportunities for veterans will likely witness improved employee retention as veterans find a sense of belonging and growth within the organization.”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military spouses can also embody a similar level of dedication to their employers</a:t>
            </a:r>
          </a:p>
          <a:p>
            <a:pPr marL="342900" marR="0" lvl="0" indent="-342900">
              <a:lnSpc>
                <a:spcPct val="115000"/>
              </a:lnSpc>
              <a:spcBef>
                <a:spcPts val="0"/>
              </a:spcBef>
              <a:spcAft>
                <a:spcPts val="0"/>
              </a:spcAft>
              <a:buFont typeface="Aptos" panose="020B00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DB13859-B3D5-2284-2045-0F6593C1965F}"/>
              </a:ext>
            </a:extLst>
          </p:cNvPr>
          <p:cNvSpPr>
            <a:spLocks noGrp="1"/>
          </p:cNvSpPr>
          <p:nvPr>
            <p:ph type="sldNum" sz="quarter" idx="5"/>
          </p:nvPr>
        </p:nvSpPr>
        <p:spPr/>
        <p:txBody>
          <a:bodyPr/>
          <a:lstStyle/>
          <a:p>
            <a:fld id="{8352891F-1803-45E8-9559-C7CB471A629A}" type="slidenum">
              <a:rPr lang="en-US" smtClean="0"/>
              <a:t>4</a:t>
            </a:fld>
            <a:endParaRPr lang="en-US"/>
          </a:p>
        </p:txBody>
      </p:sp>
    </p:spTree>
    <p:extLst>
      <p:ext uri="{BB962C8B-B14F-4D97-AF65-F5344CB8AC3E}">
        <p14:creationId xmlns:p14="http://schemas.microsoft.com/office/powerpoint/2010/main" val="53834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42B70563-F95E-E83B-2B04-38E6AFE42E4C}"/>
              </a:ext>
            </a:extLst>
          </p:cNvPr>
          <p:cNvSpPr>
            <a:spLocks noGrp="1"/>
          </p:cNvSpPr>
          <p:nvPr>
            <p:ph type="sldNum" sz="quarter" idx="5"/>
          </p:nvPr>
        </p:nvSpPr>
        <p:spPr/>
        <p:txBody>
          <a:bodyPr/>
          <a:lstStyle/>
          <a:p>
            <a:fld id="{8352891F-1803-45E8-9559-C7CB471A629A}" type="slidenum">
              <a:rPr lang="en-US" smtClean="0"/>
              <a:t>5</a:t>
            </a:fld>
            <a:endParaRPr lang="en-US"/>
          </a:p>
        </p:txBody>
      </p:sp>
    </p:spTree>
    <p:extLst>
      <p:ext uri="{BB962C8B-B14F-4D97-AF65-F5344CB8AC3E}">
        <p14:creationId xmlns:p14="http://schemas.microsoft.com/office/powerpoint/2010/main" val="236586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4971E-6DA4-FB80-12E7-2A4BB85E4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41BFF-A04C-AFFA-2E05-304E74F8A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7B28B-C0B7-67D3-39FA-AFC47BC5B3F3}"/>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FFE80A3-9D5A-96CE-0626-FF313175CC81}"/>
              </a:ext>
            </a:extLst>
          </p:cNvPr>
          <p:cNvSpPr>
            <a:spLocks noGrp="1"/>
          </p:cNvSpPr>
          <p:nvPr>
            <p:ph type="sldNum" sz="quarter" idx="5"/>
          </p:nvPr>
        </p:nvSpPr>
        <p:spPr/>
        <p:txBody>
          <a:bodyPr/>
          <a:lstStyle/>
          <a:p>
            <a:fld id="{8352891F-1803-45E8-9559-C7CB471A629A}" type="slidenum">
              <a:rPr lang="en-US" smtClean="0"/>
              <a:t>6</a:t>
            </a:fld>
            <a:endParaRPr lang="en-US"/>
          </a:p>
        </p:txBody>
      </p:sp>
    </p:spTree>
    <p:extLst>
      <p:ext uri="{BB962C8B-B14F-4D97-AF65-F5344CB8AC3E}">
        <p14:creationId xmlns:p14="http://schemas.microsoft.com/office/powerpoint/2010/main" val="259954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E1E60-4E9F-A098-0C0B-DD1B48A1A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D1F64-6D91-1D0F-BD17-EFF881E1F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320E1-B4BF-131B-827D-9BF726E6C69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1880706-A601-D646-7D0C-4BC700922E0A}"/>
              </a:ext>
            </a:extLst>
          </p:cNvPr>
          <p:cNvSpPr>
            <a:spLocks noGrp="1"/>
          </p:cNvSpPr>
          <p:nvPr>
            <p:ph type="sldNum" sz="quarter" idx="5"/>
          </p:nvPr>
        </p:nvSpPr>
        <p:spPr/>
        <p:txBody>
          <a:bodyPr/>
          <a:lstStyle/>
          <a:p>
            <a:fld id="{8352891F-1803-45E8-9559-C7CB471A629A}" type="slidenum">
              <a:rPr lang="en-US" smtClean="0"/>
              <a:t>7</a:t>
            </a:fld>
            <a:endParaRPr lang="en-US"/>
          </a:p>
        </p:txBody>
      </p:sp>
    </p:spTree>
    <p:extLst>
      <p:ext uri="{BB962C8B-B14F-4D97-AF65-F5344CB8AC3E}">
        <p14:creationId xmlns:p14="http://schemas.microsoft.com/office/powerpoint/2010/main" val="336600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19004-6A2A-5551-B63E-E4A024797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0DDC0-A9CD-A709-D136-272E49F6F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C855C-3991-D5B3-6C2F-B154F1593DD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878D588-5A27-933A-BFC0-49CB7EF4E33A}"/>
              </a:ext>
            </a:extLst>
          </p:cNvPr>
          <p:cNvSpPr>
            <a:spLocks noGrp="1"/>
          </p:cNvSpPr>
          <p:nvPr>
            <p:ph type="sldNum" sz="quarter" idx="5"/>
          </p:nvPr>
        </p:nvSpPr>
        <p:spPr/>
        <p:txBody>
          <a:bodyPr/>
          <a:lstStyle/>
          <a:p>
            <a:fld id="{8352891F-1803-45E8-9559-C7CB471A629A}" type="slidenum">
              <a:rPr lang="en-US" smtClean="0"/>
              <a:t>8</a:t>
            </a:fld>
            <a:endParaRPr lang="en-US"/>
          </a:p>
        </p:txBody>
      </p:sp>
    </p:spTree>
    <p:extLst>
      <p:ext uri="{BB962C8B-B14F-4D97-AF65-F5344CB8AC3E}">
        <p14:creationId xmlns:p14="http://schemas.microsoft.com/office/powerpoint/2010/main" val="55239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BDCAE-5D26-4E87-D73E-8127B5D75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49D07-C1A6-DB77-8E43-BFBF75F7F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80725-1C48-49A0-CE16-5B07C0EE0E18}"/>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D24998B6-84C9-BEBA-ABD3-FF2081F62D6B}"/>
              </a:ext>
            </a:extLst>
          </p:cNvPr>
          <p:cNvSpPr>
            <a:spLocks noGrp="1"/>
          </p:cNvSpPr>
          <p:nvPr>
            <p:ph type="sldNum" sz="quarter" idx="5"/>
          </p:nvPr>
        </p:nvSpPr>
        <p:spPr/>
        <p:txBody>
          <a:bodyPr/>
          <a:lstStyle/>
          <a:p>
            <a:fld id="{8352891F-1803-45E8-9559-C7CB471A629A}" type="slidenum">
              <a:rPr lang="en-US" smtClean="0"/>
              <a:t>9</a:t>
            </a:fld>
            <a:endParaRPr lang="en-US"/>
          </a:p>
        </p:txBody>
      </p:sp>
    </p:spTree>
    <p:extLst>
      <p:ext uri="{BB962C8B-B14F-4D97-AF65-F5344CB8AC3E}">
        <p14:creationId xmlns:p14="http://schemas.microsoft.com/office/powerpoint/2010/main" val="90057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chendricks@southwesternky.com" TargetMode="Externa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jon@southcentralworkforce.com" TargetMode="External"/><Relationship Id="rId4" Type="http://schemas.openxmlformats.org/officeDocument/2006/relationships/hyperlink" Target="mailto:thayes@christiancountychamber.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usafacts.org/topics/veterans/state/kentucky/" TargetMode="Externa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va.gov/vetdata/additional_sources_of_information_about_veterans.asp" TargetMode="External"/><Relationship Id="rId4" Type="http://schemas.openxmlformats.org/officeDocument/2006/relationships/hyperlink" Target="https://www.data.va.gov/" TargetMode="External"/><Relationship Id="rId9" Type="http://schemas.openxmlformats.org/officeDocument/2006/relationships/hyperlink" Target="https://lightcast.io/resources/research/the-rising-stor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dol.gov/sites/dolgov/files/VETS/files/Employer-Guide-to-Hiring-Veterans2022.pdf" TargetMode="External"/><Relationship Id="rId13" Type="http://schemas.openxmlformats.org/officeDocument/2006/relationships/image" Target="../media/image3.png"/><Relationship Id="rId3" Type="http://schemas.openxmlformats.org/officeDocument/2006/relationships/hyperlink" Target="https://kcc.ky.gov/veterans/Pages/default.aspx" TargetMode="External"/><Relationship Id="rId7" Type="http://schemas.openxmlformats.org/officeDocument/2006/relationships/hyperlink" Target="https://ivmf.syracuse.edu/wp-content/uploads/2016/06/The-Business-Case-for-Hiring-a-VeteranACC_2.21.18.pdf" TargetMode="External"/><Relationship Id="rId12"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shrm.org/content/dam/en/shrm/foundation/inclusion-captains-veterans-vaw-overview-factsheet.pdf" TargetMode="External"/><Relationship Id="rId11" Type="http://schemas.openxmlformats.org/officeDocument/2006/relationships/hyperlink" Target="https://www.dodtap.mil/dodtap/app/home" TargetMode="External"/><Relationship Id="rId5" Type="http://schemas.openxmlformats.org/officeDocument/2006/relationships/hyperlink" Target="https://www.dol.gov/agencies/vets" TargetMode="External"/><Relationship Id="rId10" Type="http://schemas.openxmlformats.org/officeDocument/2006/relationships/hyperlink" Target="https://kyvalor.com/" TargetMode="External"/><Relationship Id="rId4" Type="http://schemas.openxmlformats.org/officeDocument/2006/relationships/hyperlink" Target="https://www.dol.gov/agencies/vets/veterans/military-spouses" TargetMode="External"/><Relationship Id="rId9" Type="http://schemas.openxmlformats.org/officeDocument/2006/relationships/hyperlink" Target="https://bluestarfam.org/research/mfls-survey-release-2023/#reports" TargetMode="External"/><Relationship Id="rId1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lightcast.io/resources/research/the-rising-storm"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708610" y="-412494"/>
            <a:ext cx="18562305" cy="8555165"/>
            <a:chOff x="0" y="0"/>
            <a:chExt cx="406400" cy="187305"/>
          </a:xfrm>
        </p:grpSpPr>
        <p:sp>
          <p:nvSpPr>
            <p:cNvPr id="3" name="Freeform 3"/>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A20E20"/>
            </a:solidFill>
          </p:spPr>
          <p:txBody>
            <a:bodyPr/>
            <a:lstStyle/>
            <a:p>
              <a:endParaRPr lang="en-US"/>
            </a:p>
          </p:txBody>
        </p:sp>
        <p:sp>
          <p:nvSpPr>
            <p:cNvPr id="4" name="TextBox 4"/>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grpSp>
        <p:nvGrpSpPr>
          <p:cNvPr id="5" name="Group 5"/>
          <p:cNvGrpSpPr>
            <a:grpSpLocks noChangeAspect="1"/>
          </p:cNvGrpSpPr>
          <p:nvPr/>
        </p:nvGrpSpPr>
        <p:grpSpPr>
          <a:xfrm>
            <a:off x="8594165" y="1429644"/>
            <a:ext cx="12503082" cy="10287000"/>
            <a:chOff x="0" y="0"/>
            <a:chExt cx="6184570" cy="5088399"/>
          </a:xfrm>
        </p:grpSpPr>
        <p:sp>
          <p:nvSpPr>
            <p:cNvPr id="6" name="Freeform 6"/>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solidFill>
              <a:srgbClr val="FFFFFF"/>
            </a:solidFill>
          </p:spPr>
          <p:txBody>
            <a:bodyPr/>
            <a:lstStyle/>
            <a:p>
              <a:endParaRPr lang="en-US"/>
            </a:p>
          </p:txBody>
        </p:sp>
        <p:sp>
          <p:nvSpPr>
            <p:cNvPr id="7" name="Freeform 7"/>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blipFill>
              <a:blip r:embed="rId3"/>
              <a:stretch>
                <a:fillRect l="-11977" r="-11977"/>
              </a:stretch>
            </a:blipFill>
          </p:spPr>
          <p:txBody>
            <a:bodyPr/>
            <a:lstStyle/>
            <a:p>
              <a:endParaRPr lang="en-US"/>
            </a:p>
          </p:txBody>
        </p:sp>
      </p:grpSp>
      <p:grpSp>
        <p:nvGrpSpPr>
          <p:cNvPr id="8" name="Group 8"/>
          <p:cNvGrpSpPr/>
          <p:nvPr/>
        </p:nvGrpSpPr>
        <p:grpSpPr>
          <a:xfrm>
            <a:off x="9006848" y="6804594"/>
            <a:ext cx="7555842" cy="3482406"/>
            <a:chOff x="0" y="0"/>
            <a:chExt cx="406400" cy="187305"/>
          </a:xfrm>
        </p:grpSpPr>
        <p:sp>
          <p:nvSpPr>
            <p:cNvPr id="9" name="Freeform 9"/>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212A5B">
                <a:alpha val="80000"/>
              </a:srgbClr>
            </a:solidFill>
          </p:spPr>
          <p:txBody>
            <a:bodyPr/>
            <a:lstStyle/>
            <a:p>
              <a:endParaRPr lang="en-US"/>
            </a:p>
          </p:txBody>
        </p:sp>
        <p:sp>
          <p:nvSpPr>
            <p:cNvPr id="10" name="TextBox 10"/>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145343" y="1411447"/>
            <a:ext cx="9910560" cy="7232021"/>
            <a:chOff x="-925677" y="104503"/>
            <a:chExt cx="13214080" cy="8442352"/>
          </a:xfrm>
        </p:grpSpPr>
        <p:sp>
          <p:nvSpPr>
            <p:cNvPr id="13" name="TextBox 13"/>
            <p:cNvSpPr txBox="1"/>
            <p:nvPr/>
          </p:nvSpPr>
          <p:spPr>
            <a:xfrm>
              <a:off x="-562130" y="2349186"/>
              <a:ext cx="12850533" cy="6197669"/>
            </a:xfrm>
            <a:prstGeom prst="rect">
              <a:avLst/>
            </a:prstGeom>
          </p:spPr>
          <p:txBody>
            <a:bodyPr wrap="square" lIns="0" tIns="0" rIns="0" bIns="0" rtlCol="0" anchor="t">
              <a:spAutoFit/>
            </a:bodyPr>
            <a:lstStyle/>
            <a:p>
              <a:pPr>
                <a:lnSpc>
                  <a:spcPts val="4479"/>
                </a:lnSpc>
              </a:pPr>
              <a:r>
                <a:rPr lang="en-US" sz="3199" b="1" dirty="0">
                  <a:solidFill>
                    <a:srgbClr val="0070C0"/>
                  </a:solidFill>
                  <a:latin typeface="Helios"/>
                </a:rPr>
                <a:t>Presented to the Special Committee</a:t>
              </a:r>
            </a:p>
            <a:p>
              <a:pPr>
                <a:lnSpc>
                  <a:spcPts val="4479"/>
                </a:lnSpc>
              </a:pPr>
              <a:r>
                <a:rPr lang="en-US" sz="3199" b="1" dirty="0">
                  <a:solidFill>
                    <a:srgbClr val="0070C0"/>
                  </a:solidFill>
                  <a:latin typeface="Helios"/>
                </a:rPr>
                <a:t>Workforce Attraction &amp; Retention Task Force</a:t>
              </a:r>
            </a:p>
            <a:p>
              <a:pPr>
                <a:lnSpc>
                  <a:spcPts val="4479"/>
                </a:lnSpc>
              </a:pPr>
              <a:r>
                <a:rPr lang="en-US" sz="3199" dirty="0">
                  <a:solidFill>
                    <a:srgbClr val="2A2E3A"/>
                  </a:solidFill>
                  <a:latin typeface="Helios"/>
                </a:rPr>
                <a:t>November 14, 2024</a:t>
              </a:r>
            </a:p>
            <a:p>
              <a:pPr>
                <a:lnSpc>
                  <a:spcPts val="4479"/>
                </a:lnSpc>
              </a:pPr>
              <a:r>
                <a:rPr lang="en-US" sz="2400" b="1" dirty="0">
                  <a:solidFill>
                    <a:srgbClr val="2A2E3A"/>
                  </a:solidFill>
                  <a:latin typeface="Helios"/>
                </a:rPr>
                <a:t>Rep. Shawn McPherson </a:t>
              </a:r>
              <a:r>
                <a:rPr lang="en-US" sz="2400" dirty="0">
                  <a:solidFill>
                    <a:srgbClr val="2A2E3A"/>
                  </a:solidFill>
                  <a:latin typeface="Helios"/>
                </a:rPr>
                <a:t>– District 22 State representative</a:t>
              </a:r>
              <a:endParaRPr lang="en-US" sz="2400" b="1" dirty="0">
                <a:solidFill>
                  <a:srgbClr val="2A2E3A"/>
                </a:solidFill>
                <a:latin typeface="Helios"/>
              </a:endParaRPr>
            </a:p>
            <a:p>
              <a:pPr>
                <a:lnSpc>
                  <a:spcPts val="4479"/>
                </a:lnSpc>
              </a:pPr>
              <a:r>
                <a:rPr lang="en-US" sz="2400" b="1" dirty="0">
                  <a:solidFill>
                    <a:srgbClr val="2A2E3A"/>
                  </a:solidFill>
                  <a:latin typeface="Helios"/>
                </a:rPr>
                <a:t>Jon </a:t>
              </a:r>
              <a:r>
                <a:rPr lang="en-US" sz="2400" b="1" dirty="0" err="1">
                  <a:solidFill>
                    <a:srgbClr val="2A2E3A"/>
                  </a:solidFill>
                  <a:latin typeface="Helios"/>
                </a:rPr>
                <a:t>Sowards</a:t>
              </a:r>
              <a:r>
                <a:rPr lang="en-US" sz="2400" b="1" dirty="0">
                  <a:solidFill>
                    <a:srgbClr val="2A2E3A"/>
                  </a:solidFill>
                  <a:latin typeface="Helios"/>
                </a:rPr>
                <a:t> </a:t>
              </a:r>
              <a:r>
                <a:rPr lang="en-US" sz="2400" dirty="0">
                  <a:solidFill>
                    <a:srgbClr val="2A2E3A"/>
                  </a:solidFill>
                  <a:latin typeface="Helios"/>
                </a:rPr>
                <a:t>– President / CEO, South Central Kentucky     Workforce Board</a:t>
              </a:r>
            </a:p>
            <a:p>
              <a:endParaRPr lang="en-US" sz="2400" b="1" dirty="0">
                <a:solidFill>
                  <a:srgbClr val="2A2E3A"/>
                </a:solidFill>
                <a:latin typeface="Helios"/>
              </a:endParaRPr>
            </a:p>
            <a:p>
              <a:r>
                <a:rPr lang="en-US" sz="2400" b="1" dirty="0">
                  <a:solidFill>
                    <a:srgbClr val="2A2E3A"/>
                  </a:solidFill>
                  <a:latin typeface="Helios"/>
                </a:rPr>
                <a:t>Carter Hendricks </a:t>
              </a:r>
              <a:r>
                <a:rPr lang="en-US" sz="2400" dirty="0">
                  <a:solidFill>
                    <a:srgbClr val="2A2E3A"/>
                  </a:solidFill>
                  <a:latin typeface="Helios"/>
                </a:rPr>
                <a:t>– Executive Director, Southwest Kentucky EDC</a:t>
              </a:r>
            </a:p>
            <a:p>
              <a:endParaRPr lang="en-US" sz="2400" dirty="0">
                <a:solidFill>
                  <a:srgbClr val="2A2E3A"/>
                </a:solidFill>
                <a:latin typeface="Helios"/>
              </a:endParaRPr>
            </a:p>
            <a:p>
              <a:r>
                <a:rPr lang="en-US" sz="2400" b="1" dirty="0">
                  <a:solidFill>
                    <a:srgbClr val="2A2E3A"/>
                  </a:solidFill>
                  <a:latin typeface="Helios"/>
                </a:rPr>
                <a:t>Taylor Hayes- </a:t>
              </a:r>
              <a:r>
                <a:rPr lang="en-US" sz="2400" dirty="0">
                  <a:solidFill>
                    <a:srgbClr val="2A2E3A"/>
                  </a:solidFill>
                  <a:latin typeface="Helios"/>
                </a:rPr>
                <a:t>President / CEO, </a:t>
              </a:r>
            </a:p>
            <a:p>
              <a:r>
                <a:rPr lang="en-US" sz="2400" dirty="0">
                  <a:solidFill>
                    <a:srgbClr val="2A2E3A"/>
                  </a:solidFill>
                  <a:latin typeface="Helios"/>
                </a:rPr>
                <a:t>Christian County Chamber of Commerce</a:t>
              </a:r>
            </a:p>
          </p:txBody>
        </p:sp>
        <p:sp>
          <p:nvSpPr>
            <p:cNvPr id="14" name="TextBox 14"/>
            <p:cNvSpPr txBox="1"/>
            <p:nvPr/>
          </p:nvSpPr>
          <p:spPr>
            <a:xfrm>
              <a:off x="-925677" y="104503"/>
              <a:ext cx="13106399" cy="1580855"/>
            </a:xfrm>
            <a:prstGeom prst="rect">
              <a:avLst/>
            </a:prstGeom>
          </p:spPr>
          <p:txBody>
            <a:bodyPr wrap="square" lIns="0" tIns="0" rIns="0" bIns="0" rtlCol="0" anchor="t">
              <a:spAutoFit/>
            </a:bodyPr>
            <a:lstStyle/>
            <a:p>
              <a:r>
                <a:rPr lang="en-US" sz="4400" dirty="0">
                  <a:solidFill>
                    <a:srgbClr val="A20E20"/>
                  </a:solidFill>
                  <a:latin typeface="TT Hoves Bold"/>
                </a:rPr>
                <a:t>The Value Proposition of Attracting more Military Retirees</a:t>
              </a:r>
            </a:p>
          </p:txBody>
        </p:sp>
      </p:grpSp>
      <p:pic>
        <p:nvPicPr>
          <p:cNvPr id="17" name="Picture 16" descr="A close up of a logo&#10;&#10;Description automatically generated">
            <a:extLst>
              <a:ext uri="{FF2B5EF4-FFF2-40B4-BE49-F238E27FC236}">
                <a16:creationId xmlns:a16="http://schemas.microsoft.com/office/drawing/2014/main" id="{8F1DE256-BD0C-E1FE-AAE0-C015857CA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8868" y="9144264"/>
            <a:ext cx="3196075" cy="649504"/>
          </a:xfrm>
          <a:prstGeom prst="rect">
            <a:avLst/>
          </a:prstGeom>
        </p:spPr>
      </p:pic>
      <p:pic>
        <p:nvPicPr>
          <p:cNvPr id="19" name="Picture 18" descr="A logo for a company&#10;&#10;Description automatically generated">
            <a:extLst>
              <a:ext uri="{FF2B5EF4-FFF2-40B4-BE49-F238E27FC236}">
                <a16:creationId xmlns:a16="http://schemas.microsoft.com/office/drawing/2014/main" id="{DBFE5A1A-6DE9-15E6-C10D-E2338A2BBE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317" y="8965073"/>
            <a:ext cx="1910242" cy="1030582"/>
          </a:xfrm>
          <a:prstGeom prst="rect">
            <a:avLst/>
          </a:prstGeom>
        </p:spPr>
      </p:pic>
      <p:pic>
        <p:nvPicPr>
          <p:cNvPr id="22" name="Picture 21" descr="A logo with blue text&#10;&#10;Description automatically generated">
            <a:extLst>
              <a:ext uri="{FF2B5EF4-FFF2-40B4-BE49-F238E27FC236}">
                <a16:creationId xmlns:a16="http://schemas.microsoft.com/office/drawing/2014/main" id="{9B9A6C91-5225-A2B4-F318-0331E611B7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889" y="8965073"/>
            <a:ext cx="3392293" cy="7718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0">
            <a:extLst>
              <a:ext uri="{FF2B5EF4-FFF2-40B4-BE49-F238E27FC236}">
                <a16:creationId xmlns:a16="http://schemas.microsoft.com/office/drawing/2014/main" id="{210D3D8D-5CDC-CE8B-AC45-30048CADFD40}"/>
              </a:ext>
            </a:extLst>
          </p:cNvPr>
          <p:cNvSpPr txBox="1"/>
          <p:nvPr/>
        </p:nvSpPr>
        <p:spPr>
          <a:xfrm>
            <a:off x="1048325" y="4047503"/>
            <a:ext cx="8115300" cy="1788503"/>
          </a:xfrm>
          <a:prstGeom prst="rect">
            <a:avLst/>
          </a:prstGeom>
        </p:spPr>
        <p:txBody>
          <a:bodyPr lIns="0" tIns="0" rIns="0" bIns="0" rtlCol="0" anchor="t">
            <a:spAutoFit/>
          </a:bodyPr>
          <a:lstStyle/>
          <a:p>
            <a:pPr algn="l">
              <a:lnSpc>
                <a:spcPts val="4759"/>
              </a:lnSpc>
            </a:pPr>
            <a:r>
              <a:rPr lang="en-US" sz="3399" b="1" u="none" dirty="0">
                <a:solidFill>
                  <a:srgbClr val="2A2E3A"/>
                </a:solidFill>
                <a:latin typeface="Helios"/>
              </a:rPr>
              <a:t>Carter Hendricks</a:t>
            </a:r>
          </a:p>
          <a:p>
            <a:pPr algn="l">
              <a:lnSpc>
                <a:spcPts val="4759"/>
              </a:lnSpc>
            </a:pPr>
            <a:r>
              <a:rPr lang="en-US" sz="3399" dirty="0">
                <a:solidFill>
                  <a:srgbClr val="2A2E3A"/>
                </a:solidFill>
                <a:latin typeface="Helios"/>
              </a:rPr>
              <a:t>Executive Director </a:t>
            </a:r>
          </a:p>
          <a:p>
            <a:pPr algn="l">
              <a:lnSpc>
                <a:spcPts val="4759"/>
              </a:lnSpc>
            </a:pPr>
            <a:r>
              <a:rPr lang="en-US" sz="3399" dirty="0">
                <a:solidFill>
                  <a:srgbClr val="2A2E3A"/>
                </a:solidFill>
                <a:latin typeface="Helios"/>
              </a:rPr>
              <a:t>Southwest KY EDC (SWK EDC)</a:t>
            </a:r>
          </a:p>
        </p:txBody>
      </p:sp>
      <p:sp>
        <p:nvSpPr>
          <p:cNvPr id="8" name="TextBox 8"/>
          <p:cNvSpPr txBox="1"/>
          <p:nvPr/>
        </p:nvSpPr>
        <p:spPr>
          <a:xfrm>
            <a:off x="838200" y="493726"/>
            <a:ext cx="8890410" cy="1285875"/>
          </a:xfrm>
          <a:prstGeom prst="rect">
            <a:avLst/>
          </a:prstGeom>
        </p:spPr>
        <p:txBody>
          <a:bodyPr lIns="0" tIns="0" rIns="0" bIns="0" rtlCol="0" anchor="t">
            <a:spAutoFit/>
          </a:bodyPr>
          <a:lstStyle/>
          <a:p>
            <a:pPr>
              <a:lnSpc>
                <a:spcPts val="10199"/>
              </a:lnSpc>
            </a:pPr>
            <a:r>
              <a:rPr lang="en-US" sz="8499" dirty="0">
                <a:solidFill>
                  <a:srgbClr val="A20E20"/>
                </a:solidFill>
                <a:latin typeface="TT Hoves Bold"/>
              </a:rPr>
              <a:t>Connect with us.</a:t>
            </a:r>
          </a:p>
        </p:txBody>
      </p:sp>
      <p:sp>
        <p:nvSpPr>
          <p:cNvPr id="19" name="TextBox 11">
            <a:extLst>
              <a:ext uri="{FF2B5EF4-FFF2-40B4-BE49-F238E27FC236}">
                <a16:creationId xmlns:a16="http://schemas.microsoft.com/office/drawing/2014/main" id="{A41D3095-A6F0-C3F2-A91C-2EE9C13BEA7A}"/>
              </a:ext>
            </a:extLst>
          </p:cNvPr>
          <p:cNvSpPr txBox="1"/>
          <p:nvPr/>
        </p:nvSpPr>
        <p:spPr>
          <a:xfrm>
            <a:off x="1048325" y="5860639"/>
            <a:ext cx="8115300" cy="497187"/>
          </a:xfrm>
          <a:prstGeom prst="rect">
            <a:avLst/>
          </a:prstGeom>
        </p:spPr>
        <p:txBody>
          <a:bodyPr lIns="0" tIns="0" rIns="0" bIns="0" rtlCol="0" anchor="t">
            <a:spAutoFit/>
          </a:bodyPr>
          <a:lstStyle/>
          <a:p>
            <a:pPr marL="0" lvl="0" indent="0" algn="l">
              <a:lnSpc>
                <a:spcPts val="4079"/>
              </a:lnSpc>
              <a:spcBef>
                <a:spcPct val="0"/>
              </a:spcBef>
            </a:pPr>
            <a:r>
              <a:rPr lang="en-US" sz="3399" u="none" dirty="0">
                <a:solidFill>
                  <a:srgbClr val="2A2E3A"/>
                </a:solidFill>
                <a:latin typeface="Helios Bold"/>
                <a:hlinkClick r:id="rId3"/>
              </a:rPr>
              <a:t>chendricks@southwesternky.com</a:t>
            </a:r>
            <a:endParaRPr lang="en-US" sz="3399" u="none" dirty="0">
              <a:solidFill>
                <a:srgbClr val="2A2E3A"/>
              </a:solidFill>
              <a:latin typeface="Helios Bold"/>
            </a:endParaRPr>
          </a:p>
        </p:txBody>
      </p:sp>
      <p:grpSp>
        <p:nvGrpSpPr>
          <p:cNvPr id="9" name="Group 9"/>
          <p:cNvGrpSpPr/>
          <p:nvPr/>
        </p:nvGrpSpPr>
        <p:grpSpPr>
          <a:xfrm>
            <a:off x="1048325" y="6739122"/>
            <a:ext cx="8977468" cy="1600201"/>
            <a:chOff x="-21758" y="-1646069"/>
            <a:chExt cx="9856808" cy="7150328"/>
          </a:xfrm>
        </p:grpSpPr>
        <p:sp>
          <p:nvSpPr>
            <p:cNvPr id="10" name="TextBox 10"/>
            <p:cNvSpPr txBox="1"/>
            <p:nvPr/>
          </p:nvSpPr>
          <p:spPr>
            <a:xfrm>
              <a:off x="-3027" y="-1646069"/>
              <a:ext cx="9373310" cy="1563933"/>
            </a:xfrm>
            <a:prstGeom prst="rect">
              <a:avLst/>
            </a:prstGeom>
          </p:spPr>
          <p:txBody>
            <a:bodyPr wrap="square" lIns="0" tIns="0" rIns="0" bIns="0" rtlCol="0" anchor="t">
              <a:spAutoFit/>
            </a:bodyPr>
            <a:lstStyle/>
            <a:p>
              <a:pPr algn="l">
                <a:lnSpc>
                  <a:spcPts val="4759"/>
                </a:lnSpc>
              </a:pPr>
              <a:r>
                <a:rPr lang="en-US" sz="3399" b="1" u="none" dirty="0">
                  <a:solidFill>
                    <a:srgbClr val="2A2E3A"/>
                  </a:solidFill>
                  <a:latin typeface="Helios"/>
                </a:rPr>
                <a:t>Taylor Hayes</a:t>
              </a:r>
            </a:p>
            <a:p>
              <a:pPr algn="l">
                <a:lnSpc>
                  <a:spcPts val="4759"/>
                </a:lnSpc>
              </a:pPr>
              <a:r>
                <a:rPr lang="en-US" sz="3399" dirty="0">
                  <a:solidFill>
                    <a:srgbClr val="2A2E3A"/>
                  </a:solidFill>
                  <a:latin typeface="Helios"/>
                </a:rPr>
                <a:t>President – Christian County Chamber</a:t>
              </a:r>
            </a:p>
          </p:txBody>
        </p:sp>
        <p:sp>
          <p:nvSpPr>
            <p:cNvPr id="11" name="TextBox 11"/>
            <p:cNvSpPr txBox="1"/>
            <p:nvPr/>
          </p:nvSpPr>
          <p:spPr>
            <a:xfrm>
              <a:off x="-21758" y="3607109"/>
              <a:ext cx="9835050" cy="662917"/>
            </a:xfrm>
            <a:prstGeom prst="rect">
              <a:avLst/>
            </a:prstGeom>
          </p:spPr>
          <p:txBody>
            <a:bodyPr lIns="0" tIns="0" rIns="0" bIns="0" rtlCol="0" anchor="t">
              <a:spAutoFit/>
            </a:bodyPr>
            <a:lstStyle/>
            <a:p>
              <a:pPr marL="0" lvl="0" indent="0" algn="l">
                <a:lnSpc>
                  <a:spcPts val="4079"/>
                </a:lnSpc>
                <a:spcBef>
                  <a:spcPct val="0"/>
                </a:spcBef>
              </a:pPr>
              <a:r>
                <a:rPr lang="en-US" sz="3399" u="none" dirty="0">
                  <a:solidFill>
                    <a:srgbClr val="2A2E3A"/>
                  </a:solidFill>
                  <a:latin typeface="Helios Bold"/>
                  <a:hlinkClick r:id="rId4"/>
                </a:rPr>
                <a:t>thayes@christiancountychamber.com</a:t>
              </a:r>
              <a:endParaRPr lang="en-US" sz="3399" u="none" dirty="0">
                <a:solidFill>
                  <a:srgbClr val="2A2E3A"/>
                </a:solidFill>
                <a:latin typeface="Helios Bold"/>
              </a:endParaRPr>
            </a:p>
          </p:txBody>
        </p:sp>
        <p:sp>
          <p:nvSpPr>
            <p:cNvPr id="12" name="TextBox 12"/>
            <p:cNvSpPr txBox="1"/>
            <p:nvPr/>
          </p:nvSpPr>
          <p:spPr>
            <a:xfrm>
              <a:off x="0" y="2336588"/>
              <a:ext cx="9835050" cy="761154"/>
            </a:xfrm>
            <a:prstGeom prst="rect">
              <a:avLst/>
            </a:prstGeom>
          </p:spPr>
          <p:txBody>
            <a:bodyPr lIns="0" tIns="0" rIns="0" bIns="0" rtlCol="0" anchor="t">
              <a:spAutoFit/>
            </a:bodyPr>
            <a:lstStyle/>
            <a:p>
              <a:pPr algn="l">
                <a:lnSpc>
                  <a:spcPts val="4759"/>
                </a:lnSpc>
              </a:pPr>
              <a:endParaRPr lang="en-US" sz="3399" u="none" dirty="0">
                <a:solidFill>
                  <a:srgbClr val="2A2E3A"/>
                </a:solidFill>
                <a:latin typeface="Helios"/>
              </a:endParaRPr>
            </a:p>
          </p:txBody>
        </p:sp>
        <p:sp>
          <p:nvSpPr>
            <p:cNvPr id="14" name="TextBox 14"/>
            <p:cNvSpPr txBox="1"/>
            <p:nvPr/>
          </p:nvSpPr>
          <p:spPr>
            <a:xfrm>
              <a:off x="-3027" y="4743104"/>
              <a:ext cx="9835050" cy="761155"/>
            </a:xfrm>
            <a:prstGeom prst="rect">
              <a:avLst/>
            </a:prstGeom>
          </p:spPr>
          <p:txBody>
            <a:bodyPr lIns="0" tIns="0" rIns="0" bIns="0" rtlCol="0" anchor="t">
              <a:spAutoFit/>
            </a:bodyPr>
            <a:lstStyle/>
            <a:p>
              <a:pPr algn="l">
                <a:lnSpc>
                  <a:spcPts val="4759"/>
                </a:lnSpc>
              </a:pPr>
              <a:endParaRPr lang="en-US" sz="3399" u="none" dirty="0">
                <a:solidFill>
                  <a:srgbClr val="2A2E3A"/>
                </a:solidFill>
                <a:latin typeface="Helios"/>
              </a:endParaRPr>
            </a:p>
          </p:txBody>
        </p:sp>
      </p:grpSp>
      <p:grpSp>
        <p:nvGrpSpPr>
          <p:cNvPr id="4" name="Group 4"/>
          <p:cNvGrpSpPr/>
          <p:nvPr/>
        </p:nvGrpSpPr>
        <p:grpSpPr>
          <a:xfrm rot="-10800000">
            <a:off x="14447117" y="0"/>
            <a:ext cx="7681766" cy="3540443"/>
            <a:chOff x="0" y="0"/>
            <a:chExt cx="406400" cy="187305"/>
          </a:xfrm>
        </p:grpSpPr>
        <p:sp>
          <p:nvSpPr>
            <p:cNvPr id="5" name="Freeform 5"/>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212A5B">
                <a:alpha val="80000"/>
              </a:srgbClr>
            </a:solidFill>
          </p:spPr>
          <p:txBody>
            <a:bodyPr/>
            <a:lstStyle/>
            <a:p>
              <a:endParaRPr lang="en-US" dirty="0"/>
            </a:p>
          </p:txBody>
        </p:sp>
        <p:sp>
          <p:nvSpPr>
            <p:cNvPr id="6" name="TextBox 6"/>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sp>
        <p:nvSpPr>
          <p:cNvPr id="2" name="TextBox 10">
            <a:extLst>
              <a:ext uri="{FF2B5EF4-FFF2-40B4-BE49-F238E27FC236}">
                <a16:creationId xmlns:a16="http://schemas.microsoft.com/office/drawing/2014/main" id="{A23598DC-1DC8-EB43-CFAF-892AE48F4600}"/>
              </a:ext>
            </a:extLst>
          </p:cNvPr>
          <p:cNvSpPr txBox="1"/>
          <p:nvPr/>
        </p:nvSpPr>
        <p:spPr>
          <a:xfrm>
            <a:off x="1066220" y="1704387"/>
            <a:ext cx="8115300" cy="1788503"/>
          </a:xfrm>
          <a:prstGeom prst="rect">
            <a:avLst/>
          </a:prstGeom>
        </p:spPr>
        <p:txBody>
          <a:bodyPr lIns="0" tIns="0" rIns="0" bIns="0" rtlCol="0" anchor="t">
            <a:spAutoFit/>
          </a:bodyPr>
          <a:lstStyle/>
          <a:p>
            <a:pPr algn="l">
              <a:lnSpc>
                <a:spcPts val="4759"/>
              </a:lnSpc>
            </a:pPr>
            <a:r>
              <a:rPr lang="en-US" sz="3399" b="1" u="none" dirty="0">
                <a:solidFill>
                  <a:srgbClr val="2A2E3A"/>
                </a:solidFill>
                <a:latin typeface="Helios"/>
              </a:rPr>
              <a:t>Jon </a:t>
            </a:r>
            <a:r>
              <a:rPr lang="en-US" sz="3399" b="1" u="none" dirty="0" err="1">
                <a:solidFill>
                  <a:srgbClr val="2A2E3A"/>
                </a:solidFill>
                <a:latin typeface="Helios"/>
              </a:rPr>
              <a:t>Sowards</a:t>
            </a:r>
            <a:endParaRPr lang="en-US" sz="3399" b="1" u="none" dirty="0">
              <a:solidFill>
                <a:srgbClr val="2A2E3A"/>
              </a:solidFill>
              <a:latin typeface="Helios"/>
            </a:endParaRPr>
          </a:p>
          <a:p>
            <a:pPr algn="l">
              <a:lnSpc>
                <a:spcPts val="4759"/>
              </a:lnSpc>
            </a:pPr>
            <a:r>
              <a:rPr lang="en-US" sz="3399" dirty="0">
                <a:solidFill>
                  <a:srgbClr val="2A2E3A"/>
                </a:solidFill>
                <a:latin typeface="Helios"/>
              </a:rPr>
              <a:t>President / CEO</a:t>
            </a:r>
          </a:p>
          <a:p>
            <a:pPr algn="l">
              <a:lnSpc>
                <a:spcPts val="4759"/>
              </a:lnSpc>
            </a:pPr>
            <a:r>
              <a:rPr lang="en-US" sz="3399" dirty="0">
                <a:solidFill>
                  <a:srgbClr val="2A2E3A"/>
                </a:solidFill>
                <a:latin typeface="Helios"/>
              </a:rPr>
              <a:t>South Central Workforce Board </a:t>
            </a:r>
          </a:p>
        </p:txBody>
      </p:sp>
      <p:sp>
        <p:nvSpPr>
          <p:cNvPr id="3" name="TextBox 11">
            <a:extLst>
              <a:ext uri="{FF2B5EF4-FFF2-40B4-BE49-F238E27FC236}">
                <a16:creationId xmlns:a16="http://schemas.microsoft.com/office/drawing/2014/main" id="{5A6EEDEE-1D14-A142-B7FB-D32469F76488}"/>
              </a:ext>
            </a:extLst>
          </p:cNvPr>
          <p:cNvSpPr txBox="1"/>
          <p:nvPr/>
        </p:nvSpPr>
        <p:spPr>
          <a:xfrm>
            <a:off x="1066220" y="3428408"/>
            <a:ext cx="8115300" cy="497187"/>
          </a:xfrm>
          <a:prstGeom prst="rect">
            <a:avLst/>
          </a:prstGeom>
        </p:spPr>
        <p:txBody>
          <a:bodyPr lIns="0" tIns="0" rIns="0" bIns="0" rtlCol="0" anchor="t">
            <a:spAutoFit/>
          </a:bodyPr>
          <a:lstStyle/>
          <a:p>
            <a:pPr marL="0" lvl="0" indent="0" algn="l">
              <a:lnSpc>
                <a:spcPts val="4079"/>
              </a:lnSpc>
              <a:spcBef>
                <a:spcPct val="0"/>
              </a:spcBef>
            </a:pPr>
            <a:r>
              <a:rPr lang="en-US" sz="3399" u="none" dirty="0">
                <a:solidFill>
                  <a:srgbClr val="2A2E3A"/>
                </a:solidFill>
                <a:latin typeface="Helios Bold"/>
                <a:hlinkClick r:id="rId5"/>
              </a:rPr>
              <a:t>jon@southcentralworkforce.com</a:t>
            </a:r>
            <a:r>
              <a:rPr lang="en-US" sz="3399" u="none" dirty="0">
                <a:solidFill>
                  <a:srgbClr val="2A2E3A"/>
                </a:solidFill>
                <a:latin typeface="Helios Bold"/>
              </a:rPr>
              <a:t> </a:t>
            </a:r>
          </a:p>
        </p:txBody>
      </p:sp>
      <p:pic>
        <p:nvPicPr>
          <p:cNvPr id="7" name="Picture 6" descr="A close up of a logo&#10;&#10;Description automatically generated">
            <a:extLst>
              <a:ext uri="{FF2B5EF4-FFF2-40B4-BE49-F238E27FC236}">
                <a16:creationId xmlns:a16="http://schemas.microsoft.com/office/drawing/2014/main" id="{84452D4B-645C-4136-7A38-63E01A8C7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8362" y="6924739"/>
            <a:ext cx="4310713" cy="876020"/>
          </a:xfrm>
          <a:prstGeom prst="rect">
            <a:avLst/>
          </a:prstGeom>
        </p:spPr>
      </p:pic>
      <p:pic>
        <p:nvPicPr>
          <p:cNvPr id="13" name="Picture 12" descr="A logo for a company&#10;&#10;Description automatically generated">
            <a:extLst>
              <a:ext uri="{FF2B5EF4-FFF2-40B4-BE49-F238E27FC236}">
                <a16:creationId xmlns:a16="http://schemas.microsoft.com/office/drawing/2014/main" id="{65269A53-4FA7-4FF4-03F8-3485D76F23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3400" y="4782649"/>
            <a:ext cx="3315091" cy="1788503"/>
          </a:xfrm>
          <a:prstGeom prst="rect">
            <a:avLst/>
          </a:prstGeom>
        </p:spPr>
      </p:pic>
      <p:pic>
        <p:nvPicPr>
          <p:cNvPr id="15" name="Picture 14" descr="A logo with blue text&#10;&#10;Description automatically generated">
            <a:extLst>
              <a:ext uri="{FF2B5EF4-FFF2-40B4-BE49-F238E27FC236}">
                <a16:creationId xmlns:a16="http://schemas.microsoft.com/office/drawing/2014/main" id="{4D223A06-95A1-3DFA-1AEA-EDB70A1A1E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5048" y="3399967"/>
            <a:ext cx="5318216" cy="12101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929864" y="692677"/>
            <a:ext cx="13090935" cy="3867021"/>
          </a:xfrm>
          <a:prstGeom prst="rect">
            <a:avLst/>
          </a:prstGeom>
        </p:spPr>
        <p:txBody>
          <a:bodyPr wrap="square" lIns="0" tIns="0" rIns="0" bIns="0" rtlCol="0" anchor="t">
            <a:spAutoFit/>
          </a:bodyPr>
          <a:lstStyle/>
          <a:p>
            <a:pPr>
              <a:lnSpc>
                <a:spcPts val="10199"/>
              </a:lnSpc>
            </a:pPr>
            <a:r>
              <a:rPr lang="en-US" sz="8499" dirty="0">
                <a:solidFill>
                  <a:srgbClr val="A20E20"/>
                </a:solidFill>
                <a:latin typeface="TT Hoves Bold"/>
              </a:rPr>
              <a:t>Additional information and resources in the following slides</a:t>
            </a:r>
          </a:p>
        </p:txBody>
      </p:sp>
      <p:grpSp>
        <p:nvGrpSpPr>
          <p:cNvPr id="9" name="Group 9"/>
          <p:cNvGrpSpPr/>
          <p:nvPr/>
        </p:nvGrpSpPr>
        <p:grpSpPr>
          <a:xfrm>
            <a:off x="1026202" y="5048092"/>
            <a:ext cx="8117798" cy="2375753"/>
            <a:chOff x="-3027" y="2336588"/>
            <a:chExt cx="9838077" cy="3167671"/>
          </a:xfrm>
        </p:grpSpPr>
        <p:sp>
          <p:nvSpPr>
            <p:cNvPr id="12" name="TextBox 12"/>
            <p:cNvSpPr txBox="1"/>
            <p:nvPr/>
          </p:nvSpPr>
          <p:spPr>
            <a:xfrm>
              <a:off x="0" y="2336588"/>
              <a:ext cx="9835050" cy="761154"/>
            </a:xfrm>
            <a:prstGeom prst="rect">
              <a:avLst/>
            </a:prstGeom>
          </p:spPr>
          <p:txBody>
            <a:bodyPr lIns="0" tIns="0" rIns="0" bIns="0" rtlCol="0" anchor="t">
              <a:spAutoFit/>
            </a:bodyPr>
            <a:lstStyle/>
            <a:p>
              <a:pPr algn="l">
                <a:lnSpc>
                  <a:spcPts val="4759"/>
                </a:lnSpc>
              </a:pPr>
              <a:endParaRPr lang="en-US" sz="3399" u="none" dirty="0">
                <a:solidFill>
                  <a:srgbClr val="2A2E3A"/>
                </a:solidFill>
                <a:latin typeface="Helios"/>
              </a:endParaRPr>
            </a:p>
          </p:txBody>
        </p:sp>
        <p:sp>
          <p:nvSpPr>
            <p:cNvPr id="14" name="TextBox 14"/>
            <p:cNvSpPr txBox="1"/>
            <p:nvPr/>
          </p:nvSpPr>
          <p:spPr>
            <a:xfrm>
              <a:off x="-3027" y="4743104"/>
              <a:ext cx="9835050" cy="761155"/>
            </a:xfrm>
            <a:prstGeom prst="rect">
              <a:avLst/>
            </a:prstGeom>
          </p:spPr>
          <p:txBody>
            <a:bodyPr lIns="0" tIns="0" rIns="0" bIns="0" rtlCol="0" anchor="t">
              <a:spAutoFit/>
            </a:bodyPr>
            <a:lstStyle/>
            <a:p>
              <a:pPr algn="l">
                <a:lnSpc>
                  <a:spcPts val="4759"/>
                </a:lnSpc>
              </a:pPr>
              <a:endParaRPr lang="en-US" sz="3399" u="none" dirty="0">
                <a:solidFill>
                  <a:srgbClr val="2A2E3A"/>
                </a:solidFill>
                <a:latin typeface="Helios"/>
              </a:endParaRPr>
            </a:p>
          </p:txBody>
        </p:sp>
      </p:grpSp>
      <p:grpSp>
        <p:nvGrpSpPr>
          <p:cNvPr id="4" name="Group 4"/>
          <p:cNvGrpSpPr/>
          <p:nvPr/>
        </p:nvGrpSpPr>
        <p:grpSpPr>
          <a:xfrm rot="-10800000">
            <a:off x="14447117" y="0"/>
            <a:ext cx="7681766" cy="3540443"/>
            <a:chOff x="0" y="0"/>
            <a:chExt cx="406400" cy="187305"/>
          </a:xfrm>
        </p:grpSpPr>
        <p:sp>
          <p:nvSpPr>
            <p:cNvPr id="5" name="Freeform 5"/>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212A5B">
                <a:alpha val="80000"/>
              </a:srgbClr>
            </a:solidFill>
          </p:spPr>
          <p:txBody>
            <a:bodyPr/>
            <a:lstStyle/>
            <a:p>
              <a:endParaRPr lang="en-US" dirty="0"/>
            </a:p>
          </p:txBody>
        </p:sp>
        <p:sp>
          <p:nvSpPr>
            <p:cNvPr id="6" name="TextBox 6"/>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pic>
        <p:nvPicPr>
          <p:cNvPr id="2" name="Picture 1" descr="A close up of a logo&#10;&#10;Description automatically generated">
            <a:extLst>
              <a:ext uri="{FF2B5EF4-FFF2-40B4-BE49-F238E27FC236}">
                <a16:creationId xmlns:a16="http://schemas.microsoft.com/office/drawing/2014/main" id="{00120D97-EA8D-E9E6-B128-FB57E3673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779" y="9124418"/>
            <a:ext cx="3196075" cy="649504"/>
          </a:xfrm>
          <a:prstGeom prst="rect">
            <a:avLst/>
          </a:prstGeom>
        </p:spPr>
      </p:pic>
      <p:pic>
        <p:nvPicPr>
          <p:cNvPr id="3" name="Picture 2" descr="A logo for a company&#10;&#10;Description automatically generated">
            <a:extLst>
              <a:ext uri="{FF2B5EF4-FFF2-40B4-BE49-F238E27FC236}">
                <a16:creationId xmlns:a16="http://schemas.microsoft.com/office/drawing/2014/main" id="{D2E755A7-FE1C-E165-66D4-E020B5102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228" y="8945227"/>
            <a:ext cx="1910242" cy="1030582"/>
          </a:xfrm>
          <a:prstGeom prst="rect">
            <a:avLst/>
          </a:prstGeom>
        </p:spPr>
      </p:pic>
      <p:pic>
        <p:nvPicPr>
          <p:cNvPr id="10" name="Picture 9" descr="A logo with blue text&#10;&#10;Description automatically generated">
            <a:extLst>
              <a:ext uri="{FF2B5EF4-FFF2-40B4-BE49-F238E27FC236}">
                <a16:creationId xmlns:a16="http://schemas.microsoft.com/office/drawing/2014/main" id="{92958195-D667-4B31-C3FB-BBE7D7EA7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8945227"/>
            <a:ext cx="3392293" cy="771899"/>
          </a:xfrm>
          <a:prstGeom prst="rect">
            <a:avLst/>
          </a:prstGeom>
        </p:spPr>
      </p:pic>
    </p:spTree>
    <p:extLst>
      <p:ext uri="{BB962C8B-B14F-4D97-AF65-F5344CB8AC3E}">
        <p14:creationId xmlns:p14="http://schemas.microsoft.com/office/powerpoint/2010/main" val="8884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1897" y="9258300"/>
            <a:ext cx="16784171" cy="822885"/>
            <a:chOff x="0" y="0"/>
            <a:chExt cx="4420522" cy="216727"/>
          </a:xfrm>
        </p:grpSpPr>
        <p:sp>
          <p:nvSpPr>
            <p:cNvPr id="3" name="Freeform 3"/>
            <p:cNvSpPr/>
            <p:nvPr/>
          </p:nvSpPr>
          <p:spPr>
            <a:xfrm>
              <a:off x="0" y="0"/>
              <a:ext cx="4420522" cy="216727"/>
            </a:xfrm>
            <a:custGeom>
              <a:avLst/>
              <a:gdLst/>
              <a:ahLst/>
              <a:cxnLst/>
              <a:rect l="l" t="t" r="r" b="b"/>
              <a:pathLst>
                <a:path w="4420522" h="216727">
                  <a:moveTo>
                    <a:pt x="0" y="0"/>
                  </a:moveTo>
                  <a:lnTo>
                    <a:pt x="4420522" y="0"/>
                  </a:lnTo>
                  <a:lnTo>
                    <a:pt x="4420522" y="216727"/>
                  </a:lnTo>
                  <a:lnTo>
                    <a:pt x="0" y="216727"/>
                  </a:lnTo>
                  <a:close/>
                </a:path>
              </a:pathLst>
            </a:custGeom>
            <a:solidFill>
              <a:srgbClr val="212A5B"/>
            </a:solidFill>
          </p:spPr>
          <p:txBody>
            <a:bodyPr/>
            <a:lstStyle/>
            <a:p>
              <a:endParaRPr lang="en-US"/>
            </a:p>
          </p:txBody>
        </p:sp>
        <p:sp>
          <p:nvSpPr>
            <p:cNvPr id="4" name="TextBox 4"/>
            <p:cNvSpPr txBox="1"/>
            <p:nvPr/>
          </p:nvSpPr>
          <p:spPr>
            <a:xfrm>
              <a:off x="0" y="-38100"/>
              <a:ext cx="4420522" cy="254827"/>
            </a:xfrm>
            <a:prstGeom prst="rect">
              <a:avLst/>
            </a:prstGeom>
          </p:spPr>
          <p:txBody>
            <a:bodyPr lIns="50800" tIns="50800" rIns="50800" bIns="50800" rtlCol="0" anchor="ctr"/>
            <a:lstStyle/>
            <a:p>
              <a:pPr algn="ctr">
                <a:lnSpc>
                  <a:spcPts val="2659"/>
                </a:lnSpc>
              </a:pPr>
              <a:endParaRPr/>
            </a:p>
          </p:txBody>
        </p:sp>
      </p:grpSp>
      <p:sp>
        <p:nvSpPr>
          <p:cNvPr id="6" name="TextBox 5">
            <a:extLst>
              <a:ext uri="{FF2B5EF4-FFF2-40B4-BE49-F238E27FC236}">
                <a16:creationId xmlns:a16="http://schemas.microsoft.com/office/drawing/2014/main" id="{99D475BD-A156-0640-B3DF-0D662A926C9B}"/>
              </a:ext>
            </a:extLst>
          </p:cNvPr>
          <p:cNvSpPr txBox="1"/>
          <p:nvPr/>
        </p:nvSpPr>
        <p:spPr>
          <a:xfrm>
            <a:off x="762000" y="800100"/>
            <a:ext cx="16459200" cy="7478970"/>
          </a:xfrm>
          <a:prstGeom prst="rect">
            <a:avLst/>
          </a:prstGeom>
          <a:noFill/>
        </p:spPr>
        <p:txBody>
          <a:bodyPr wrap="square" rtlCol="0">
            <a:spAutoFit/>
          </a:bodyPr>
          <a:lstStyle/>
          <a:p>
            <a:pPr algn="ctr"/>
            <a:r>
              <a:rPr lang="en-US" sz="8000" dirty="0"/>
              <a:t>To attract and retain more</a:t>
            </a:r>
          </a:p>
          <a:p>
            <a:pPr algn="ctr"/>
            <a:r>
              <a:rPr lang="en-US" sz="8000" dirty="0"/>
              <a:t>from this population how does Kentucky be more competitive and move from being </a:t>
            </a:r>
          </a:p>
          <a:p>
            <a:pPr algn="ctr"/>
            <a:r>
              <a:rPr lang="en-US" sz="8000" u="sng" dirty="0"/>
              <a:t>Military/Veteran </a:t>
            </a:r>
            <a:r>
              <a:rPr lang="en-US" sz="8000" b="1" dirty="0"/>
              <a:t>FRIENDLY </a:t>
            </a:r>
            <a:r>
              <a:rPr lang="en-US" sz="8000" dirty="0"/>
              <a:t>to </a:t>
            </a:r>
            <a:r>
              <a:rPr lang="en-US" sz="8000" u="sng" dirty="0"/>
              <a:t>Military/Veteran </a:t>
            </a:r>
            <a:r>
              <a:rPr lang="en-US" sz="8000" b="1" dirty="0"/>
              <a:t>READY?</a:t>
            </a:r>
            <a:r>
              <a:rPr lang="en-US" sz="8000" dirty="0"/>
              <a:t> </a:t>
            </a:r>
          </a:p>
        </p:txBody>
      </p:sp>
      <p:pic>
        <p:nvPicPr>
          <p:cNvPr id="9" name="Picture 8" descr="A close up of a logo&#10;&#10;Description automatically generated">
            <a:extLst>
              <a:ext uri="{FF2B5EF4-FFF2-40B4-BE49-F238E27FC236}">
                <a16:creationId xmlns:a16="http://schemas.microsoft.com/office/drawing/2014/main" id="{47468237-5613-204E-D2C1-AA9D58EFB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979" y="8350588"/>
            <a:ext cx="3196075" cy="649504"/>
          </a:xfrm>
          <a:prstGeom prst="rect">
            <a:avLst/>
          </a:prstGeom>
        </p:spPr>
      </p:pic>
      <p:pic>
        <p:nvPicPr>
          <p:cNvPr id="10" name="Picture 9" descr="A logo for a company&#10;&#10;Description automatically generated">
            <a:extLst>
              <a:ext uri="{FF2B5EF4-FFF2-40B4-BE49-F238E27FC236}">
                <a16:creationId xmlns:a16="http://schemas.microsoft.com/office/drawing/2014/main" id="{690CC33A-EB08-E78C-4F97-3BC1A64A4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428" y="8171397"/>
            <a:ext cx="1910242" cy="1030582"/>
          </a:xfrm>
          <a:prstGeom prst="rect">
            <a:avLst/>
          </a:prstGeom>
        </p:spPr>
      </p:pic>
      <p:pic>
        <p:nvPicPr>
          <p:cNvPr id="11" name="Picture 10" descr="A logo with blue text&#10;&#10;Description automatically generated">
            <a:extLst>
              <a:ext uri="{FF2B5EF4-FFF2-40B4-BE49-F238E27FC236}">
                <a16:creationId xmlns:a16="http://schemas.microsoft.com/office/drawing/2014/main" id="{C03E6FD9-753A-7448-8469-628C05E6D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8171397"/>
            <a:ext cx="3392293" cy="7718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1897" y="9258300"/>
            <a:ext cx="16784171" cy="822885"/>
            <a:chOff x="0" y="0"/>
            <a:chExt cx="4420522" cy="216727"/>
          </a:xfrm>
        </p:grpSpPr>
        <p:sp>
          <p:nvSpPr>
            <p:cNvPr id="3" name="Freeform 3"/>
            <p:cNvSpPr/>
            <p:nvPr/>
          </p:nvSpPr>
          <p:spPr>
            <a:xfrm>
              <a:off x="0" y="0"/>
              <a:ext cx="4420522" cy="216727"/>
            </a:xfrm>
            <a:custGeom>
              <a:avLst/>
              <a:gdLst/>
              <a:ahLst/>
              <a:cxnLst/>
              <a:rect l="l" t="t" r="r" b="b"/>
              <a:pathLst>
                <a:path w="4420522" h="216727">
                  <a:moveTo>
                    <a:pt x="0" y="0"/>
                  </a:moveTo>
                  <a:lnTo>
                    <a:pt x="4420522" y="0"/>
                  </a:lnTo>
                  <a:lnTo>
                    <a:pt x="4420522" y="216727"/>
                  </a:lnTo>
                  <a:lnTo>
                    <a:pt x="0" y="216727"/>
                  </a:lnTo>
                  <a:close/>
                </a:path>
              </a:pathLst>
            </a:custGeom>
            <a:solidFill>
              <a:srgbClr val="212A5B"/>
            </a:solidFill>
          </p:spPr>
          <p:txBody>
            <a:bodyPr/>
            <a:lstStyle/>
            <a:p>
              <a:endParaRPr lang="en-US"/>
            </a:p>
          </p:txBody>
        </p:sp>
        <p:sp>
          <p:nvSpPr>
            <p:cNvPr id="4" name="TextBox 4"/>
            <p:cNvSpPr txBox="1"/>
            <p:nvPr/>
          </p:nvSpPr>
          <p:spPr>
            <a:xfrm>
              <a:off x="0" y="-38100"/>
              <a:ext cx="4420522" cy="254827"/>
            </a:xfrm>
            <a:prstGeom prst="rect">
              <a:avLst/>
            </a:prstGeom>
          </p:spPr>
          <p:txBody>
            <a:bodyPr lIns="50800" tIns="50800" rIns="50800" bIns="50800" rtlCol="0" anchor="ctr"/>
            <a:lstStyle/>
            <a:p>
              <a:pPr algn="ctr">
                <a:lnSpc>
                  <a:spcPts val="2659"/>
                </a:lnSpc>
              </a:pPr>
              <a:endParaRPr/>
            </a:p>
          </p:txBody>
        </p:sp>
      </p:grpSp>
      <p:sp>
        <p:nvSpPr>
          <p:cNvPr id="6" name="TextBox 5">
            <a:extLst>
              <a:ext uri="{FF2B5EF4-FFF2-40B4-BE49-F238E27FC236}">
                <a16:creationId xmlns:a16="http://schemas.microsoft.com/office/drawing/2014/main" id="{99D475BD-A156-0640-B3DF-0D662A926C9B}"/>
              </a:ext>
            </a:extLst>
          </p:cNvPr>
          <p:cNvSpPr txBox="1"/>
          <p:nvPr/>
        </p:nvSpPr>
        <p:spPr>
          <a:xfrm>
            <a:off x="609600" y="647700"/>
            <a:ext cx="16459200" cy="8267969"/>
          </a:xfrm>
          <a:prstGeom prst="rect">
            <a:avLst/>
          </a:prstGeom>
          <a:noFill/>
        </p:spPr>
        <p:txBody>
          <a:bodyPr wrap="square" rtlCol="0">
            <a:spAutoFit/>
          </a:bodyPr>
          <a:lstStyle/>
          <a:p>
            <a:r>
              <a:rPr lang="en-US" sz="5400" b="1" dirty="0">
                <a:effectLst/>
                <a:latin typeface="Arial" panose="020B0604020202020204" pitchFamily="34" charset="0"/>
                <a:ea typeface="Calibri" panose="020F0502020204030204" pitchFamily="34" charset="0"/>
              </a:rPr>
              <a:t>How does Kentucky Becom</a:t>
            </a:r>
            <a:r>
              <a:rPr lang="en-US" sz="5400" b="1" dirty="0">
                <a:latin typeface="Arial" panose="020B0604020202020204" pitchFamily="34" charset="0"/>
                <a:ea typeface="Calibri" panose="020F0502020204030204" pitchFamily="34" charset="0"/>
              </a:rPr>
              <a:t>e more a</a:t>
            </a:r>
            <a:r>
              <a:rPr lang="en-US" sz="5400" b="1" dirty="0">
                <a:effectLst/>
                <a:latin typeface="Arial" panose="020B0604020202020204" pitchFamily="34" charset="0"/>
                <a:ea typeface="Calibri" panose="020F0502020204030204" pitchFamily="34" charset="0"/>
              </a:rPr>
              <a:t>ttractive?</a:t>
            </a:r>
          </a:p>
          <a:p>
            <a:r>
              <a:rPr lang="en-US" sz="1800" b="1" dirty="0">
                <a:effectLst/>
                <a:latin typeface="Arial" panose="020B0604020202020204" pitchFamily="34" charset="0"/>
                <a:ea typeface="Calibri" panose="020F0502020204030204" pitchFamily="34" charset="0"/>
              </a:rPr>
              <a:t> </a:t>
            </a:r>
          </a:p>
          <a:p>
            <a:pPr marL="285750" indent="-285750">
              <a:buFont typeface="Wingdings" panose="05000000000000000000" pitchFamily="2" charset="2"/>
              <a:buChar char="Ø"/>
            </a:pPr>
            <a:r>
              <a:rPr lang="en-US" sz="36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600" kern="100" dirty="0">
                <a:effectLst/>
                <a:latin typeface="Arial" panose="020B0604020202020204" pitchFamily="34" charset="0"/>
                <a:ea typeface="Calibri" panose="020F0502020204030204" pitchFamily="34" charset="0"/>
                <a:cs typeface="Arial" panose="020B0604020202020204" pitchFamily="34" charset="0"/>
              </a:rPr>
              <a:t>Reaching 0% income tax level is the primary key factor.</a:t>
            </a:r>
          </a:p>
          <a:p>
            <a:pPr marL="285750" indent="-285750">
              <a:buFont typeface="Wingdings" panose="05000000000000000000" pitchFamily="2" charset="2"/>
              <a:buChar char="Ø"/>
            </a:pPr>
            <a:r>
              <a:rPr lang="en-US" sz="3600" kern="100" dirty="0">
                <a:effectLst/>
                <a:latin typeface="Arial" panose="020B0604020202020204" pitchFamily="34" charset="0"/>
                <a:ea typeface="Calibri" panose="020F0502020204030204" pitchFamily="34" charset="0"/>
                <a:cs typeface="Arial" panose="020B0604020202020204" pitchFamily="34" charset="0"/>
              </a:rPr>
              <a:t> Allow 100% exemption on pension pay </a:t>
            </a:r>
            <a:r>
              <a:rPr lang="en-US" sz="3600" u="sng" kern="100" dirty="0">
                <a:effectLst/>
                <a:latin typeface="Arial" panose="020B0604020202020204" pitchFamily="34" charset="0"/>
                <a:ea typeface="Calibri" panose="020F0502020204030204" pitchFamily="34" charset="0"/>
                <a:cs typeface="Arial" panose="020B0604020202020204" pitchFamily="34" charset="0"/>
              </a:rPr>
              <a:t>NOW</a:t>
            </a:r>
            <a:r>
              <a:rPr lang="en-US" sz="3600" kern="100" dirty="0">
                <a:effectLst/>
                <a:latin typeface="Arial" panose="020B0604020202020204" pitchFamily="34" charset="0"/>
                <a:ea typeface="Calibri" panose="020F0502020204030204" pitchFamily="34" charset="0"/>
                <a:cs typeface="Arial" panose="020B0604020202020204" pitchFamily="34" charset="0"/>
              </a:rPr>
              <a:t> vs. waiting</a:t>
            </a:r>
          </a:p>
          <a:p>
            <a:pPr marL="1143000" marR="0" lvl="2" indent="-228600">
              <a:lnSpc>
                <a:spcPct val="107000"/>
              </a:lnSpc>
              <a:spcBef>
                <a:spcPts val="0"/>
              </a:spcBef>
              <a:spcAft>
                <a:spcPts val="800"/>
              </a:spcAft>
              <a:buFont typeface="Wingdings" panose="05000000000000000000" pitchFamily="2" charset="2"/>
              <a:buChar char=""/>
            </a:pPr>
            <a:r>
              <a:rPr lang="en-US" sz="3600" kern="100" dirty="0">
                <a:effectLst/>
                <a:latin typeface="Arial" panose="020B0604020202020204" pitchFamily="34" charset="0"/>
                <a:ea typeface="Calibri" panose="020F0502020204030204" pitchFamily="34" charset="0"/>
                <a:cs typeface="Arial" panose="020B0604020202020204" pitchFamily="34" charset="0"/>
              </a:rPr>
              <a:t>KY is one of only 11 states that tax some or all military pensions</a:t>
            </a:r>
            <a:endParaRPr lang="en-US" sz="3600" kern="1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US" sz="3600" kern="100" dirty="0">
                <a:effectLst/>
                <a:latin typeface="Arial" panose="020B0604020202020204" pitchFamily="34" charset="0"/>
                <a:ea typeface="Calibri" panose="020F0502020204030204" pitchFamily="34" charset="0"/>
                <a:cs typeface="Arial" panose="020B0604020202020204" pitchFamily="34" charset="0"/>
              </a:rPr>
              <a:t> Continue to create Interstate occupational licensure compacts </a:t>
            </a:r>
          </a:p>
          <a:p>
            <a:pPr marL="1143000" lvl="2" indent="-228600">
              <a:lnSpc>
                <a:spcPct val="107000"/>
              </a:lnSpc>
              <a:spcAft>
                <a:spcPts val="800"/>
              </a:spcAft>
              <a:buFont typeface="Wingdings" panose="05000000000000000000" pitchFamily="2" charset="2"/>
              <a:buChar char=""/>
            </a:pPr>
            <a:r>
              <a:rPr lang="en-US" sz="3600" kern="100" dirty="0">
                <a:effectLst/>
                <a:latin typeface="Arial" panose="020B0604020202020204" pitchFamily="34" charset="0"/>
                <a:ea typeface="Calibri" panose="020F0502020204030204" pitchFamily="34" charset="0"/>
                <a:cs typeface="Arial" panose="020B0604020202020204" pitchFamily="34" charset="0"/>
              </a:rPr>
              <a:t>9 of 16 are already in place in KY</a:t>
            </a:r>
          </a:p>
          <a:p>
            <a:pPr marL="285750" indent="-285750">
              <a:buFont typeface="Wingdings" panose="05000000000000000000" pitchFamily="2" charset="2"/>
              <a:buChar char="Ø"/>
            </a:pPr>
            <a:r>
              <a:rPr lang="en-US" sz="3600" kern="100" dirty="0">
                <a:effectLst/>
                <a:latin typeface="Arial" panose="020B0604020202020204" pitchFamily="34" charset="0"/>
                <a:ea typeface="Calibri" panose="020F0502020204030204" pitchFamily="34" charset="0"/>
                <a:cs typeface="Arial" panose="020B0604020202020204" pitchFamily="34" charset="0"/>
              </a:rPr>
              <a:t> Continue to address the supply of quality Childcare</a:t>
            </a:r>
          </a:p>
          <a:p>
            <a:pPr marL="1143000" marR="0" lvl="2" indent="-228600">
              <a:lnSpc>
                <a:spcPct val="107000"/>
              </a:lnSpc>
              <a:spcBef>
                <a:spcPts val="0"/>
              </a:spcBef>
              <a:spcAft>
                <a:spcPts val="800"/>
              </a:spcAft>
              <a:buFont typeface="Wingdings" panose="05000000000000000000" pitchFamily="2" charset="2"/>
              <a:buChar char=""/>
            </a:pPr>
            <a:r>
              <a:rPr lang="en-US" sz="3600" kern="100" dirty="0">
                <a:effectLst/>
                <a:latin typeface="Arial" panose="020B0604020202020204" pitchFamily="34" charset="0"/>
                <a:ea typeface="Calibri" panose="020F0502020204030204" pitchFamily="34" charset="0"/>
                <a:cs typeface="Arial" panose="020B0604020202020204" pitchFamily="34" charset="0"/>
              </a:rPr>
              <a:t>Childcare is the #1 barrier to spouse employment</a:t>
            </a:r>
          </a:p>
          <a:p>
            <a:pPr marL="1143000" marR="0" lvl="2" indent="-228600">
              <a:lnSpc>
                <a:spcPct val="107000"/>
              </a:lnSpc>
              <a:spcBef>
                <a:spcPts val="0"/>
              </a:spcBef>
              <a:spcAft>
                <a:spcPts val="800"/>
              </a:spcAft>
              <a:buFont typeface="Wingdings" panose="05000000000000000000" pitchFamily="2" charset="2"/>
              <a:buChar char=""/>
            </a:pPr>
            <a:r>
              <a:rPr lang="en-US" sz="3600" kern="100" dirty="0">
                <a:effectLst/>
                <a:latin typeface="Arial" panose="020B0604020202020204" pitchFamily="34" charset="0"/>
                <a:ea typeface="Calibri" panose="020F0502020204030204" pitchFamily="34" charset="0"/>
                <a:cs typeface="Arial" panose="020B0604020202020204" pitchFamily="34" charset="0"/>
              </a:rPr>
              <a:t>Kentucky one of the first states receiving federal approval allowing DOD to up to $1500 per month</a:t>
            </a:r>
          </a:p>
          <a:p>
            <a:pPr marL="285750" indent="-285750">
              <a:buFont typeface="Wingdings" panose="05000000000000000000" pitchFamily="2" charset="2"/>
              <a:buChar char="Ø"/>
            </a:pPr>
            <a:r>
              <a:rPr lang="en-US" sz="3600" kern="100" dirty="0">
                <a:effectLst/>
                <a:latin typeface="Arial" panose="020B0604020202020204" pitchFamily="34" charset="0"/>
                <a:ea typeface="Calibri" panose="020F0502020204030204" pitchFamily="34" charset="0"/>
                <a:cs typeface="Arial" panose="020B0604020202020204" pitchFamily="34" charset="0"/>
              </a:rPr>
              <a:t>Review statutes involving property taxes on veterans</a:t>
            </a:r>
            <a:endParaRPr lang="en-US" sz="3600" dirty="0">
              <a:latin typeface="Arial" panose="020B0604020202020204" pitchFamily="34" charset="0"/>
              <a:cs typeface="Arial" panose="020B0604020202020204" pitchFamily="34" charset="0"/>
            </a:endParaRPr>
          </a:p>
          <a:p>
            <a:endParaRPr lang="en-US" sz="6000" dirty="0"/>
          </a:p>
        </p:txBody>
      </p:sp>
      <p:pic>
        <p:nvPicPr>
          <p:cNvPr id="5" name="Picture 4" descr="A close up of a logo&#10;&#10;Description automatically generated">
            <a:extLst>
              <a:ext uri="{FF2B5EF4-FFF2-40B4-BE49-F238E27FC236}">
                <a16:creationId xmlns:a16="http://schemas.microsoft.com/office/drawing/2014/main" id="{BC954178-9A8B-0DBB-5C5C-27B743B46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126" y="8406909"/>
            <a:ext cx="3196075" cy="649504"/>
          </a:xfrm>
          <a:prstGeom prst="rect">
            <a:avLst/>
          </a:prstGeom>
        </p:spPr>
      </p:pic>
      <p:pic>
        <p:nvPicPr>
          <p:cNvPr id="10" name="Picture 9" descr="A logo for a company&#10;&#10;Description automatically generated">
            <a:extLst>
              <a:ext uri="{FF2B5EF4-FFF2-40B4-BE49-F238E27FC236}">
                <a16:creationId xmlns:a16="http://schemas.microsoft.com/office/drawing/2014/main" id="{3B144BE9-91EF-4958-76C8-3EF8F1636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575" y="8227718"/>
            <a:ext cx="1910242" cy="1030582"/>
          </a:xfrm>
          <a:prstGeom prst="rect">
            <a:avLst/>
          </a:prstGeom>
        </p:spPr>
      </p:pic>
      <p:pic>
        <p:nvPicPr>
          <p:cNvPr id="11" name="Picture 10" descr="A logo with blue text&#10;&#10;Description automatically generated">
            <a:extLst>
              <a:ext uri="{FF2B5EF4-FFF2-40B4-BE49-F238E27FC236}">
                <a16:creationId xmlns:a16="http://schemas.microsoft.com/office/drawing/2014/main" id="{087B3BA6-35CD-228B-0BFA-E4F3592D1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147" y="8227718"/>
            <a:ext cx="3392293" cy="771899"/>
          </a:xfrm>
          <a:prstGeom prst="rect">
            <a:avLst/>
          </a:prstGeom>
        </p:spPr>
      </p:pic>
    </p:spTree>
    <p:extLst>
      <p:ext uri="{BB962C8B-B14F-4D97-AF65-F5344CB8AC3E}">
        <p14:creationId xmlns:p14="http://schemas.microsoft.com/office/powerpoint/2010/main" val="363896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23262-DDE3-0DDE-D0B5-5B0E9B5B5A1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7C93D09-B0EE-9F99-DC6D-1C23E2B7C80D}"/>
              </a:ext>
            </a:extLst>
          </p:cNvPr>
          <p:cNvGrpSpPr/>
          <p:nvPr/>
        </p:nvGrpSpPr>
        <p:grpSpPr>
          <a:xfrm>
            <a:off x="-311897" y="9258300"/>
            <a:ext cx="16784171" cy="822885"/>
            <a:chOff x="0" y="0"/>
            <a:chExt cx="4420522" cy="216727"/>
          </a:xfrm>
        </p:grpSpPr>
        <p:sp>
          <p:nvSpPr>
            <p:cNvPr id="3" name="Freeform 3">
              <a:extLst>
                <a:ext uri="{FF2B5EF4-FFF2-40B4-BE49-F238E27FC236}">
                  <a16:creationId xmlns:a16="http://schemas.microsoft.com/office/drawing/2014/main" id="{FA56A5D4-7415-BEBD-4641-EB244AA94CC8}"/>
                </a:ext>
              </a:extLst>
            </p:cNvPr>
            <p:cNvSpPr/>
            <p:nvPr/>
          </p:nvSpPr>
          <p:spPr>
            <a:xfrm>
              <a:off x="0" y="0"/>
              <a:ext cx="4420522" cy="216727"/>
            </a:xfrm>
            <a:custGeom>
              <a:avLst/>
              <a:gdLst/>
              <a:ahLst/>
              <a:cxnLst/>
              <a:rect l="l" t="t" r="r" b="b"/>
              <a:pathLst>
                <a:path w="4420522" h="216727">
                  <a:moveTo>
                    <a:pt x="0" y="0"/>
                  </a:moveTo>
                  <a:lnTo>
                    <a:pt x="4420522" y="0"/>
                  </a:lnTo>
                  <a:lnTo>
                    <a:pt x="4420522" y="216727"/>
                  </a:lnTo>
                  <a:lnTo>
                    <a:pt x="0" y="216727"/>
                  </a:lnTo>
                  <a:close/>
                </a:path>
              </a:pathLst>
            </a:custGeom>
            <a:solidFill>
              <a:srgbClr val="212A5B"/>
            </a:solidFill>
          </p:spPr>
          <p:txBody>
            <a:bodyPr/>
            <a:lstStyle/>
            <a:p>
              <a:endParaRPr lang="en-US"/>
            </a:p>
          </p:txBody>
        </p:sp>
        <p:sp>
          <p:nvSpPr>
            <p:cNvPr id="4" name="TextBox 4">
              <a:extLst>
                <a:ext uri="{FF2B5EF4-FFF2-40B4-BE49-F238E27FC236}">
                  <a16:creationId xmlns:a16="http://schemas.microsoft.com/office/drawing/2014/main" id="{63958C62-9755-3041-1D7E-F9B1897EB523}"/>
                </a:ext>
              </a:extLst>
            </p:cNvPr>
            <p:cNvSpPr txBox="1"/>
            <p:nvPr/>
          </p:nvSpPr>
          <p:spPr>
            <a:xfrm>
              <a:off x="0" y="-38100"/>
              <a:ext cx="4420522" cy="254827"/>
            </a:xfrm>
            <a:prstGeom prst="rect">
              <a:avLst/>
            </a:prstGeom>
          </p:spPr>
          <p:txBody>
            <a:bodyPr lIns="50800" tIns="50800" rIns="50800" bIns="50800" rtlCol="0" anchor="ctr"/>
            <a:lstStyle/>
            <a:p>
              <a:pPr algn="ctr">
                <a:lnSpc>
                  <a:spcPts val="2659"/>
                </a:lnSpc>
              </a:pPr>
              <a:endParaRPr/>
            </a:p>
          </p:txBody>
        </p:sp>
      </p:grpSp>
      <p:sp>
        <p:nvSpPr>
          <p:cNvPr id="6" name="TextBox 5">
            <a:extLst>
              <a:ext uri="{FF2B5EF4-FFF2-40B4-BE49-F238E27FC236}">
                <a16:creationId xmlns:a16="http://schemas.microsoft.com/office/drawing/2014/main" id="{05E41249-35D3-1836-7F3A-5B3D0B422CCA}"/>
              </a:ext>
            </a:extLst>
          </p:cNvPr>
          <p:cNvSpPr txBox="1"/>
          <p:nvPr/>
        </p:nvSpPr>
        <p:spPr>
          <a:xfrm>
            <a:off x="762000" y="800100"/>
            <a:ext cx="16459200" cy="4516942"/>
          </a:xfrm>
          <a:prstGeom prst="rect">
            <a:avLst/>
          </a:prstGeom>
          <a:noFill/>
        </p:spPr>
        <p:txBody>
          <a:bodyPr wrap="square" rtlCol="0">
            <a:spAutoFit/>
          </a:bodyPr>
          <a:lstStyle/>
          <a:p>
            <a:r>
              <a:rPr lang="en-US" sz="7200" b="1" dirty="0"/>
              <a:t>Resources veteran statistics</a:t>
            </a:r>
          </a:p>
          <a:p>
            <a:endParaRPr lang="en-US" sz="2000" b="1" dirty="0">
              <a:latin typeface="Arial" panose="020B0604020202020204" pitchFamily="34" charset="0"/>
              <a:cs typeface="Arial" panose="020B0604020202020204" pitchFamily="34" charset="0"/>
            </a:endParaRPr>
          </a:p>
          <a:p>
            <a:pPr marL="342900" marR="0" indent="-342900">
              <a:lnSpc>
                <a:spcPct val="115000"/>
              </a:lnSpc>
              <a:spcBef>
                <a:spcPts val="0"/>
              </a:spcBef>
              <a:spcAft>
                <a:spcPts val="800"/>
              </a:spcAft>
              <a:buFont typeface="Arial" panose="020B0604020202020204" pitchFamily="34" charset="0"/>
              <a:buChar char="•"/>
            </a:pPr>
            <a:r>
              <a:rPr lang="en-US" sz="3200" b="1" kern="100" dirty="0">
                <a:effectLst/>
                <a:latin typeface="Arial" panose="020B0604020202020204" pitchFamily="34" charset="0"/>
                <a:ea typeface="Calibri" panose="020F0502020204030204" pitchFamily="34" charset="0"/>
                <a:cs typeface="Arial" panose="020B0604020202020204" pitchFamily="34" charset="0"/>
              </a:rPr>
              <a:t>USA Facts (veterans in Kentucky) link</a:t>
            </a:r>
            <a:r>
              <a:rPr lang="en-US" sz="3200" kern="100" dirty="0">
                <a:effectLst/>
                <a:latin typeface="Arial" panose="020B0604020202020204" pitchFamily="34" charset="0"/>
                <a:ea typeface="Calibri" panose="020F0502020204030204" pitchFamily="34" charset="0"/>
                <a:cs typeface="Arial" panose="020B0604020202020204" pitchFamily="34" charset="0"/>
              </a:rPr>
              <a:t>: </a:t>
            </a:r>
            <a:r>
              <a:rPr lang="en-US" sz="3200" u="sng"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Veterans in Kentucky: Statistics, rankings, and data trends on population, demographics, and more | </a:t>
            </a:r>
            <a:r>
              <a:rPr lang="en-US" sz="3200" u="sng" kern="100" dirty="0" err="1">
                <a:solidFill>
                  <a:srgbClr val="0070C0"/>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USAFacts</a:t>
            </a:r>
            <a:endParaRPr lang="en-US" sz="3200" kern="100" dirty="0">
              <a:solidFill>
                <a:srgbClr val="0070C0"/>
              </a:solidFill>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15000"/>
              </a:lnSpc>
              <a:spcBef>
                <a:spcPts val="0"/>
              </a:spcBef>
              <a:spcAft>
                <a:spcPts val="800"/>
              </a:spcAft>
              <a:buFont typeface="Arial" panose="020B0604020202020204" pitchFamily="34" charset="0"/>
              <a:buChar char="•"/>
            </a:pPr>
            <a:r>
              <a:rPr lang="en-US" sz="3200" b="1" kern="100" dirty="0">
                <a:effectLst/>
                <a:latin typeface="Arial" panose="020B0604020202020204" pitchFamily="34" charset="0"/>
                <a:ea typeface="Calibri" panose="020F0502020204030204" pitchFamily="34" charset="0"/>
                <a:cs typeface="Arial" panose="020B0604020202020204" pitchFamily="34" charset="0"/>
              </a:rPr>
              <a:t>Department of Veteran Affairs: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Department of Veterans Affairs Open Data Portal</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15000"/>
              </a:lnSpc>
              <a:spcBef>
                <a:spcPts val="0"/>
              </a:spcBef>
              <a:spcAft>
                <a:spcPts val="800"/>
              </a:spcAft>
              <a:buFont typeface="Arial" panose="020B0604020202020204" pitchFamily="34" charset="0"/>
              <a:buChar char="•"/>
            </a:pPr>
            <a:r>
              <a:rPr lang="en-US" sz="3200" b="1" kern="100" dirty="0">
                <a:effectLst/>
                <a:latin typeface="Arial" panose="020B0604020202020204" pitchFamily="34" charset="0"/>
                <a:ea typeface="Calibri" panose="020F0502020204030204" pitchFamily="34" charset="0"/>
                <a:cs typeface="Arial" panose="020B0604020202020204" pitchFamily="34" charset="0"/>
              </a:rPr>
              <a:t>National Center for Veterans Analysis and Statics</a:t>
            </a:r>
            <a:r>
              <a:rPr lang="en-US" sz="3200" b="1" kern="100" dirty="0">
                <a:effectLst/>
                <a:latin typeface="Aptos" panose="020B0004020202020204" pitchFamily="34" charset="0"/>
                <a:ea typeface="Calibri" panose="020F0502020204030204" pitchFamily="34" charset="0"/>
                <a:cs typeface="Times New Roman" panose="02020603050405020304" pitchFamily="18" charset="0"/>
              </a:rPr>
              <a:t>: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Additional Sources of Information About Veterans - National Center for Veterans Analysis and Statistics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7E964210-7CD3-29C9-07B0-6F6340424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0579" y="8367792"/>
            <a:ext cx="3196075" cy="649504"/>
          </a:xfrm>
          <a:prstGeom prst="rect">
            <a:avLst/>
          </a:prstGeom>
        </p:spPr>
      </p:pic>
      <p:pic>
        <p:nvPicPr>
          <p:cNvPr id="10" name="Picture 9" descr="A logo for a company&#10;&#10;Description automatically generated">
            <a:extLst>
              <a:ext uri="{FF2B5EF4-FFF2-40B4-BE49-F238E27FC236}">
                <a16:creationId xmlns:a16="http://schemas.microsoft.com/office/drawing/2014/main" id="{4A762C35-017A-D1E0-8A66-2DB1908B9E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7028" y="8188601"/>
            <a:ext cx="1910242" cy="1030582"/>
          </a:xfrm>
          <a:prstGeom prst="rect">
            <a:avLst/>
          </a:prstGeom>
        </p:spPr>
      </p:pic>
      <p:pic>
        <p:nvPicPr>
          <p:cNvPr id="11" name="Picture 10" descr="A logo with blue text&#10;&#10;Description automatically generated">
            <a:extLst>
              <a:ext uri="{FF2B5EF4-FFF2-40B4-BE49-F238E27FC236}">
                <a16:creationId xmlns:a16="http://schemas.microsoft.com/office/drawing/2014/main" id="{44A71DCD-983C-0DCE-A5DF-50FF3F0B40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0" y="8188601"/>
            <a:ext cx="3392293" cy="771899"/>
          </a:xfrm>
          <a:prstGeom prst="rect">
            <a:avLst/>
          </a:prstGeom>
        </p:spPr>
      </p:pic>
      <p:sp>
        <p:nvSpPr>
          <p:cNvPr id="8" name="TextBox 7">
            <a:extLst>
              <a:ext uri="{FF2B5EF4-FFF2-40B4-BE49-F238E27FC236}">
                <a16:creationId xmlns:a16="http://schemas.microsoft.com/office/drawing/2014/main" id="{936D15EA-6ED3-2E0D-216B-23B3DC1516A0}"/>
              </a:ext>
            </a:extLst>
          </p:cNvPr>
          <p:cNvSpPr txBox="1"/>
          <p:nvPr/>
        </p:nvSpPr>
        <p:spPr>
          <a:xfrm>
            <a:off x="914400" y="6016895"/>
            <a:ext cx="16306800" cy="1200329"/>
          </a:xfrm>
          <a:prstGeom prst="rect">
            <a:avLst/>
          </a:prstGeom>
          <a:noFill/>
        </p:spPr>
        <p:txBody>
          <a:bodyPr wrap="square">
            <a:spAutoFit/>
          </a:bodyPr>
          <a:lstStyle/>
          <a:p>
            <a:r>
              <a:rPr lang="en-US" sz="3600" b="1" i="1" dirty="0">
                <a:highlight>
                  <a:srgbClr val="C0C0C0"/>
                </a:highlight>
                <a:latin typeface="Aptos" panose="020B0004020202020204" pitchFamily="34" charset="0"/>
              </a:rPr>
              <a:t>Great reference regarding current state of the workforce</a:t>
            </a:r>
            <a:r>
              <a:rPr lang="en-US" sz="3600" i="1" dirty="0">
                <a:highlight>
                  <a:srgbClr val="C0C0C0"/>
                </a:highlight>
                <a:latin typeface="Aptos" panose="020B0004020202020204" pitchFamily="34" charset="0"/>
              </a:rPr>
              <a:t>: </a:t>
            </a:r>
            <a:endParaRPr lang="en-US" sz="3600" i="1" dirty="0">
              <a:highlight>
                <a:srgbClr val="C0C0C0"/>
              </a:highlight>
              <a:latin typeface="Aptos" panose="020B0004020202020204" pitchFamily="34" charset="0"/>
              <a:hlinkClick r:id="rId9"/>
            </a:endParaRPr>
          </a:p>
          <a:p>
            <a:r>
              <a:rPr lang="en-US" sz="3600" i="1" dirty="0">
                <a:highlight>
                  <a:srgbClr val="C0C0C0"/>
                </a:highlight>
                <a:latin typeface="Aptos" panose="020B0004020202020204" pitchFamily="34" charset="0"/>
                <a:hlinkClick r:id="rId9"/>
              </a:rPr>
              <a:t>https://lightcast.io/resources/research/the-rising-storm</a:t>
            </a:r>
            <a:r>
              <a:rPr lang="en-US" sz="3600" i="1" dirty="0">
                <a:highlight>
                  <a:srgbClr val="C0C0C0"/>
                </a:highlight>
                <a:latin typeface="Aptos" panose="020B0004020202020204" pitchFamily="34" charset="0"/>
              </a:rPr>
              <a:t> </a:t>
            </a:r>
          </a:p>
        </p:txBody>
      </p:sp>
    </p:spTree>
    <p:extLst>
      <p:ext uri="{BB962C8B-B14F-4D97-AF65-F5344CB8AC3E}">
        <p14:creationId xmlns:p14="http://schemas.microsoft.com/office/powerpoint/2010/main" val="124540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1897" y="9258300"/>
            <a:ext cx="16784171" cy="822885"/>
            <a:chOff x="0" y="0"/>
            <a:chExt cx="4420522" cy="216727"/>
          </a:xfrm>
        </p:grpSpPr>
        <p:sp>
          <p:nvSpPr>
            <p:cNvPr id="3" name="Freeform 3"/>
            <p:cNvSpPr/>
            <p:nvPr/>
          </p:nvSpPr>
          <p:spPr>
            <a:xfrm>
              <a:off x="0" y="0"/>
              <a:ext cx="4420522" cy="216727"/>
            </a:xfrm>
            <a:custGeom>
              <a:avLst/>
              <a:gdLst/>
              <a:ahLst/>
              <a:cxnLst/>
              <a:rect l="l" t="t" r="r" b="b"/>
              <a:pathLst>
                <a:path w="4420522" h="216727">
                  <a:moveTo>
                    <a:pt x="0" y="0"/>
                  </a:moveTo>
                  <a:lnTo>
                    <a:pt x="4420522" y="0"/>
                  </a:lnTo>
                  <a:lnTo>
                    <a:pt x="4420522" y="216727"/>
                  </a:lnTo>
                  <a:lnTo>
                    <a:pt x="0" y="216727"/>
                  </a:lnTo>
                  <a:close/>
                </a:path>
              </a:pathLst>
            </a:custGeom>
            <a:solidFill>
              <a:srgbClr val="212A5B"/>
            </a:solidFill>
          </p:spPr>
          <p:txBody>
            <a:bodyPr/>
            <a:lstStyle/>
            <a:p>
              <a:endParaRPr lang="en-US"/>
            </a:p>
          </p:txBody>
        </p:sp>
        <p:sp>
          <p:nvSpPr>
            <p:cNvPr id="4" name="TextBox 4"/>
            <p:cNvSpPr txBox="1"/>
            <p:nvPr/>
          </p:nvSpPr>
          <p:spPr>
            <a:xfrm>
              <a:off x="0" y="-38100"/>
              <a:ext cx="4420522" cy="254827"/>
            </a:xfrm>
            <a:prstGeom prst="rect">
              <a:avLst/>
            </a:prstGeom>
          </p:spPr>
          <p:txBody>
            <a:bodyPr lIns="50800" tIns="50800" rIns="50800" bIns="50800" rtlCol="0" anchor="ctr"/>
            <a:lstStyle/>
            <a:p>
              <a:pPr algn="ctr">
                <a:lnSpc>
                  <a:spcPts val="2659"/>
                </a:lnSpc>
              </a:pPr>
              <a:endParaRPr/>
            </a:p>
          </p:txBody>
        </p:sp>
      </p:grpSp>
      <p:sp>
        <p:nvSpPr>
          <p:cNvPr id="6" name="TextBox 5">
            <a:extLst>
              <a:ext uri="{FF2B5EF4-FFF2-40B4-BE49-F238E27FC236}">
                <a16:creationId xmlns:a16="http://schemas.microsoft.com/office/drawing/2014/main" id="{99D475BD-A156-0640-B3DF-0D662A926C9B}"/>
              </a:ext>
            </a:extLst>
          </p:cNvPr>
          <p:cNvSpPr txBox="1"/>
          <p:nvPr/>
        </p:nvSpPr>
        <p:spPr>
          <a:xfrm>
            <a:off x="762000" y="800100"/>
            <a:ext cx="16459200" cy="7524752"/>
          </a:xfrm>
          <a:prstGeom prst="rect">
            <a:avLst/>
          </a:prstGeom>
          <a:noFill/>
        </p:spPr>
        <p:txBody>
          <a:bodyPr wrap="square" rtlCol="0">
            <a:spAutoFit/>
          </a:bodyPr>
          <a:lstStyle/>
          <a:p>
            <a:r>
              <a:rPr lang="en-US" sz="7200" b="1" dirty="0"/>
              <a:t>Resources for hiring veterans</a:t>
            </a:r>
          </a:p>
          <a:p>
            <a:endParaRPr lang="en-US" sz="2000" b="1" dirty="0">
              <a:latin typeface="Arial" panose="020B060402020202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kern="100" dirty="0">
                <a:effectLst/>
                <a:latin typeface="Arial" panose="020B0604020202020204" pitchFamily="34" charset="0"/>
                <a:ea typeface="Calibri" panose="020F0502020204030204" pitchFamily="34" charset="0"/>
                <a:cs typeface="Arial" panose="020B0604020202020204" pitchFamily="34" charset="0"/>
              </a:rPr>
              <a:t>KY Career Center Veteran Services link</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r>
              <a:rPr lang="en-US" sz="24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https://kcc.ky.gov/veterans/Pages/default.aspx</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nSpc>
                <a:spcPct val="107000"/>
              </a:lnSpc>
              <a:spcBef>
                <a:spcPts val="0"/>
              </a:spcBef>
              <a:spcAft>
                <a:spcPts val="0"/>
              </a:spcAft>
              <a:buFont typeface="Courier New" panose="02070309020205020404" pitchFamily="49" charset="0"/>
              <a:buChar char="o"/>
            </a:pPr>
            <a:r>
              <a:rPr lang="en-US" sz="2400" b="1" kern="100" dirty="0">
                <a:effectLst/>
                <a:latin typeface="Arial" panose="020B0604020202020204" pitchFamily="34" charset="0"/>
                <a:ea typeface="Calibri" panose="020F0502020204030204" pitchFamily="34" charset="0"/>
                <a:cs typeface="Arial" panose="020B0604020202020204" pitchFamily="34" charset="0"/>
              </a:rPr>
              <a:t>KCC / DOL Military Spouse link</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r>
              <a:rPr lang="en-US" sz="24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https://www.dol.gov/agencies/vets/veterans/military-spouses</a:t>
            </a:r>
            <a:r>
              <a:rPr lang="en-US" sz="2400" kern="100" dirty="0">
                <a:effectLst/>
                <a:latin typeface="Arial" panose="020B0604020202020204" pitchFamily="34" charset="0"/>
                <a:ea typeface="Calibri" panose="020F0502020204030204" pitchFamily="34" charset="0"/>
                <a:cs typeface="Arial" panose="020B0604020202020204" pitchFamily="34" charset="0"/>
              </a:rPr>
              <a:t>  (Leads to this link: </a:t>
            </a:r>
            <a:r>
              <a:rPr lang="en-US" sz="24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https://www.dol.gov/agencies/vets</a:t>
            </a:r>
            <a:r>
              <a:rPr lang="en-US" sz="2400" kern="100" dirty="0">
                <a:effectLst/>
                <a:latin typeface="Arial" panose="020B0604020202020204" pitchFamily="34" charset="0"/>
                <a:ea typeface="Calibri" panose="020F0502020204030204" pitchFamily="34" charset="0"/>
                <a:cs typeface="Arial" panose="020B0604020202020204" pitchFamily="34" charset="0"/>
              </a:rPr>
              <a:t>  which leads to this link: </a:t>
            </a:r>
            <a:r>
              <a:rPr lang="en-US" sz="24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https://www.dol.gov/agencies/vets/veterans/military-spouses</a:t>
            </a:r>
            <a:r>
              <a:rPr lang="en-US" sz="2400" kern="100" dirty="0">
                <a:effectLst/>
                <a:latin typeface="Arial" panose="020B0604020202020204" pitchFamily="34" charset="0"/>
                <a:ea typeface="Calibri" panose="020F0502020204030204" pitchFamily="34" charset="0"/>
                <a:cs typeface="Arial" panose="020B0604020202020204" pitchFamily="34" charset="0"/>
              </a:rPr>
              <a:t>  -- information about licensure).</a:t>
            </a:r>
          </a:p>
          <a:p>
            <a:pPr marL="742950" marR="0" lvl="1" indent="-285750">
              <a:lnSpc>
                <a:spcPct val="107000"/>
              </a:lnSpc>
              <a:spcBef>
                <a:spcPts val="0"/>
              </a:spcBef>
              <a:spcAft>
                <a:spcPts val="800"/>
              </a:spcAft>
              <a:buFont typeface="Courier New" panose="02070309020205020404" pitchFamily="49" charset="0"/>
              <a:buChar char="o"/>
            </a:pPr>
            <a:r>
              <a:rPr lang="en-US" sz="2400" b="1" kern="100" dirty="0">
                <a:effectLst/>
                <a:latin typeface="Arial" panose="020B0604020202020204" pitchFamily="34" charset="0"/>
                <a:ea typeface="Calibri" panose="020F0502020204030204" pitchFamily="34" charset="0"/>
                <a:cs typeface="Arial" panose="020B0604020202020204" pitchFamily="34" charset="0"/>
              </a:rPr>
              <a:t>SHRM Veteran Hiring Factsheet:</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r>
              <a:rPr lang="en-US" sz="24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https://www.shrm.org/content/dam/en/shrm/foundation/inclusion-captains-veterans-vaw-overview-factsheet.pdf</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nSpc>
                <a:spcPct val="107000"/>
              </a:lnSpc>
              <a:spcBef>
                <a:spcPts val="0"/>
              </a:spcBef>
              <a:spcAft>
                <a:spcPts val="800"/>
              </a:spcAft>
              <a:buFont typeface="Courier New" panose="02070309020205020404" pitchFamily="49" charset="0"/>
              <a:buChar char="o"/>
            </a:pPr>
            <a:r>
              <a:rPr lang="en-US" sz="2400" b="1" dirty="0">
                <a:latin typeface="Arial" panose="020B0604020202020204" pitchFamily="34" charset="0"/>
                <a:cs typeface="Arial" panose="020B0604020202020204" pitchFamily="34" charset="0"/>
              </a:rPr>
              <a:t>Institute for Veterans and Military Families published a brief </a:t>
            </a:r>
            <a:r>
              <a:rPr lang="en-US" sz="2400" dirty="0">
                <a:latin typeface="Arial" panose="020B0604020202020204" pitchFamily="34" charset="0"/>
                <a:cs typeface="Arial" panose="020B0604020202020204" pitchFamily="34" charset="0"/>
                <a:hlinkClick r:id="rId7"/>
              </a:rPr>
              <a:t>https://ivmf.syracuse.edu/wp-content/uploads/2016/06/The-Business-Case-for-Hiring-a-VeteranACC_2.21.18.pdf</a:t>
            </a:r>
            <a:r>
              <a:rPr lang="en-US" sz="2400" b="1" dirty="0">
                <a:latin typeface="Arial" panose="020B0604020202020204" pitchFamily="34" charset="0"/>
                <a:cs typeface="Arial" panose="020B0604020202020204" pitchFamily="34" charset="0"/>
              </a:rPr>
              <a:t> </a:t>
            </a:r>
          </a:p>
          <a:p>
            <a:pPr marL="742950" marR="0" lvl="1" indent="-285750">
              <a:lnSpc>
                <a:spcPct val="107000"/>
              </a:lnSpc>
              <a:spcBef>
                <a:spcPts val="0"/>
              </a:spcBef>
              <a:spcAft>
                <a:spcPts val="800"/>
              </a:spcAft>
              <a:buFont typeface="Courier New" panose="02070309020205020404" pitchFamily="49" charset="0"/>
              <a:buChar char="o"/>
            </a:pPr>
            <a:r>
              <a:rPr lang="en-US" sz="2400" b="1" dirty="0">
                <a:latin typeface="Arial" panose="020B0604020202020204" pitchFamily="34" charset="0"/>
                <a:cs typeface="Arial" panose="020B0604020202020204" pitchFamily="34" charset="0"/>
              </a:rPr>
              <a:t>Employer Guide to Hiring Veterans </a:t>
            </a:r>
            <a:r>
              <a:rPr lang="en-US" sz="2400" dirty="0">
                <a:latin typeface="Arial" panose="020B0604020202020204" pitchFamily="34" charset="0"/>
                <a:cs typeface="Arial" panose="020B0604020202020204" pitchFamily="34" charset="0"/>
                <a:hlinkClick r:id="rId8"/>
              </a:rPr>
              <a:t>https://www.dol.gov/sites/dolgov/files/VETS/files/Employer-Guide-to-Hiring-Veterans2022.pdf</a:t>
            </a:r>
            <a:r>
              <a:rPr lang="en-US" sz="2400" dirty="0">
                <a:latin typeface="Arial" panose="020B0604020202020204" pitchFamily="34" charset="0"/>
                <a:cs typeface="Arial" panose="020B0604020202020204" pitchFamily="34" charset="0"/>
              </a:rPr>
              <a:t> </a:t>
            </a:r>
          </a:p>
          <a:p>
            <a:pPr marL="742950" marR="0" lvl="1" indent="-285750">
              <a:lnSpc>
                <a:spcPct val="107000"/>
              </a:lnSpc>
              <a:spcBef>
                <a:spcPts val="0"/>
              </a:spcBef>
              <a:spcAft>
                <a:spcPts val="800"/>
              </a:spcAft>
              <a:buFont typeface="Courier New" panose="02070309020205020404" pitchFamily="49" charset="0"/>
              <a:buChar char="o"/>
            </a:pPr>
            <a:r>
              <a:rPr lang="en-US" sz="2400" b="1" dirty="0">
                <a:latin typeface="Arial" panose="020B0604020202020204" pitchFamily="34" charset="0"/>
                <a:cs typeface="Arial" panose="020B0604020202020204" pitchFamily="34" charset="0"/>
              </a:rPr>
              <a:t>Blue Star Families – Military Family Life Survey </a:t>
            </a:r>
            <a:r>
              <a:rPr lang="en-US" sz="2400" dirty="0">
                <a:latin typeface="Arial" panose="020B0604020202020204" pitchFamily="34" charset="0"/>
                <a:cs typeface="Arial" panose="020B0604020202020204" pitchFamily="34" charset="0"/>
                <a:hlinkClick r:id="rId9"/>
              </a:rPr>
              <a:t>https://bluestarfam.org/research/mfls-survey-release-2023/#reports</a:t>
            </a:r>
            <a:r>
              <a:rPr lang="en-US" sz="2400" dirty="0">
                <a:latin typeface="Arial" panose="020B0604020202020204" pitchFamily="34" charset="0"/>
                <a:cs typeface="Arial" panose="020B0604020202020204" pitchFamily="34" charset="0"/>
              </a:rPr>
              <a:t> </a:t>
            </a:r>
          </a:p>
          <a:p>
            <a:pPr marL="742950" marR="0" lvl="1" indent="-285750">
              <a:lnSpc>
                <a:spcPct val="107000"/>
              </a:lnSpc>
              <a:spcBef>
                <a:spcPts val="0"/>
              </a:spcBef>
              <a:spcAft>
                <a:spcPts val="800"/>
              </a:spcAft>
              <a:buFont typeface="Courier New" panose="02070309020205020404" pitchFamily="49" charset="0"/>
              <a:buChar char="o"/>
            </a:pPr>
            <a:r>
              <a:rPr lang="en-US" sz="2400" b="1" dirty="0">
                <a:latin typeface="Arial" panose="020B0604020202020204" pitchFamily="34" charset="0"/>
                <a:cs typeface="Arial" panose="020B0604020202020204" pitchFamily="34" charset="0"/>
              </a:rPr>
              <a:t>Kentucky Valor Program </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10"/>
              </a:rPr>
              <a:t>https://kyvalor.com/</a:t>
            </a:r>
            <a:endParaRPr lang="en-US" sz="2400" dirty="0">
              <a:latin typeface="Arial" panose="020B060402020202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2400" b="1" dirty="0">
                <a:latin typeface="Arial" panose="020B0604020202020204" pitchFamily="34" charset="0"/>
                <a:cs typeface="Arial" panose="020B0604020202020204" pitchFamily="34" charset="0"/>
              </a:rPr>
              <a:t>DOD Transition Assistance Program - </a:t>
            </a:r>
            <a:r>
              <a:rPr lang="en-US" sz="2400" dirty="0">
                <a:latin typeface="Arial" panose="020B0604020202020204" pitchFamily="34" charset="0"/>
                <a:cs typeface="Arial" panose="020B0604020202020204" pitchFamily="34" charset="0"/>
                <a:hlinkClick r:id="rId11"/>
              </a:rPr>
              <a:t>https://www.dodtap.mil/dodtap/app/home</a:t>
            </a:r>
            <a:endParaRPr lang="en-US" sz="2400" dirty="0">
              <a:latin typeface="Arial" panose="020B0604020202020204" pitchFamily="34" charset="0"/>
              <a:cs typeface="Arial"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EF0DC496-DE78-AA4C-4FFA-33A14827E2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40579" y="8367792"/>
            <a:ext cx="3196075" cy="649504"/>
          </a:xfrm>
          <a:prstGeom prst="rect">
            <a:avLst/>
          </a:prstGeom>
        </p:spPr>
      </p:pic>
      <p:pic>
        <p:nvPicPr>
          <p:cNvPr id="10" name="Picture 9" descr="A logo for a company&#10;&#10;Description automatically generated">
            <a:extLst>
              <a:ext uri="{FF2B5EF4-FFF2-40B4-BE49-F238E27FC236}">
                <a16:creationId xmlns:a16="http://schemas.microsoft.com/office/drawing/2014/main" id="{579DA588-B7CB-F0D4-29C6-0D24889C42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47028" y="8188601"/>
            <a:ext cx="1910242" cy="1030582"/>
          </a:xfrm>
          <a:prstGeom prst="rect">
            <a:avLst/>
          </a:prstGeom>
        </p:spPr>
      </p:pic>
      <p:pic>
        <p:nvPicPr>
          <p:cNvPr id="11" name="Picture 10" descr="A logo with blue text&#10;&#10;Description automatically generated">
            <a:extLst>
              <a:ext uri="{FF2B5EF4-FFF2-40B4-BE49-F238E27FC236}">
                <a16:creationId xmlns:a16="http://schemas.microsoft.com/office/drawing/2014/main" id="{5418BEF2-D453-7E34-D9D2-3C9339DC849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57600" y="8188601"/>
            <a:ext cx="3392293" cy="771899"/>
          </a:xfrm>
          <a:prstGeom prst="rect">
            <a:avLst/>
          </a:prstGeom>
        </p:spPr>
      </p:pic>
    </p:spTree>
    <p:extLst>
      <p:ext uri="{BB962C8B-B14F-4D97-AF65-F5344CB8AC3E}">
        <p14:creationId xmlns:p14="http://schemas.microsoft.com/office/powerpoint/2010/main" val="253472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29825" y="-908424"/>
            <a:ext cx="1412688" cy="9550514"/>
            <a:chOff x="0" y="0"/>
            <a:chExt cx="372066" cy="2515362"/>
          </a:xfrm>
        </p:grpSpPr>
        <p:sp>
          <p:nvSpPr>
            <p:cNvPr id="4" name="Freeform 4"/>
            <p:cNvSpPr/>
            <p:nvPr/>
          </p:nvSpPr>
          <p:spPr>
            <a:xfrm>
              <a:off x="0" y="0"/>
              <a:ext cx="372066" cy="2515362"/>
            </a:xfrm>
            <a:custGeom>
              <a:avLst/>
              <a:gdLst/>
              <a:ahLst/>
              <a:cxnLst/>
              <a:rect l="l" t="t" r="r" b="b"/>
              <a:pathLst>
                <a:path w="372066" h="2515362">
                  <a:moveTo>
                    <a:pt x="0" y="0"/>
                  </a:moveTo>
                  <a:lnTo>
                    <a:pt x="372066" y="0"/>
                  </a:lnTo>
                  <a:lnTo>
                    <a:pt x="372066" y="2515362"/>
                  </a:lnTo>
                  <a:lnTo>
                    <a:pt x="0" y="2515362"/>
                  </a:lnTo>
                  <a:close/>
                </a:path>
              </a:pathLst>
            </a:custGeom>
            <a:solidFill>
              <a:srgbClr val="BE1D2D"/>
            </a:solidFill>
          </p:spPr>
          <p:txBody>
            <a:bodyPr/>
            <a:lstStyle/>
            <a:p>
              <a:endParaRPr lang="en-US" sz="4800"/>
            </a:p>
          </p:txBody>
        </p:sp>
        <p:sp>
          <p:nvSpPr>
            <p:cNvPr id="5" name="TextBox 5"/>
            <p:cNvSpPr txBox="1"/>
            <p:nvPr/>
          </p:nvSpPr>
          <p:spPr>
            <a:xfrm>
              <a:off x="0" y="-38100"/>
              <a:ext cx="372066" cy="2553462"/>
            </a:xfrm>
            <a:prstGeom prst="rect">
              <a:avLst/>
            </a:prstGeom>
          </p:spPr>
          <p:txBody>
            <a:bodyPr lIns="50800" tIns="50800" rIns="50800" bIns="50800" rtlCol="0" anchor="ctr"/>
            <a:lstStyle/>
            <a:p>
              <a:pPr algn="ctr">
                <a:lnSpc>
                  <a:spcPts val="2659"/>
                </a:lnSpc>
              </a:pPr>
              <a:endParaRPr sz="4800"/>
            </a:p>
          </p:txBody>
        </p:sp>
      </p:grpSp>
      <p:sp>
        <p:nvSpPr>
          <p:cNvPr id="8" name="TextBox 7">
            <a:extLst>
              <a:ext uri="{FF2B5EF4-FFF2-40B4-BE49-F238E27FC236}">
                <a16:creationId xmlns:a16="http://schemas.microsoft.com/office/drawing/2014/main" id="{F8A99535-8048-B31D-9D79-1EED4E07E6AA}"/>
              </a:ext>
            </a:extLst>
          </p:cNvPr>
          <p:cNvSpPr txBox="1"/>
          <p:nvPr/>
        </p:nvSpPr>
        <p:spPr>
          <a:xfrm>
            <a:off x="2971800" y="800100"/>
            <a:ext cx="14249400" cy="3416320"/>
          </a:xfrm>
          <a:prstGeom prst="rect">
            <a:avLst/>
          </a:prstGeom>
          <a:noFill/>
        </p:spPr>
        <p:txBody>
          <a:bodyPr wrap="square" rtlCol="0">
            <a:spAutoFit/>
          </a:bodyPr>
          <a:lstStyle/>
          <a:p>
            <a:r>
              <a:rPr lang="en-US" sz="5400" b="1" dirty="0"/>
              <a:t>Attracting more Military Retirees </a:t>
            </a:r>
            <a:r>
              <a:rPr lang="en-US" sz="5400" dirty="0"/>
              <a:t>and veterans to live and work in the state provides an unfilled potential benefiting Kentucky’s workforce and the Economy …</a:t>
            </a:r>
          </a:p>
        </p:txBody>
      </p:sp>
      <p:pic>
        <p:nvPicPr>
          <p:cNvPr id="2" name="Picture 1" descr="A close up of a logo&#10;&#10;Description automatically generated">
            <a:extLst>
              <a:ext uri="{FF2B5EF4-FFF2-40B4-BE49-F238E27FC236}">
                <a16:creationId xmlns:a16="http://schemas.microsoft.com/office/drawing/2014/main" id="{E94C2EBD-0556-6BF5-4832-45C6C1064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8698190"/>
            <a:ext cx="3196075" cy="649504"/>
          </a:xfrm>
          <a:prstGeom prst="rect">
            <a:avLst/>
          </a:prstGeom>
        </p:spPr>
      </p:pic>
      <p:pic>
        <p:nvPicPr>
          <p:cNvPr id="10" name="Picture 9" descr="A logo for a company&#10;&#10;Description automatically generated">
            <a:extLst>
              <a:ext uri="{FF2B5EF4-FFF2-40B4-BE49-F238E27FC236}">
                <a16:creationId xmlns:a16="http://schemas.microsoft.com/office/drawing/2014/main" id="{0FDCE4CC-42DB-41B8-C16C-472DDC811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449" y="8518999"/>
            <a:ext cx="1910242" cy="1030582"/>
          </a:xfrm>
          <a:prstGeom prst="rect">
            <a:avLst/>
          </a:prstGeom>
        </p:spPr>
      </p:pic>
      <p:pic>
        <p:nvPicPr>
          <p:cNvPr id="11" name="Picture 10" descr="A logo with blue text&#10;&#10;Description automatically generated">
            <a:extLst>
              <a:ext uri="{FF2B5EF4-FFF2-40B4-BE49-F238E27FC236}">
                <a16:creationId xmlns:a16="http://schemas.microsoft.com/office/drawing/2014/main" id="{3ACEC1CD-711E-B588-4442-6A4B678421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5021" y="8518999"/>
            <a:ext cx="3392293" cy="771899"/>
          </a:xfrm>
          <a:prstGeom prst="rect">
            <a:avLst/>
          </a:prstGeom>
        </p:spPr>
      </p:pic>
      <p:sp>
        <p:nvSpPr>
          <p:cNvPr id="14" name="TextBox 13">
            <a:extLst>
              <a:ext uri="{FF2B5EF4-FFF2-40B4-BE49-F238E27FC236}">
                <a16:creationId xmlns:a16="http://schemas.microsoft.com/office/drawing/2014/main" id="{39B42532-B800-18D5-2926-177FECBFC5BE}"/>
              </a:ext>
            </a:extLst>
          </p:cNvPr>
          <p:cNvSpPr txBox="1"/>
          <p:nvPr/>
        </p:nvSpPr>
        <p:spPr>
          <a:xfrm>
            <a:off x="3276600" y="4543335"/>
            <a:ext cx="13792200" cy="3447098"/>
          </a:xfrm>
          <a:prstGeom prst="rect">
            <a:avLst/>
          </a:prstGeom>
          <a:noFill/>
        </p:spPr>
        <p:txBody>
          <a:bodyPr wrap="square" rtlCol="0">
            <a:spAutoFit/>
          </a:bodyPr>
          <a:lstStyle/>
          <a:p>
            <a:pPr marL="685800" indent="-685800">
              <a:buFont typeface="Wingdings" panose="05000000000000000000" pitchFamily="2" charset="2"/>
              <a:buChar char="Ø"/>
            </a:pPr>
            <a:r>
              <a:rPr lang="en-US" sz="4000" b="1" dirty="0"/>
              <a:t>State of Workforce Perspective</a:t>
            </a:r>
          </a:p>
          <a:p>
            <a:pPr marL="685800" indent="-685800">
              <a:buFont typeface="Wingdings" panose="05000000000000000000" pitchFamily="2" charset="2"/>
              <a:buChar char="Ø"/>
            </a:pPr>
            <a:r>
              <a:rPr lang="en-US" sz="4000" b="1" dirty="0"/>
              <a:t>The Value Proposition for attracting Military Retirees  </a:t>
            </a:r>
          </a:p>
          <a:p>
            <a:pPr marL="685800" indent="-685800">
              <a:buFont typeface="Wingdings" panose="05000000000000000000" pitchFamily="2" charset="2"/>
              <a:buChar char="Ø"/>
            </a:pPr>
            <a:r>
              <a:rPr lang="en-US" sz="4000" b="1" dirty="0"/>
              <a:t>Declining </a:t>
            </a:r>
            <a:r>
              <a:rPr lang="en-US" sz="4000" b="1" kern="100" dirty="0">
                <a:effectLst/>
                <a:latin typeface="+mj-lt"/>
                <a:ea typeface="Aptos" panose="020B0004020202020204" pitchFamily="34" charset="0"/>
                <a:cs typeface="Times New Roman" panose="02020603050405020304" pitchFamily="18" charset="0"/>
              </a:rPr>
              <a:t>military retiree / veteran population </a:t>
            </a:r>
            <a:r>
              <a:rPr lang="en-US" sz="4000" b="1" dirty="0"/>
              <a:t>and</a:t>
            </a:r>
            <a:r>
              <a:rPr lang="en-US" sz="4000" dirty="0"/>
              <a:t> </a:t>
            </a:r>
            <a:r>
              <a:rPr lang="en-US" sz="4000" b="1" dirty="0"/>
              <a:t>importance of </a:t>
            </a:r>
            <a:r>
              <a:rPr lang="en-US" sz="4000" b="1" kern="100" dirty="0">
                <a:effectLst/>
                <a:latin typeface="+mj-lt"/>
                <a:ea typeface="Aptos" panose="020B0004020202020204" pitchFamily="34" charset="0"/>
                <a:cs typeface="Times New Roman" panose="02020603050405020304" pitchFamily="18" charset="0"/>
              </a:rPr>
              <a:t>mitigating the decline</a:t>
            </a:r>
          </a:p>
          <a:p>
            <a:pPr marL="685800" indent="-685800">
              <a:buFont typeface="Wingdings" panose="05000000000000000000" pitchFamily="2" charset="2"/>
              <a:buChar char="Ø"/>
            </a:pPr>
            <a:r>
              <a:rPr lang="en-US" sz="4000" b="1" kern="100" dirty="0">
                <a:effectLst/>
                <a:latin typeface="+mj-lt"/>
                <a:ea typeface="Aptos" panose="020B0004020202020204" pitchFamily="34" charset="0"/>
                <a:cs typeface="Times New Roman" panose="02020603050405020304" pitchFamily="18" charset="0"/>
              </a:rPr>
              <a:t>The next logical step </a:t>
            </a:r>
          </a:p>
          <a:p>
            <a:pPr marL="685800" indent="-685800">
              <a:buFont typeface="Wingdings" panose="05000000000000000000" pitchFamily="2" charset="2"/>
              <a:buChar char="Ø"/>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B3DDB-2D4A-CC87-7983-728A86F9E3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B9467B-42CE-1562-9DFA-17F68A9A1124}"/>
              </a:ext>
            </a:extLst>
          </p:cNvPr>
          <p:cNvGrpSpPr/>
          <p:nvPr/>
        </p:nvGrpSpPr>
        <p:grpSpPr>
          <a:xfrm>
            <a:off x="-311897" y="9258300"/>
            <a:ext cx="16784171" cy="822885"/>
            <a:chOff x="0" y="0"/>
            <a:chExt cx="4420522" cy="216727"/>
          </a:xfrm>
        </p:grpSpPr>
        <p:sp>
          <p:nvSpPr>
            <p:cNvPr id="3" name="Freeform 3">
              <a:extLst>
                <a:ext uri="{FF2B5EF4-FFF2-40B4-BE49-F238E27FC236}">
                  <a16:creationId xmlns:a16="http://schemas.microsoft.com/office/drawing/2014/main" id="{82836F70-4870-F40B-35B1-5ABCFED0CA31}"/>
                </a:ext>
              </a:extLst>
            </p:cNvPr>
            <p:cNvSpPr/>
            <p:nvPr/>
          </p:nvSpPr>
          <p:spPr>
            <a:xfrm>
              <a:off x="0" y="0"/>
              <a:ext cx="4420522" cy="216727"/>
            </a:xfrm>
            <a:custGeom>
              <a:avLst/>
              <a:gdLst/>
              <a:ahLst/>
              <a:cxnLst/>
              <a:rect l="l" t="t" r="r" b="b"/>
              <a:pathLst>
                <a:path w="4420522" h="216727">
                  <a:moveTo>
                    <a:pt x="0" y="0"/>
                  </a:moveTo>
                  <a:lnTo>
                    <a:pt x="4420522" y="0"/>
                  </a:lnTo>
                  <a:lnTo>
                    <a:pt x="4420522" y="216727"/>
                  </a:lnTo>
                  <a:lnTo>
                    <a:pt x="0" y="216727"/>
                  </a:lnTo>
                  <a:close/>
                </a:path>
              </a:pathLst>
            </a:custGeom>
            <a:solidFill>
              <a:srgbClr val="212A5B"/>
            </a:solidFill>
          </p:spPr>
          <p:txBody>
            <a:bodyPr/>
            <a:lstStyle/>
            <a:p>
              <a:endParaRPr lang="en-US"/>
            </a:p>
          </p:txBody>
        </p:sp>
        <p:sp>
          <p:nvSpPr>
            <p:cNvPr id="4" name="TextBox 4">
              <a:extLst>
                <a:ext uri="{FF2B5EF4-FFF2-40B4-BE49-F238E27FC236}">
                  <a16:creationId xmlns:a16="http://schemas.microsoft.com/office/drawing/2014/main" id="{CCB65CF3-E458-9EB5-53C0-D0FD4F1B33D2}"/>
                </a:ext>
              </a:extLst>
            </p:cNvPr>
            <p:cNvSpPr txBox="1"/>
            <p:nvPr/>
          </p:nvSpPr>
          <p:spPr>
            <a:xfrm>
              <a:off x="0" y="-38100"/>
              <a:ext cx="4420522" cy="254827"/>
            </a:xfrm>
            <a:prstGeom prst="rect">
              <a:avLst/>
            </a:prstGeom>
          </p:spPr>
          <p:txBody>
            <a:bodyPr lIns="50800" tIns="50800" rIns="50800" bIns="50800" rtlCol="0" anchor="ctr"/>
            <a:lstStyle/>
            <a:p>
              <a:pPr algn="ctr">
                <a:lnSpc>
                  <a:spcPts val="2659"/>
                </a:lnSpc>
              </a:pPr>
              <a:endParaRPr/>
            </a:p>
          </p:txBody>
        </p:sp>
      </p:grpSp>
      <p:sp>
        <p:nvSpPr>
          <p:cNvPr id="6" name="TextBox 5">
            <a:extLst>
              <a:ext uri="{FF2B5EF4-FFF2-40B4-BE49-F238E27FC236}">
                <a16:creationId xmlns:a16="http://schemas.microsoft.com/office/drawing/2014/main" id="{34AF8351-AF21-8B9D-064C-736FA5341E7E}"/>
              </a:ext>
            </a:extLst>
          </p:cNvPr>
          <p:cNvSpPr txBox="1"/>
          <p:nvPr/>
        </p:nvSpPr>
        <p:spPr>
          <a:xfrm>
            <a:off x="571499" y="1142072"/>
            <a:ext cx="15468600" cy="7171194"/>
          </a:xfrm>
          <a:prstGeom prst="rect">
            <a:avLst/>
          </a:prstGeom>
          <a:noFill/>
        </p:spPr>
        <p:txBody>
          <a:bodyPr wrap="square" numCol="2" rtlCol="0">
            <a:spAutoFit/>
          </a:bodyPr>
          <a:lstStyle/>
          <a:p>
            <a:pPr marL="285750" marR="0" lvl="0" indent="-285750">
              <a:spcAft>
                <a:spcPts val="600"/>
              </a:spcAft>
              <a:buFont typeface="Arial" panose="020B0604020202020204" pitchFamily="34" charset="0"/>
              <a:buChar char="•"/>
            </a:pPr>
            <a:r>
              <a:rPr lang="en-US" sz="2800" b="1" dirty="0">
                <a:effectLst/>
                <a:latin typeface="Arial" panose="020B0604020202020204" pitchFamily="34" charset="0"/>
                <a:ea typeface="Calibri" panose="020F0502020204030204" pitchFamily="34" charset="0"/>
              </a:rPr>
              <a:t> </a:t>
            </a:r>
            <a:r>
              <a:rPr lang="en-US" sz="2800" kern="100" dirty="0">
                <a:effectLst/>
                <a:latin typeface="+mj-lt"/>
                <a:ea typeface="Aptos" panose="020B0004020202020204" pitchFamily="34" charset="0"/>
                <a:cs typeface="Times New Roman" panose="02020603050405020304" pitchFamily="18" charset="0"/>
              </a:rPr>
              <a:t>South Central Workforce Development Board covers the 10-county Barren River area</a:t>
            </a:r>
          </a:p>
          <a:p>
            <a:pPr marL="285750" marR="0" lvl="0" indent="-285750">
              <a:spcAft>
                <a:spcPts val="600"/>
              </a:spcAft>
              <a:buFont typeface="Arial" panose="020B0604020202020204" pitchFamily="34" charset="0"/>
              <a:buChar char="•"/>
            </a:pPr>
            <a:r>
              <a:rPr lang="en-US" sz="2800" kern="100" dirty="0">
                <a:effectLst/>
                <a:latin typeface="+mj-lt"/>
                <a:ea typeface="Aptos" panose="020B0004020202020204" pitchFamily="34" charset="0"/>
                <a:cs typeface="Times New Roman" panose="02020603050405020304" pitchFamily="18" charset="0"/>
              </a:rPr>
              <a:t>The region has experience 10 years of sustained growth</a:t>
            </a:r>
          </a:p>
          <a:p>
            <a:pPr marL="285750" marR="0" lvl="0" indent="-285750">
              <a:spcAft>
                <a:spcPts val="600"/>
              </a:spcAft>
              <a:buFont typeface="Arial" panose="020B0604020202020204" pitchFamily="34" charset="0"/>
              <a:buChar char="•"/>
            </a:pPr>
            <a:r>
              <a:rPr lang="en-US" sz="2800" kern="100" dirty="0">
                <a:effectLst/>
                <a:latin typeface="+mj-lt"/>
                <a:ea typeface="Aptos" panose="020B0004020202020204" pitchFamily="34" charset="0"/>
                <a:cs typeface="Times New Roman" panose="02020603050405020304" pitchFamily="18" charset="0"/>
              </a:rPr>
              <a:t>Job Postings last 30 days: 12,100</a:t>
            </a:r>
          </a:p>
          <a:p>
            <a:pPr marL="285750" indent="-285750">
              <a:spcAft>
                <a:spcPts val="600"/>
              </a:spcAft>
              <a:buFont typeface="Arial" panose="020B0604020202020204" pitchFamily="34" charset="0"/>
              <a:buChar char="•"/>
            </a:pPr>
            <a:r>
              <a:rPr lang="en-US" sz="2800" b="1" kern="100" dirty="0">
                <a:latin typeface="+mj-lt"/>
                <a:ea typeface="Aptos" panose="020B0004020202020204" pitchFamily="34" charset="0"/>
                <a:cs typeface="Times New Roman" panose="02020603050405020304" pitchFamily="18" charset="0"/>
              </a:rPr>
              <a:t>General Workforce System Challenges:  </a:t>
            </a:r>
          </a:p>
          <a:p>
            <a:pPr marL="742950" lvl="1" indent="-285750">
              <a:spcAft>
                <a:spcPts val="600"/>
              </a:spcAft>
              <a:buFont typeface="Arial" panose="020B0604020202020204" pitchFamily="34" charset="0"/>
              <a:buChar char="•"/>
            </a:pPr>
            <a:r>
              <a:rPr lang="en-US" sz="2800" kern="100" dirty="0">
                <a:latin typeface="+mj-lt"/>
                <a:ea typeface="Aptos" panose="020B0004020202020204" pitchFamily="34" charset="0"/>
                <a:cs typeface="Times New Roman" panose="02020603050405020304" pitchFamily="18" charset="0"/>
              </a:rPr>
              <a:t>Employers want people pre-loaded with skills and qualifications… and “3-5 years of experience”</a:t>
            </a:r>
          </a:p>
          <a:p>
            <a:pPr marL="742950" lvl="1" indent="-285750">
              <a:spcAft>
                <a:spcPts val="600"/>
              </a:spcAft>
              <a:buFont typeface="Arial" panose="020B0604020202020204" pitchFamily="34" charset="0"/>
              <a:buChar char="•"/>
            </a:pPr>
            <a:r>
              <a:rPr lang="en-US" sz="2800" kern="100" dirty="0">
                <a:latin typeface="+mj-lt"/>
                <a:ea typeface="Aptos" panose="020B0004020202020204" pitchFamily="34" charset="0"/>
                <a:cs typeface="Times New Roman" panose="02020603050405020304" pitchFamily="18" charset="0"/>
              </a:rPr>
              <a:t>Employers are using Applicant Tracking Systems to narrow down the most qualified candidates</a:t>
            </a:r>
          </a:p>
          <a:p>
            <a:pPr marL="742950" lvl="1" indent="-285750">
              <a:spcAft>
                <a:spcPts val="600"/>
              </a:spcAft>
              <a:buFont typeface="Arial" panose="020B0604020202020204" pitchFamily="34" charset="0"/>
              <a:buChar char="•"/>
            </a:pPr>
            <a:r>
              <a:rPr lang="en-US" sz="2800" kern="100" dirty="0">
                <a:latin typeface="+mj-lt"/>
                <a:ea typeface="Aptos" panose="020B0004020202020204" pitchFamily="34" charset="0"/>
                <a:cs typeface="Times New Roman" panose="02020603050405020304" pitchFamily="18" charset="0"/>
              </a:rPr>
              <a:t>Applying for a job online requires tremendous digital literacy and patience, even for manual labor roles</a:t>
            </a:r>
          </a:p>
          <a:p>
            <a:pPr marL="742950" lvl="1" indent="-285750">
              <a:spcAft>
                <a:spcPts val="600"/>
              </a:spcAft>
              <a:buFont typeface="Arial" panose="020B0604020202020204" pitchFamily="34" charset="0"/>
              <a:buChar char="•"/>
            </a:pPr>
            <a:r>
              <a:rPr lang="en-US" sz="2800" kern="100" dirty="0">
                <a:latin typeface="+mj-lt"/>
                <a:ea typeface="Aptos" panose="020B0004020202020204" pitchFamily="34" charset="0"/>
                <a:cs typeface="Times New Roman" panose="02020603050405020304" pitchFamily="18" charset="0"/>
              </a:rPr>
              <a:t>Military Veterans, New Americans, individuals with disabilities and the justice-involved are LARGE demographic groups that difficulty entering the workforce</a:t>
            </a:r>
          </a:p>
          <a:p>
            <a:pPr marL="285750" marR="0" lvl="0" indent="-285750">
              <a:spcAft>
                <a:spcPts val="600"/>
              </a:spcAft>
              <a:buFont typeface="Arial" panose="020B0604020202020204" pitchFamily="34" charset="0"/>
              <a:buChar char="•"/>
            </a:pPr>
            <a:r>
              <a:rPr lang="en-US" sz="2800" b="1" kern="100" dirty="0">
                <a:latin typeface="+mj-lt"/>
                <a:ea typeface="Aptos" panose="020B0004020202020204" pitchFamily="34" charset="0"/>
                <a:cs typeface="Times New Roman" panose="02020603050405020304" pitchFamily="18" charset="0"/>
              </a:rPr>
              <a:t>Regional Workforce Challenges: </a:t>
            </a:r>
            <a:endParaRPr lang="en-US" sz="2800" b="1" kern="100" dirty="0">
              <a:effectLst/>
              <a:latin typeface="+mj-lt"/>
              <a:ea typeface="Aptos" panose="020B000402020202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sz="2800" kern="100" dirty="0">
                <a:latin typeface="+mj-lt"/>
                <a:ea typeface="Aptos" panose="020B0004020202020204" pitchFamily="34" charset="0"/>
                <a:cs typeface="Times New Roman" panose="02020603050405020304" pitchFamily="18" charset="0"/>
              </a:rPr>
              <a:t>Regional Labor Force Participation Rate is 60.55% </a:t>
            </a:r>
          </a:p>
          <a:p>
            <a:pPr marL="742950" lvl="1" indent="-285750">
              <a:spcAft>
                <a:spcPts val="600"/>
              </a:spcAft>
              <a:buFont typeface="Arial" panose="020B0604020202020204" pitchFamily="34" charset="0"/>
              <a:buChar char="•"/>
            </a:pPr>
            <a:r>
              <a:rPr lang="en-US" sz="2800" kern="100" dirty="0">
                <a:latin typeface="+mj-lt"/>
                <a:ea typeface="Aptos" panose="020B0004020202020204" pitchFamily="34" charset="0"/>
                <a:cs typeface="Times New Roman" panose="02020603050405020304" pitchFamily="18" charset="0"/>
              </a:rPr>
              <a:t>SCWDB anticipates Zero Net Gain in workforce the next five years </a:t>
            </a:r>
          </a:p>
          <a:p>
            <a:pPr marL="285750" indent="-285750">
              <a:spcAft>
                <a:spcPts val="600"/>
              </a:spcAft>
              <a:buFont typeface="Arial" panose="020B0604020202020204" pitchFamily="34" charset="0"/>
              <a:buChar char="•"/>
            </a:pPr>
            <a:r>
              <a:rPr lang="en-US" sz="2800" b="1" kern="100" dirty="0">
                <a:latin typeface="+mj-lt"/>
                <a:ea typeface="Aptos" panose="020B0004020202020204" pitchFamily="34" charset="0"/>
                <a:cs typeface="Times New Roman" panose="02020603050405020304" pitchFamily="18" charset="0"/>
              </a:rPr>
              <a:t>Bottomline</a:t>
            </a:r>
            <a:r>
              <a:rPr lang="en-US" sz="2800" kern="100" dirty="0">
                <a:latin typeface="+mj-lt"/>
                <a:ea typeface="Aptos" panose="020B0004020202020204" pitchFamily="34" charset="0"/>
                <a:cs typeface="Times New Roman" panose="02020603050405020304" pitchFamily="18" charset="0"/>
              </a:rPr>
              <a:t>:  </a:t>
            </a:r>
            <a:endParaRPr lang="en-US" sz="2800" kern="100" dirty="0">
              <a:effectLst/>
              <a:latin typeface="+mj-lt"/>
              <a:ea typeface="Aptos" panose="020B000402020202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r>
              <a:rPr lang="en-US" sz="2800" kern="100" dirty="0">
                <a:latin typeface="+mj-lt"/>
                <a:ea typeface="Aptos" panose="020B0004020202020204" pitchFamily="34" charset="0"/>
                <a:cs typeface="Times New Roman" panose="02020603050405020304" pitchFamily="18" charset="0"/>
              </a:rPr>
              <a:t>Our labor market will continue to tighten </a:t>
            </a:r>
          </a:p>
          <a:p>
            <a:pPr marL="742950" lvl="1" indent="-285750">
              <a:spcAft>
                <a:spcPts val="600"/>
              </a:spcAft>
              <a:buFont typeface="Arial" panose="020B0604020202020204" pitchFamily="34" charset="0"/>
              <a:buChar char="•"/>
            </a:pPr>
            <a:r>
              <a:rPr lang="en-US" sz="2800" kern="100" dirty="0">
                <a:latin typeface="+mj-lt"/>
                <a:ea typeface="Aptos" panose="020B0004020202020204" pitchFamily="34" charset="0"/>
                <a:cs typeface="Times New Roman" panose="02020603050405020304" pitchFamily="18" charset="0"/>
              </a:rPr>
              <a:t>We need every available resident that can work, to work</a:t>
            </a:r>
          </a:p>
          <a:p>
            <a:pPr marL="742950" lvl="1" indent="-285750">
              <a:spcAft>
                <a:spcPts val="600"/>
              </a:spcAft>
              <a:buFont typeface="Arial" panose="020B0604020202020204" pitchFamily="34" charset="0"/>
              <a:buChar char="•"/>
            </a:pPr>
            <a:r>
              <a:rPr lang="en-US" sz="2800" b="1" kern="100" dirty="0">
                <a:highlight>
                  <a:srgbClr val="FFFF00"/>
                </a:highlight>
                <a:latin typeface="+mj-lt"/>
                <a:ea typeface="Aptos" panose="020B0004020202020204" pitchFamily="34" charset="0"/>
                <a:cs typeface="Times New Roman" panose="02020603050405020304" pitchFamily="18" charset="0"/>
              </a:rPr>
              <a:t>We need to attract talent to Kentucky!  </a:t>
            </a:r>
            <a:endParaRPr lang="en-US" sz="2800" b="1" dirty="0">
              <a:highlight>
                <a:srgbClr val="FFFF00"/>
              </a:highlight>
              <a:latin typeface="+mj-lt"/>
            </a:endParaRPr>
          </a:p>
          <a:p>
            <a:endParaRPr lang="en-US" sz="2800" dirty="0"/>
          </a:p>
          <a:p>
            <a:endParaRPr lang="en-US" sz="2800" dirty="0"/>
          </a:p>
        </p:txBody>
      </p:sp>
      <p:pic>
        <p:nvPicPr>
          <p:cNvPr id="5" name="Picture 4" descr="A close up of a logo&#10;&#10;Description automatically generated">
            <a:extLst>
              <a:ext uri="{FF2B5EF4-FFF2-40B4-BE49-F238E27FC236}">
                <a16:creationId xmlns:a16="http://schemas.microsoft.com/office/drawing/2014/main" id="{1DBA426F-144F-F940-D766-F3E6F4CF1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126" y="8265935"/>
            <a:ext cx="3196075" cy="649504"/>
          </a:xfrm>
          <a:prstGeom prst="rect">
            <a:avLst/>
          </a:prstGeom>
        </p:spPr>
      </p:pic>
      <p:pic>
        <p:nvPicPr>
          <p:cNvPr id="10" name="Picture 9" descr="A logo for a company&#10;&#10;Description automatically generated">
            <a:extLst>
              <a:ext uri="{FF2B5EF4-FFF2-40B4-BE49-F238E27FC236}">
                <a16:creationId xmlns:a16="http://schemas.microsoft.com/office/drawing/2014/main" id="{AD46BAF3-76AB-9E88-4E6A-195377B78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575" y="8086744"/>
            <a:ext cx="1910242" cy="1030582"/>
          </a:xfrm>
          <a:prstGeom prst="rect">
            <a:avLst/>
          </a:prstGeom>
        </p:spPr>
      </p:pic>
      <p:pic>
        <p:nvPicPr>
          <p:cNvPr id="11" name="Picture 10" descr="A logo with blue text&#10;&#10;Description automatically generated">
            <a:extLst>
              <a:ext uri="{FF2B5EF4-FFF2-40B4-BE49-F238E27FC236}">
                <a16:creationId xmlns:a16="http://schemas.microsoft.com/office/drawing/2014/main" id="{15612957-7C15-7C9E-AFDB-CE0B52AA1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147" y="8086744"/>
            <a:ext cx="3392293" cy="771899"/>
          </a:xfrm>
          <a:prstGeom prst="rect">
            <a:avLst/>
          </a:prstGeom>
        </p:spPr>
      </p:pic>
      <p:sp>
        <p:nvSpPr>
          <p:cNvPr id="7" name="TextBox 6">
            <a:extLst>
              <a:ext uri="{FF2B5EF4-FFF2-40B4-BE49-F238E27FC236}">
                <a16:creationId xmlns:a16="http://schemas.microsoft.com/office/drawing/2014/main" id="{122FB83C-3F5D-3D31-BFF6-13677D75F896}"/>
              </a:ext>
            </a:extLst>
          </p:cNvPr>
          <p:cNvSpPr txBox="1"/>
          <p:nvPr/>
        </p:nvSpPr>
        <p:spPr>
          <a:xfrm>
            <a:off x="13792200" y="7754809"/>
            <a:ext cx="3184544" cy="954107"/>
          </a:xfrm>
          <a:prstGeom prst="rect">
            <a:avLst/>
          </a:prstGeom>
          <a:solidFill>
            <a:schemeClr val="bg1">
              <a:lumMod val="95000"/>
            </a:schemeClr>
          </a:solidFill>
          <a:ln>
            <a:solidFill>
              <a:srgbClr val="0070C0"/>
            </a:solidFill>
          </a:ln>
        </p:spPr>
        <p:txBody>
          <a:bodyPr wrap="square">
            <a:spAutoFit/>
          </a:bodyPr>
          <a:lstStyle/>
          <a:p>
            <a:pPr algn="ctr"/>
            <a:r>
              <a:rPr lang="en-US" sz="1400" i="1" dirty="0"/>
              <a:t>Great reference regarding current state of the workforce: </a:t>
            </a:r>
            <a:endParaRPr lang="en-US" sz="1400" i="1" dirty="0">
              <a:hlinkClick r:id="rId6"/>
            </a:endParaRPr>
          </a:p>
          <a:p>
            <a:pPr algn="ctr"/>
            <a:r>
              <a:rPr lang="en-US" sz="1400" i="1" dirty="0">
                <a:hlinkClick r:id="rId6"/>
              </a:rPr>
              <a:t>https://lightcast.io/resources/research/the-rising-storm</a:t>
            </a:r>
            <a:r>
              <a:rPr lang="en-US" sz="1400" i="1" dirty="0"/>
              <a:t> </a:t>
            </a:r>
          </a:p>
        </p:txBody>
      </p:sp>
      <p:sp>
        <p:nvSpPr>
          <p:cNvPr id="8" name="TextBox 7">
            <a:extLst>
              <a:ext uri="{FF2B5EF4-FFF2-40B4-BE49-F238E27FC236}">
                <a16:creationId xmlns:a16="http://schemas.microsoft.com/office/drawing/2014/main" id="{FE24BDCE-9F4E-B56C-F55E-2C17A2949C2F}"/>
              </a:ext>
            </a:extLst>
          </p:cNvPr>
          <p:cNvSpPr txBox="1"/>
          <p:nvPr/>
        </p:nvSpPr>
        <p:spPr>
          <a:xfrm>
            <a:off x="1066800" y="205815"/>
            <a:ext cx="14477999" cy="923330"/>
          </a:xfrm>
          <a:prstGeom prst="rect">
            <a:avLst/>
          </a:prstGeom>
          <a:noFill/>
        </p:spPr>
        <p:txBody>
          <a:bodyPr wrap="square" rtlCol="0">
            <a:spAutoFit/>
          </a:bodyPr>
          <a:lstStyle/>
          <a:p>
            <a:r>
              <a:rPr lang="en-US" sz="5400" b="1" dirty="0"/>
              <a:t>The State of Workforce in South Central Kentucky</a:t>
            </a:r>
            <a:endParaRPr lang="en-US" sz="54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8263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D2F0-9B1E-058A-D5BF-60E20A09A2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177CAEE-9E98-E035-99D3-A0C3602A59B9}"/>
              </a:ext>
            </a:extLst>
          </p:cNvPr>
          <p:cNvGrpSpPr/>
          <p:nvPr/>
        </p:nvGrpSpPr>
        <p:grpSpPr>
          <a:xfrm>
            <a:off x="-311897" y="9258300"/>
            <a:ext cx="16784171" cy="822885"/>
            <a:chOff x="0" y="0"/>
            <a:chExt cx="4420522" cy="216727"/>
          </a:xfrm>
        </p:grpSpPr>
        <p:sp>
          <p:nvSpPr>
            <p:cNvPr id="3" name="Freeform 3">
              <a:extLst>
                <a:ext uri="{FF2B5EF4-FFF2-40B4-BE49-F238E27FC236}">
                  <a16:creationId xmlns:a16="http://schemas.microsoft.com/office/drawing/2014/main" id="{418C3A3A-C76D-76C9-B38F-9A2E064267DC}"/>
                </a:ext>
              </a:extLst>
            </p:cNvPr>
            <p:cNvSpPr/>
            <p:nvPr/>
          </p:nvSpPr>
          <p:spPr>
            <a:xfrm>
              <a:off x="0" y="0"/>
              <a:ext cx="4420522" cy="216727"/>
            </a:xfrm>
            <a:custGeom>
              <a:avLst/>
              <a:gdLst/>
              <a:ahLst/>
              <a:cxnLst/>
              <a:rect l="l" t="t" r="r" b="b"/>
              <a:pathLst>
                <a:path w="4420522" h="216727">
                  <a:moveTo>
                    <a:pt x="0" y="0"/>
                  </a:moveTo>
                  <a:lnTo>
                    <a:pt x="4420522" y="0"/>
                  </a:lnTo>
                  <a:lnTo>
                    <a:pt x="4420522" y="216727"/>
                  </a:lnTo>
                  <a:lnTo>
                    <a:pt x="0" y="216727"/>
                  </a:lnTo>
                  <a:close/>
                </a:path>
              </a:pathLst>
            </a:custGeom>
            <a:solidFill>
              <a:srgbClr val="212A5B"/>
            </a:solidFill>
          </p:spPr>
          <p:txBody>
            <a:bodyPr/>
            <a:lstStyle/>
            <a:p>
              <a:endParaRPr lang="en-US"/>
            </a:p>
          </p:txBody>
        </p:sp>
        <p:sp>
          <p:nvSpPr>
            <p:cNvPr id="4" name="TextBox 4">
              <a:extLst>
                <a:ext uri="{FF2B5EF4-FFF2-40B4-BE49-F238E27FC236}">
                  <a16:creationId xmlns:a16="http://schemas.microsoft.com/office/drawing/2014/main" id="{FF8BF539-5CE1-57A7-80D9-0181FD36A3F3}"/>
                </a:ext>
              </a:extLst>
            </p:cNvPr>
            <p:cNvSpPr txBox="1"/>
            <p:nvPr/>
          </p:nvSpPr>
          <p:spPr>
            <a:xfrm>
              <a:off x="0" y="-38100"/>
              <a:ext cx="4420522" cy="254827"/>
            </a:xfrm>
            <a:prstGeom prst="rect">
              <a:avLst/>
            </a:prstGeom>
          </p:spPr>
          <p:txBody>
            <a:bodyPr lIns="50800" tIns="50800" rIns="50800" bIns="50800" rtlCol="0" anchor="ctr"/>
            <a:lstStyle/>
            <a:p>
              <a:pPr algn="ctr">
                <a:lnSpc>
                  <a:spcPts val="2659"/>
                </a:lnSpc>
              </a:pPr>
              <a:endParaRPr/>
            </a:p>
          </p:txBody>
        </p:sp>
      </p:grpSp>
      <p:sp>
        <p:nvSpPr>
          <p:cNvPr id="6" name="TextBox 5">
            <a:extLst>
              <a:ext uri="{FF2B5EF4-FFF2-40B4-BE49-F238E27FC236}">
                <a16:creationId xmlns:a16="http://schemas.microsoft.com/office/drawing/2014/main" id="{C7DA983A-B56E-4EF1-FBD6-4ADD0232E950}"/>
              </a:ext>
            </a:extLst>
          </p:cNvPr>
          <p:cNvSpPr txBox="1"/>
          <p:nvPr/>
        </p:nvSpPr>
        <p:spPr>
          <a:xfrm>
            <a:off x="609600" y="647700"/>
            <a:ext cx="16459200" cy="9187130"/>
          </a:xfrm>
          <a:prstGeom prst="rect">
            <a:avLst/>
          </a:prstGeom>
          <a:noFill/>
        </p:spPr>
        <p:txBody>
          <a:bodyPr wrap="square" rtlCol="0">
            <a:spAutoFit/>
          </a:bodyPr>
          <a:lstStyle/>
          <a:p>
            <a:pPr algn="ctr"/>
            <a:r>
              <a:rPr lang="en-US" sz="5400" b="1" dirty="0"/>
              <a:t>The Value Proposition for attracting Military Retirees to the Commonwealth of Kentucky</a:t>
            </a:r>
            <a:endParaRPr lang="en-US" sz="5400" b="1" dirty="0">
              <a:effectLst/>
              <a:latin typeface="Arial" panose="020B0604020202020204" pitchFamily="34" charset="0"/>
              <a:ea typeface="Calibri" panose="020F0502020204030204" pitchFamily="34" charset="0"/>
            </a:endParaRPr>
          </a:p>
          <a:p>
            <a:pPr marL="285750" marR="0" lvl="0" indent="-285750">
              <a:spcAft>
                <a:spcPts val="600"/>
              </a:spcAft>
              <a:buFont typeface="Arial" panose="020B0604020202020204" pitchFamily="34" charset="0"/>
              <a:buChar char="•"/>
            </a:pPr>
            <a:r>
              <a:rPr lang="en-US" sz="2400" b="1" kern="100" dirty="0">
                <a:effectLst/>
                <a:latin typeface="Aptos Display" panose="020B0004020202020204" pitchFamily="34" charset="0"/>
                <a:ea typeface="Aptos" panose="020B0004020202020204" pitchFamily="34" charset="0"/>
                <a:cs typeface="Times New Roman" panose="02020603050405020304" pitchFamily="18" charset="0"/>
              </a:rPr>
              <a:t>Workforce</a:t>
            </a: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 In a tightening and turbulent labor market, Military Retirees…</a:t>
            </a:r>
          </a:p>
          <a:p>
            <a:pPr marL="742950" lvl="1" indent="-285750">
              <a:spcAft>
                <a:spcPts val="600"/>
              </a:spcAft>
              <a:buFont typeface="Arial" panose="020B0604020202020204" pitchFamily="34" charset="0"/>
              <a:buChar char="•"/>
            </a:pP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can put effective Veteran hiring and onboarding programs in place</a:t>
            </a:r>
          </a:p>
          <a:p>
            <a:pPr marL="742950" lvl="1" indent="-285750">
              <a:spcAft>
                <a:spcPts val="600"/>
              </a:spcAft>
              <a:buFont typeface="Arial" panose="020B0604020202020204" pitchFamily="34" charset="0"/>
              <a:buChar char="•"/>
            </a:pPr>
            <a:r>
              <a:rPr lang="en-US" sz="2400" dirty="0"/>
              <a:t>are imbued with strong leadership, planning and problem-solving skills to help navigate change</a:t>
            </a:r>
          </a:p>
          <a:p>
            <a:pPr marL="742950" lvl="1" indent="-285750">
              <a:spcAft>
                <a:spcPts val="1200"/>
              </a:spcAft>
              <a:buFont typeface="Arial" panose="020B0604020202020204" pitchFamily="34" charset="0"/>
              <a:buChar char="•"/>
            </a:pP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are very effective in mentorship and training roles</a:t>
            </a:r>
          </a:p>
          <a:p>
            <a:pPr marL="285750" indent="-285750">
              <a:spcAft>
                <a:spcPts val="1200"/>
              </a:spcAft>
              <a:buFont typeface="Arial" panose="020B0604020202020204" pitchFamily="34" charset="0"/>
              <a:buChar char="•"/>
            </a:pPr>
            <a:r>
              <a:rPr lang="en-US" sz="2400" b="1" kern="100" dirty="0">
                <a:latin typeface="Aptos Display" panose="020B0004020202020204" pitchFamily="34" charset="0"/>
                <a:ea typeface="Aptos" panose="020B0004020202020204" pitchFamily="34" charset="0"/>
                <a:cs typeface="Times New Roman" panose="02020603050405020304" pitchFamily="18" charset="0"/>
              </a:rPr>
              <a:t>“Brain Gain</a:t>
            </a:r>
            <a:r>
              <a:rPr lang="en-US" sz="2400" kern="100" dirty="0">
                <a:latin typeface="Aptos Display" panose="020B0004020202020204" pitchFamily="34" charset="0"/>
                <a:ea typeface="Aptos" panose="020B0004020202020204" pitchFamily="34" charset="0"/>
                <a:cs typeface="Times New Roman" panose="02020603050405020304" pitchFamily="18" charset="0"/>
              </a:rPr>
              <a:t>” – a high percentage of retirees have some college, if not a bachelor’s degree or higher.</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US" sz="2400" b="1" kern="100" dirty="0">
                <a:effectLst/>
                <a:latin typeface="Aptos Display" panose="020B0004020202020204" pitchFamily="34" charset="0"/>
                <a:ea typeface="Aptos" panose="020B0004020202020204" pitchFamily="34" charset="0"/>
                <a:cs typeface="Times New Roman" panose="02020603050405020304" pitchFamily="18" charset="0"/>
              </a:rPr>
              <a:t>Spending power</a:t>
            </a: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  Military retirees, especially those that enter the civilian workforce, often have tremendous spending power / disposable income.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Aft>
                <a:spcPts val="1200"/>
              </a:spcAft>
              <a:buFont typeface="Arial" panose="020B0604020202020204" pitchFamily="34" charset="0"/>
              <a:buChar char="•"/>
            </a:pPr>
            <a:r>
              <a:rPr lang="en-US" sz="2400" b="1" kern="100" dirty="0">
                <a:effectLst/>
                <a:latin typeface="Aptos Display" panose="020B0004020202020204" pitchFamily="34" charset="0"/>
                <a:ea typeface="Aptos" panose="020B0004020202020204" pitchFamily="34" charset="0"/>
                <a:cs typeface="Times New Roman" panose="02020603050405020304" pitchFamily="18" charset="0"/>
              </a:rPr>
              <a:t>GI Bill benefits for self or family members</a:t>
            </a: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  This benefit is worth TENS OF THOUSANDS of dollars to our post-secondary institutions and surrounding communities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Aft>
                <a:spcPts val="1200"/>
              </a:spcAft>
              <a:buFont typeface="Arial" panose="020B0604020202020204" pitchFamily="34" charset="0"/>
              <a:buChar char="•"/>
            </a:pPr>
            <a:r>
              <a:rPr lang="en-US" sz="2400" b="1" kern="100" dirty="0">
                <a:effectLst/>
                <a:latin typeface="Aptos Display" panose="020B0004020202020204" pitchFamily="34" charset="0"/>
                <a:ea typeface="Aptos" panose="020B0004020202020204" pitchFamily="34" charset="0"/>
                <a:cs typeface="Times New Roman" panose="02020603050405020304" pitchFamily="18" charset="0"/>
              </a:rPr>
              <a:t>Professional Network</a:t>
            </a: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  Military retirees will have a broad network of professional contacts across numerous industries that if leveraged, can bring additional people, programs or resources to the state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US" sz="2400" b="1" kern="100" dirty="0">
                <a:effectLst/>
                <a:latin typeface="Aptos Display" panose="020B0004020202020204" pitchFamily="34" charset="0"/>
                <a:ea typeface="Aptos" panose="020B0004020202020204" pitchFamily="34" charset="0"/>
                <a:cs typeface="Times New Roman" panose="02020603050405020304" pitchFamily="18" charset="0"/>
              </a:rPr>
              <a:t>Community contributors</a:t>
            </a: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  Military retirees serve their communities – donating their time, money or resources to Veteran Serving Organizations, non-profit organizations, schools, churches, museums and other causes</a:t>
            </a:r>
            <a:endParaRPr lang="en-US" sz="2400" dirty="0">
              <a:latin typeface="+mj-lt"/>
            </a:endParaRPr>
          </a:p>
          <a:p>
            <a:endParaRPr lang="en-US" sz="3600" dirty="0"/>
          </a:p>
          <a:p>
            <a:endParaRPr lang="en-US" sz="6000" dirty="0"/>
          </a:p>
        </p:txBody>
      </p:sp>
      <p:pic>
        <p:nvPicPr>
          <p:cNvPr id="5" name="Picture 4" descr="A close up of a logo&#10;&#10;Description automatically generated">
            <a:extLst>
              <a:ext uri="{FF2B5EF4-FFF2-40B4-BE49-F238E27FC236}">
                <a16:creationId xmlns:a16="http://schemas.microsoft.com/office/drawing/2014/main" id="{FE661E08-4B03-5088-4B30-EC2367474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126" y="8265935"/>
            <a:ext cx="3196075" cy="649504"/>
          </a:xfrm>
          <a:prstGeom prst="rect">
            <a:avLst/>
          </a:prstGeom>
        </p:spPr>
      </p:pic>
      <p:pic>
        <p:nvPicPr>
          <p:cNvPr id="10" name="Picture 9" descr="A logo for a company&#10;&#10;Description automatically generated">
            <a:extLst>
              <a:ext uri="{FF2B5EF4-FFF2-40B4-BE49-F238E27FC236}">
                <a16:creationId xmlns:a16="http://schemas.microsoft.com/office/drawing/2014/main" id="{09A3C3BD-420F-AB25-9862-FDA8364F3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575" y="8086744"/>
            <a:ext cx="1910242" cy="1030582"/>
          </a:xfrm>
          <a:prstGeom prst="rect">
            <a:avLst/>
          </a:prstGeom>
        </p:spPr>
      </p:pic>
      <p:pic>
        <p:nvPicPr>
          <p:cNvPr id="11" name="Picture 10" descr="A logo with blue text&#10;&#10;Description automatically generated">
            <a:extLst>
              <a:ext uri="{FF2B5EF4-FFF2-40B4-BE49-F238E27FC236}">
                <a16:creationId xmlns:a16="http://schemas.microsoft.com/office/drawing/2014/main" id="{EFAD5934-9934-4BB9-FEB4-E0FC9F1C4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147" y="8086744"/>
            <a:ext cx="3392293" cy="771899"/>
          </a:xfrm>
          <a:prstGeom prst="rect">
            <a:avLst/>
          </a:prstGeom>
        </p:spPr>
      </p:pic>
    </p:spTree>
    <p:extLst>
      <p:ext uri="{BB962C8B-B14F-4D97-AF65-F5344CB8AC3E}">
        <p14:creationId xmlns:p14="http://schemas.microsoft.com/office/powerpoint/2010/main" val="132322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5930" y="9447772"/>
            <a:ext cx="4393457" cy="839228"/>
            <a:chOff x="0" y="0"/>
            <a:chExt cx="1157124" cy="221031"/>
          </a:xfrm>
        </p:grpSpPr>
        <p:sp>
          <p:nvSpPr>
            <p:cNvPr id="3" name="Freeform 3"/>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04AAD"/>
            </a:solidFill>
          </p:spPr>
          <p:txBody>
            <a:bodyPr/>
            <a:lstStyle/>
            <a:p>
              <a:endParaRPr lang="en-US">
                <a:latin typeface="Arial" panose="020B0604020202020204" pitchFamily="34" charset="0"/>
                <a:cs typeface="Arial" panose="020B0604020202020204" pitchFamily="34" charset="0"/>
              </a:endParaRPr>
            </a:p>
          </p:txBody>
        </p:sp>
        <p:sp>
          <p:nvSpPr>
            <p:cNvPr id="4" name="TextBox 4"/>
            <p:cNvSpPr txBox="1"/>
            <p:nvPr/>
          </p:nvSpPr>
          <p:spPr>
            <a:xfrm>
              <a:off x="101600" y="-38100"/>
              <a:ext cx="953924"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5" name="Group 5"/>
          <p:cNvGrpSpPr/>
          <p:nvPr/>
        </p:nvGrpSpPr>
        <p:grpSpPr>
          <a:xfrm>
            <a:off x="1711247" y="9258300"/>
            <a:ext cx="2664422" cy="1218172"/>
            <a:chOff x="0" y="0"/>
            <a:chExt cx="483446" cy="221031"/>
          </a:xfrm>
        </p:grpSpPr>
        <p:sp>
          <p:nvSpPr>
            <p:cNvPr id="6" name="Freeform 6"/>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BF1E2E"/>
            </a:solidFill>
          </p:spPr>
          <p:txBody>
            <a:bodyPr/>
            <a:lstStyle/>
            <a:p>
              <a:endParaRPr lang="en-US">
                <a:latin typeface="Arial" panose="020B0604020202020204" pitchFamily="34" charset="0"/>
                <a:cs typeface="Arial" panose="020B0604020202020204" pitchFamily="34" charset="0"/>
              </a:endParaRPr>
            </a:p>
          </p:txBody>
        </p:sp>
        <p:sp>
          <p:nvSpPr>
            <p:cNvPr id="7" name="TextBox 7"/>
            <p:cNvSpPr txBox="1"/>
            <p:nvPr/>
          </p:nvSpPr>
          <p:spPr>
            <a:xfrm>
              <a:off x="101600" y="-38100"/>
              <a:ext cx="280246"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8" name="Group 8"/>
          <p:cNvGrpSpPr/>
          <p:nvPr/>
        </p:nvGrpSpPr>
        <p:grpSpPr>
          <a:xfrm>
            <a:off x="3321657" y="9258300"/>
            <a:ext cx="2664422" cy="1218172"/>
            <a:chOff x="0" y="0"/>
            <a:chExt cx="483446" cy="221031"/>
          </a:xfrm>
        </p:grpSpPr>
        <p:sp>
          <p:nvSpPr>
            <p:cNvPr id="9" name="Freeform 9"/>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gradFill rotWithShape="1">
              <a:gsLst>
                <a:gs pos="0">
                  <a:srgbClr val="A6A6A6">
                    <a:alpha val="100000"/>
                  </a:srgbClr>
                </a:gs>
                <a:gs pos="100000">
                  <a:srgbClr val="FFFFFF">
                    <a:alpha val="100000"/>
                  </a:srgbClr>
                </a:gs>
              </a:gsLst>
              <a:lin ang="0"/>
            </a:gradFill>
          </p:spPr>
          <p:txBody>
            <a:bodyPr/>
            <a:lstStyle/>
            <a:p>
              <a:endParaRPr lang="en-US">
                <a:latin typeface="Arial" panose="020B0604020202020204" pitchFamily="34" charset="0"/>
                <a:cs typeface="Arial" panose="020B0604020202020204" pitchFamily="34" charset="0"/>
              </a:endParaRPr>
            </a:p>
          </p:txBody>
        </p:sp>
        <p:sp>
          <p:nvSpPr>
            <p:cNvPr id="10" name="TextBox 10"/>
            <p:cNvSpPr txBox="1"/>
            <p:nvPr/>
          </p:nvSpPr>
          <p:spPr>
            <a:xfrm>
              <a:off x="101600" y="-38100"/>
              <a:ext cx="280246"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1" name="Group 11"/>
          <p:cNvGrpSpPr/>
          <p:nvPr/>
        </p:nvGrpSpPr>
        <p:grpSpPr>
          <a:xfrm>
            <a:off x="12311849" y="0"/>
            <a:ext cx="4393457" cy="839228"/>
            <a:chOff x="0" y="0"/>
            <a:chExt cx="1157124" cy="221031"/>
          </a:xfrm>
        </p:grpSpPr>
        <p:sp>
          <p:nvSpPr>
            <p:cNvPr id="12" name="Freeform 12"/>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BF1E2E"/>
            </a:solidFill>
          </p:spPr>
          <p:txBody>
            <a:bodyPr/>
            <a:lstStyle/>
            <a:p>
              <a:endParaRPr lang="en-US">
                <a:latin typeface="Arial" panose="020B0604020202020204" pitchFamily="34" charset="0"/>
                <a:cs typeface="Arial" panose="020B0604020202020204" pitchFamily="34" charset="0"/>
              </a:endParaRPr>
            </a:p>
          </p:txBody>
        </p:sp>
        <p:sp>
          <p:nvSpPr>
            <p:cNvPr id="13" name="TextBox 13"/>
            <p:cNvSpPr txBox="1"/>
            <p:nvPr/>
          </p:nvSpPr>
          <p:spPr>
            <a:xfrm>
              <a:off x="101600" y="-38100"/>
              <a:ext cx="953924"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4" name="Group 14"/>
          <p:cNvGrpSpPr/>
          <p:nvPr/>
        </p:nvGrpSpPr>
        <p:grpSpPr>
          <a:xfrm>
            <a:off x="15829027" y="-189472"/>
            <a:ext cx="2664422" cy="1218172"/>
            <a:chOff x="0" y="0"/>
            <a:chExt cx="483446" cy="221031"/>
          </a:xfrm>
        </p:grpSpPr>
        <p:sp>
          <p:nvSpPr>
            <p:cNvPr id="15" name="Freeform 15"/>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04AAD"/>
            </a:solidFill>
          </p:spPr>
          <p:txBody>
            <a:bodyPr/>
            <a:lstStyle/>
            <a:p>
              <a:endParaRPr lang="en-US">
                <a:latin typeface="Arial" panose="020B0604020202020204" pitchFamily="34" charset="0"/>
                <a:cs typeface="Arial" panose="020B0604020202020204" pitchFamily="34" charset="0"/>
              </a:endParaRPr>
            </a:p>
          </p:txBody>
        </p:sp>
        <p:sp>
          <p:nvSpPr>
            <p:cNvPr id="16" name="TextBox 16"/>
            <p:cNvSpPr txBox="1"/>
            <p:nvPr/>
          </p:nvSpPr>
          <p:spPr>
            <a:xfrm>
              <a:off x="101600" y="-38100"/>
              <a:ext cx="280246"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7" name="Group 17"/>
          <p:cNvGrpSpPr/>
          <p:nvPr/>
        </p:nvGrpSpPr>
        <p:grpSpPr>
          <a:xfrm>
            <a:off x="17439436" y="-189472"/>
            <a:ext cx="2664422" cy="1218172"/>
            <a:chOff x="0" y="0"/>
            <a:chExt cx="483446" cy="221031"/>
          </a:xfrm>
        </p:grpSpPr>
        <p:sp>
          <p:nvSpPr>
            <p:cNvPr id="18" name="Freeform 18"/>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gradFill rotWithShape="1">
              <a:gsLst>
                <a:gs pos="0">
                  <a:srgbClr val="A6A6A6">
                    <a:alpha val="100000"/>
                  </a:srgbClr>
                </a:gs>
                <a:gs pos="100000">
                  <a:srgbClr val="FFFFFF">
                    <a:alpha val="100000"/>
                  </a:srgbClr>
                </a:gs>
              </a:gsLst>
              <a:lin ang="0"/>
            </a:gradFill>
          </p:spPr>
          <p:txBody>
            <a:bodyPr/>
            <a:lstStyle/>
            <a:p>
              <a:endParaRPr lang="en-US">
                <a:latin typeface="Arial" panose="020B0604020202020204" pitchFamily="34" charset="0"/>
                <a:cs typeface="Arial" panose="020B0604020202020204" pitchFamily="34" charset="0"/>
              </a:endParaRPr>
            </a:p>
          </p:txBody>
        </p:sp>
        <p:sp>
          <p:nvSpPr>
            <p:cNvPr id="19" name="TextBox 19"/>
            <p:cNvSpPr txBox="1"/>
            <p:nvPr/>
          </p:nvSpPr>
          <p:spPr>
            <a:xfrm>
              <a:off x="101600" y="-38100"/>
              <a:ext cx="280246"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538A914B-0ED1-54E9-D259-6DB26C477990}"/>
              </a:ext>
            </a:extLst>
          </p:cNvPr>
          <p:cNvSpPr txBox="1"/>
          <p:nvPr/>
        </p:nvSpPr>
        <p:spPr>
          <a:xfrm>
            <a:off x="838200" y="1185908"/>
            <a:ext cx="16076437" cy="6854825"/>
          </a:xfrm>
          <a:prstGeom prst="rect">
            <a:avLst/>
          </a:prstGeom>
          <a:noFill/>
        </p:spPr>
        <p:txBody>
          <a:bodyPr wrap="square" rtlCol="0">
            <a:spAutoFit/>
          </a:bodyPr>
          <a:lstStyle/>
          <a:p>
            <a:pPr marL="342900" indent="-342900">
              <a:lnSpc>
                <a:spcPct val="115000"/>
              </a:lnSpc>
              <a:buFont typeface="Wingdings" panose="05000000000000000000" pitchFamily="2" charset="2"/>
              <a:buChar char=""/>
            </a:pPr>
            <a:r>
              <a:rPr lang="en-US" sz="3200" kern="100" dirty="0">
                <a:effectLst/>
                <a:ea typeface="Aptos" panose="020B0004020202020204" pitchFamily="34" charset="0"/>
                <a:cs typeface="Times New Roman" panose="02020603050405020304" pitchFamily="18" charset="0"/>
              </a:rPr>
              <a:t>As of Jan 31, 2023, </a:t>
            </a:r>
            <a:r>
              <a:rPr lang="en-US" sz="3200" b="1" kern="100" dirty="0">
                <a:effectLst/>
                <a:ea typeface="Aptos" panose="020B0004020202020204" pitchFamily="34" charset="0"/>
                <a:cs typeface="Times New Roman" panose="02020603050405020304" pitchFamily="18" charset="0"/>
              </a:rPr>
              <a:t>Kentucky has 29,037 military retirees and 230K veterans.</a:t>
            </a:r>
          </a:p>
          <a:p>
            <a:pPr marL="342900" indent="-342900">
              <a:lnSpc>
                <a:spcPct val="115000"/>
              </a:lnSpc>
              <a:buFont typeface="Wingdings" panose="05000000000000000000" pitchFamily="2" charset="2"/>
              <a:buChar char=""/>
            </a:pPr>
            <a:r>
              <a:rPr lang="en-US" sz="3200" b="1" kern="100" dirty="0">
                <a:effectLst/>
                <a:ea typeface="Aptos" panose="020B0004020202020204" pitchFamily="34" charset="0"/>
                <a:cs typeface="Times New Roman" panose="02020603050405020304" pitchFamily="18" charset="0"/>
              </a:rPr>
              <a:t>77,064 KY Veterans are receiving VA disability </a:t>
            </a:r>
            <a:r>
              <a:rPr lang="en-US" sz="3200" kern="100" dirty="0">
                <a:effectLst/>
                <a:ea typeface="Aptos" panose="020B0004020202020204" pitchFamily="34" charset="0"/>
                <a:cs typeface="Times New Roman" panose="02020603050405020304" pitchFamily="18" charset="0"/>
              </a:rPr>
              <a:t>compensation.</a:t>
            </a:r>
          </a:p>
          <a:p>
            <a:pPr marL="342900" indent="-342900">
              <a:lnSpc>
                <a:spcPct val="115000"/>
              </a:lnSpc>
              <a:buFont typeface="Wingdings" panose="05000000000000000000" pitchFamily="2" charset="2"/>
              <a:buChar char=""/>
            </a:pPr>
            <a:r>
              <a:rPr lang="en-US" sz="3200" kern="100" dirty="0">
                <a:effectLst/>
                <a:ea typeface="Aptos" panose="020B0004020202020204" pitchFamily="34" charset="0"/>
                <a:cs typeface="Times New Roman" panose="02020603050405020304" pitchFamily="18" charset="0"/>
              </a:rPr>
              <a:t>There has been a </a:t>
            </a:r>
            <a:r>
              <a:rPr lang="en-US" sz="3200" b="1" u="sng" kern="100" dirty="0">
                <a:solidFill>
                  <a:srgbClr val="0070C0"/>
                </a:solidFill>
                <a:effectLst/>
                <a:ea typeface="Aptos" panose="020B0004020202020204" pitchFamily="34" charset="0"/>
                <a:cs typeface="Times New Roman" panose="02020603050405020304" pitchFamily="18" charset="0"/>
              </a:rPr>
              <a:t>26% decrease</a:t>
            </a:r>
            <a:r>
              <a:rPr lang="en-US" sz="3200" b="1" kern="100" dirty="0">
                <a:solidFill>
                  <a:srgbClr val="0070C0"/>
                </a:solidFill>
                <a:effectLst/>
                <a:ea typeface="Aptos" panose="020B0004020202020204" pitchFamily="34" charset="0"/>
                <a:cs typeface="Times New Roman" panose="02020603050405020304" pitchFamily="18" charset="0"/>
              </a:rPr>
              <a:t> </a:t>
            </a:r>
            <a:r>
              <a:rPr lang="en-US" sz="3200" kern="100" dirty="0">
                <a:effectLst/>
                <a:ea typeface="Aptos" panose="020B0004020202020204" pitchFamily="34" charset="0"/>
                <a:cs typeface="Times New Roman" panose="02020603050405020304" pitchFamily="18" charset="0"/>
              </a:rPr>
              <a:t>in veteran population between </a:t>
            </a:r>
            <a:r>
              <a:rPr lang="en-US" sz="3200" b="1" kern="100" dirty="0">
                <a:effectLst/>
                <a:ea typeface="Aptos" panose="020B0004020202020204" pitchFamily="34" charset="0"/>
                <a:cs typeface="Times New Roman" panose="02020603050405020304" pitchFamily="18" charset="0"/>
              </a:rPr>
              <a:t>2012 (315.5K) and 2022 (233.4K) </a:t>
            </a:r>
            <a:r>
              <a:rPr lang="en-US" sz="3200" kern="100" dirty="0">
                <a:effectLst/>
                <a:ea typeface="Aptos" panose="020B0004020202020204" pitchFamily="34" charset="0"/>
                <a:cs typeface="Times New Roman" panose="02020603050405020304" pitchFamily="18" charset="0"/>
              </a:rPr>
              <a:t>according to the census bureau. </a:t>
            </a:r>
          </a:p>
          <a:p>
            <a:pPr marL="742950" lvl="1" indent="-285750">
              <a:lnSpc>
                <a:spcPct val="115000"/>
              </a:lnSpc>
              <a:buFont typeface="Wingdings" panose="05000000000000000000" pitchFamily="2" charset="2"/>
              <a:buChar char="q"/>
            </a:pPr>
            <a:r>
              <a:rPr lang="en-US" sz="3200" b="1" kern="100" dirty="0">
                <a:solidFill>
                  <a:srgbClr val="0070C0"/>
                </a:solidFill>
                <a:effectLst/>
                <a:ea typeface="Aptos" panose="020B0004020202020204" pitchFamily="34" charset="0"/>
                <a:cs typeface="Times New Roman" panose="02020603050405020304" pitchFamily="18" charset="0"/>
              </a:rPr>
              <a:t>40% of Kentucky Veterans are Vietnam veterans.</a:t>
            </a:r>
          </a:p>
          <a:p>
            <a:pPr marL="342900" marR="0" lvl="0" indent="-342900">
              <a:lnSpc>
                <a:spcPct val="115000"/>
              </a:lnSpc>
              <a:spcBef>
                <a:spcPts val="0"/>
              </a:spcBef>
              <a:spcAft>
                <a:spcPts val="0"/>
              </a:spcAft>
              <a:buFont typeface="Wingdings" panose="05000000000000000000" pitchFamily="2" charset="2"/>
              <a:buChar char=""/>
            </a:pPr>
            <a:r>
              <a:rPr lang="en-US" sz="3200" kern="100" dirty="0">
                <a:effectLst/>
                <a:ea typeface="Aptos" panose="020B0004020202020204" pitchFamily="34" charset="0"/>
                <a:cs typeface="Times New Roman" panose="02020603050405020304" pitchFamily="18" charset="0"/>
              </a:rPr>
              <a:t>In Fiscal year 2023, Compensation and Pension benefits brought in near </a:t>
            </a:r>
            <a:r>
              <a:rPr lang="en-US" sz="3200" b="1" kern="100" dirty="0">
                <a:effectLst/>
                <a:ea typeface="Aptos" panose="020B0004020202020204" pitchFamily="34" charset="0"/>
                <a:cs typeface="Times New Roman" panose="02020603050405020304" pitchFamily="18" charset="0"/>
              </a:rPr>
              <a:t>$2 billion dollars annually to the state of Kentucky</a:t>
            </a:r>
            <a:r>
              <a:rPr lang="en-US" sz="3200" kern="100" dirty="0">
                <a:effectLst/>
                <a:ea typeface="Aptos" panose="020B0004020202020204" pitchFamily="34" charset="0"/>
                <a:cs typeface="Times New Roman" panose="02020603050405020304" pitchFamily="18" charset="0"/>
              </a:rPr>
              <a:t>.  This is non-taxable federal revenue spent by veterans and their families. </a:t>
            </a:r>
          </a:p>
          <a:p>
            <a:pPr marL="342900" marR="0" lvl="0" indent="-342900">
              <a:lnSpc>
                <a:spcPct val="115000"/>
              </a:lnSpc>
              <a:spcBef>
                <a:spcPts val="0"/>
              </a:spcBef>
              <a:spcAft>
                <a:spcPts val="0"/>
              </a:spcAft>
              <a:buFont typeface="Wingdings" panose="05000000000000000000" pitchFamily="2" charset="2"/>
              <a:buChar char=""/>
            </a:pPr>
            <a:r>
              <a:rPr lang="en-US" sz="3200" b="1" kern="100" dirty="0">
                <a:effectLst/>
                <a:ea typeface="Aptos" panose="020B0004020202020204" pitchFamily="34" charset="0"/>
                <a:cs typeface="Times New Roman" panose="02020603050405020304" pitchFamily="18" charset="0"/>
              </a:rPr>
              <a:t>9,493 education beneficiaries</a:t>
            </a:r>
            <a:r>
              <a:rPr lang="en-US" sz="3200" kern="100" dirty="0">
                <a:effectLst/>
                <a:ea typeface="Aptos" panose="020B0004020202020204" pitchFamily="34" charset="0"/>
                <a:cs typeface="Times New Roman" panose="02020603050405020304" pitchFamily="18" charset="0"/>
              </a:rPr>
              <a:t>. Student veterans and dependents using the G.I. Bill attend Kentucky Colleges and Universities and this along with other veteran-related educational programs generated over $120 million in revenue for Kentucky in fiscal year 2023.</a:t>
            </a:r>
          </a:p>
          <a:p>
            <a:pPr marL="342900" marR="0" lvl="0" indent="-342900">
              <a:lnSpc>
                <a:spcPct val="115000"/>
              </a:lnSpc>
              <a:spcBef>
                <a:spcPts val="0"/>
              </a:spcBef>
              <a:spcAft>
                <a:spcPts val="0"/>
              </a:spcAft>
              <a:buFont typeface="Wingdings" panose="05000000000000000000" pitchFamily="2" charset="2"/>
              <a:buChar char=""/>
            </a:pPr>
            <a:r>
              <a:rPr lang="en-US" sz="3200" kern="100" dirty="0">
                <a:effectLst/>
                <a:ea typeface="Aptos" panose="020B0004020202020204" pitchFamily="34" charset="0"/>
                <a:cs typeface="Times New Roman" panose="02020603050405020304" pitchFamily="18" charset="0"/>
              </a:rPr>
              <a:t>Military retirees, veterans and families are an economic generating force.  </a:t>
            </a:r>
          </a:p>
        </p:txBody>
      </p:sp>
      <p:pic>
        <p:nvPicPr>
          <p:cNvPr id="20" name="Picture 19" descr="A close up of a logo&#10;&#10;Description automatically generated">
            <a:extLst>
              <a:ext uri="{FF2B5EF4-FFF2-40B4-BE49-F238E27FC236}">
                <a16:creationId xmlns:a16="http://schemas.microsoft.com/office/drawing/2014/main" id="{14FA982F-D259-04B6-6F97-35825C44D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1954" y="9444132"/>
            <a:ext cx="3196075" cy="649504"/>
          </a:xfrm>
          <a:prstGeom prst="rect">
            <a:avLst/>
          </a:prstGeom>
        </p:spPr>
      </p:pic>
      <p:pic>
        <p:nvPicPr>
          <p:cNvPr id="21" name="Picture 20" descr="A logo for a company&#10;&#10;Description automatically generated">
            <a:extLst>
              <a:ext uri="{FF2B5EF4-FFF2-40B4-BE49-F238E27FC236}">
                <a16:creationId xmlns:a16="http://schemas.microsoft.com/office/drawing/2014/main" id="{BCD0DA75-7A2C-5013-659E-6F29BAA58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403" y="9264941"/>
            <a:ext cx="1910242" cy="1030582"/>
          </a:xfrm>
          <a:prstGeom prst="rect">
            <a:avLst/>
          </a:prstGeom>
        </p:spPr>
      </p:pic>
      <p:pic>
        <p:nvPicPr>
          <p:cNvPr id="26" name="Picture 25" descr="A logo with blue text&#10;&#10;Description automatically generated">
            <a:extLst>
              <a:ext uri="{FF2B5EF4-FFF2-40B4-BE49-F238E27FC236}">
                <a16:creationId xmlns:a16="http://schemas.microsoft.com/office/drawing/2014/main" id="{D8829D47-A3E1-0AA2-BDEC-D7D4FCD5E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8975" y="9264941"/>
            <a:ext cx="3392293" cy="771899"/>
          </a:xfrm>
          <a:prstGeom prst="rect">
            <a:avLst/>
          </a:prstGeom>
        </p:spPr>
      </p:pic>
      <p:sp>
        <p:nvSpPr>
          <p:cNvPr id="28" name="TextBox 27">
            <a:extLst>
              <a:ext uri="{FF2B5EF4-FFF2-40B4-BE49-F238E27FC236}">
                <a16:creationId xmlns:a16="http://schemas.microsoft.com/office/drawing/2014/main" id="{C0A0AA78-CC0D-3F1C-EB23-03A0272263A1}"/>
              </a:ext>
            </a:extLst>
          </p:cNvPr>
          <p:cNvSpPr txBox="1"/>
          <p:nvPr/>
        </p:nvSpPr>
        <p:spPr>
          <a:xfrm>
            <a:off x="762000" y="549414"/>
            <a:ext cx="11824156" cy="707886"/>
          </a:xfrm>
          <a:prstGeom prst="rect">
            <a:avLst/>
          </a:prstGeom>
          <a:noFill/>
        </p:spPr>
        <p:txBody>
          <a:bodyPr wrap="square" rtlCol="0">
            <a:spAutoFit/>
          </a:bodyPr>
          <a:lstStyle/>
          <a:p>
            <a:r>
              <a:rPr lang="en-US" sz="4000" b="1" dirty="0">
                <a:latin typeface="+mj-lt"/>
              </a:rPr>
              <a:t>Declining veteran population means declining revenue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EF0F6-22EF-6475-E9B1-BBEC4AF992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9ED833E-CA9E-46A1-AB30-2C567BB9B043}"/>
              </a:ext>
            </a:extLst>
          </p:cNvPr>
          <p:cNvGrpSpPr/>
          <p:nvPr/>
        </p:nvGrpSpPr>
        <p:grpSpPr>
          <a:xfrm>
            <a:off x="-1805930" y="9447772"/>
            <a:ext cx="4393457" cy="839228"/>
            <a:chOff x="0" y="0"/>
            <a:chExt cx="1157124" cy="221031"/>
          </a:xfrm>
        </p:grpSpPr>
        <p:sp>
          <p:nvSpPr>
            <p:cNvPr id="3" name="Freeform 3">
              <a:extLst>
                <a:ext uri="{FF2B5EF4-FFF2-40B4-BE49-F238E27FC236}">
                  <a16:creationId xmlns:a16="http://schemas.microsoft.com/office/drawing/2014/main" id="{2CA9D928-7575-6027-18D4-E9FADF98C2D1}"/>
                </a:ext>
              </a:extLst>
            </p:cNvPr>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004AAD"/>
            </a:solidFill>
          </p:spPr>
          <p:txBody>
            <a:bodyPr/>
            <a:lstStyle/>
            <a:p>
              <a:endParaRPr lang="en-US">
                <a:latin typeface="Arial" panose="020B0604020202020204" pitchFamily="34" charset="0"/>
                <a:cs typeface="Arial" panose="020B0604020202020204" pitchFamily="34" charset="0"/>
              </a:endParaRPr>
            </a:p>
          </p:txBody>
        </p:sp>
        <p:sp>
          <p:nvSpPr>
            <p:cNvPr id="4" name="TextBox 4">
              <a:extLst>
                <a:ext uri="{FF2B5EF4-FFF2-40B4-BE49-F238E27FC236}">
                  <a16:creationId xmlns:a16="http://schemas.microsoft.com/office/drawing/2014/main" id="{27CFD097-E9DD-F8FD-609B-0B7D4A50AF6A}"/>
                </a:ext>
              </a:extLst>
            </p:cNvPr>
            <p:cNvSpPr txBox="1"/>
            <p:nvPr/>
          </p:nvSpPr>
          <p:spPr>
            <a:xfrm>
              <a:off x="101600" y="-38100"/>
              <a:ext cx="953924"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5" name="Group 5">
            <a:extLst>
              <a:ext uri="{FF2B5EF4-FFF2-40B4-BE49-F238E27FC236}">
                <a16:creationId xmlns:a16="http://schemas.microsoft.com/office/drawing/2014/main" id="{4F117FFA-074D-97A4-D403-24B226A7C9EE}"/>
              </a:ext>
            </a:extLst>
          </p:cNvPr>
          <p:cNvGrpSpPr/>
          <p:nvPr/>
        </p:nvGrpSpPr>
        <p:grpSpPr>
          <a:xfrm>
            <a:off x="1711247" y="9258300"/>
            <a:ext cx="2664422" cy="1218172"/>
            <a:chOff x="0" y="0"/>
            <a:chExt cx="483446" cy="221031"/>
          </a:xfrm>
        </p:grpSpPr>
        <p:sp>
          <p:nvSpPr>
            <p:cNvPr id="6" name="Freeform 6">
              <a:extLst>
                <a:ext uri="{FF2B5EF4-FFF2-40B4-BE49-F238E27FC236}">
                  <a16:creationId xmlns:a16="http://schemas.microsoft.com/office/drawing/2014/main" id="{4401EFB6-0A4B-39F9-8CC9-A38E9F5A8FB8}"/>
                </a:ext>
              </a:extLst>
            </p:cNvPr>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BF1E2E"/>
            </a:solidFill>
          </p:spPr>
          <p:txBody>
            <a:bodyPr/>
            <a:lstStyle/>
            <a:p>
              <a:endParaRPr lang="en-US">
                <a:latin typeface="Arial" panose="020B0604020202020204" pitchFamily="34" charset="0"/>
                <a:cs typeface="Arial" panose="020B0604020202020204" pitchFamily="34" charset="0"/>
              </a:endParaRPr>
            </a:p>
          </p:txBody>
        </p:sp>
        <p:sp>
          <p:nvSpPr>
            <p:cNvPr id="7" name="TextBox 7">
              <a:extLst>
                <a:ext uri="{FF2B5EF4-FFF2-40B4-BE49-F238E27FC236}">
                  <a16:creationId xmlns:a16="http://schemas.microsoft.com/office/drawing/2014/main" id="{529E1F19-DBEB-F4D1-DF4C-7891FF19343C}"/>
                </a:ext>
              </a:extLst>
            </p:cNvPr>
            <p:cNvSpPr txBox="1"/>
            <p:nvPr/>
          </p:nvSpPr>
          <p:spPr>
            <a:xfrm>
              <a:off x="101600" y="-38100"/>
              <a:ext cx="280246"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8" name="Group 8">
            <a:extLst>
              <a:ext uri="{FF2B5EF4-FFF2-40B4-BE49-F238E27FC236}">
                <a16:creationId xmlns:a16="http://schemas.microsoft.com/office/drawing/2014/main" id="{C9E15419-C146-21E5-1A40-4093145C0735}"/>
              </a:ext>
            </a:extLst>
          </p:cNvPr>
          <p:cNvGrpSpPr/>
          <p:nvPr/>
        </p:nvGrpSpPr>
        <p:grpSpPr>
          <a:xfrm>
            <a:off x="3321657" y="9258300"/>
            <a:ext cx="2664422" cy="1218172"/>
            <a:chOff x="0" y="0"/>
            <a:chExt cx="483446" cy="221031"/>
          </a:xfrm>
        </p:grpSpPr>
        <p:sp>
          <p:nvSpPr>
            <p:cNvPr id="9" name="Freeform 9">
              <a:extLst>
                <a:ext uri="{FF2B5EF4-FFF2-40B4-BE49-F238E27FC236}">
                  <a16:creationId xmlns:a16="http://schemas.microsoft.com/office/drawing/2014/main" id="{19B3A028-9AF3-3AA4-D5B5-557C64446B1C}"/>
                </a:ext>
              </a:extLst>
            </p:cNvPr>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gradFill rotWithShape="1">
              <a:gsLst>
                <a:gs pos="0">
                  <a:srgbClr val="A6A6A6">
                    <a:alpha val="100000"/>
                  </a:srgbClr>
                </a:gs>
                <a:gs pos="100000">
                  <a:srgbClr val="FFFFFF">
                    <a:alpha val="100000"/>
                  </a:srgbClr>
                </a:gs>
              </a:gsLst>
              <a:lin ang="0"/>
            </a:gradFill>
          </p:spPr>
          <p:txBody>
            <a:bodyPr/>
            <a:lstStyle/>
            <a:p>
              <a:endParaRPr lang="en-US">
                <a:latin typeface="Arial" panose="020B0604020202020204" pitchFamily="34" charset="0"/>
                <a:cs typeface="Arial" panose="020B0604020202020204" pitchFamily="34" charset="0"/>
              </a:endParaRPr>
            </a:p>
          </p:txBody>
        </p:sp>
        <p:sp>
          <p:nvSpPr>
            <p:cNvPr id="10" name="TextBox 10">
              <a:extLst>
                <a:ext uri="{FF2B5EF4-FFF2-40B4-BE49-F238E27FC236}">
                  <a16:creationId xmlns:a16="http://schemas.microsoft.com/office/drawing/2014/main" id="{C4028A02-A745-2C32-7901-14CB98F13604}"/>
                </a:ext>
              </a:extLst>
            </p:cNvPr>
            <p:cNvSpPr txBox="1"/>
            <p:nvPr/>
          </p:nvSpPr>
          <p:spPr>
            <a:xfrm>
              <a:off x="101600" y="-38100"/>
              <a:ext cx="280246"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1" name="Group 11">
            <a:extLst>
              <a:ext uri="{FF2B5EF4-FFF2-40B4-BE49-F238E27FC236}">
                <a16:creationId xmlns:a16="http://schemas.microsoft.com/office/drawing/2014/main" id="{EF214CD8-4C4C-31E9-0BB9-15D193F01F2A}"/>
              </a:ext>
            </a:extLst>
          </p:cNvPr>
          <p:cNvGrpSpPr/>
          <p:nvPr/>
        </p:nvGrpSpPr>
        <p:grpSpPr>
          <a:xfrm>
            <a:off x="12311849" y="0"/>
            <a:ext cx="4393457" cy="839228"/>
            <a:chOff x="0" y="0"/>
            <a:chExt cx="1157124" cy="221031"/>
          </a:xfrm>
        </p:grpSpPr>
        <p:sp>
          <p:nvSpPr>
            <p:cNvPr id="12" name="Freeform 12">
              <a:extLst>
                <a:ext uri="{FF2B5EF4-FFF2-40B4-BE49-F238E27FC236}">
                  <a16:creationId xmlns:a16="http://schemas.microsoft.com/office/drawing/2014/main" id="{BF1B38BF-2797-0655-E0D8-1145703A6C12}"/>
                </a:ext>
              </a:extLst>
            </p:cNvPr>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BF1E2E"/>
            </a:solidFill>
          </p:spPr>
          <p:txBody>
            <a:bodyPr/>
            <a:lstStyle/>
            <a:p>
              <a:endParaRPr lang="en-US">
                <a:latin typeface="Arial" panose="020B0604020202020204" pitchFamily="34" charset="0"/>
                <a:cs typeface="Arial" panose="020B0604020202020204" pitchFamily="34" charset="0"/>
              </a:endParaRPr>
            </a:p>
          </p:txBody>
        </p:sp>
        <p:sp>
          <p:nvSpPr>
            <p:cNvPr id="13" name="TextBox 13">
              <a:extLst>
                <a:ext uri="{FF2B5EF4-FFF2-40B4-BE49-F238E27FC236}">
                  <a16:creationId xmlns:a16="http://schemas.microsoft.com/office/drawing/2014/main" id="{F904AFBE-D24B-92EC-A43C-C2E84182E946}"/>
                </a:ext>
              </a:extLst>
            </p:cNvPr>
            <p:cNvSpPr txBox="1"/>
            <p:nvPr/>
          </p:nvSpPr>
          <p:spPr>
            <a:xfrm>
              <a:off x="101600" y="-38100"/>
              <a:ext cx="953924"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4" name="Group 14">
            <a:extLst>
              <a:ext uri="{FF2B5EF4-FFF2-40B4-BE49-F238E27FC236}">
                <a16:creationId xmlns:a16="http://schemas.microsoft.com/office/drawing/2014/main" id="{4E2D7318-59E6-17CF-34AC-EDF513D7BDCE}"/>
              </a:ext>
            </a:extLst>
          </p:cNvPr>
          <p:cNvGrpSpPr/>
          <p:nvPr/>
        </p:nvGrpSpPr>
        <p:grpSpPr>
          <a:xfrm>
            <a:off x="15829027" y="-189472"/>
            <a:ext cx="2664422" cy="1218172"/>
            <a:chOff x="0" y="0"/>
            <a:chExt cx="483446" cy="221031"/>
          </a:xfrm>
        </p:grpSpPr>
        <p:sp>
          <p:nvSpPr>
            <p:cNvPr id="15" name="Freeform 15">
              <a:extLst>
                <a:ext uri="{FF2B5EF4-FFF2-40B4-BE49-F238E27FC236}">
                  <a16:creationId xmlns:a16="http://schemas.microsoft.com/office/drawing/2014/main" id="{0541AB3D-10D2-6570-50A5-FC7CB9499E7F}"/>
                </a:ext>
              </a:extLst>
            </p:cNvPr>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004AAD"/>
            </a:solidFill>
          </p:spPr>
          <p:txBody>
            <a:bodyPr/>
            <a:lstStyle/>
            <a:p>
              <a:endParaRPr lang="en-US">
                <a:latin typeface="Arial" panose="020B0604020202020204" pitchFamily="34" charset="0"/>
                <a:cs typeface="Arial" panose="020B0604020202020204" pitchFamily="34" charset="0"/>
              </a:endParaRPr>
            </a:p>
          </p:txBody>
        </p:sp>
        <p:sp>
          <p:nvSpPr>
            <p:cNvPr id="16" name="TextBox 16">
              <a:extLst>
                <a:ext uri="{FF2B5EF4-FFF2-40B4-BE49-F238E27FC236}">
                  <a16:creationId xmlns:a16="http://schemas.microsoft.com/office/drawing/2014/main" id="{D11DA8E5-F50A-CE7C-FB52-201E07653FC3}"/>
                </a:ext>
              </a:extLst>
            </p:cNvPr>
            <p:cNvSpPr txBox="1"/>
            <p:nvPr/>
          </p:nvSpPr>
          <p:spPr>
            <a:xfrm>
              <a:off x="101600" y="-38100"/>
              <a:ext cx="280246"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7" name="Group 17">
            <a:extLst>
              <a:ext uri="{FF2B5EF4-FFF2-40B4-BE49-F238E27FC236}">
                <a16:creationId xmlns:a16="http://schemas.microsoft.com/office/drawing/2014/main" id="{DE19EC79-D8F9-BF55-E707-A6682BF805FD}"/>
              </a:ext>
            </a:extLst>
          </p:cNvPr>
          <p:cNvGrpSpPr/>
          <p:nvPr/>
        </p:nvGrpSpPr>
        <p:grpSpPr>
          <a:xfrm>
            <a:off x="17439436" y="-189472"/>
            <a:ext cx="2664422" cy="1218172"/>
            <a:chOff x="0" y="0"/>
            <a:chExt cx="483446" cy="221031"/>
          </a:xfrm>
        </p:grpSpPr>
        <p:sp>
          <p:nvSpPr>
            <p:cNvPr id="18" name="Freeform 18">
              <a:extLst>
                <a:ext uri="{FF2B5EF4-FFF2-40B4-BE49-F238E27FC236}">
                  <a16:creationId xmlns:a16="http://schemas.microsoft.com/office/drawing/2014/main" id="{D30F44AD-84F1-9C2F-2079-7D06FD8F72AD}"/>
                </a:ext>
              </a:extLst>
            </p:cNvPr>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gradFill rotWithShape="1">
              <a:gsLst>
                <a:gs pos="0">
                  <a:srgbClr val="A6A6A6">
                    <a:alpha val="100000"/>
                  </a:srgbClr>
                </a:gs>
                <a:gs pos="100000">
                  <a:srgbClr val="FFFFFF">
                    <a:alpha val="100000"/>
                  </a:srgbClr>
                </a:gs>
              </a:gsLst>
              <a:lin ang="0"/>
            </a:gradFill>
          </p:spPr>
          <p:txBody>
            <a:bodyPr/>
            <a:lstStyle/>
            <a:p>
              <a:endParaRPr lang="en-US">
                <a:latin typeface="Arial" panose="020B0604020202020204" pitchFamily="34" charset="0"/>
                <a:cs typeface="Arial" panose="020B0604020202020204" pitchFamily="34" charset="0"/>
              </a:endParaRPr>
            </a:p>
          </p:txBody>
        </p:sp>
        <p:sp>
          <p:nvSpPr>
            <p:cNvPr id="19" name="TextBox 19">
              <a:extLst>
                <a:ext uri="{FF2B5EF4-FFF2-40B4-BE49-F238E27FC236}">
                  <a16:creationId xmlns:a16="http://schemas.microsoft.com/office/drawing/2014/main" id="{3CDEFB03-D1A6-DAD9-424D-6BBC0266749F}"/>
                </a:ext>
              </a:extLst>
            </p:cNvPr>
            <p:cNvSpPr txBox="1"/>
            <p:nvPr/>
          </p:nvSpPr>
          <p:spPr>
            <a:xfrm>
              <a:off x="101600" y="-38100"/>
              <a:ext cx="280246" cy="259131"/>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20" name="Picture 19" descr="A close up of a logo&#10;&#10;Description automatically generated">
            <a:extLst>
              <a:ext uri="{FF2B5EF4-FFF2-40B4-BE49-F238E27FC236}">
                <a16:creationId xmlns:a16="http://schemas.microsoft.com/office/drawing/2014/main" id="{7B121DA3-5370-A270-9979-A171BB922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1954" y="9444132"/>
            <a:ext cx="3196075" cy="649504"/>
          </a:xfrm>
          <a:prstGeom prst="rect">
            <a:avLst/>
          </a:prstGeom>
        </p:spPr>
      </p:pic>
      <p:pic>
        <p:nvPicPr>
          <p:cNvPr id="21" name="Picture 20" descr="A logo for a company&#10;&#10;Description automatically generated">
            <a:extLst>
              <a:ext uri="{FF2B5EF4-FFF2-40B4-BE49-F238E27FC236}">
                <a16:creationId xmlns:a16="http://schemas.microsoft.com/office/drawing/2014/main" id="{5331E144-4241-6632-4BA5-7DECF9A81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403" y="9264941"/>
            <a:ext cx="1910242" cy="1030582"/>
          </a:xfrm>
          <a:prstGeom prst="rect">
            <a:avLst/>
          </a:prstGeom>
        </p:spPr>
      </p:pic>
      <p:pic>
        <p:nvPicPr>
          <p:cNvPr id="26" name="Picture 25" descr="A logo with blue text&#10;&#10;Description automatically generated">
            <a:extLst>
              <a:ext uri="{FF2B5EF4-FFF2-40B4-BE49-F238E27FC236}">
                <a16:creationId xmlns:a16="http://schemas.microsoft.com/office/drawing/2014/main" id="{C1A5CC46-04BF-E97B-03AA-81297E25D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8975" y="9264941"/>
            <a:ext cx="3392293" cy="771899"/>
          </a:xfrm>
          <a:prstGeom prst="rect">
            <a:avLst/>
          </a:prstGeom>
        </p:spPr>
      </p:pic>
      <p:sp>
        <p:nvSpPr>
          <p:cNvPr id="28" name="TextBox 27">
            <a:extLst>
              <a:ext uri="{FF2B5EF4-FFF2-40B4-BE49-F238E27FC236}">
                <a16:creationId xmlns:a16="http://schemas.microsoft.com/office/drawing/2014/main" id="{83F90D6A-BFB1-F6B5-7BED-2BE483546F02}"/>
              </a:ext>
            </a:extLst>
          </p:cNvPr>
          <p:cNvSpPr txBox="1"/>
          <p:nvPr/>
        </p:nvSpPr>
        <p:spPr>
          <a:xfrm>
            <a:off x="762000" y="549414"/>
            <a:ext cx="11824156" cy="2174441"/>
          </a:xfrm>
          <a:prstGeom prst="rect">
            <a:avLst/>
          </a:prstGeom>
          <a:noFill/>
        </p:spPr>
        <p:txBody>
          <a:bodyPr wrap="square" rtlCol="0">
            <a:spAutoFit/>
          </a:bodyPr>
          <a:lstStyle/>
          <a:p>
            <a:pPr marR="0" lvl="0">
              <a:lnSpc>
                <a:spcPct val="115000"/>
              </a:lnSpc>
              <a:spcBef>
                <a:spcPts val="0"/>
              </a:spcBef>
              <a:spcAft>
                <a:spcPts val="800"/>
              </a:spcAft>
            </a:pPr>
            <a:r>
              <a:rPr lang="en-US" sz="4000" b="1" kern="100" dirty="0">
                <a:effectLst/>
                <a:latin typeface="+mj-lt"/>
                <a:ea typeface="Aptos" panose="020B0004020202020204" pitchFamily="34" charset="0"/>
                <a:cs typeface="Times New Roman" panose="02020603050405020304" pitchFamily="18" charset="0"/>
              </a:rPr>
              <a:t>Mitigating the decline in the military retiree / veteran population will play a huge role on the economy and in filling the workforce needs </a:t>
            </a:r>
          </a:p>
        </p:txBody>
      </p:sp>
      <p:sp>
        <p:nvSpPr>
          <p:cNvPr id="23" name="TextBox 22">
            <a:extLst>
              <a:ext uri="{FF2B5EF4-FFF2-40B4-BE49-F238E27FC236}">
                <a16:creationId xmlns:a16="http://schemas.microsoft.com/office/drawing/2014/main" id="{09DA6EFE-F4C0-F514-B81E-050887ABD293}"/>
              </a:ext>
            </a:extLst>
          </p:cNvPr>
          <p:cNvSpPr txBox="1"/>
          <p:nvPr/>
        </p:nvSpPr>
        <p:spPr>
          <a:xfrm>
            <a:off x="792706" y="2868516"/>
            <a:ext cx="16123693" cy="4832092"/>
          </a:xfrm>
          <a:prstGeom prst="rect">
            <a:avLst/>
          </a:prstGeom>
          <a:noFill/>
        </p:spPr>
        <p:txBody>
          <a:bodyPr wrap="square" rtlCol="0">
            <a:spAutoFit/>
          </a:bodyPr>
          <a:lstStyle/>
          <a:p>
            <a:pPr algn="ctr"/>
            <a:r>
              <a:rPr lang="en-US" sz="2800" b="1" dirty="0">
                <a:solidFill>
                  <a:srgbClr val="0070C0"/>
                </a:solidFill>
                <a:effectLst/>
                <a:latin typeface="Aptos" panose="020B0004020202020204" pitchFamily="34" charset="0"/>
                <a:ea typeface="Aptos" panose="020B0004020202020204" pitchFamily="34" charset="0"/>
                <a:cs typeface="Aptos" panose="020B0004020202020204" pitchFamily="34" charset="0"/>
              </a:rPr>
              <a:t>A REAL EXAMPLE ECONOMIC / WORKFORCE </a:t>
            </a:r>
            <a:r>
              <a:rPr lang="en-US" sz="2800" b="1" dirty="0">
                <a:solidFill>
                  <a:srgbClr val="0070C0"/>
                </a:solidFill>
                <a:latin typeface="Aptos" panose="020B0004020202020204" pitchFamily="34" charset="0"/>
                <a:ea typeface="Aptos" panose="020B0004020202020204" pitchFamily="34" charset="0"/>
                <a:cs typeface="Aptos" panose="020B0004020202020204" pitchFamily="34" charset="0"/>
              </a:rPr>
              <a:t>IMPACT:</a:t>
            </a:r>
            <a:endParaRPr lang="en-US" sz="2800" b="1"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Wingdings" panose="05000000000000000000" pitchFamily="2" charset="2"/>
              <a:buChar char="Ø"/>
            </a:pPr>
            <a:r>
              <a:rPr lang="en-US" sz="2800" dirty="0">
                <a:effectLst/>
                <a:latin typeface="Aptos" panose="020B0004020202020204" pitchFamily="34" charset="0"/>
                <a:ea typeface="Aptos" panose="020B0004020202020204" pitchFamily="34" charset="0"/>
                <a:cs typeface="Aptos" panose="020B0004020202020204" pitchFamily="34" charset="0"/>
              </a:rPr>
              <a:t>A</a:t>
            </a:r>
            <a:r>
              <a:rPr lang="en-US" sz="2800" dirty="0">
                <a:latin typeface="Aptos" panose="020B0004020202020204" pitchFamily="34" charset="0"/>
                <a:ea typeface="Aptos" panose="020B0004020202020204" pitchFamily="34" charset="0"/>
                <a:cs typeface="Aptos" panose="020B0004020202020204" pitchFamily="34" charset="0"/>
              </a:rPr>
              <a:t>n Army </a:t>
            </a:r>
            <a:r>
              <a:rPr lang="en-US" sz="2800" dirty="0">
                <a:effectLst/>
                <a:latin typeface="Aptos" panose="020B0004020202020204" pitchFamily="34" charset="0"/>
                <a:ea typeface="Aptos" panose="020B0004020202020204" pitchFamily="34" charset="0"/>
                <a:cs typeface="Aptos" panose="020B0004020202020204" pitchFamily="34" charset="0"/>
              </a:rPr>
              <a:t>CSM retired after 32 years at the rank of E9. He </a:t>
            </a:r>
            <a:r>
              <a:rPr lang="en-US" sz="2800" dirty="0">
                <a:latin typeface="Aptos" panose="020B0004020202020204" pitchFamily="34" charset="0"/>
                <a:ea typeface="Aptos" panose="020B0004020202020204" pitchFamily="34" charset="0"/>
                <a:cs typeface="Aptos" panose="020B0004020202020204" pitchFamily="34" charset="0"/>
              </a:rPr>
              <a:t>was not originally from</a:t>
            </a:r>
            <a:r>
              <a:rPr lang="en-US" sz="2800" dirty="0">
                <a:effectLst/>
                <a:latin typeface="Aptos" panose="020B0004020202020204" pitchFamily="34" charset="0"/>
                <a:ea typeface="Aptos" panose="020B0004020202020204" pitchFamily="34" charset="0"/>
                <a:cs typeface="Aptos" panose="020B0004020202020204" pitchFamily="34" charset="0"/>
              </a:rPr>
              <a:t> Kentucky, but his last station was at Fort Knox. </a:t>
            </a:r>
          </a:p>
          <a:p>
            <a:pPr marL="457200" indent="-457200">
              <a:buFont typeface="Wingdings" panose="05000000000000000000" pitchFamily="2" charset="2"/>
              <a:buChar char="Ø"/>
            </a:pPr>
            <a:r>
              <a:rPr lang="en-US" sz="2800" dirty="0">
                <a:effectLst/>
                <a:latin typeface="Aptos" panose="020B0004020202020204" pitchFamily="34" charset="0"/>
                <a:ea typeface="Aptos" panose="020B0004020202020204" pitchFamily="34" charset="0"/>
                <a:cs typeface="Aptos" panose="020B0004020202020204" pitchFamily="34" charset="0"/>
              </a:rPr>
              <a:t>He brought his wife and two sons, purchased a $293k home, procured employment starting at $90k and continued to advance in a new career with pay raises. He has fully settled into his new home and community.  </a:t>
            </a:r>
          </a:p>
          <a:p>
            <a:pPr marL="457200" indent="-457200">
              <a:buFont typeface="Wingdings" panose="05000000000000000000" pitchFamily="2" charset="2"/>
              <a:buChar char="Ø"/>
            </a:pPr>
            <a:r>
              <a:rPr lang="en-US" sz="2800" dirty="0">
                <a:effectLst/>
                <a:latin typeface="Aptos" panose="020B0004020202020204" pitchFamily="34" charset="0"/>
                <a:ea typeface="Aptos" panose="020B0004020202020204" pitchFamily="34" charset="0"/>
                <a:cs typeface="Aptos" panose="020B0004020202020204" pitchFamily="34" charset="0"/>
              </a:rPr>
              <a:t>Both sons attended the University of Louisville and graduated.  The eldest commissioned in the Army with intent to return to Kentucky after service.  The youngest son, now 25, graduated with an engineering degree, was hired by Toyota in Georgetown making a decent wage and just bought his first home.  </a:t>
            </a:r>
          </a:p>
          <a:p>
            <a:pPr marL="457200" indent="-457200">
              <a:buFont typeface="Wingdings" panose="05000000000000000000" pitchFamily="2" charset="2"/>
              <a:buChar char="Ø"/>
            </a:pPr>
            <a:r>
              <a:rPr lang="en-US" sz="2800" dirty="0">
                <a:effectLst/>
                <a:latin typeface="Aptos" panose="020B0004020202020204" pitchFamily="34" charset="0"/>
                <a:ea typeface="Aptos" panose="020B0004020202020204" pitchFamily="34" charset="0"/>
                <a:cs typeface="Aptos" panose="020B0004020202020204" pitchFamily="34" charset="0"/>
              </a:rPr>
              <a:t>While an assumption, this is fairly similar of the 29k+ retirees identified last year in Kentucky. </a:t>
            </a:r>
            <a:endParaRPr lang="en-US" sz="2800" dirty="0"/>
          </a:p>
        </p:txBody>
      </p:sp>
      <p:sp>
        <p:nvSpPr>
          <p:cNvPr id="29" name="TextBox 28">
            <a:extLst>
              <a:ext uri="{FF2B5EF4-FFF2-40B4-BE49-F238E27FC236}">
                <a16:creationId xmlns:a16="http://schemas.microsoft.com/office/drawing/2014/main" id="{E15B0EA8-D6BF-995C-277D-60A5A451446A}"/>
              </a:ext>
            </a:extLst>
          </p:cNvPr>
          <p:cNvSpPr txBox="1"/>
          <p:nvPr/>
        </p:nvSpPr>
        <p:spPr>
          <a:xfrm>
            <a:off x="1219199" y="7745419"/>
            <a:ext cx="15697200" cy="1846659"/>
          </a:xfrm>
          <a:prstGeom prst="rect">
            <a:avLst/>
          </a:prstGeom>
          <a:noFill/>
        </p:spPr>
        <p:txBody>
          <a:bodyPr wrap="square" rtlCol="0">
            <a:spAutoFit/>
          </a:bodyPr>
          <a:lstStyle/>
          <a:p>
            <a:r>
              <a:rPr lang="en-US" sz="3200" b="1" i="1" kern="100" dirty="0">
                <a:effectLst/>
                <a:highlight>
                  <a:srgbClr val="FFFF00"/>
                </a:highlight>
                <a:ea typeface="Aptos" panose="020B0004020202020204" pitchFamily="34" charset="0"/>
                <a:cs typeface="Times New Roman" panose="02020603050405020304" pitchFamily="18" charset="0"/>
              </a:rPr>
              <a:t>However, with the decline in the veteran population through aging and other situations, we need to focus on what Kentucky can do to attract and keep retirees, veterans and their families here. </a:t>
            </a:r>
          </a:p>
          <a:p>
            <a:endParaRPr lang="en-US" dirty="0"/>
          </a:p>
        </p:txBody>
      </p:sp>
    </p:spTree>
    <p:extLst>
      <p:ext uri="{BB962C8B-B14F-4D97-AF65-F5344CB8AC3E}">
        <p14:creationId xmlns:p14="http://schemas.microsoft.com/office/powerpoint/2010/main" val="214324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5DEEB-4BEB-6B3E-F701-29FF00681657}"/>
            </a:ext>
          </a:extLst>
        </p:cNvPr>
        <p:cNvGrpSpPr/>
        <p:nvPr/>
      </p:nvGrpSpPr>
      <p:grpSpPr>
        <a:xfrm>
          <a:off x="0" y="0"/>
          <a:ext cx="0" cy="0"/>
          <a:chOff x="0" y="0"/>
          <a:chExt cx="0" cy="0"/>
        </a:xfrm>
      </p:grpSpPr>
      <p:grpSp>
        <p:nvGrpSpPr>
          <p:cNvPr id="9" name="Group 9">
            <a:extLst>
              <a:ext uri="{FF2B5EF4-FFF2-40B4-BE49-F238E27FC236}">
                <a16:creationId xmlns:a16="http://schemas.microsoft.com/office/drawing/2014/main" id="{EDD2D485-BBF6-B6F6-06CA-06B8A791B6E5}"/>
              </a:ext>
            </a:extLst>
          </p:cNvPr>
          <p:cNvGrpSpPr/>
          <p:nvPr/>
        </p:nvGrpSpPr>
        <p:grpSpPr>
          <a:xfrm>
            <a:off x="1026202" y="5048092"/>
            <a:ext cx="8117798" cy="2375753"/>
            <a:chOff x="-3027" y="2336588"/>
            <a:chExt cx="9838077" cy="3167671"/>
          </a:xfrm>
        </p:grpSpPr>
        <p:sp>
          <p:nvSpPr>
            <p:cNvPr id="12" name="TextBox 12">
              <a:extLst>
                <a:ext uri="{FF2B5EF4-FFF2-40B4-BE49-F238E27FC236}">
                  <a16:creationId xmlns:a16="http://schemas.microsoft.com/office/drawing/2014/main" id="{9304FC6B-8DFD-D440-EF04-0680767D0999}"/>
                </a:ext>
              </a:extLst>
            </p:cNvPr>
            <p:cNvSpPr txBox="1"/>
            <p:nvPr/>
          </p:nvSpPr>
          <p:spPr>
            <a:xfrm>
              <a:off x="0" y="2336588"/>
              <a:ext cx="9835050" cy="761154"/>
            </a:xfrm>
            <a:prstGeom prst="rect">
              <a:avLst/>
            </a:prstGeom>
          </p:spPr>
          <p:txBody>
            <a:bodyPr lIns="0" tIns="0" rIns="0" bIns="0" rtlCol="0" anchor="t">
              <a:spAutoFit/>
            </a:bodyPr>
            <a:lstStyle/>
            <a:p>
              <a:pPr algn="l">
                <a:lnSpc>
                  <a:spcPts val="4759"/>
                </a:lnSpc>
              </a:pPr>
              <a:endParaRPr lang="en-US" sz="3399" u="none" dirty="0">
                <a:solidFill>
                  <a:srgbClr val="2A2E3A"/>
                </a:solidFill>
                <a:latin typeface="Helios"/>
              </a:endParaRPr>
            </a:p>
          </p:txBody>
        </p:sp>
        <p:sp>
          <p:nvSpPr>
            <p:cNvPr id="14" name="TextBox 14">
              <a:extLst>
                <a:ext uri="{FF2B5EF4-FFF2-40B4-BE49-F238E27FC236}">
                  <a16:creationId xmlns:a16="http://schemas.microsoft.com/office/drawing/2014/main" id="{157B899B-D5F4-DA0E-C871-0A6FD528646A}"/>
                </a:ext>
              </a:extLst>
            </p:cNvPr>
            <p:cNvSpPr txBox="1"/>
            <p:nvPr/>
          </p:nvSpPr>
          <p:spPr>
            <a:xfrm>
              <a:off x="-3027" y="4743104"/>
              <a:ext cx="9835050" cy="761155"/>
            </a:xfrm>
            <a:prstGeom prst="rect">
              <a:avLst/>
            </a:prstGeom>
          </p:spPr>
          <p:txBody>
            <a:bodyPr lIns="0" tIns="0" rIns="0" bIns="0" rtlCol="0" anchor="t">
              <a:spAutoFit/>
            </a:bodyPr>
            <a:lstStyle/>
            <a:p>
              <a:pPr algn="l">
                <a:lnSpc>
                  <a:spcPts val="4759"/>
                </a:lnSpc>
              </a:pPr>
              <a:endParaRPr lang="en-US" sz="3399" u="none" dirty="0">
                <a:solidFill>
                  <a:srgbClr val="2A2E3A"/>
                </a:solidFill>
                <a:latin typeface="Helios"/>
              </a:endParaRPr>
            </a:p>
          </p:txBody>
        </p:sp>
      </p:grpSp>
      <p:grpSp>
        <p:nvGrpSpPr>
          <p:cNvPr id="4" name="Group 4">
            <a:extLst>
              <a:ext uri="{FF2B5EF4-FFF2-40B4-BE49-F238E27FC236}">
                <a16:creationId xmlns:a16="http://schemas.microsoft.com/office/drawing/2014/main" id="{2931971A-120B-2BEC-D399-36196E63E580}"/>
              </a:ext>
            </a:extLst>
          </p:cNvPr>
          <p:cNvGrpSpPr/>
          <p:nvPr/>
        </p:nvGrpSpPr>
        <p:grpSpPr>
          <a:xfrm rot="-10800000">
            <a:off x="14447117" y="0"/>
            <a:ext cx="7681766" cy="3540443"/>
            <a:chOff x="0" y="0"/>
            <a:chExt cx="406400" cy="187305"/>
          </a:xfrm>
        </p:grpSpPr>
        <p:sp>
          <p:nvSpPr>
            <p:cNvPr id="5" name="Freeform 5">
              <a:extLst>
                <a:ext uri="{FF2B5EF4-FFF2-40B4-BE49-F238E27FC236}">
                  <a16:creationId xmlns:a16="http://schemas.microsoft.com/office/drawing/2014/main" id="{DFDB7B2F-AF4D-0147-9A1D-C51141346B6A}"/>
                </a:ext>
              </a:extLst>
            </p:cNvPr>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212A5B">
                <a:alpha val="80000"/>
              </a:srgbClr>
            </a:solidFill>
          </p:spPr>
          <p:txBody>
            <a:bodyPr/>
            <a:lstStyle/>
            <a:p>
              <a:endParaRPr lang="en-US" dirty="0"/>
            </a:p>
          </p:txBody>
        </p:sp>
        <p:sp>
          <p:nvSpPr>
            <p:cNvPr id="6" name="TextBox 6">
              <a:extLst>
                <a:ext uri="{FF2B5EF4-FFF2-40B4-BE49-F238E27FC236}">
                  <a16:creationId xmlns:a16="http://schemas.microsoft.com/office/drawing/2014/main" id="{95A73F58-052F-7E23-3503-7065E3A4D4D2}"/>
                </a:ext>
              </a:extLst>
            </p:cNvPr>
            <p:cNvSpPr txBox="1"/>
            <p:nvPr/>
          </p:nvSpPr>
          <p:spPr>
            <a:xfrm>
              <a:off x="127000" y="-38100"/>
              <a:ext cx="152400" cy="225405"/>
            </a:xfrm>
            <a:prstGeom prst="rect">
              <a:avLst/>
            </a:prstGeom>
          </p:spPr>
          <p:txBody>
            <a:bodyPr lIns="50800" tIns="50800" rIns="50800" bIns="50800" rtlCol="0" anchor="ctr"/>
            <a:lstStyle/>
            <a:p>
              <a:pPr algn="ctr">
                <a:lnSpc>
                  <a:spcPts val="2100"/>
                </a:lnSpc>
              </a:pPr>
              <a:endParaRPr/>
            </a:p>
          </p:txBody>
        </p:sp>
      </p:grpSp>
      <p:sp>
        <p:nvSpPr>
          <p:cNvPr id="2" name="TextBox 1">
            <a:extLst>
              <a:ext uri="{FF2B5EF4-FFF2-40B4-BE49-F238E27FC236}">
                <a16:creationId xmlns:a16="http://schemas.microsoft.com/office/drawing/2014/main" id="{92695AE1-7A2C-EF22-9982-01F4299F791F}"/>
              </a:ext>
            </a:extLst>
          </p:cNvPr>
          <p:cNvSpPr txBox="1"/>
          <p:nvPr/>
        </p:nvSpPr>
        <p:spPr>
          <a:xfrm>
            <a:off x="838200" y="334755"/>
            <a:ext cx="13868400" cy="923330"/>
          </a:xfrm>
          <a:prstGeom prst="rect">
            <a:avLst/>
          </a:prstGeom>
          <a:noFill/>
        </p:spPr>
        <p:txBody>
          <a:bodyPr wrap="square" rtlCol="0">
            <a:spAutoFit/>
          </a:bodyPr>
          <a:lstStyle/>
          <a:p>
            <a:r>
              <a:rPr lang="en-US" sz="5400" b="1" dirty="0">
                <a:effectLst/>
                <a:latin typeface="Arial" panose="020B0604020202020204" pitchFamily="34" charset="0"/>
                <a:ea typeface="Calibri" panose="020F0502020204030204" pitchFamily="34" charset="0"/>
              </a:rPr>
              <a:t>Since 2020 TN has grown 10 to 1 over KY </a:t>
            </a:r>
            <a:endParaRPr lang="en-US" sz="3600" dirty="0"/>
          </a:p>
        </p:txBody>
      </p:sp>
      <p:pic>
        <p:nvPicPr>
          <p:cNvPr id="3" name="Picture 2" descr="A close up of a logo&#10;&#10;Description automatically generated">
            <a:extLst>
              <a:ext uri="{FF2B5EF4-FFF2-40B4-BE49-F238E27FC236}">
                <a16:creationId xmlns:a16="http://schemas.microsoft.com/office/drawing/2014/main" id="{023F314B-0C84-372E-810F-144F804FC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0" y="9315836"/>
            <a:ext cx="2804463" cy="569921"/>
          </a:xfrm>
          <a:prstGeom prst="rect">
            <a:avLst/>
          </a:prstGeom>
        </p:spPr>
      </p:pic>
      <p:pic>
        <p:nvPicPr>
          <p:cNvPr id="10" name="Picture 9" descr="A logo for a company&#10;&#10;Description automatically generated">
            <a:extLst>
              <a:ext uri="{FF2B5EF4-FFF2-40B4-BE49-F238E27FC236}">
                <a16:creationId xmlns:a16="http://schemas.microsoft.com/office/drawing/2014/main" id="{D49A4127-8F1A-B314-30BD-8F8C5C7E8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5951" y="8267700"/>
            <a:ext cx="1627760" cy="878182"/>
          </a:xfrm>
          <a:prstGeom prst="rect">
            <a:avLst/>
          </a:prstGeom>
        </p:spPr>
      </p:pic>
      <p:pic>
        <p:nvPicPr>
          <p:cNvPr id="11" name="Picture 10" descr="A logo with blue text&#10;&#10;Description automatically generated">
            <a:extLst>
              <a:ext uri="{FF2B5EF4-FFF2-40B4-BE49-F238E27FC236}">
                <a16:creationId xmlns:a16="http://schemas.microsoft.com/office/drawing/2014/main" id="{7DCC75B6-34A7-7A00-7D52-A54D56B20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1401" y="7374539"/>
            <a:ext cx="2880662" cy="655480"/>
          </a:xfrm>
          <a:prstGeom prst="rect">
            <a:avLst/>
          </a:prstGeom>
        </p:spPr>
      </p:pic>
      <p:pic>
        <p:nvPicPr>
          <p:cNvPr id="16" name="Picture 15" descr="A map of a country&#10;&#10;Description automatically generated">
            <a:extLst>
              <a:ext uri="{FF2B5EF4-FFF2-40B4-BE49-F238E27FC236}">
                <a16:creationId xmlns:a16="http://schemas.microsoft.com/office/drawing/2014/main" id="{D64FAC17-A354-9A92-BCCD-3E354C2642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202" y="1343663"/>
            <a:ext cx="13146998" cy="8709542"/>
          </a:xfrm>
          <a:prstGeom prst="rect">
            <a:avLst/>
          </a:prstGeom>
        </p:spPr>
      </p:pic>
      <p:sp>
        <p:nvSpPr>
          <p:cNvPr id="17" name="TextBox 16">
            <a:extLst>
              <a:ext uri="{FF2B5EF4-FFF2-40B4-BE49-F238E27FC236}">
                <a16:creationId xmlns:a16="http://schemas.microsoft.com/office/drawing/2014/main" id="{6754D626-06CF-2A79-7B0B-AE6E20C4EED1}"/>
              </a:ext>
            </a:extLst>
          </p:cNvPr>
          <p:cNvSpPr txBox="1"/>
          <p:nvPr/>
        </p:nvSpPr>
        <p:spPr>
          <a:xfrm>
            <a:off x="14513729" y="3782998"/>
            <a:ext cx="3601080" cy="1763430"/>
          </a:xfrm>
          <a:prstGeom prst="rect">
            <a:avLst/>
          </a:prstGeom>
          <a:noFill/>
        </p:spPr>
        <p:txBody>
          <a:bodyPr wrap="square" rtlCol="0">
            <a:spAutoFit/>
          </a:bodyPr>
          <a:lstStyle/>
          <a:p>
            <a:r>
              <a:rPr lang="en-US" sz="5400" b="1" dirty="0">
                <a:solidFill>
                  <a:srgbClr val="FFC000"/>
                </a:solidFill>
                <a:effectLst/>
                <a:latin typeface="Arial" panose="020B0604020202020204" pitchFamily="34" charset="0"/>
                <a:ea typeface="Calibri" panose="020F0502020204030204" pitchFamily="34" charset="0"/>
              </a:rPr>
              <a:t>TN</a:t>
            </a:r>
            <a:r>
              <a:rPr lang="en-US" sz="5400" b="1" dirty="0">
                <a:effectLst/>
                <a:latin typeface="Arial" panose="020B0604020202020204" pitchFamily="34" charset="0"/>
                <a:ea typeface="Calibri" panose="020F0502020204030204" pitchFamily="34" charset="0"/>
              </a:rPr>
              <a:t> = 200K</a:t>
            </a:r>
          </a:p>
          <a:p>
            <a:r>
              <a:rPr lang="en-US" sz="5400" b="1" dirty="0">
                <a:solidFill>
                  <a:srgbClr val="0070C0"/>
                </a:solidFill>
                <a:latin typeface="Arial" panose="020B0604020202020204" pitchFamily="34" charset="0"/>
                <a:ea typeface="Calibri" panose="020F0502020204030204" pitchFamily="34" charset="0"/>
              </a:rPr>
              <a:t>KY</a:t>
            </a:r>
            <a:r>
              <a:rPr lang="en-US" sz="5400" b="1" dirty="0">
                <a:latin typeface="Arial" panose="020B0604020202020204" pitchFamily="34" charset="0"/>
                <a:ea typeface="Calibri" panose="020F0502020204030204" pitchFamily="34" charset="0"/>
              </a:rPr>
              <a:t> = 20K</a:t>
            </a:r>
            <a:endParaRPr lang="en-US" sz="3600" dirty="0"/>
          </a:p>
        </p:txBody>
      </p:sp>
    </p:spTree>
    <p:extLst>
      <p:ext uri="{BB962C8B-B14F-4D97-AF65-F5344CB8AC3E}">
        <p14:creationId xmlns:p14="http://schemas.microsoft.com/office/powerpoint/2010/main" val="79332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F0FBA-AD36-5A7A-9117-071F5F156A9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04D501C-D21E-DC79-A945-88D03A0A2D50}"/>
              </a:ext>
            </a:extLst>
          </p:cNvPr>
          <p:cNvGrpSpPr/>
          <p:nvPr/>
        </p:nvGrpSpPr>
        <p:grpSpPr>
          <a:xfrm>
            <a:off x="529825" y="-908424"/>
            <a:ext cx="1412688" cy="9550514"/>
            <a:chOff x="0" y="0"/>
            <a:chExt cx="372066" cy="2515362"/>
          </a:xfrm>
        </p:grpSpPr>
        <p:sp>
          <p:nvSpPr>
            <p:cNvPr id="4" name="Freeform 4">
              <a:extLst>
                <a:ext uri="{FF2B5EF4-FFF2-40B4-BE49-F238E27FC236}">
                  <a16:creationId xmlns:a16="http://schemas.microsoft.com/office/drawing/2014/main" id="{7C602125-0B2F-549C-CA99-3EEF47BA256C}"/>
                </a:ext>
              </a:extLst>
            </p:cNvPr>
            <p:cNvSpPr/>
            <p:nvPr/>
          </p:nvSpPr>
          <p:spPr>
            <a:xfrm>
              <a:off x="0" y="0"/>
              <a:ext cx="372066" cy="2515362"/>
            </a:xfrm>
            <a:custGeom>
              <a:avLst/>
              <a:gdLst/>
              <a:ahLst/>
              <a:cxnLst/>
              <a:rect l="l" t="t" r="r" b="b"/>
              <a:pathLst>
                <a:path w="372066" h="2515362">
                  <a:moveTo>
                    <a:pt x="0" y="0"/>
                  </a:moveTo>
                  <a:lnTo>
                    <a:pt x="372066" y="0"/>
                  </a:lnTo>
                  <a:lnTo>
                    <a:pt x="372066" y="2515362"/>
                  </a:lnTo>
                  <a:lnTo>
                    <a:pt x="0" y="2515362"/>
                  </a:lnTo>
                  <a:close/>
                </a:path>
              </a:pathLst>
            </a:custGeom>
            <a:solidFill>
              <a:srgbClr val="BE1D2D"/>
            </a:solidFill>
          </p:spPr>
          <p:txBody>
            <a:bodyPr/>
            <a:lstStyle/>
            <a:p>
              <a:endParaRPr lang="en-US" sz="4800"/>
            </a:p>
          </p:txBody>
        </p:sp>
        <p:sp>
          <p:nvSpPr>
            <p:cNvPr id="5" name="TextBox 5">
              <a:extLst>
                <a:ext uri="{FF2B5EF4-FFF2-40B4-BE49-F238E27FC236}">
                  <a16:creationId xmlns:a16="http://schemas.microsoft.com/office/drawing/2014/main" id="{CC0B6BA5-211B-28B8-E130-D4E3FFEE74FC}"/>
                </a:ext>
              </a:extLst>
            </p:cNvPr>
            <p:cNvSpPr txBox="1"/>
            <p:nvPr/>
          </p:nvSpPr>
          <p:spPr>
            <a:xfrm>
              <a:off x="0" y="-38100"/>
              <a:ext cx="372066" cy="2553462"/>
            </a:xfrm>
            <a:prstGeom prst="rect">
              <a:avLst/>
            </a:prstGeom>
          </p:spPr>
          <p:txBody>
            <a:bodyPr lIns="50800" tIns="50800" rIns="50800" bIns="50800" rtlCol="0" anchor="ctr"/>
            <a:lstStyle/>
            <a:p>
              <a:pPr algn="ctr">
                <a:lnSpc>
                  <a:spcPts val="2659"/>
                </a:lnSpc>
              </a:pPr>
              <a:endParaRPr sz="4800"/>
            </a:p>
          </p:txBody>
        </p:sp>
      </p:grpSp>
      <p:sp>
        <p:nvSpPr>
          <p:cNvPr id="8" name="TextBox 7">
            <a:extLst>
              <a:ext uri="{FF2B5EF4-FFF2-40B4-BE49-F238E27FC236}">
                <a16:creationId xmlns:a16="http://schemas.microsoft.com/office/drawing/2014/main" id="{F1662599-5F46-0801-C1C2-891CB104D0C6}"/>
              </a:ext>
            </a:extLst>
          </p:cNvPr>
          <p:cNvSpPr txBox="1"/>
          <p:nvPr/>
        </p:nvSpPr>
        <p:spPr>
          <a:xfrm>
            <a:off x="2971800" y="800100"/>
            <a:ext cx="14249400" cy="1938992"/>
          </a:xfrm>
          <a:prstGeom prst="rect">
            <a:avLst/>
          </a:prstGeom>
          <a:noFill/>
        </p:spPr>
        <p:txBody>
          <a:bodyPr wrap="square" rtlCol="0">
            <a:spAutoFit/>
          </a:bodyPr>
          <a:lstStyle/>
          <a:p>
            <a:r>
              <a:rPr lang="en-US" sz="6000" dirty="0"/>
              <a:t> </a:t>
            </a:r>
          </a:p>
          <a:p>
            <a:endParaRPr lang="en-US" sz="6000" dirty="0"/>
          </a:p>
        </p:txBody>
      </p:sp>
      <p:sp>
        <p:nvSpPr>
          <p:cNvPr id="6" name="TextBox 5">
            <a:extLst>
              <a:ext uri="{FF2B5EF4-FFF2-40B4-BE49-F238E27FC236}">
                <a16:creationId xmlns:a16="http://schemas.microsoft.com/office/drawing/2014/main" id="{D927B093-5712-D665-305F-3C6D8B482BD8}"/>
              </a:ext>
            </a:extLst>
          </p:cNvPr>
          <p:cNvSpPr txBox="1"/>
          <p:nvPr/>
        </p:nvSpPr>
        <p:spPr>
          <a:xfrm>
            <a:off x="2819399" y="419100"/>
            <a:ext cx="14938775" cy="8199809"/>
          </a:xfrm>
          <a:prstGeom prst="rect">
            <a:avLst/>
          </a:prstGeom>
          <a:noFill/>
        </p:spPr>
        <p:txBody>
          <a:bodyPr wrap="square" rtlCol="0">
            <a:spAutoFit/>
          </a:bodyPr>
          <a:lstStyle/>
          <a:p>
            <a:pPr marL="0" marR="0">
              <a:lnSpc>
                <a:spcPct val="115000"/>
              </a:lnSpc>
              <a:spcBef>
                <a:spcPts val="0"/>
              </a:spcBef>
              <a:spcAft>
                <a:spcPts val="0"/>
              </a:spcAft>
            </a:pPr>
            <a:r>
              <a:rPr lang="en-US" sz="4000" b="1" kern="100" dirty="0">
                <a:effectLst/>
                <a:latin typeface="+mj-lt"/>
                <a:ea typeface="Aptos" panose="020B0004020202020204" pitchFamily="34" charset="0"/>
                <a:cs typeface="Times New Roman" panose="02020603050405020304" pitchFamily="18" charset="0"/>
              </a:rPr>
              <a:t>The next logical step …</a:t>
            </a:r>
          </a:p>
          <a:p>
            <a:pPr marL="342900" marR="0" lvl="0" indent="-342900">
              <a:lnSpc>
                <a:spcPct val="115000"/>
              </a:lnSpc>
              <a:spcBef>
                <a:spcPts val="0"/>
              </a:spcBef>
              <a:spcAft>
                <a:spcPts val="0"/>
              </a:spcAft>
              <a:buFont typeface="Wingdings" panose="05000000000000000000" pitchFamily="2" charset="2"/>
              <a:buChar char=""/>
            </a:pPr>
            <a:r>
              <a:rPr lang="en-US" sz="3600" kern="100" dirty="0">
                <a:effectLst/>
                <a:latin typeface="+mj-lt"/>
                <a:ea typeface="Aptos" panose="020B0004020202020204" pitchFamily="34" charset="0"/>
                <a:cs typeface="Times New Roman" panose="02020603050405020304" pitchFamily="18" charset="0"/>
              </a:rPr>
              <a:t> </a:t>
            </a:r>
            <a:r>
              <a:rPr lang="en-US" sz="3200" kern="100" dirty="0">
                <a:effectLst/>
                <a:latin typeface="+mj-lt"/>
                <a:ea typeface="Aptos" panose="020B0004020202020204" pitchFamily="34" charset="0"/>
                <a:cs typeface="Times New Roman" panose="02020603050405020304" pitchFamily="18" charset="0"/>
              </a:rPr>
              <a:t>The military retiree tax exemption issue is a military friendly measure as we have noted Kentucky’s poor ranking against other states and our declining retiree population.</a:t>
            </a:r>
          </a:p>
          <a:p>
            <a:pPr marL="342900" marR="0" lvl="0" indent="-342900">
              <a:lnSpc>
                <a:spcPct val="115000"/>
              </a:lnSpc>
              <a:spcBef>
                <a:spcPts val="0"/>
              </a:spcBef>
              <a:spcAft>
                <a:spcPts val="0"/>
              </a:spcAft>
              <a:buFont typeface="Wingdings" panose="05000000000000000000" pitchFamily="2" charset="2"/>
              <a:buChar char=""/>
            </a:pPr>
            <a:r>
              <a:rPr lang="en-US" sz="3200" kern="100" dirty="0">
                <a:effectLst/>
                <a:latin typeface="+mj-lt"/>
                <a:ea typeface="Aptos" panose="020B0004020202020204" pitchFamily="34" charset="0"/>
                <a:cs typeface="Times New Roman" panose="02020603050405020304" pitchFamily="18" charset="0"/>
              </a:rPr>
              <a:t>Kentucky has a larger problem with the Commonwealth’s slow population growth failing to produce a large enough workforce to meet future needs. </a:t>
            </a:r>
          </a:p>
          <a:p>
            <a:pPr marL="342900" marR="0" lvl="0" indent="-342900">
              <a:lnSpc>
                <a:spcPct val="115000"/>
              </a:lnSpc>
              <a:spcBef>
                <a:spcPts val="0"/>
              </a:spcBef>
              <a:spcAft>
                <a:spcPts val="0"/>
              </a:spcAft>
              <a:buFont typeface="Wingdings" panose="05000000000000000000" pitchFamily="2" charset="2"/>
              <a:buChar char=""/>
            </a:pPr>
            <a:r>
              <a:rPr lang="en-US" sz="3200" kern="100" dirty="0">
                <a:effectLst/>
                <a:latin typeface="+mj-lt"/>
                <a:ea typeface="Aptos" panose="020B0004020202020204" pitchFamily="34" charset="0"/>
                <a:cs typeface="Times New Roman" panose="02020603050405020304" pitchFamily="18" charset="0"/>
              </a:rPr>
              <a:t>Many believe the primary barrier to population growth has been the state’s income tax.  We fully support the state’s plan to eliminate the state income tax for all resident</a:t>
            </a:r>
          </a:p>
          <a:p>
            <a:pPr marL="342900" marR="0" lvl="0" indent="-342900">
              <a:lnSpc>
                <a:spcPct val="115000"/>
              </a:lnSpc>
              <a:spcBef>
                <a:spcPts val="0"/>
              </a:spcBef>
              <a:spcAft>
                <a:spcPts val="0"/>
              </a:spcAft>
              <a:buFont typeface="Wingdings" panose="05000000000000000000" pitchFamily="2" charset="2"/>
              <a:buChar char=""/>
            </a:pPr>
            <a:r>
              <a:rPr lang="en-US" sz="3200" kern="100" dirty="0">
                <a:effectLst/>
                <a:latin typeface="+mj-lt"/>
                <a:ea typeface="Aptos" panose="020B0004020202020204" pitchFamily="34" charset="0"/>
                <a:cs typeface="Times New Roman" panose="02020603050405020304" pitchFamily="18" charset="0"/>
              </a:rPr>
              <a:t>South Central and SWK are keenly aware of the income tax disadvantage as we’ve witnessed TN’s explosive growth.  While KY has population pockets of growth, TN seems to be growing in every region, especially along the KY border.  Clarksville has grown by 170,000 people since 1970.  </a:t>
            </a:r>
          </a:p>
          <a:p>
            <a:pPr marL="342900" marR="0" lvl="0" indent="-342900">
              <a:lnSpc>
                <a:spcPct val="115000"/>
              </a:lnSpc>
              <a:spcBef>
                <a:spcPts val="0"/>
              </a:spcBef>
              <a:spcAft>
                <a:spcPts val="0"/>
              </a:spcAft>
              <a:buFont typeface="Wingdings" panose="05000000000000000000" pitchFamily="2" charset="2"/>
              <a:buChar char=""/>
            </a:pPr>
            <a:r>
              <a:rPr lang="en-US" sz="3200" kern="100" dirty="0">
                <a:effectLst/>
                <a:latin typeface="+mj-lt"/>
                <a:ea typeface="Aptos" panose="020B0004020202020204" pitchFamily="34" charset="0"/>
                <a:cs typeface="Times New Roman" panose="02020603050405020304" pitchFamily="18" charset="0"/>
              </a:rPr>
              <a:t>State leadership has already done the smart thing exempting active-duty military and most military retiree pensions.</a:t>
            </a:r>
          </a:p>
        </p:txBody>
      </p:sp>
      <p:pic>
        <p:nvPicPr>
          <p:cNvPr id="2" name="Picture 1" descr="A close up of a logo&#10;&#10;Description automatically generated">
            <a:extLst>
              <a:ext uri="{FF2B5EF4-FFF2-40B4-BE49-F238E27FC236}">
                <a16:creationId xmlns:a16="http://schemas.microsoft.com/office/drawing/2014/main" id="{224860F5-4B78-B87C-6BA7-64D17978E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9249911"/>
            <a:ext cx="3196075" cy="649504"/>
          </a:xfrm>
          <a:prstGeom prst="rect">
            <a:avLst/>
          </a:prstGeom>
        </p:spPr>
      </p:pic>
      <p:pic>
        <p:nvPicPr>
          <p:cNvPr id="11" name="Picture 10" descr="A logo for a company&#10;&#10;Description automatically generated">
            <a:extLst>
              <a:ext uri="{FF2B5EF4-FFF2-40B4-BE49-F238E27FC236}">
                <a16:creationId xmlns:a16="http://schemas.microsoft.com/office/drawing/2014/main" id="{FCD5F97E-AE8A-A3CC-6222-8352FE4BB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8249" y="9070720"/>
            <a:ext cx="1910242" cy="1030582"/>
          </a:xfrm>
          <a:prstGeom prst="rect">
            <a:avLst/>
          </a:prstGeom>
        </p:spPr>
      </p:pic>
      <p:pic>
        <p:nvPicPr>
          <p:cNvPr id="12" name="Picture 11" descr="A logo with blue text&#10;&#10;Description automatically generated">
            <a:extLst>
              <a:ext uri="{FF2B5EF4-FFF2-40B4-BE49-F238E27FC236}">
                <a16:creationId xmlns:a16="http://schemas.microsoft.com/office/drawing/2014/main" id="{03FEDB1C-8030-0F4F-4557-789227C33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8821" y="9070720"/>
            <a:ext cx="3392293" cy="771899"/>
          </a:xfrm>
          <a:prstGeom prst="rect">
            <a:avLst/>
          </a:prstGeom>
        </p:spPr>
      </p:pic>
    </p:spTree>
    <p:extLst>
      <p:ext uri="{BB962C8B-B14F-4D97-AF65-F5344CB8AC3E}">
        <p14:creationId xmlns:p14="http://schemas.microsoft.com/office/powerpoint/2010/main" val="1718512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2AF9-CF6F-35FD-BF81-A5FA64409FB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8C7B19A-B7E4-7809-F27E-36EC07911205}"/>
              </a:ext>
            </a:extLst>
          </p:cNvPr>
          <p:cNvGrpSpPr/>
          <p:nvPr/>
        </p:nvGrpSpPr>
        <p:grpSpPr>
          <a:xfrm>
            <a:off x="529825" y="-908424"/>
            <a:ext cx="1412688" cy="9550514"/>
            <a:chOff x="0" y="0"/>
            <a:chExt cx="372066" cy="2515362"/>
          </a:xfrm>
        </p:grpSpPr>
        <p:sp>
          <p:nvSpPr>
            <p:cNvPr id="4" name="Freeform 4">
              <a:extLst>
                <a:ext uri="{FF2B5EF4-FFF2-40B4-BE49-F238E27FC236}">
                  <a16:creationId xmlns:a16="http://schemas.microsoft.com/office/drawing/2014/main" id="{D5D0EADE-EC4F-08B1-8BD9-7673C385041E}"/>
                </a:ext>
              </a:extLst>
            </p:cNvPr>
            <p:cNvSpPr/>
            <p:nvPr/>
          </p:nvSpPr>
          <p:spPr>
            <a:xfrm>
              <a:off x="0" y="0"/>
              <a:ext cx="372066" cy="2515362"/>
            </a:xfrm>
            <a:custGeom>
              <a:avLst/>
              <a:gdLst/>
              <a:ahLst/>
              <a:cxnLst/>
              <a:rect l="l" t="t" r="r" b="b"/>
              <a:pathLst>
                <a:path w="372066" h="2515362">
                  <a:moveTo>
                    <a:pt x="0" y="0"/>
                  </a:moveTo>
                  <a:lnTo>
                    <a:pt x="372066" y="0"/>
                  </a:lnTo>
                  <a:lnTo>
                    <a:pt x="372066" y="2515362"/>
                  </a:lnTo>
                  <a:lnTo>
                    <a:pt x="0" y="2515362"/>
                  </a:lnTo>
                  <a:close/>
                </a:path>
              </a:pathLst>
            </a:custGeom>
            <a:solidFill>
              <a:srgbClr val="BE1D2D"/>
            </a:solidFill>
          </p:spPr>
          <p:txBody>
            <a:bodyPr/>
            <a:lstStyle/>
            <a:p>
              <a:endParaRPr lang="en-US" sz="4800"/>
            </a:p>
          </p:txBody>
        </p:sp>
        <p:sp>
          <p:nvSpPr>
            <p:cNvPr id="5" name="TextBox 5">
              <a:extLst>
                <a:ext uri="{FF2B5EF4-FFF2-40B4-BE49-F238E27FC236}">
                  <a16:creationId xmlns:a16="http://schemas.microsoft.com/office/drawing/2014/main" id="{9688F87F-00F0-96F7-38A0-EAC9FD4FBB21}"/>
                </a:ext>
              </a:extLst>
            </p:cNvPr>
            <p:cNvSpPr txBox="1"/>
            <p:nvPr/>
          </p:nvSpPr>
          <p:spPr>
            <a:xfrm>
              <a:off x="0" y="-38100"/>
              <a:ext cx="372066" cy="2553462"/>
            </a:xfrm>
            <a:prstGeom prst="rect">
              <a:avLst/>
            </a:prstGeom>
          </p:spPr>
          <p:txBody>
            <a:bodyPr lIns="50800" tIns="50800" rIns="50800" bIns="50800" rtlCol="0" anchor="ctr"/>
            <a:lstStyle/>
            <a:p>
              <a:pPr algn="ctr">
                <a:lnSpc>
                  <a:spcPts val="2659"/>
                </a:lnSpc>
              </a:pPr>
              <a:endParaRPr sz="4800"/>
            </a:p>
          </p:txBody>
        </p:sp>
      </p:grpSp>
      <p:sp>
        <p:nvSpPr>
          <p:cNvPr id="8" name="TextBox 7">
            <a:extLst>
              <a:ext uri="{FF2B5EF4-FFF2-40B4-BE49-F238E27FC236}">
                <a16:creationId xmlns:a16="http://schemas.microsoft.com/office/drawing/2014/main" id="{053151CA-AD42-042C-A7DD-B57310A0C57E}"/>
              </a:ext>
            </a:extLst>
          </p:cNvPr>
          <p:cNvSpPr txBox="1"/>
          <p:nvPr/>
        </p:nvSpPr>
        <p:spPr>
          <a:xfrm>
            <a:off x="2971800" y="800100"/>
            <a:ext cx="14249400" cy="1938992"/>
          </a:xfrm>
          <a:prstGeom prst="rect">
            <a:avLst/>
          </a:prstGeom>
          <a:noFill/>
        </p:spPr>
        <p:txBody>
          <a:bodyPr wrap="square" rtlCol="0">
            <a:spAutoFit/>
          </a:bodyPr>
          <a:lstStyle/>
          <a:p>
            <a:r>
              <a:rPr lang="en-US" sz="6000" dirty="0"/>
              <a:t> </a:t>
            </a:r>
          </a:p>
          <a:p>
            <a:endParaRPr lang="en-US" sz="6000" dirty="0"/>
          </a:p>
        </p:txBody>
      </p:sp>
      <p:sp>
        <p:nvSpPr>
          <p:cNvPr id="6" name="TextBox 5">
            <a:extLst>
              <a:ext uri="{FF2B5EF4-FFF2-40B4-BE49-F238E27FC236}">
                <a16:creationId xmlns:a16="http://schemas.microsoft.com/office/drawing/2014/main" id="{208BFA02-94CB-DE2F-051E-E61D47C23E69}"/>
              </a:ext>
            </a:extLst>
          </p:cNvPr>
          <p:cNvSpPr txBox="1"/>
          <p:nvPr/>
        </p:nvSpPr>
        <p:spPr>
          <a:xfrm>
            <a:off x="2819399" y="419100"/>
            <a:ext cx="14938775" cy="8004921"/>
          </a:xfrm>
          <a:prstGeom prst="rect">
            <a:avLst/>
          </a:prstGeom>
          <a:noFill/>
        </p:spPr>
        <p:txBody>
          <a:bodyPr wrap="square" rtlCol="0">
            <a:spAutoFit/>
          </a:bodyPr>
          <a:lstStyle/>
          <a:p>
            <a:pPr marL="0" marR="0">
              <a:lnSpc>
                <a:spcPct val="115000"/>
              </a:lnSpc>
              <a:spcBef>
                <a:spcPts val="0"/>
              </a:spcBef>
              <a:spcAft>
                <a:spcPts val="0"/>
              </a:spcAft>
            </a:pPr>
            <a:r>
              <a:rPr lang="en-US" sz="4000" b="1" kern="100" dirty="0">
                <a:effectLst/>
                <a:latin typeface="+mj-lt"/>
                <a:ea typeface="Aptos" panose="020B0004020202020204" pitchFamily="34" charset="0"/>
                <a:cs typeface="Times New Roman" panose="02020603050405020304" pitchFamily="18" charset="0"/>
              </a:rPr>
              <a:t>What we’re asking …</a:t>
            </a:r>
          </a:p>
          <a:p>
            <a:pPr marL="342900" marR="0" lvl="0" indent="-342900">
              <a:lnSpc>
                <a:spcPct val="115000"/>
              </a:lnSpc>
              <a:spcBef>
                <a:spcPts val="0"/>
              </a:spcBef>
              <a:spcAft>
                <a:spcPts val="0"/>
              </a:spcAft>
              <a:buFont typeface="Wingdings" panose="05000000000000000000" pitchFamily="2" charset="2"/>
              <a:buChar char=""/>
            </a:pPr>
            <a:r>
              <a:rPr lang="en-US" sz="3600" kern="100" dirty="0">
                <a:effectLst/>
                <a:latin typeface="+mj-lt"/>
                <a:ea typeface="Aptos" panose="020B0004020202020204" pitchFamily="34" charset="0"/>
                <a:cs typeface="Times New Roman" panose="02020603050405020304" pitchFamily="18" charset="0"/>
              </a:rPr>
              <a:t> We’re asking you to take the </a:t>
            </a:r>
            <a:r>
              <a:rPr lang="en-US" sz="3600" b="1" u="sng" kern="100" dirty="0">
                <a:effectLst/>
                <a:latin typeface="+mj-lt"/>
                <a:ea typeface="Aptos" panose="020B0004020202020204" pitchFamily="34" charset="0"/>
                <a:cs typeface="Times New Roman" panose="02020603050405020304" pitchFamily="18" charset="0"/>
              </a:rPr>
              <a:t>next logical step </a:t>
            </a:r>
            <a:r>
              <a:rPr lang="en-US" sz="3600" kern="100" dirty="0">
                <a:effectLst/>
                <a:latin typeface="+mj-lt"/>
                <a:ea typeface="Aptos" panose="020B0004020202020204" pitchFamily="34" charset="0"/>
                <a:cs typeface="Times New Roman" panose="02020603050405020304" pitchFamily="18" charset="0"/>
              </a:rPr>
              <a:t>by fully exempting military retiree pensions and taking another incremental step toward the full elimination of the state’s income tax.</a:t>
            </a:r>
          </a:p>
          <a:p>
            <a:pPr marL="342900" marR="0" lvl="0" indent="-342900">
              <a:lnSpc>
                <a:spcPct val="115000"/>
              </a:lnSpc>
              <a:spcBef>
                <a:spcPts val="0"/>
              </a:spcBef>
              <a:spcAft>
                <a:spcPts val="0"/>
              </a:spcAft>
              <a:buFont typeface="Wingdings" panose="05000000000000000000" pitchFamily="2" charset="2"/>
              <a:buChar char=""/>
            </a:pPr>
            <a:endParaRPr lang="en-US" sz="3600" kern="100" dirty="0">
              <a:effectLst/>
              <a:latin typeface="+mj-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3600" kern="100" dirty="0">
                <a:effectLst/>
                <a:latin typeface="+mj-lt"/>
                <a:ea typeface="Aptos" panose="020B0004020202020204" pitchFamily="34" charset="0"/>
                <a:cs typeface="Times New Roman" panose="02020603050405020304" pitchFamily="18" charset="0"/>
              </a:rPr>
              <a:t>Let’s set a ten-year goal…let’s make it easy for 10% of the annual military retirees to decide to come home to Kentucky and help build a better Bluegrass state…that’s 20,000 new retirees per year for the next ten years!</a:t>
            </a:r>
          </a:p>
          <a:p>
            <a:pPr marL="342900" marR="0" lvl="0" indent="-342900">
              <a:lnSpc>
                <a:spcPct val="115000"/>
              </a:lnSpc>
              <a:spcBef>
                <a:spcPts val="0"/>
              </a:spcBef>
              <a:spcAft>
                <a:spcPts val="0"/>
              </a:spcAft>
              <a:buFont typeface="Wingdings" panose="05000000000000000000" pitchFamily="2" charset="2"/>
              <a:buChar char=""/>
            </a:pPr>
            <a:endParaRPr lang="en-US" sz="3600" kern="100" dirty="0">
              <a:effectLst/>
              <a:latin typeface="+mj-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3600" kern="100" dirty="0">
                <a:effectLst/>
                <a:latin typeface="+mj-lt"/>
                <a:ea typeface="Aptos" panose="020B0004020202020204" pitchFamily="34" charset="0"/>
                <a:cs typeface="Times New Roman" panose="02020603050405020304" pitchFamily="18" charset="0"/>
              </a:rPr>
              <a:t>By doing so, you will continue to advance toward the shared goal of being the most military friendly state in the nation while unlocking the full potential of the experienced and skilled military retiree workforce.</a:t>
            </a:r>
          </a:p>
        </p:txBody>
      </p:sp>
      <p:pic>
        <p:nvPicPr>
          <p:cNvPr id="2" name="Picture 1" descr="A close up of a logo&#10;&#10;Description automatically generated">
            <a:extLst>
              <a:ext uri="{FF2B5EF4-FFF2-40B4-BE49-F238E27FC236}">
                <a16:creationId xmlns:a16="http://schemas.microsoft.com/office/drawing/2014/main" id="{475507C0-7BC2-801E-4BF4-FEF92A8BA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751" y="8523091"/>
            <a:ext cx="3196075" cy="649504"/>
          </a:xfrm>
          <a:prstGeom prst="rect">
            <a:avLst/>
          </a:prstGeom>
        </p:spPr>
      </p:pic>
      <p:pic>
        <p:nvPicPr>
          <p:cNvPr id="11" name="Picture 10" descr="A logo for a company&#10;&#10;Description automatically generated">
            <a:extLst>
              <a:ext uri="{FF2B5EF4-FFF2-40B4-BE49-F238E27FC236}">
                <a16:creationId xmlns:a16="http://schemas.microsoft.com/office/drawing/2014/main" id="{C3ADB758-DFCA-8DA3-A274-2AB09F736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0" y="8343900"/>
            <a:ext cx="1910242" cy="1030582"/>
          </a:xfrm>
          <a:prstGeom prst="rect">
            <a:avLst/>
          </a:prstGeom>
        </p:spPr>
      </p:pic>
      <p:pic>
        <p:nvPicPr>
          <p:cNvPr id="12" name="Picture 11" descr="A logo with blue text&#10;&#10;Description automatically generated">
            <a:extLst>
              <a:ext uri="{FF2B5EF4-FFF2-40B4-BE49-F238E27FC236}">
                <a16:creationId xmlns:a16="http://schemas.microsoft.com/office/drawing/2014/main" id="{25FBA332-26A8-B259-E525-0A0C678A5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8772" y="8343900"/>
            <a:ext cx="3392293" cy="771899"/>
          </a:xfrm>
          <a:prstGeom prst="rect">
            <a:avLst/>
          </a:prstGeom>
        </p:spPr>
      </p:pic>
    </p:spTree>
    <p:extLst>
      <p:ext uri="{BB962C8B-B14F-4D97-AF65-F5344CB8AC3E}">
        <p14:creationId xmlns:p14="http://schemas.microsoft.com/office/powerpoint/2010/main" val="2291970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33473</TotalTime>
  <Words>1944</Words>
  <Application>Microsoft Office PowerPoint</Application>
  <PresentationFormat>Custom</PresentationFormat>
  <Paragraphs>147</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Helios</vt:lpstr>
      <vt:lpstr>Arial</vt:lpstr>
      <vt:lpstr>Courier New</vt:lpstr>
      <vt:lpstr>Helios Bold</vt:lpstr>
      <vt:lpstr>Aptos Display</vt:lpstr>
      <vt:lpstr>TT Hoves Bold</vt:lpstr>
      <vt:lpstr>Calibri</vt:lpstr>
      <vt:lpstr>Aptos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Slide-Taylor Template Startup</dc:title>
  <dc:creator>Taylor Hayes</dc:creator>
  <cp:lastModifiedBy>Taylor Hayes</cp:lastModifiedBy>
  <cp:revision>35</cp:revision>
  <cp:lastPrinted>2024-09-11T12:59:12Z</cp:lastPrinted>
  <dcterms:created xsi:type="dcterms:W3CDTF">2006-08-16T00:00:00Z</dcterms:created>
  <dcterms:modified xsi:type="dcterms:W3CDTF">2024-11-12T20:53:58Z</dcterms:modified>
  <dc:identifier>DAGD_3xJ7oo</dc:identifier>
</cp:coreProperties>
</file>