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0"/>
  </p:notesMasterIdLst>
  <p:sldIdLst>
    <p:sldId id="256" r:id="rId2"/>
    <p:sldId id="260" r:id="rId3"/>
    <p:sldId id="261" r:id="rId4"/>
    <p:sldId id="262" r:id="rId5"/>
    <p:sldId id="263" r:id="rId6"/>
    <p:sldId id="264" r:id="rId7"/>
    <p:sldId id="265"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10" d="100"/>
          <a:sy n="110" d="100"/>
        </p:scale>
        <p:origin x="49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svg"/><Relationship Id="rId1" Type="http://schemas.openxmlformats.org/officeDocument/2006/relationships/image" Target="../media/image14.png"/><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svg"/><Relationship Id="rId1" Type="http://schemas.openxmlformats.org/officeDocument/2006/relationships/image" Target="../media/image14.png"/><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B38665-4D86-4191-922C-FC5349BF7B0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B4D38ED-1278-481C-93F7-CBE6DAF45F8F}">
      <dgm:prSet/>
      <dgm:spPr/>
      <dgm:t>
        <a:bodyPr/>
        <a:lstStyle/>
        <a:p>
          <a:pPr>
            <a:lnSpc>
              <a:spcPct val="100000"/>
            </a:lnSpc>
          </a:pPr>
          <a:r>
            <a:rPr lang="en-US"/>
            <a:t>202 apprentices enrolled for the 2024-2025 school year</a:t>
          </a:r>
        </a:p>
      </dgm:t>
    </dgm:pt>
    <dgm:pt modelId="{F29EAC20-5F57-4FA5-B151-53EE69351839}" type="parTrans" cxnId="{DEBE0D3C-011A-489D-8D74-03AF0DBF66F8}">
      <dgm:prSet/>
      <dgm:spPr/>
      <dgm:t>
        <a:bodyPr/>
        <a:lstStyle/>
        <a:p>
          <a:endParaRPr lang="en-US"/>
        </a:p>
      </dgm:t>
    </dgm:pt>
    <dgm:pt modelId="{291DAD7A-1B1F-4E5B-8E7E-75BFF2B0CA37}" type="sibTrans" cxnId="{DEBE0D3C-011A-489D-8D74-03AF0DBF66F8}">
      <dgm:prSet/>
      <dgm:spPr/>
      <dgm:t>
        <a:bodyPr/>
        <a:lstStyle/>
        <a:p>
          <a:endParaRPr lang="en-US"/>
        </a:p>
      </dgm:t>
    </dgm:pt>
    <dgm:pt modelId="{37A9D946-5C94-42FB-8FF0-273C58EAD09A}">
      <dgm:prSet/>
      <dgm:spPr/>
      <dgm:t>
        <a:bodyPr/>
        <a:lstStyle/>
        <a:p>
          <a:pPr>
            <a:lnSpc>
              <a:spcPct val="100000"/>
            </a:lnSpc>
          </a:pPr>
          <a:r>
            <a:rPr lang="en-US" dirty="0"/>
            <a:t>Our largest </a:t>
          </a:r>
          <a:r>
            <a:rPr lang="en-US" dirty="0" smtClean="0"/>
            <a:t>first </a:t>
          </a:r>
          <a:r>
            <a:rPr lang="en-US" dirty="0"/>
            <a:t>year class of 88 apprentices</a:t>
          </a:r>
        </a:p>
      </dgm:t>
    </dgm:pt>
    <dgm:pt modelId="{786281B6-1B0A-41F1-8FCC-A1D7BC5D9508}" type="parTrans" cxnId="{66AF4C51-4D16-45F1-9AD4-20E2241928FC}">
      <dgm:prSet/>
      <dgm:spPr/>
      <dgm:t>
        <a:bodyPr/>
        <a:lstStyle/>
        <a:p>
          <a:endParaRPr lang="en-US"/>
        </a:p>
      </dgm:t>
    </dgm:pt>
    <dgm:pt modelId="{CD73F1B0-8005-4615-B93F-DC3D6B4C814B}" type="sibTrans" cxnId="{66AF4C51-4D16-45F1-9AD4-20E2241928FC}">
      <dgm:prSet/>
      <dgm:spPr/>
      <dgm:t>
        <a:bodyPr/>
        <a:lstStyle/>
        <a:p>
          <a:endParaRPr lang="en-US"/>
        </a:p>
      </dgm:t>
    </dgm:pt>
    <dgm:pt modelId="{1150C1E0-9C24-428C-B3F5-846D8B557EFC}">
      <dgm:prSet/>
      <dgm:spPr/>
      <dgm:t>
        <a:bodyPr/>
        <a:lstStyle/>
        <a:p>
          <a:pPr>
            <a:lnSpc>
              <a:spcPct val="100000"/>
            </a:lnSpc>
          </a:pPr>
          <a:r>
            <a:rPr lang="en-US" dirty="0"/>
            <a:t>Many apprentices found their </a:t>
          </a:r>
          <a:r>
            <a:rPr lang="en-US" dirty="0" smtClean="0"/>
            <a:t>jobs with Electrical Contractors that are members of the IEC </a:t>
          </a:r>
          <a:endParaRPr lang="en-US" dirty="0"/>
        </a:p>
      </dgm:t>
    </dgm:pt>
    <dgm:pt modelId="{7AED8315-D9CC-4C68-A0DB-EC1CB5199E5D}" type="parTrans" cxnId="{E38F9341-03B7-43AF-A3CF-A4A2F9D4CCBB}">
      <dgm:prSet/>
      <dgm:spPr/>
      <dgm:t>
        <a:bodyPr/>
        <a:lstStyle/>
        <a:p>
          <a:endParaRPr lang="en-US"/>
        </a:p>
      </dgm:t>
    </dgm:pt>
    <dgm:pt modelId="{E6A188B5-8023-47EA-B9AC-4DF6F3A232E2}" type="sibTrans" cxnId="{E38F9341-03B7-43AF-A3CF-A4A2F9D4CCBB}">
      <dgm:prSet/>
      <dgm:spPr/>
      <dgm:t>
        <a:bodyPr/>
        <a:lstStyle/>
        <a:p>
          <a:endParaRPr lang="en-US"/>
        </a:p>
      </dgm:t>
    </dgm:pt>
    <dgm:pt modelId="{9E78441D-D9C1-4D71-A02B-77EB186D9801}" type="pres">
      <dgm:prSet presAssocID="{3DB38665-4D86-4191-922C-FC5349BF7B09}" presName="root" presStyleCnt="0">
        <dgm:presLayoutVars>
          <dgm:dir/>
          <dgm:resizeHandles val="exact"/>
        </dgm:presLayoutVars>
      </dgm:prSet>
      <dgm:spPr/>
      <dgm:t>
        <a:bodyPr/>
        <a:lstStyle/>
        <a:p>
          <a:endParaRPr lang="en-US"/>
        </a:p>
      </dgm:t>
    </dgm:pt>
    <dgm:pt modelId="{E058727A-3C58-4DC2-8E1B-F31E30D2C916}" type="pres">
      <dgm:prSet presAssocID="{BB4D38ED-1278-481C-93F7-CBE6DAF45F8F}" presName="compNode" presStyleCnt="0"/>
      <dgm:spPr/>
    </dgm:pt>
    <dgm:pt modelId="{1C4ECC1D-E9B7-4AEA-9F43-B34EEFE53B29}" type="pres">
      <dgm:prSet presAssocID="{BB4D38ED-1278-481C-93F7-CBE6DAF45F8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Diploma Roll"/>
        </a:ext>
      </dgm:extLst>
    </dgm:pt>
    <dgm:pt modelId="{029B9CAE-2D7F-4843-9947-DB2CC24436EB}" type="pres">
      <dgm:prSet presAssocID="{BB4D38ED-1278-481C-93F7-CBE6DAF45F8F}" presName="spaceRect" presStyleCnt="0"/>
      <dgm:spPr/>
    </dgm:pt>
    <dgm:pt modelId="{4D50ED70-C1BB-4439-A58F-AD0291410538}" type="pres">
      <dgm:prSet presAssocID="{BB4D38ED-1278-481C-93F7-CBE6DAF45F8F}" presName="textRect" presStyleLbl="revTx" presStyleIdx="0" presStyleCnt="3">
        <dgm:presLayoutVars>
          <dgm:chMax val="1"/>
          <dgm:chPref val="1"/>
        </dgm:presLayoutVars>
      </dgm:prSet>
      <dgm:spPr/>
      <dgm:t>
        <a:bodyPr/>
        <a:lstStyle/>
        <a:p>
          <a:endParaRPr lang="en-US"/>
        </a:p>
      </dgm:t>
    </dgm:pt>
    <dgm:pt modelId="{9554D5E7-847D-42FE-A55C-7521356547ED}" type="pres">
      <dgm:prSet presAssocID="{291DAD7A-1B1F-4E5B-8E7E-75BFF2B0CA37}" presName="sibTrans" presStyleCnt="0"/>
      <dgm:spPr/>
    </dgm:pt>
    <dgm:pt modelId="{521ABE8D-4402-4515-A715-C335F36AE07E}" type="pres">
      <dgm:prSet presAssocID="{37A9D946-5C94-42FB-8FF0-273C58EAD09A}" presName="compNode" presStyleCnt="0"/>
      <dgm:spPr/>
    </dgm:pt>
    <dgm:pt modelId="{B8854630-AF85-4E3B-8AF0-33917E8F1EC0}" type="pres">
      <dgm:prSet presAssocID="{37A9D946-5C94-42FB-8FF0-273C58EAD09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E0C3C99F-9D2B-4436-9647-610B5C96D1EA}" type="pres">
      <dgm:prSet presAssocID="{37A9D946-5C94-42FB-8FF0-273C58EAD09A}" presName="spaceRect" presStyleCnt="0"/>
      <dgm:spPr/>
    </dgm:pt>
    <dgm:pt modelId="{0887B717-4878-4D0A-984D-2F95E0336ABC}" type="pres">
      <dgm:prSet presAssocID="{37A9D946-5C94-42FB-8FF0-273C58EAD09A}" presName="textRect" presStyleLbl="revTx" presStyleIdx="1" presStyleCnt="3" custScaleX="88655">
        <dgm:presLayoutVars>
          <dgm:chMax val="1"/>
          <dgm:chPref val="1"/>
        </dgm:presLayoutVars>
      </dgm:prSet>
      <dgm:spPr/>
      <dgm:t>
        <a:bodyPr/>
        <a:lstStyle/>
        <a:p>
          <a:endParaRPr lang="en-US"/>
        </a:p>
      </dgm:t>
    </dgm:pt>
    <dgm:pt modelId="{84DAF44B-1F3D-4EEE-A0E4-3BF731AA875E}" type="pres">
      <dgm:prSet presAssocID="{CD73F1B0-8005-4615-B93F-DC3D6B4C814B}" presName="sibTrans" presStyleCnt="0"/>
      <dgm:spPr/>
    </dgm:pt>
    <dgm:pt modelId="{FCCBFC38-6968-4666-B125-E1DD2B973C03}" type="pres">
      <dgm:prSet presAssocID="{1150C1E0-9C24-428C-B3F5-846D8B557EFC}" presName="compNode" presStyleCnt="0"/>
      <dgm:spPr/>
    </dgm:pt>
    <dgm:pt modelId="{B138CDF8-969E-4588-817A-2A2FED5E0D4B}" type="pres">
      <dgm:prSet presAssocID="{1150C1E0-9C24-428C-B3F5-846D8B557EF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Team"/>
        </a:ext>
      </dgm:extLst>
    </dgm:pt>
    <dgm:pt modelId="{897FC090-B7D8-4F70-80AA-BC1631BD46B6}" type="pres">
      <dgm:prSet presAssocID="{1150C1E0-9C24-428C-B3F5-846D8B557EFC}" presName="spaceRect" presStyleCnt="0"/>
      <dgm:spPr/>
    </dgm:pt>
    <dgm:pt modelId="{4D88C15D-E1BF-4CA6-A739-B3D0AA96C802}" type="pres">
      <dgm:prSet presAssocID="{1150C1E0-9C24-428C-B3F5-846D8B557EFC}" presName="textRect" presStyleLbl="revTx" presStyleIdx="2" presStyleCnt="3">
        <dgm:presLayoutVars>
          <dgm:chMax val="1"/>
          <dgm:chPref val="1"/>
        </dgm:presLayoutVars>
      </dgm:prSet>
      <dgm:spPr/>
      <dgm:t>
        <a:bodyPr/>
        <a:lstStyle/>
        <a:p>
          <a:endParaRPr lang="en-US"/>
        </a:p>
      </dgm:t>
    </dgm:pt>
  </dgm:ptLst>
  <dgm:cxnLst>
    <dgm:cxn modelId="{64443272-DA96-4A78-B333-ADA2FE604DD7}" type="presOf" srcId="{37A9D946-5C94-42FB-8FF0-273C58EAD09A}" destId="{0887B717-4878-4D0A-984D-2F95E0336ABC}" srcOrd="0" destOrd="0" presId="urn:microsoft.com/office/officeart/2018/2/layout/IconLabelList"/>
    <dgm:cxn modelId="{DEBE0D3C-011A-489D-8D74-03AF0DBF66F8}" srcId="{3DB38665-4D86-4191-922C-FC5349BF7B09}" destId="{BB4D38ED-1278-481C-93F7-CBE6DAF45F8F}" srcOrd="0" destOrd="0" parTransId="{F29EAC20-5F57-4FA5-B151-53EE69351839}" sibTransId="{291DAD7A-1B1F-4E5B-8E7E-75BFF2B0CA37}"/>
    <dgm:cxn modelId="{BD77217D-00FD-488E-8CEB-6A707B523F1C}" type="presOf" srcId="{BB4D38ED-1278-481C-93F7-CBE6DAF45F8F}" destId="{4D50ED70-C1BB-4439-A58F-AD0291410538}" srcOrd="0" destOrd="0" presId="urn:microsoft.com/office/officeart/2018/2/layout/IconLabelList"/>
    <dgm:cxn modelId="{4053C0C3-4542-41AD-805C-E57A81CFDDA3}" type="presOf" srcId="{1150C1E0-9C24-428C-B3F5-846D8B557EFC}" destId="{4D88C15D-E1BF-4CA6-A739-B3D0AA96C802}" srcOrd="0" destOrd="0" presId="urn:microsoft.com/office/officeart/2018/2/layout/IconLabelList"/>
    <dgm:cxn modelId="{66AF4C51-4D16-45F1-9AD4-20E2241928FC}" srcId="{3DB38665-4D86-4191-922C-FC5349BF7B09}" destId="{37A9D946-5C94-42FB-8FF0-273C58EAD09A}" srcOrd="1" destOrd="0" parTransId="{786281B6-1B0A-41F1-8FCC-A1D7BC5D9508}" sibTransId="{CD73F1B0-8005-4615-B93F-DC3D6B4C814B}"/>
    <dgm:cxn modelId="{E38F9341-03B7-43AF-A3CF-A4A2F9D4CCBB}" srcId="{3DB38665-4D86-4191-922C-FC5349BF7B09}" destId="{1150C1E0-9C24-428C-B3F5-846D8B557EFC}" srcOrd="2" destOrd="0" parTransId="{7AED8315-D9CC-4C68-A0DB-EC1CB5199E5D}" sibTransId="{E6A188B5-8023-47EA-B9AC-4DF6F3A232E2}"/>
    <dgm:cxn modelId="{C12BF9BE-96BD-45DC-B0D0-E4DFA0DADB10}" type="presOf" srcId="{3DB38665-4D86-4191-922C-FC5349BF7B09}" destId="{9E78441D-D9C1-4D71-A02B-77EB186D9801}" srcOrd="0" destOrd="0" presId="urn:microsoft.com/office/officeart/2018/2/layout/IconLabelList"/>
    <dgm:cxn modelId="{D9E1F1E8-8176-4106-AEFC-B2E38B07E508}" type="presParOf" srcId="{9E78441D-D9C1-4D71-A02B-77EB186D9801}" destId="{E058727A-3C58-4DC2-8E1B-F31E30D2C916}" srcOrd="0" destOrd="0" presId="urn:microsoft.com/office/officeart/2018/2/layout/IconLabelList"/>
    <dgm:cxn modelId="{61798C77-972F-4BF4-86A9-5FA7F49D5C1B}" type="presParOf" srcId="{E058727A-3C58-4DC2-8E1B-F31E30D2C916}" destId="{1C4ECC1D-E9B7-4AEA-9F43-B34EEFE53B29}" srcOrd="0" destOrd="0" presId="urn:microsoft.com/office/officeart/2018/2/layout/IconLabelList"/>
    <dgm:cxn modelId="{7D59A1F7-C1C0-47B1-B309-6D5B9C378B2A}" type="presParOf" srcId="{E058727A-3C58-4DC2-8E1B-F31E30D2C916}" destId="{029B9CAE-2D7F-4843-9947-DB2CC24436EB}" srcOrd="1" destOrd="0" presId="urn:microsoft.com/office/officeart/2018/2/layout/IconLabelList"/>
    <dgm:cxn modelId="{2D01C4A6-1896-4331-9D43-5B01CD273166}" type="presParOf" srcId="{E058727A-3C58-4DC2-8E1B-F31E30D2C916}" destId="{4D50ED70-C1BB-4439-A58F-AD0291410538}" srcOrd="2" destOrd="0" presId="urn:microsoft.com/office/officeart/2018/2/layout/IconLabelList"/>
    <dgm:cxn modelId="{7309C880-8402-4054-9146-DD410DC70F4B}" type="presParOf" srcId="{9E78441D-D9C1-4D71-A02B-77EB186D9801}" destId="{9554D5E7-847D-42FE-A55C-7521356547ED}" srcOrd="1" destOrd="0" presId="urn:microsoft.com/office/officeart/2018/2/layout/IconLabelList"/>
    <dgm:cxn modelId="{88E26C62-F116-4F66-9D66-4BC2D9910A41}" type="presParOf" srcId="{9E78441D-D9C1-4D71-A02B-77EB186D9801}" destId="{521ABE8D-4402-4515-A715-C335F36AE07E}" srcOrd="2" destOrd="0" presId="urn:microsoft.com/office/officeart/2018/2/layout/IconLabelList"/>
    <dgm:cxn modelId="{364604F5-04E1-4C52-8033-F30050FD22A7}" type="presParOf" srcId="{521ABE8D-4402-4515-A715-C335F36AE07E}" destId="{B8854630-AF85-4E3B-8AF0-33917E8F1EC0}" srcOrd="0" destOrd="0" presId="urn:microsoft.com/office/officeart/2018/2/layout/IconLabelList"/>
    <dgm:cxn modelId="{78DBB1B4-BE64-4011-A85B-DB16DB749470}" type="presParOf" srcId="{521ABE8D-4402-4515-A715-C335F36AE07E}" destId="{E0C3C99F-9D2B-4436-9647-610B5C96D1EA}" srcOrd="1" destOrd="0" presId="urn:microsoft.com/office/officeart/2018/2/layout/IconLabelList"/>
    <dgm:cxn modelId="{B388CB55-7909-4E87-903A-53265E287995}" type="presParOf" srcId="{521ABE8D-4402-4515-A715-C335F36AE07E}" destId="{0887B717-4878-4D0A-984D-2F95E0336ABC}" srcOrd="2" destOrd="0" presId="urn:microsoft.com/office/officeart/2018/2/layout/IconLabelList"/>
    <dgm:cxn modelId="{4ABBDAF6-E103-44AB-9FD5-7F01E410B57F}" type="presParOf" srcId="{9E78441D-D9C1-4D71-A02B-77EB186D9801}" destId="{84DAF44B-1F3D-4EEE-A0E4-3BF731AA875E}" srcOrd="3" destOrd="0" presId="urn:microsoft.com/office/officeart/2018/2/layout/IconLabelList"/>
    <dgm:cxn modelId="{90582E93-AB91-4393-92EC-115C6BC4CE16}" type="presParOf" srcId="{9E78441D-D9C1-4D71-A02B-77EB186D9801}" destId="{FCCBFC38-6968-4666-B125-E1DD2B973C03}" srcOrd="4" destOrd="0" presId="urn:microsoft.com/office/officeart/2018/2/layout/IconLabelList"/>
    <dgm:cxn modelId="{9D860F19-FDD7-401F-B5BA-2061C2F2BC76}" type="presParOf" srcId="{FCCBFC38-6968-4666-B125-E1DD2B973C03}" destId="{B138CDF8-969E-4588-817A-2A2FED5E0D4B}" srcOrd="0" destOrd="0" presId="urn:microsoft.com/office/officeart/2018/2/layout/IconLabelList"/>
    <dgm:cxn modelId="{C3DB5D52-44AC-402C-BE55-DBB2180E1023}" type="presParOf" srcId="{FCCBFC38-6968-4666-B125-E1DD2B973C03}" destId="{897FC090-B7D8-4F70-80AA-BC1631BD46B6}" srcOrd="1" destOrd="0" presId="urn:microsoft.com/office/officeart/2018/2/layout/IconLabelList"/>
    <dgm:cxn modelId="{A8526BAB-E23D-43A2-8B91-DC15073817E8}" type="presParOf" srcId="{FCCBFC38-6968-4666-B125-E1DD2B973C03}" destId="{4D88C15D-E1BF-4CA6-A739-B3D0AA96C80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ECC1D-E9B7-4AEA-9F43-B34EEFE53B29}">
      <dsp:nvSpPr>
        <dsp:cNvPr id="0" name=""/>
        <dsp:cNvSpPr/>
      </dsp:nvSpPr>
      <dsp:spPr>
        <a:xfrm>
          <a:off x="908902" y="148866"/>
          <a:ext cx="643095" cy="643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50ED70-C1BB-4439-A58F-AD0291410538}">
      <dsp:nvSpPr>
        <dsp:cNvPr id="0" name=""/>
        <dsp:cNvSpPr/>
      </dsp:nvSpPr>
      <dsp:spPr>
        <a:xfrm>
          <a:off x="515900" y="1006478"/>
          <a:ext cx="1429101" cy="5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a:t>202 apprentices enrolled for the 2024-2025 school year</a:t>
          </a:r>
        </a:p>
      </dsp:txBody>
      <dsp:txXfrm>
        <a:off x="515900" y="1006478"/>
        <a:ext cx="1429101" cy="571640"/>
      </dsp:txXfrm>
    </dsp:sp>
    <dsp:sp modelId="{B8854630-AF85-4E3B-8AF0-33917E8F1EC0}">
      <dsp:nvSpPr>
        <dsp:cNvPr id="0" name=""/>
        <dsp:cNvSpPr/>
      </dsp:nvSpPr>
      <dsp:spPr>
        <a:xfrm>
          <a:off x="2588097" y="148866"/>
          <a:ext cx="643095" cy="643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87B717-4878-4D0A-984D-2F95E0336ABC}">
      <dsp:nvSpPr>
        <dsp:cNvPr id="0" name=""/>
        <dsp:cNvSpPr/>
      </dsp:nvSpPr>
      <dsp:spPr>
        <a:xfrm>
          <a:off x="2276160" y="1006478"/>
          <a:ext cx="1266969" cy="5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dirty="0"/>
            <a:t>Our largest </a:t>
          </a:r>
          <a:r>
            <a:rPr lang="en-US" sz="1100" kern="1200" dirty="0" smtClean="0"/>
            <a:t>first </a:t>
          </a:r>
          <a:r>
            <a:rPr lang="en-US" sz="1100" kern="1200" dirty="0"/>
            <a:t>year class of 88 apprentices</a:t>
          </a:r>
        </a:p>
      </dsp:txBody>
      <dsp:txXfrm>
        <a:off x="2276160" y="1006478"/>
        <a:ext cx="1266969" cy="571640"/>
      </dsp:txXfrm>
    </dsp:sp>
    <dsp:sp modelId="{B138CDF8-969E-4588-817A-2A2FED5E0D4B}">
      <dsp:nvSpPr>
        <dsp:cNvPr id="0" name=""/>
        <dsp:cNvSpPr/>
      </dsp:nvSpPr>
      <dsp:spPr>
        <a:xfrm>
          <a:off x="1748500" y="1935394"/>
          <a:ext cx="643095" cy="6430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88C15D-E1BF-4CA6-A739-B3D0AA96C802}">
      <dsp:nvSpPr>
        <dsp:cNvPr id="0" name=""/>
        <dsp:cNvSpPr/>
      </dsp:nvSpPr>
      <dsp:spPr>
        <a:xfrm>
          <a:off x="1355497" y="2793006"/>
          <a:ext cx="1429101" cy="5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dirty="0"/>
            <a:t>Many apprentices found their </a:t>
          </a:r>
          <a:r>
            <a:rPr lang="en-US" sz="1100" kern="1200" dirty="0" smtClean="0"/>
            <a:t>jobs with Electrical Contractors that are members of the IEC </a:t>
          </a:r>
          <a:endParaRPr lang="en-US" sz="1100" kern="1200" dirty="0"/>
        </a:p>
      </dsp:txBody>
      <dsp:txXfrm>
        <a:off x="1355497" y="2793006"/>
        <a:ext cx="1429101" cy="57164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DF70F-9081-446D-B95A-CF732AE734D6}"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68E0CB-4654-4D19-80DD-CA6E34AB301C}" type="slidenum">
              <a:rPr lang="en-US" smtClean="0"/>
              <a:t>‹#›</a:t>
            </a:fld>
            <a:endParaRPr lang="en-US"/>
          </a:p>
        </p:txBody>
      </p:sp>
    </p:spTree>
    <p:extLst>
      <p:ext uri="{BB962C8B-B14F-4D97-AF65-F5344CB8AC3E}">
        <p14:creationId xmlns:p14="http://schemas.microsoft.com/office/powerpoint/2010/main" val="3995857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11/11/2024</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3190867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11/11/2024</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294074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11/11/2024</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2653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11/11/2024</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97276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11/11/2024</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931612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11/11/2024</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63433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11/11/2024</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206712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11/11/2024</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797530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11/11/2024</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08125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11/11/2024</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183896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11/11/2024</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954619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11/11/2024</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180116304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image" Target="../media/image1.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hyperlink" Target="mailto:rbarnes@iecbluegrass.org" TargetMode="External"/><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845648E2-B946-43A1-80DE-C50CBBDF92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B03248-0CDD-2033-9183-418AE282BD01}"/>
              </a:ext>
            </a:extLst>
          </p:cNvPr>
          <p:cNvSpPr>
            <a:spLocks noGrp="1"/>
          </p:cNvSpPr>
          <p:nvPr>
            <p:ph type="ctrTitle"/>
          </p:nvPr>
        </p:nvSpPr>
        <p:spPr>
          <a:xfrm>
            <a:off x="1105510" y="1807059"/>
            <a:ext cx="3795812" cy="3162300"/>
          </a:xfrm>
        </p:spPr>
        <p:txBody>
          <a:bodyPr anchor="b">
            <a:normAutofit/>
          </a:bodyPr>
          <a:lstStyle/>
          <a:p>
            <a:pPr>
              <a:lnSpc>
                <a:spcPct val="100000"/>
              </a:lnSpc>
            </a:pPr>
            <a:r>
              <a:rPr lang="en-US" sz="2500" dirty="0"/>
              <a:t/>
            </a:r>
            <a:br>
              <a:rPr lang="en-US" sz="2500" dirty="0"/>
            </a:br>
            <a:endParaRPr lang="en-US" sz="2500" dirty="0"/>
          </a:p>
        </p:txBody>
      </p:sp>
      <p:sp>
        <p:nvSpPr>
          <p:cNvPr id="78" name="Freeform: Shape 77">
            <a:extLst>
              <a:ext uri="{FF2B5EF4-FFF2-40B4-BE49-F238E27FC236}">
                <a16:creationId xmlns:a16="http://schemas.microsoft.com/office/drawing/2014/main" id="{EA06546B-3E90-4E24-BD32-C6BFD1CD8D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3FA95682-BEE6-4B33-BA34-7E7BE49782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3"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logo for a company&#10;&#10;Description automatically generated">
            <a:extLst>
              <a:ext uri="{FF2B5EF4-FFF2-40B4-BE49-F238E27FC236}">
                <a16:creationId xmlns:a16="http://schemas.microsoft.com/office/drawing/2014/main" id="{8F6F79B0-0E50-A98F-695E-E5A7782ABE41}"/>
              </a:ext>
            </a:extLst>
          </p:cNvPr>
          <p:cNvPicPr>
            <a:picLocks noChangeAspect="1"/>
          </p:cNvPicPr>
          <p:nvPr/>
        </p:nvPicPr>
        <p:blipFill>
          <a:blip r:embed="rId2">
            <a:extLst>
              <a:ext uri="{28A0092B-C50C-407E-A947-70E740481C1C}">
                <a14:useLocalDpi xmlns:a14="http://schemas.microsoft.com/office/drawing/2010/main" val="0"/>
              </a:ext>
            </a:extLst>
          </a:blip>
          <a:srcRect t="13025" r="-1" b="2143"/>
          <a:stretch/>
        </p:blipFill>
        <p:spPr>
          <a:xfrm>
            <a:off x="5816082" y="1177106"/>
            <a:ext cx="5309118" cy="4503786"/>
          </a:xfrm>
          <a:prstGeom prst="rect">
            <a:avLst/>
          </a:prstGeom>
        </p:spPr>
      </p:pic>
      <p:sp>
        <p:nvSpPr>
          <p:cNvPr id="4" name="Rectangle 3">
            <a:extLst>
              <a:ext uri="{FF2B5EF4-FFF2-40B4-BE49-F238E27FC236}">
                <a16:creationId xmlns:a16="http://schemas.microsoft.com/office/drawing/2014/main" id="{3F2FCCCB-BCED-6DB8-49F6-BCB94EFCB4D8}"/>
              </a:ext>
            </a:extLst>
          </p:cNvPr>
          <p:cNvSpPr/>
          <p:nvPr/>
        </p:nvSpPr>
        <p:spPr>
          <a:xfrm>
            <a:off x="0" y="0"/>
            <a:ext cx="12192000" cy="6858000"/>
          </a:xfrm>
          <a:prstGeom prst="rect">
            <a:avLst/>
          </a:prstGeom>
          <a:noFill/>
          <a:ln w="762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7818" y="1945716"/>
            <a:ext cx="5816081" cy="2599128"/>
          </a:xfrm>
          <a:prstGeom prst="rect">
            <a:avLst/>
          </a:prstGeom>
        </p:spPr>
      </p:pic>
    </p:spTree>
    <p:extLst>
      <p:ext uri="{BB962C8B-B14F-4D97-AF65-F5344CB8AC3E}">
        <p14:creationId xmlns:p14="http://schemas.microsoft.com/office/powerpoint/2010/main" val="550279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AE192E3E-68A9-4F36-936C-1C8D0B9EF1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Rectangle 23">
            <a:extLst>
              <a:ext uri="{FF2B5EF4-FFF2-40B4-BE49-F238E27FC236}">
                <a16:creationId xmlns:a16="http://schemas.microsoft.com/office/drawing/2014/main" id="{F74B0574-8716-4DDE-A5B8-27F6918B5D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DF1229-045E-C68C-CA72-A5BBB98C350C}"/>
              </a:ext>
            </a:extLst>
          </p:cNvPr>
          <p:cNvSpPr>
            <a:spLocks noGrp="1"/>
          </p:cNvSpPr>
          <p:nvPr>
            <p:ph type="title"/>
          </p:nvPr>
        </p:nvSpPr>
        <p:spPr>
          <a:xfrm>
            <a:off x="1077362" y="720436"/>
            <a:ext cx="2829620" cy="699656"/>
          </a:xfrm>
        </p:spPr>
        <p:txBody>
          <a:bodyPr vert="horz" lIns="91440" tIns="45720" rIns="91440" bIns="45720" rtlCol="0" anchor="b">
            <a:normAutofit/>
          </a:bodyPr>
          <a:lstStyle/>
          <a:p>
            <a:r>
              <a:rPr lang="en-US" b="1" kern="1200" dirty="0">
                <a:solidFill>
                  <a:schemeClr val="tx1"/>
                </a:solidFill>
                <a:effectLst/>
                <a:latin typeface="+mj-lt"/>
                <a:ea typeface="+mj-ea"/>
                <a:cs typeface="+mj-cs"/>
              </a:rPr>
              <a:t>Who We Are</a:t>
            </a:r>
          </a:p>
        </p:txBody>
      </p:sp>
      <p:sp>
        <p:nvSpPr>
          <p:cNvPr id="3" name="Content Placeholder 2">
            <a:extLst>
              <a:ext uri="{FF2B5EF4-FFF2-40B4-BE49-F238E27FC236}">
                <a16:creationId xmlns:a16="http://schemas.microsoft.com/office/drawing/2014/main" id="{9D304F21-205F-4F03-BB59-827C7213BDC8}"/>
              </a:ext>
            </a:extLst>
          </p:cNvPr>
          <p:cNvSpPr>
            <a:spLocks noGrp="1"/>
          </p:cNvSpPr>
          <p:nvPr>
            <p:ph sz="half" idx="1"/>
          </p:nvPr>
        </p:nvSpPr>
        <p:spPr>
          <a:xfrm>
            <a:off x="992388" y="1427037"/>
            <a:ext cx="3326998" cy="4501468"/>
          </a:xfrm>
        </p:spPr>
        <p:txBody>
          <a:bodyPr vert="horz" lIns="91440" tIns="45720" rIns="91440" bIns="45720" rtlCol="0">
            <a:normAutofit fontScale="92500" lnSpcReduction="10000"/>
          </a:bodyPr>
          <a:lstStyle/>
          <a:p>
            <a:r>
              <a:rPr lang="en-US" dirty="0"/>
              <a:t>Non-profit trade association dedicated to </a:t>
            </a:r>
            <a:r>
              <a:rPr lang="en-US" dirty="0" smtClean="0"/>
              <a:t>independent electrical </a:t>
            </a:r>
            <a:r>
              <a:rPr lang="en-US" dirty="0"/>
              <a:t>contractors</a:t>
            </a:r>
          </a:p>
          <a:p>
            <a:r>
              <a:rPr lang="en-US" dirty="0" smtClean="0"/>
              <a:t>We represent 86 counties in Kentucky</a:t>
            </a:r>
          </a:p>
          <a:p>
            <a:r>
              <a:rPr lang="en-US" dirty="0" smtClean="0"/>
              <a:t>32 Contractor Members that employ 700 field employees</a:t>
            </a:r>
          </a:p>
          <a:p>
            <a:r>
              <a:rPr lang="en-US" dirty="0" smtClean="0"/>
              <a:t>18 Regional Associate Members, 100+ National Partners </a:t>
            </a:r>
          </a:p>
          <a:p>
            <a:r>
              <a:rPr lang="en-US" dirty="0" smtClean="0"/>
              <a:t>4 year Apprenticeship Program </a:t>
            </a:r>
          </a:p>
          <a:p>
            <a:r>
              <a:rPr lang="en-US" dirty="0" smtClean="0"/>
              <a:t>200+ enrolled apprentices </a:t>
            </a:r>
            <a:endParaRPr lang="en-US" dirty="0" smtClean="0"/>
          </a:p>
        </p:txBody>
      </p:sp>
      <p:sp>
        <p:nvSpPr>
          <p:cNvPr id="25" name="Rectangle 24">
            <a:extLst>
              <a:ext uri="{FF2B5EF4-FFF2-40B4-BE49-F238E27FC236}">
                <a16:creationId xmlns:a16="http://schemas.microsoft.com/office/drawing/2014/main" id="{BA695AFD-7734-4E81-A2EA-6B4DB86374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238647" y="-6944"/>
            <a:ext cx="3490700" cy="34359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logo for a company&#10;&#10;Description automatically generated">
            <a:extLst>
              <a:ext uri="{FF2B5EF4-FFF2-40B4-BE49-F238E27FC236}">
                <a16:creationId xmlns:a16="http://schemas.microsoft.com/office/drawing/2014/main" id="{E07F7BFF-C33A-992A-8E80-1EBE66BC9B9D}"/>
              </a:ext>
            </a:extLst>
          </p:cNvPr>
          <p:cNvPicPr>
            <a:picLocks noChangeAspect="1"/>
          </p:cNvPicPr>
          <p:nvPr/>
        </p:nvPicPr>
        <p:blipFill>
          <a:blip r:embed="rId2"/>
          <a:stretch>
            <a:fillRect/>
          </a:stretch>
        </p:blipFill>
        <p:spPr>
          <a:xfrm>
            <a:off x="268632" y="5871557"/>
            <a:ext cx="909610" cy="909610"/>
          </a:xfrm>
          <a:prstGeom prst="rect">
            <a:avLst/>
          </a:prstGeom>
        </p:spPr>
      </p:pic>
      <p:sp>
        <p:nvSpPr>
          <p:cNvPr id="13" name="Rectangle 12">
            <a:extLst>
              <a:ext uri="{FF2B5EF4-FFF2-40B4-BE49-F238E27FC236}">
                <a16:creationId xmlns:a16="http://schemas.microsoft.com/office/drawing/2014/main" id="{634DF4E4-FA9F-0A6A-730F-90022218D6E1}"/>
              </a:ext>
            </a:extLst>
          </p:cNvPr>
          <p:cNvSpPr/>
          <p:nvPr/>
        </p:nvSpPr>
        <p:spPr>
          <a:xfrm>
            <a:off x="0" y="12325"/>
            <a:ext cx="12192000" cy="6858000"/>
          </a:xfrm>
          <a:prstGeom prst="rect">
            <a:avLst/>
          </a:prstGeom>
          <a:noFill/>
          <a:ln w="762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map of the state of kentucky&#10;&#10;Description automatically generated">
            <a:extLst>
              <a:ext uri="{FF2B5EF4-FFF2-40B4-BE49-F238E27FC236}">
                <a16:creationId xmlns:a16="http://schemas.microsoft.com/office/drawing/2014/main" id="{24CA4F2A-4BB8-C00B-BF86-DA3110EE7A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900" y="60816"/>
            <a:ext cx="7073512" cy="3961167"/>
          </a:xfrm>
          <a:prstGeom prst="rect">
            <a:avLst/>
          </a:prstGeom>
        </p:spPr>
      </p:pic>
      <p:pic>
        <p:nvPicPr>
          <p:cNvPr id="17" name="Content Placeholder 16"/>
          <p:cNvPicPr>
            <a:picLocks noGrp="1" noChangeAspect="1"/>
          </p:cNvPicPr>
          <p:nvPr>
            <p:ph sz="half" idx="2"/>
          </p:nvPr>
        </p:nvPicPr>
        <p:blipFill>
          <a:blip r:embed="rId4" cstate="hqprint">
            <a:extLst>
              <a:ext uri="{28A0092B-C50C-407E-A947-70E740481C1C}">
                <a14:useLocalDpi xmlns:a14="http://schemas.microsoft.com/office/drawing/2010/main" val="0"/>
              </a:ext>
            </a:extLst>
          </a:blip>
          <a:stretch>
            <a:fillRect/>
          </a:stretch>
        </p:blipFill>
        <p:spPr>
          <a:xfrm>
            <a:off x="5614003" y="4272116"/>
            <a:ext cx="2534998" cy="2325399"/>
          </a:xfrm>
        </p:spPr>
      </p:pic>
      <p:pic>
        <p:nvPicPr>
          <p:cNvPr id="20" name="Picture 1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729347" y="4272116"/>
            <a:ext cx="2802373" cy="2309410"/>
          </a:xfrm>
          <a:prstGeom prst="rect">
            <a:avLst/>
          </a:prstGeom>
        </p:spPr>
      </p:pic>
    </p:spTree>
    <p:extLst>
      <p:ext uri="{BB962C8B-B14F-4D97-AF65-F5344CB8AC3E}">
        <p14:creationId xmlns:p14="http://schemas.microsoft.com/office/powerpoint/2010/main" val="3833511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1522EC-202B-F403-B357-225FB9396E34}"/>
            </a:ext>
          </a:extLst>
        </p:cNvPr>
        <p:cNvGrpSpPr/>
        <p:nvPr/>
      </p:nvGrpSpPr>
      <p:grpSpPr>
        <a:xfrm>
          <a:off x="0" y="0"/>
          <a:ext cx="0" cy="0"/>
          <a:chOff x="0" y="0"/>
          <a:chExt cx="0" cy="0"/>
        </a:xfrm>
      </p:grpSpPr>
      <p:sp>
        <p:nvSpPr>
          <p:cNvPr id="26" name="Freeform: Shape 25">
            <a:extLst>
              <a:ext uri="{FF2B5EF4-FFF2-40B4-BE49-F238E27FC236}">
                <a16:creationId xmlns:a16="http://schemas.microsoft.com/office/drawing/2014/main" id="{AE192E3E-68A9-4F36-936C-1C8D0B9EF1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8" name="Rectangle 27">
            <a:extLst>
              <a:ext uri="{FF2B5EF4-FFF2-40B4-BE49-F238E27FC236}">
                <a16:creationId xmlns:a16="http://schemas.microsoft.com/office/drawing/2014/main" id="{09AA451B-272F-487D-85B5-CD53F16B38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8E7A62-2CAD-B1CD-35FA-4D25B6099E32}"/>
              </a:ext>
            </a:extLst>
          </p:cNvPr>
          <p:cNvSpPr>
            <a:spLocks noGrp="1"/>
          </p:cNvSpPr>
          <p:nvPr>
            <p:ph type="title"/>
          </p:nvPr>
        </p:nvSpPr>
        <p:spPr>
          <a:xfrm>
            <a:off x="1077362" y="720436"/>
            <a:ext cx="3986474" cy="1032164"/>
          </a:xfrm>
        </p:spPr>
        <p:txBody>
          <a:bodyPr vert="horz" lIns="91440" tIns="45720" rIns="91440" bIns="45720" rtlCol="0" anchor="b">
            <a:normAutofit/>
          </a:bodyPr>
          <a:lstStyle/>
          <a:p>
            <a:pPr>
              <a:lnSpc>
                <a:spcPct val="100000"/>
              </a:lnSpc>
            </a:pPr>
            <a:r>
              <a:rPr lang="en-US" sz="2700" b="1" kern="1200" dirty="0">
                <a:solidFill>
                  <a:schemeClr val="tx1"/>
                </a:solidFill>
                <a:effectLst/>
                <a:latin typeface="+mj-lt"/>
                <a:ea typeface="+mj-ea"/>
                <a:cs typeface="+mj-cs"/>
              </a:rPr>
              <a:t>Our Commitment to Kentucky’s Workforce</a:t>
            </a:r>
          </a:p>
        </p:txBody>
      </p:sp>
      <p:sp>
        <p:nvSpPr>
          <p:cNvPr id="18" name="Content Placeholder 17">
            <a:extLst>
              <a:ext uri="{FF2B5EF4-FFF2-40B4-BE49-F238E27FC236}">
                <a16:creationId xmlns:a16="http://schemas.microsoft.com/office/drawing/2014/main" id="{CF2F7F31-253D-D53F-2076-E1295753FA1C}"/>
              </a:ext>
            </a:extLst>
          </p:cNvPr>
          <p:cNvSpPr>
            <a:spLocks noGrp="1"/>
          </p:cNvSpPr>
          <p:nvPr>
            <p:ph sz="half" idx="1"/>
          </p:nvPr>
        </p:nvSpPr>
        <p:spPr>
          <a:xfrm>
            <a:off x="1077362" y="1918856"/>
            <a:ext cx="3303391" cy="4021974"/>
          </a:xfrm>
        </p:spPr>
        <p:txBody>
          <a:bodyPr vert="horz" lIns="91440" tIns="45720" rIns="91440" bIns="45720" rtlCol="0">
            <a:normAutofit fontScale="92500" lnSpcReduction="20000"/>
          </a:bodyPr>
          <a:lstStyle/>
          <a:p>
            <a:r>
              <a:rPr lang="en-US" dirty="0" smtClean="0"/>
              <a:t>Our </a:t>
            </a:r>
            <a:r>
              <a:rPr lang="en-US" dirty="0" smtClean="0"/>
              <a:t>Mission is to create a skilled, certified, and safe electrical workforce</a:t>
            </a:r>
          </a:p>
          <a:p>
            <a:r>
              <a:rPr lang="en-US" dirty="0" smtClean="0"/>
              <a:t>Our Focus is workforce development, safety, skill-building and community impact </a:t>
            </a:r>
            <a:endParaRPr lang="en-US" dirty="0" smtClean="0"/>
          </a:p>
          <a:p>
            <a:r>
              <a:rPr lang="en-US" dirty="0" smtClean="0"/>
              <a:t>Align with Kentucky’s workforce </a:t>
            </a:r>
            <a:r>
              <a:rPr lang="en-US" dirty="0"/>
              <a:t>d</a:t>
            </a:r>
            <a:r>
              <a:rPr lang="en-US" dirty="0" smtClean="0"/>
              <a:t>evelopment goals </a:t>
            </a:r>
            <a:endParaRPr lang="en-US" dirty="0"/>
          </a:p>
          <a:p>
            <a:r>
              <a:rPr lang="en-US" dirty="0" smtClean="0"/>
              <a:t>Retention within the workplace </a:t>
            </a:r>
          </a:p>
          <a:p>
            <a:r>
              <a:rPr lang="en-US" dirty="0" smtClean="0"/>
              <a:t>Growth within the Electrical Trades </a:t>
            </a:r>
          </a:p>
          <a:p>
            <a:endParaRPr lang="en-US" dirty="0"/>
          </a:p>
          <a:p>
            <a:endParaRPr lang="en-US" dirty="0"/>
          </a:p>
        </p:txBody>
      </p:sp>
      <p:sp>
        <p:nvSpPr>
          <p:cNvPr id="25" name="Rectangle 24">
            <a:extLst>
              <a:ext uri="{FF2B5EF4-FFF2-40B4-BE49-F238E27FC236}">
                <a16:creationId xmlns:a16="http://schemas.microsoft.com/office/drawing/2014/main" id="{DD4A60A4-7848-4F49-9046-B20387161E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222127" y="3457346"/>
            <a:ext cx="3488283" cy="340524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CA6F778-361A-4B2D-A601-6D4D177442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220667" y="0"/>
            <a:ext cx="3492435" cy="346310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1E683FE-852C-451A-9E2A-716AA5C5B5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4462" y="192629"/>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icon of a person&#10;&#10;Description automatically generated">
            <a:extLst>
              <a:ext uri="{FF2B5EF4-FFF2-40B4-BE49-F238E27FC236}">
                <a16:creationId xmlns:a16="http://schemas.microsoft.com/office/drawing/2014/main" id="{98D65A6D-5CAF-1D66-D60A-D3C65E311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8271" y="735909"/>
            <a:ext cx="1975990" cy="1983894"/>
          </a:xfrm>
          <a:prstGeom prst="rect">
            <a:avLst/>
          </a:prstGeom>
        </p:spPr>
      </p:pic>
      <p:sp>
        <p:nvSpPr>
          <p:cNvPr id="31" name="Rectangle 30">
            <a:extLst>
              <a:ext uri="{FF2B5EF4-FFF2-40B4-BE49-F238E27FC236}">
                <a16:creationId xmlns:a16="http://schemas.microsoft.com/office/drawing/2014/main" id="{7D0552FB-8AFE-4EAF-8AE0-E181193042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10408" y="0"/>
            <a:ext cx="3481587" cy="34619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55056EFB-5D06-1179-06B2-55937ACF9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1473" y="905179"/>
            <a:ext cx="1651958" cy="1651958"/>
          </a:xfrm>
          <a:prstGeom prst="rect">
            <a:avLst/>
          </a:prstGeom>
        </p:spPr>
      </p:pic>
      <p:pic>
        <p:nvPicPr>
          <p:cNvPr id="10" name="Content Placeholder 9" descr="A blue and white icon with people and text&#10;&#10;Description automatically generated">
            <a:extLst>
              <a:ext uri="{FF2B5EF4-FFF2-40B4-BE49-F238E27FC236}">
                <a16:creationId xmlns:a16="http://schemas.microsoft.com/office/drawing/2014/main" id="{283585FD-1F45-7618-BEAE-016661EA6F32}"/>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975987" y="4170026"/>
            <a:ext cx="1980560" cy="1928743"/>
          </a:xfrm>
          <a:prstGeom prst="rect">
            <a:avLst/>
          </a:prstGeom>
        </p:spPr>
      </p:pic>
      <p:sp>
        <p:nvSpPr>
          <p:cNvPr id="33" name="Rectangle 32">
            <a:extLst>
              <a:ext uri="{FF2B5EF4-FFF2-40B4-BE49-F238E27FC236}">
                <a16:creationId xmlns:a16="http://schemas.microsoft.com/office/drawing/2014/main" id="{7FD09395-05C9-47D7-BC8D-F50874819C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11958" y="3462316"/>
            <a:ext cx="3490925" cy="34008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A147601-48B7-4C9C-A44D-857C6EBC2E4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2192" y="3624739"/>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erson with a helmet and a shield&#10;&#10;Description automatically generated">
            <a:extLst>
              <a:ext uri="{FF2B5EF4-FFF2-40B4-BE49-F238E27FC236}">
                <a16:creationId xmlns:a16="http://schemas.microsoft.com/office/drawing/2014/main" id="{3B8AC3BB-871E-D82A-1ED1-396FB3E787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8485" y="4192436"/>
            <a:ext cx="1977868" cy="1929887"/>
          </a:xfrm>
          <a:prstGeom prst="rect">
            <a:avLst/>
          </a:prstGeom>
        </p:spPr>
      </p:pic>
      <p:pic>
        <p:nvPicPr>
          <p:cNvPr id="5" name="Picture 4" descr="A logo for a company&#10;&#10;Description automatically generated">
            <a:extLst>
              <a:ext uri="{FF2B5EF4-FFF2-40B4-BE49-F238E27FC236}">
                <a16:creationId xmlns:a16="http://schemas.microsoft.com/office/drawing/2014/main" id="{4237DD9E-E2A8-B9B2-9A01-3C628DDF4BED}"/>
              </a:ext>
            </a:extLst>
          </p:cNvPr>
          <p:cNvPicPr>
            <a:picLocks noChangeAspect="1"/>
          </p:cNvPicPr>
          <p:nvPr/>
        </p:nvPicPr>
        <p:blipFill>
          <a:blip r:embed="rId6"/>
          <a:stretch>
            <a:fillRect/>
          </a:stretch>
        </p:blipFill>
        <p:spPr>
          <a:xfrm>
            <a:off x="235988" y="5885411"/>
            <a:ext cx="909610" cy="909610"/>
          </a:xfrm>
          <a:prstGeom prst="rect">
            <a:avLst/>
          </a:prstGeom>
        </p:spPr>
      </p:pic>
      <p:sp>
        <p:nvSpPr>
          <p:cNvPr id="17" name="Rectangle 16">
            <a:extLst>
              <a:ext uri="{FF2B5EF4-FFF2-40B4-BE49-F238E27FC236}">
                <a16:creationId xmlns:a16="http://schemas.microsoft.com/office/drawing/2014/main" id="{6DCD388E-7CEB-494D-87B3-A17EFB2CD848}"/>
              </a:ext>
            </a:extLst>
          </p:cNvPr>
          <p:cNvSpPr/>
          <p:nvPr/>
        </p:nvSpPr>
        <p:spPr>
          <a:xfrm>
            <a:off x="0" y="26896"/>
            <a:ext cx="12192000" cy="6858000"/>
          </a:xfrm>
          <a:prstGeom prst="rect">
            <a:avLst/>
          </a:prstGeom>
          <a:noFill/>
          <a:ln w="762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486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A7266-0E08-CE59-0CEE-A4D261FD3A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C45F1-845C-BFC6-50DA-06A3BCD946F8}"/>
              </a:ext>
            </a:extLst>
          </p:cNvPr>
          <p:cNvSpPr>
            <a:spLocks noGrp="1"/>
          </p:cNvSpPr>
          <p:nvPr>
            <p:ph type="title"/>
          </p:nvPr>
        </p:nvSpPr>
        <p:spPr>
          <a:xfrm>
            <a:off x="1077362" y="720434"/>
            <a:ext cx="9950103" cy="659628"/>
          </a:xfrm>
        </p:spPr>
        <p:txBody>
          <a:bodyPr/>
          <a:lstStyle/>
          <a:p>
            <a:r>
              <a:rPr lang="en-US" dirty="0"/>
              <a:t>Apprenticeship Program at a Glance</a:t>
            </a:r>
          </a:p>
        </p:txBody>
      </p:sp>
      <p:sp>
        <p:nvSpPr>
          <p:cNvPr id="3" name="Content Placeholder 2">
            <a:extLst>
              <a:ext uri="{FF2B5EF4-FFF2-40B4-BE49-F238E27FC236}">
                <a16:creationId xmlns:a16="http://schemas.microsoft.com/office/drawing/2014/main" id="{02565D39-D0D4-229C-0576-4215981D78A1}"/>
              </a:ext>
            </a:extLst>
          </p:cNvPr>
          <p:cNvSpPr>
            <a:spLocks noGrp="1"/>
          </p:cNvSpPr>
          <p:nvPr>
            <p:ph sz="half" idx="1"/>
          </p:nvPr>
        </p:nvSpPr>
        <p:spPr>
          <a:xfrm>
            <a:off x="622557" y="1731755"/>
            <a:ext cx="4942438" cy="3949154"/>
          </a:xfrm>
        </p:spPr>
        <p:txBody>
          <a:bodyPr>
            <a:normAutofit fontScale="85000" lnSpcReduction="10000"/>
          </a:bodyPr>
          <a:lstStyle/>
          <a:p>
            <a:r>
              <a:rPr lang="en-US" dirty="0"/>
              <a:t>Department of Labor accredited apprenticeship program</a:t>
            </a:r>
          </a:p>
          <a:p>
            <a:r>
              <a:rPr lang="en-US" dirty="0"/>
              <a:t>Four year program consisting of classroom instruction and on-the-job </a:t>
            </a:r>
            <a:r>
              <a:rPr lang="en-US" dirty="0" smtClean="0"/>
              <a:t>training </a:t>
            </a:r>
          </a:p>
          <a:p>
            <a:r>
              <a:rPr lang="en-US" dirty="0" smtClean="0"/>
              <a:t>Earn while you Learn – Employers pay apprentices to work on the job site during the day and also pay for their tuition to attend IEC </a:t>
            </a:r>
            <a:endParaRPr lang="en-US" dirty="0"/>
          </a:p>
          <a:p>
            <a:r>
              <a:rPr lang="en-US" dirty="0" smtClean="0"/>
              <a:t>576 </a:t>
            </a:r>
            <a:r>
              <a:rPr lang="en-US" dirty="0"/>
              <a:t>total hours of classroom instruction</a:t>
            </a:r>
          </a:p>
          <a:p>
            <a:r>
              <a:rPr lang="en-US" dirty="0"/>
              <a:t>8,000 total hours of on-the-job training</a:t>
            </a:r>
          </a:p>
          <a:p>
            <a:r>
              <a:rPr lang="en-US" dirty="0"/>
              <a:t>Journeyman’s license available to apprentices in a 4-year program after completion of 2 years classroom instruction and 4,000 hours of on-the-job </a:t>
            </a:r>
            <a:r>
              <a:rPr lang="en-US" dirty="0" smtClean="0"/>
              <a:t>training</a:t>
            </a:r>
          </a:p>
        </p:txBody>
      </p:sp>
      <p:pic>
        <p:nvPicPr>
          <p:cNvPr id="5" name="Picture 4" descr="A logo for a company&#10;&#10;Description automatically generated">
            <a:extLst>
              <a:ext uri="{FF2B5EF4-FFF2-40B4-BE49-F238E27FC236}">
                <a16:creationId xmlns:a16="http://schemas.microsoft.com/office/drawing/2014/main" id="{7AEFD91D-4022-BE0D-E2FC-04A0BF3D187A}"/>
              </a:ext>
            </a:extLst>
          </p:cNvPr>
          <p:cNvPicPr>
            <a:picLocks noChangeAspect="1"/>
          </p:cNvPicPr>
          <p:nvPr/>
        </p:nvPicPr>
        <p:blipFill>
          <a:blip r:embed="rId2"/>
          <a:stretch>
            <a:fillRect/>
          </a:stretch>
        </p:blipFill>
        <p:spPr>
          <a:xfrm>
            <a:off x="167752" y="5948390"/>
            <a:ext cx="909610" cy="909610"/>
          </a:xfrm>
          <a:prstGeom prst="rect">
            <a:avLst/>
          </a:prstGeom>
        </p:spPr>
      </p:pic>
      <p:sp>
        <p:nvSpPr>
          <p:cNvPr id="6" name="Rectangle 5">
            <a:extLst>
              <a:ext uri="{FF2B5EF4-FFF2-40B4-BE49-F238E27FC236}">
                <a16:creationId xmlns:a16="http://schemas.microsoft.com/office/drawing/2014/main" id="{343465BA-E725-5392-8975-D854B6D8C9EA}"/>
              </a:ext>
            </a:extLst>
          </p:cNvPr>
          <p:cNvSpPr/>
          <p:nvPr/>
        </p:nvSpPr>
        <p:spPr>
          <a:xfrm>
            <a:off x="0" y="12325"/>
            <a:ext cx="12192000" cy="6858000"/>
          </a:xfrm>
          <a:prstGeom prst="rect">
            <a:avLst/>
          </a:prstGeom>
          <a:noFill/>
          <a:ln w="762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660" y="1597428"/>
            <a:ext cx="2932847" cy="2198718"/>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167796" y="368741"/>
            <a:ext cx="1978111" cy="2637481"/>
          </a:xfrm>
          <a:prstGeom prst="rect">
            <a:avLst/>
          </a:prstGeom>
        </p:spPr>
      </p:pic>
      <p:pic>
        <p:nvPicPr>
          <p:cNvPr id="11" name="Content Placeholder 10"/>
          <p:cNvPicPr>
            <a:picLocks noGrp="1" noChangeAspect="1"/>
          </p:cNvPicPr>
          <p:nvPr>
            <p:ph sz="half" idx="2"/>
          </p:nvPr>
        </p:nvPicPr>
        <p:blipFill>
          <a:blip r:embed="rId5" cstate="hqprint">
            <a:extLst>
              <a:ext uri="{28A0092B-C50C-407E-A947-70E740481C1C}">
                <a14:useLocalDpi xmlns:a14="http://schemas.microsoft.com/office/drawing/2010/main" val="0"/>
              </a:ext>
            </a:extLst>
          </a:blip>
          <a:stretch>
            <a:fillRect/>
          </a:stretch>
        </p:blipFill>
        <p:spPr>
          <a:xfrm flipH="1">
            <a:off x="6061660" y="4064414"/>
            <a:ext cx="2932847" cy="1955231"/>
          </a:xfrm>
        </p:spPr>
      </p:pic>
      <p:pic>
        <p:nvPicPr>
          <p:cNvPr id="13" name="Picture 1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167796" y="3071692"/>
            <a:ext cx="1978111" cy="2637481"/>
          </a:xfrm>
          <a:prstGeom prst="rect">
            <a:avLst/>
          </a:prstGeom>
        </p:spPr>
      </p:pic>
    </p:spTree>
    <p:extLst>
      <p:ext uri="{BB962C8B-B14F-4D97-AF65-F5344CB8AC3E}">
        <p14:creationId xmlns:p14="http://schemas.microsoft.com/office/powerpoint/2010/main" val="113998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FCC423-FC17-48C7-D436-C94BC374553D}"/>
            </a:ext>
          </a:extLst>
        </p:cNvPr>
        <p:cNvGrpSpPr/>
        <p:nvPr/>
      </p:nvGrpSpPr>
      <p:grpSpPr>
        <a:xfrm>
          <a:off x="0" y="0"/>
          <a:ext cx="0" cy="0"/>
          <a:chOff x="0" y="0"/>
          <a:chExt cx="0" cy="0"/>
        </a:xfrm>
      </p:grpSpPr>
      <p:sp>
        <p:nvSpPr>
          <p:cNvPr id="45" name="Freeform: Shape 44">
            <a:extLst>
              <a:ext uri="{FF2B5EF4-FFF2-40B4-BE49-F238E27FC236}">
                <a16:creationId xmlns:a16="http://schemas.microsoft.com/office/drawing/2014/main" id="{AE192E3E-68A9-4F36-936C-1C8D0B9EF1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7" name="Rectangle 46">
            <a:extLst>
              <a:ext uri="{FF2B5EF4-FFF2-40B4-BE49-F238E27FC236}">
                <a16:creationId xmlns:a16="http://schemas.microsoft.com/office/drawing/2014/main" id="{DA1766D0-745A-4921-A68E-56642A6508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5B2A03-909B-3796-A14D-B4507C8E98F2}"/>
              </a:ext>
            </a:extLst>
          </p:cNvPr>
          <p:cNvSpPr>
            <a:spLocks noGrp="1"/>
          </p:cNvSpPr>
          <p:nvPr>
            <p:ph type="title"/>
          </p:nvPr>
        </p:nvSpPr>
        <p:spPr>
          <a:xfrm>
            <a:off x="1077364" y="720435"/>
            <a:ext cx="4140096" cy="1507375"/>
          </a:xfrm>
        </p:spPr>
        <p:txBody>
          <a:bodyPr vert="horz" lIns="91440" tIns="45720" rIns="91440" bIns="45720" rtlCol="0" anchor="b">
            <a:normAutofit/>
          </a:bodyPr>
          <a:lstStyle/>
          <a:p>
            <a:r>
              <a:rPr lang="en-US" sz="3000" b="1" kern="1200" dirty="0">
                <a:solidFill>
                  <a:schemeClr val="tx1"/>
                </a:solidFill>
                <a:effectLst/>
                <a:latin typeface="+mj-lt"/>
                <a:ea typeface="+mj-ea"/>
                <a:cs typeface="+mj-cs"/>
              </a:rPr>
              <a:t>Statewide Reach and Community Impact</a:t>
            </a:r>
          </a:p>
        </p:txBody>
      </p:sp>
      <p:sp>
        <p:nvSpPr>
          <p:cNvPr id="49" name="Freeform: Shape 48">
            <a:extLst>
              <a:ext uri="{FF2B5EF4-FFF2-40B4-BE49-F238E27FC236}">
                <a16:creationId xmlns:a16="http://schemas.microsoft.com/office/drawing/2014/main" id="{583F1E3F-D7BF-4DB5-8016-70B9E385E3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DD0D3E7A-8DF6-4A78-A03C-86AD697468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7088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logo for a company&#10;&#10;Description automatically generated">
            <a:extLst>
              <a:ext uri="{FF2B5EF4-FFF2-40B4-BE49-F238E27FC236}">
                <a16:creationId xmlns:a16="http://schemas.microsoft.com/office/drawing/2014/main" id="{FCF89161-955E-96D7-626D-73EBC6D59C8A}"/>
              </a:ext>
            </a:extLst>
          </p:cNvPr>
          <p:cNvPicPr>
            <a:picLocks noChangeAspect="1"/>
          </p:cNvPicPr>
          <p:nvPr/>
        </p:nvPicPr>
        <p:blipFill>
          <a:blip r:embed="rId2"/>
          <a:stretch>
            <a:fillRect/>
          </a:stretch>
        </p:blipFill>
        <p:spPr>
          <a:xfrm>
            <a:off x="167754" y="5940830"/>
            <a:ext cx="909610" cy="909610"/>
          </a:xfrm>
          <a:prstGeom prst="rect">
            <a:avLst/>
          </a:prstGeom>
        </p:spPr>
      </p:pic>
      <p:graphicFrame>
        <p:nvGraphicFramePr>
          <p:cNvPr id="19" name="Content Placeholder 2">
            <a:extLst>
              <a:ext uri="{FF2B5EF4-FFF2-40B4-BE49-F238E27FC236}">
                <a16:creationId xmlns:a16="http://schemas.microsoft.com/office/drawing/2014/main" id="{D5EC3701-E720-DD1F-89E7-790349988653}"/>
              </a:ext>
            </a:extLst>
          </p:cNvPr>
          <p:cNvGraphicFramePr>
            <a:graphicFrameLocks noGrp="1"/>
          </p:cNvGraphicFramePr>
          <p:nvPr>
            <p:ph sz="half" idx="1"/>
            <p:extLst>
              <p:ext uri="{D42A27DB-BD31-4B8C-83A1-F6EECF244321}">
                <p14:modId xmlns:p14="http://schemas.microsoft.com/office/powerpoint/2010/main" val="893824017"/>
              </p:ext>
            </p:extLst>
          </p:nvPr>
        </p:nvGraphicFramePr>
        <p:xfrm>
          <a:off x="1077364" y="2427316"/>
          <a:ext cx="4140096" cy="3513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Rectangle 26">
            <a:extLst>
              <a:ext uri="{FF2B5EF4-FFF2-40B4-BE49-F238E27FC236}">
                <a16:creationId xmlns:a16="http://schemas.microsoft.com/office/drawing/2014/main" id="{8C084839-ECFB-D75C-2DCE-277EE622ED80}"/>
              </a:ext>
            </a:extLst>
          </p:cNvPr>
          <p:cNvSpPr/>
          <p:nvPr/>
        </p:nvSpPr>
        <p:spPr>
          <a:xfrm>
            <a:off x="0" y="12325"/>
            <a:ext cx="12192000" cy="6858000"/>
          </a:xfrm>
          <a:prstGeom prst="rect">
            <a:avLst/>
          </a:prstGeom>
          <a:noFill/>
          <a:ln w="762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map of the state of kentucky&#10;&#10;Description automatically generated">
            <a:extLst>
              <a:ext uri="{FF2B5EF4-FFF2-40B4-BE49-F238E27FC236}">
                <a16:creationId xmlns:a16="http://schemas.microsoft.com/office/drawing/2014/main" id="{24CA4F2A-4BB8-C00B-BF86-DA3110EE7A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7460" y="1910454"/>
            <a:ext cx="5149485" cy="2771892"/>
          </a:xfrm>
          <a:prstGeom prst="rect">
            <a:avLst/>
          </a:prstGeom>
        </p:spPr>
      </p:pic>
      <p:sp>
        <p:nvSpPr>
          <p:cNvPr id="7" name="TextBox 6"/>
          <p:cNvSpPr txBox="1"/>
          <p:nvPr/>
        </p:nvSpPr>
        <p:spPr>
          <a:xfrm>
            <a:off x="5975207" y="5109833"/>
            <a:ext cx="4144529" cy="830997"/>
          </a:xfrm>
          <a:prstGeom prst="rect">
            <a:avLst/>
          </a:prstGeom>
          <a:noFill/>
        </p:spPr>
        <p:txBody>
          <a:bodyPr wrap="square" rtlCol="0">
            <a:spAutoFit/>
          </a:bodyPr>
          <a:lstStyle/>
          <a:p>
            <a:r>
              <a:rPr lang="en-US" sz="1600" dirty="0"/>
              <a:t>The IEC of the </a:t>
            </a:r>
            <a:r>
              <a:rPr lang="en-US" sz="1600" dirty="0" smtClean="0"/>
              <a:t>Bluegrass covers 86 of the 120 counties in the state of Kentucky.  Our apprentices live and work all over the state. </a:t>
            </a:r>
            <a:endParaRPr lang="en-US" dirty="0"/>
          </a:p>
        </p:txBody>
      </p:sp>
    </p:spTree>
    <p:extLst>
      <p:ext uri="{BB962C8B-B14F-4D97-AF65-F5344CB8AC3E}">
        <p14:creationId xmlns:p14="http://schemas.microsoft.com/office/powerpoint/2010/main" val="1200022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A4AFE-CDFC-E46D-2E6D-6584FA405A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3F7E9E-6881-7031-D2E8-500A789289EE}"/>
              </a:ext>
            </a:extLst>
          </p:cNvPr>
          <p:cNvSpPr>
            <a:spLocks noGrp="1"/>
          </p:cNvSpPr>
          <p:nvPr>
            <p:ph type="title"/>
          </p:nvPr>
        </p:nvSpPr>
        <p:spPr>
          <a:xfrm>
            <a:off x="1077362" y="720434"/>
            <a:ext cx="9950103" cy="713511"/>
          </a:xfrm>
        </p:spPr>
        <p:txBody>
          <a:bodyPr/>
          <a:lstStyle/>
          <a:p>
            <a:r>
              <a:rPr lang="en-US" dirty="0"/>
              <a:t>Empowering Career Growth in Skilled Trades</a:t>
            </a:r>
          </a:p>
        </p:txBody>
      </p:sp>
      <p:sp>
        <p:nvSpPr>
          <p:cNvPr id="3" name="Content Placeholder 2">
            <a:extLst>
              <a:ext uri="{FF2B5EF4-FFF2-40B4-BE49-F238E27FC236}">
                <a16:creationId xmlns:a16="http://schemas.microsoft.com/office/drawing/2014/main" id="{1BF1270F-6401-79A7-446D-221A25CA55A9}"/>
              </a:ext>
            </a:extLst>
          </p:cNvPr>
          <p:cNvSpPr>
            <a:spLocks noGrp="1"/>
          </p:cNvSpPr>
          <p:nvPr>
            <p:ph sz="half" idx="1"/>
          </p:nvPr>
        </p:nvSpPr>
        <p:spPr>
          <a:xfrm>
            <a:off x="8118764" y="1627908"/>
            <a:ext cx="3415145" cy="3581719"/>
          </a:xfrm>
        </p:spPr>
        <p:txBody>
          <a:bodyPr>
            <a:normAutofit fontScale="92500" lnSpcReduction="10000"/>
          </a:bodyPr>
          <a:lstStyle/>
          <a:p>
            <a:pPr marL="0" indent="0">
              <a:buNone/>
            </a:pPr>
            <a:r>
              <a:rPr lang="en-US" sz="1600" dirty="0" smtClean="0"/>
              <a:t>The IEC of the Bluegrass and Contractor Members offer the following: </a:t>
            </a:r>
          </a:p>
          <a:p>
            <a:r>
              <a:rPr lang="en-US" dirty="0" smtClean="0"/>
              <a:t>Competitive Wages </a:t>
            </a:r>
          </a:p>
          <a:p>
            <a:r>
              <a:rPr lang="en-US" dirty="0" smtClean="0"/>
              <a:t>Certifications – Journeyman Electrician, Master Electrician, OSHA 10, First Aid &amp; CPR, Foreman Leadership Training, Professional Development Training</a:t>
            </a:r>
          </a:p>
          <a:p>
            <a:r>
              <a:rPr lang="en-US" dirty="0" smtClean="0"/>
              <a:t>CAREER STABILTIY </a:t>
            </a:r>
          </a:p>
        </p:txBody>
      </p:sp>
      <p:pic>
        <p:nvPicPr>
          <p:cNvPr id="7" name="Content Placeholder 6"/>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687446" y="1433945"/>
            <a:ext cx="7372522" cy="4147043"/>
          </a:xfrm>
        </p:spPr>
      </p:pic>
      <p:pic>
        <p:nvPicPr>
          <p:cNvPr id="5" name="Picture 4" descr="A logo for a company&#10;&#10;Description automatically generated">
            <a:extLst>
              <a:ext uri="{FF2B5EF4-FFF2-40B4-BE49-F238E27FC236}">
                <a16:creationId xmlns:a16="http://schemas.microsoft.com/office/drawing/2014/main" id="{04E31EBE-4D5C-AA4B-BCE7-FA92860BA6E3}"/>
              </a:ext>
            </a:extLst>
          </p:cNvPr>
          <p:cNvPicPr>
            <a:picLocks noChangeAspect="1"/>
          </p:cNvPicPr>
          <p:nvPr/>
        </p:nvPicPr>
        <p:blipFill>
          <a:blip r:embed="rId3"/>
          <a:stretch>
            <a:fillRect/>
          </a:stretch>
        </p:blipFill>
        <p:spPr>
          <a:xfrm>
            <a:off x="167752" y="5899656"/>
            <a:ext cx="909610" cy="909610"/>
          </a:xfrm>
          <a:prstGeom prst="rect">
            <a:avLst/>
          </a:prstGeom>
        </p:spPr>
      </p:pic>
      <p:sp>
        <p:nvSpPr>
          <p:cNvPr id="6" name="Rectangle 5">
            <a:extLst>
              <a:ext uri="{FF2B5EF4-FFF2-40B4-BE49-F238E27FC236}">
                <a16:creationId xmlns:a16="http://schemas.microsoft.com/office/drawing/2014/main" id="{39BE7745-7F83-6581-DF0E-9D9C43E96C29}"/>
              </a:ext>
            </a:extLst>
          </p:cNvPr>
          <p:cNvSpPr/>
          <p:nvPr/>
        </p:nvSpPr>
        <p:spPr>
          <a:xfrm>
            <a:off x="0" y="12325"/>
            <a:ext cx="12192000" cy="6858000"/>
          </a:xfrm>
          <a:prstGeom prst="rect">
            <a:avLst/>
          </a:prstGeom>
          <a:noFill/>
          <a:ln w="762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5266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4D278-EACC-344D-6C21-2EC0E1B805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A2064B-5CA8-8A11-4E2D-7B1DDA8E3826}"/>
              </a:ext>
            </a:extLst>
          </p:cNvPr>
          <p:cNvSpPr>
            <a:spLocks noGrp="1"/>
          </p:cNvSpPr>
          <p:nvPr>
            <p:ph type="title"/>
          </p:nvPr>
        </p:nvSpPr>
        <p:spPr>
          <a:xfrm>
            <a:off x="1077362" y="720434"/>
            <a:ext cx="9950103" cy="727366"/>
          </a:xfrm>
        </p:spPr>
        <p:txBody>
          <a:bodyPr/>
          <a:lstStyle/>
          <a:p>
            <a:r>
              <a:rPr lang="en-US" dirty="0"/>
              <a:t>Supporting State Goals Through Skilled Trades</a:t>
            </a:r>
          </a:p>
        </p:txBody>
      </p:sp>
      <p:sp>
        <p:nvSpPr>
          <p:cNvPr id="3" name="Content Placeholder 2">
            <a:extLst>
              <a:ext uri="{FF2B5EF4-FFF2-40B4-BE49-F238E27FC236}">
                <a16:creationId xmlns:a16="http://schemas.microsoft.com/office/drawing/2014/main" id="{41135C70-F3E2-6ADE-5109-47E234E62D6C}"/>
              </a:ext>
            </a:extLst>
          </p:cNvPr>
          <p:cNvSpPr>
            <a:spLocks noGrp="1"/>
          </p:cNvSpPr>
          <p:nvPr>
            <p:ph sz="half" idx="1"/>
          </p:nvPr>
        </p:nvSpPr>
        <p:spPr/>
        <p:txBody>
          <a:bodyPr>
            <a:normAutofit/>
          </a:bodyPr>
          <a:lstStyle/>
          <a:p>
            <a:pPr marL="0" indent="0">
              <a:buNone/>
            </a:pPr>
            <a:r>
              <a:rPr lang="en-US" dirty="0" smtClean="0"/>
              <a:t>IEC of the Bluegrass is aligned with Kentucky’s Legislative Goals by actively partnering with community to enhance: </a:t>
            </a:r>
          </a:p>
          <a:p>
            <a:r>
              <a:rPr lang="en-US" dirty="0" smtClean="0"/>
              <a:t>Economic Growth and Impact </a:t>
            </a:r>
          </a:p>
          <a:p>
            <a:r>
              <a:rPr lang="en-US" dirty="0"/>
              <a:t>Workforce </a:t>
            </a:r>
            <a:r>
              <a:rPr lang="en-US" dirty="0" smtClean="0"/>
              <a:t>Development</a:t>
            </a:r>
            <a:endParaRPr lang="en-US" dirty="0"/>
          </a:p>
          <a:p>
            <a:r>
              <a:rPr lang="en-US" dirty="0"/>
              <a:t>Local Job </a:t>
            </a:r>
            <a:r>
              <a:rPr lang="en-US" dirty="0" smtClean="0"/>
              <a:t>Retention</a:t>
            </a:r>
          </a:p>
          <a:p>
            <a:r>
              <a:rPr lang="en-US" dirty="0" smtClean="0"/>
              <a:t>Filling workforce gaps </a:t>
            </a:r>
          </a:p>
          <a:p>
            <a:r>
              <a:rPr lang="en-US" dirty="0" smtClean="0"/>
              <a:t>Creating lasting career pathways for Kentuckians through education and training.</a:t>
            </a:r>
            <a:endParaRPr lang="en-US" dirty="0"/>
          </a:p>
        </p:txBody>
      </p:sp>
      <p:pic>
        <p:nvPicPr>
          <p:cNvPr id="5" name="Picture 4" descr="A logo for a company&#10;&#10;Description automatically generated">
            <a:extLst>
              <a:ext uri="{FF2B5EF4-FFF2-40B4-BE49-F238E27FC236}">
                <a16:creationId xmlns:a16="http://schemas.microsoft.com/office/drawing/2014/main" id="{A4B1329C-9EA9-0E17-F74D-D04F5F1F912E}"/>
              </a:ext>
            </a:extLst>
          </p:cNvPr>
          <p:cNvPicPr>
            <a:picLocks noChangeAspect="1"/>
          </p:cNvPicPr>
          <p:nvPr/>
        </p:nvPicPr>
        <p:blipFill>
          <a:blip r:embed="rId2"/>
          <a:stretch>
            <a:fillRect/>
          </a:stretch>
        </p:blipFill>
        <p:spPr>
          <a:xfrm>
            <a:off x="167752" y="5895915"/>
            <a:ext cx="909610" cy="909610"/>
          </a:xfrm>
          <a:prstGeom prst="rect">
            <a:avLst/>
          </a:prstGeom>
        </p:spPr>
      </p:pic>
      <p:sp>
        <p:nvSpPr>
          <p:cNvPr id="6" name="Rectangle 5">
            <a:extLst>
              <a:ext uri="{FF2B5EF4-FFF2-40B4-BE49-F238E27FC236}">
                <a16:creationId xmlns:a16="http://schemas.microsoft.com/office/drawing/2014/main" id="{DEB6E012-C39C-D385-BB8E-90399C914B46}"/>
              </a:ext>
            </a:extLst>
          </p:cNvPr>
          <p:cNvSpPr/>
          <p:nvPr/>
        </p:nvSpPr>
        <p:spPr>
          <a:xfrm>
            <a:off x="0" y="12325"/>
            <a:ext cx="12192000" cy="6858000"/>
          </a:xfrm>
          <a:prstGeom prst="rect">
            <a:avLst/>
          </a:prstGeom>
          <a:noFill/>
          <a:ln w="762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andshake">
            <a:extLst>
              <a:ext uri="{FF2B5EF4-FFF2-40B4-BE49-F238E27FC236}">
                <a16:creationId xmlns:a16="http://schemas.microsoft.com/office/drawing/2014/main" id="{B1077F23-B315-AE37-FFAA-7F95EA16318C}"/>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877066" y="1821846"/>
            <a:ext cx="3862679" cy="3862679"/>
          </a:xfrm>
          <a:prstGeom prst="rect">
            <a:avLst/>
          </a:prstGeom>
        </p:spPr>
      </p:pic>
    </p:spTree>
    <p:extLst>
      <p:ext uri="{BB962C8B-B14F-4D97-AF65-F5344CB8AC3E}">
        <p14:creationId xmlns:p14="http://schemas.microsoft.com/office/powerpoint/2010/main" val="290259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78CC9-9E10-31E9-BC43-CA34E9709C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B18448-7477-4BBB-577A-D2E7D3E26655}"/>
              </a:ext>
            </a:extLst>
          </p:cNvPr>
          <p:cNvSpPr>
            <a:spLocks noGrp="1"/>
          </p:cNvSpPr>
          <p:nvPr>
            <p:ph type="title"/>
          </p:nvPr>
        </p:nvSpPr>
        <p:spPr>
          <a:xfrm>
            <a:off x="1077362" y="720434"/>
            <a:ext cx="9950103" cy="630384"/>
          </a:xfrm>
        </p:spPr>
        <p:txBody>
          <a:bodyPr/>
          <a:lstStyle/>
          <a:p>
            <a:r>
              <a:rPr lang="en-US" dirty="0"/>
              <a:t>Thank You &amp; Contact Us</a:t>
            </a:r>
          </a:p>
        </p:txBody>
      </p:sp>
      <p:pic>
        <p:nvPicPr>
          <p:cNvPr id="8" name="Content Placeholder 7" descr="A logo for a company&#10;&#10;Description automatically generated">
            <a:extLst>
              <a:ext uri="{FF2B5EF4-FFF2-40B4-BE49-F238E27FC236}">
                <a16:creationId xmlns:a16="http://schemas.microsoft.com/office/drawing/2014/main" id="{5539A250-1CBD-BFF8-FAE9-42340974A419}"/>
              </a:ext>
            </a:extLst>
          </p:cNvPr>
          <p:cNvPicPr>
            <a:picLocks noGrp="1" noChangeAspect="1"/>
          </p:cNvPicPr>
          <p:nvPr>
            <p:ph sz="half" idx="1"/>
          </p:nvPr>
        </p:nvPicPr>
        <p:blipFill>
          <a:blip r:embed="rId2"/>
          <a:stretch>
            <a:fillRect/>
          </a:stretch>
        </p:blipFill>
        <p:spPr>
          <a:xfrm>
            <a:off x="8155127" y="-833638"/>
            <a:ext cx="3949700" cy="3949700"/>
          </a:xfrm>
        </p:spPr>
      </p:pic>
      <p:sp>
        <p:nvSpPr>
          <p:cNvPr id="4" name="Content Placeholder 3">
            <a:extLst>
              <a:ext uri="{FF2B5EF4-FFF2-40B4-BE49-F238E27FC236}">
                <a16:creationId xmlns:a16="http://schemas.microsoft.com/office/drawing/2014/main" id="{D2197244-80DF-E12F-CDB0-4AEFC63ABD0B}"/>
              </a:ext>
            </a:extLst>
          </p:cNvPr>
          <p:cNvSpPr>
            <a:spLocks noGrp="1"/>
          </p:cNvSpPr>
          <p:nvPr>
            <p:ph sz="half" idx="2"/>
          </p:nvPr>
        </p:nvSpPr>
        <p:spPr>
          <a:xfrm>
            <a:off x="8291946" y="2558097"/>
            <a:ext cx="4855265" cy="1766455"/>
          </a:xfrm>
        </p:spPr>
        <p:txBody>
          <a:bodyPr>
            <a:normAutofit lnSpcReduction="10000"/>
          </a:bodyPr>
          <a:lstStyle/>
          <a:p>
            <a:pPr marL="0" indent="0">
              <a:buNone/>
            </a:pPr>
            <a:r>
              <a:rPr lang="en-US" dirty="0"/>
              <a:t>Rebecca Barnes, Executive Director</a:t>
            </a:r>
          </a:p>
          <a:p>
            <a:pPr marL="0" indent="0">
              <a:buNone/>
            </a:pPr>
            <a:r>
              <a:rPr lang="en-US" dirty="0"/>
              <a:t>859-266-4968</a:t>
            </a:r>
          </a:p>
          <a:p>
            <a:pPr marL="0" indent="0">
              <a:buNone/>
            </a:pPr>
            <a:r>
              <a:rPr lang="en-US" dirty="0">
                <a:hlinkClick r:id="rId3"/>
              </a:rPr>
              <a:t>rbarnes@iecbluegrass.org</a:t>
            </a:r>
            <a:endParaRPr lang="en-US" dirty="0"/>
          </a:p>
          <a:p>
            <a:pPr marL="0" indent="0">
              <a:buNone/>
            </a:pPr>
            <a:r>
              <a:rPr lang="en-US" dirty="0"/>
              <a:t>www.iecbluegrass.org</a:t>
            </a:r>
          </a:p>
        </p:txBody>
      </p:sp>
      <p:sp>
        <p:nvSpPr>
          <p:cNvPr id="6" name="Rectangle 5">
            <a:extLst>
              <a:ext uri="{FF2B5EF4-FFF2-40B4-BE49-F238E27FC236}">
                <a16:creationId xmlns:a16="http://schemas.microsoft.com/office/drawing/2014/main" id="{62875757-3440-48D6-3DC0-D3170CFBB2BE}"/>
              </a:ext>
            </a:extLst>
          </p:cNvPr>
          <p:cNvSpPr/>
          <p:nvPr/>
        </p:nvSpPr>
        <p:spPr>
          <a:xfrm>
            <a:off x="0" y="12325"/>
            <a:ext cx="12192000" cy="6858000"/>
          </a:xfrm>
          <a:prstGeom prst="rect">
            <a:avLst/>
          </a:prstGeom>
          <a:noFill/>
          <a:ln w="762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for a company&#10;&#10;Description automatically generated">
            <a:extLst>
              <a:ext uri="{FF2B5EF4-FFF2-40B4-BE49-F238E27FC236}">
                <a16:creationId xmlns:a16="http://schemas.microsoft.com/office/drawing/2014/main" id="{C3A6B2E6-6750-9645-DFD1-1EFA03A2DBAC}"/>
              </a:ext>
            </a:extLst>
          </p:cNvPr>
          <p:cNvPicPr>
            <a:picLocks noChangeAspect="1"/>
          </p:cNvPicPr>
          <p:nvPr/>
        </p:nvPicPr>
        <p:blipFill>
          <a:blip r:embed="rId2"/>
          <a:stretch>
            <a:fillRect/>
          </a:stretch>
        </p:blipFill>
        <p:spPr>
          <a:xfrm>
            <a:off x="167752" y="5823456"/>
            <a:ext cx="909610" cy="909610"/>
          </a:xfrm>
          <a:prstGeom prst="rect">
            <a:avLst/>
          </a:prstGeom>
        </p:spPr>
      </p:pic>
      <p:sp>
        <p:nvSpPr>
          <p:cNvPr id="5" name="TextBox 4"/>
          <p:cNvSpPr txBox="1"/>
          <p:nvPr/>
        </p:nvSpPr>
        <p:spPr>
          <a:xfrm>
            <a:off x="983673" y="2618509"/>
            <a:ext cx="5853545" cy="2031325"/>
          </a:xfrm>
          <a:prstGeom prst="rect">
            <a:avLst/>
          </a:prstGeom>
          <a:noFill/>
        </p:spPr>
        <p:txBody>
          <a:bodyPr wrap="square" rtlCol="0">
            <a:spAutoFit/>
          </a:bodyPr>
          <a:lstStyle/>
          <a:p>
            <a:r>
              <a:rPr lang="en-US" dirty="0" smtClean="0"/>
              <a:t>Thank you so much to the Committee Members for your time today. The IEC of the Bluegrass is committed to supporting your workforce objectives and look forward to working with you in the future!</a:t>
            </a:r>
          </a:p>
          <a:p>
            <a:endParaRPr lang="en-US" dirty="0"/>
          </a:p>
          <a:p>
            <a:r>
              <a:rPr lang="en-US" dirty="0" smtClean="0"/>
              <a:t>We gladly extend the invite to visit our facility to see our apprentices in action!</a:t>
            </a:r>
            <a:endParaRPr lang="en-US" dirty="0"/>
          </a:p>
        </p:txBody>
      </p:sp>
    </p:spTree>
    <p:extLst>
      <p:ext uri="{BB962C8B-B14F-4D97-AF65-F5344CB8AC3E}">
        <p14:creationId xmlns:p14="http://schemas.microsoft.com/office/powerpoint/2010/main" val="3700915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ocksVTI">
  <a:themeElements>
    <a:clrScheme name="Blocks">
      <a:dk1>
        <a:sysClr val="windowText" lastClr="000000"/>
      </a:dk1>
      <a:lt1>
        <a:sysClr val="window" lastClr="FFFFFF"/>
      </a:lt1>
      <a:dk2>
        <a:srgbClr val="1B3843"/>
      </a:dk2>
      <a:lt2>
        <a:srgbClr val="F2F3F1"/>
      </a:lt2>
      <a:accent1>
        <a:srgbClr val="7A8592"/>
      </a:accent1>
      <a:accent2>
        <a:srgbClr val="8C8C96"/>
      </a:accent2>
      <a:accent3>
        <a:srgbClr val="7A6C76"/>
      </a:accent3>
      <a:accent4>
        <a:srgbClr val="A7AA9D"/>
      </a:accent4>
      <a:accent5>
        <a:srgbClr val="63787F"/>
      </a:accent5>
      <a:accent6>
        <a:srgbClr val="889DA5"/>
      </a:accent6>
      <a:hlink>
        <a:srgbClr val="71819B"/>
      </a:hlink>
      <a:folHlink>
        <a:srgbClr val="7E8B85"/>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2793</TotalTime>
  <Words>389</Words>
  <Application>Microsoft Office PowerPoint</Application>
  <PresentationFormat>Widescreen</PresentationFormat>
  <Paragraphs>46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Arial</vt:lpstr>
      <vt:lpstr>Avenir Next LT Pro</vt:lpstr>
      <vt:lpstr>Avenir Next LT Pro Light</vt:lpstr>
      <vt:lpstr>BlocksVTI</vt:lpstr>
      <vt:lpstr> </vt:lpstr>
      <vt:lpstr>Who We Are</vt:lpstr>
      <vt:lpstr>Our Commitment to Kentucky’s Workforce</vt:lpstr>
      <vt:lpstr>Apprenticeship Program at a Glance</vt:lpstr>
      <vt:lpstr>Statewide Reach and Community Impact</vt:lpstr>
      <vt:lpstr>Empowering Career Growth in Skilled Trades</vt:lpstr>
      <vt:lpstr>Supporting State Goals Through Skilled Trades</vt:lpstr>
      <vt:lpstr>Thank You &amp; 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the workforce Kentucky needs  Supporting the workforce Kentucky has</dc:title>
  <dc:creator>Roni Lucas</dc:creator>
  <cp:lastModifiedBy>Rebecca Barnes</cp:lastModifiedBy>
  <cp:revision>32</cp:revision>
  <dcterms:created xsi:type="dcterms:W3CDTF">2024-11-04T15:40:57Z</dcterms:created>
  <dcterms:modified xsi:type="dcterms:W3CDTF">2024-11-12T20:51:27Z</dcterms:modified>
</cp:coreProperties>
</file>