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950075" cy="9236075"/>
  <p:embeddedFontLst>
    <p:embeddedFont>
      <p:font typeface="Calibri" panose="020F0502020204030204" pitchFamily="34" charset="0"/>
      <p:regular r:id="rId13"/>
      <p:bold r:id="rId14"/>
      <p:italic r:id="rId15"/>
      <p:boldItalic r:id="rId16"/>
    </p:embeddedFont>
    <p:embeddedFont>
      <p:font typeface="Century Schoolbook" panose="02040604050505020304" pitchFamily="18"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2" roundtripDataSignature="AMtx7mhvyef6vFKG8oboZht8/EiW0Rm1y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393FD87-99DE-4749-8F1F-F110904AA890}">
  <a:tblStyle styleId="{6393FD87-99DE-4749-8F1F-F110904AA890}"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575" y="692700"/>
            <a:ext cx="4633600" cy="34635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000" y="4387125"/>
            <a:ext cx="5560050" cy="415622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3b85787f3ab_0_1:notes"/>
          <p:cNvSpPr txBox="1">
            <a:spLocks noGrp="1"/>
          </p:cNvSpPr>
          <p:nvPr>
            <p:ph type="body" idx="1"/>
          </p:nvPr>
        </p:nvSpPr>
        <p:spPr>
          <a:xfrm>
            <a:off x="695000" y="4387125"/>
            <a:ext cx="5560200" cy="41562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6" name="Google Shape;86;g3b85787f3ab_0_1:notes"/>
          <p:cNvSpPr>
            <a:spLocks noGrp="1" noRot="1" noChangeAspect="1"/>
          </p:cNvSpPr>
          <p:nvPr>
            <p:ph type="sldImg" idx="2"/>
          </p:nvPr>
        </p:nvSpPr>
        <p:spPr>
          <a:xfrm>
            <a:off x="396875" y="692150"/>
            <a:ext cx="6157800" cy="34638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3b85787f3ab_0_52:notes"/>
          <p:cNvSpPr txBox="1">
            <a:spLocks noGrp="1"/>
          </p:cNvSpPr>
          <p:nvPr>
            <p:ph type="body" idx="1"/>
          </p:nvPr>
        </p:nvSpPr>
        <p:spPr>
          <a:xfrm>
            <a:off x="695000" y="4387125"/>
            <a:ext cx="5560200" cy="41562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2" name="Google Shape;142;g3b85787f3ab_0_52:notes"/>
          <p:cNvSpPr>
            <a:spLocks noGrp="1" noRot="1" noChangeAspect="1"/>
          </p:cNvSpPr>
          <p:nvPr>
            <p:ph type="sldImg" idx="2"/>
          </p:nvPr>
        </p:nvSpPr>
        <p:spPr>
          <a:xfrm>
            <a:off x="1158575" y="692700"/>
            <a:ext cx="4633500" cy="34635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3:notes"/>
          <p:cNvSpPr txBox="1">
            <a:spLocks noGrp="1"/>
          </p:cNvSpPr>
          <p:nvPr>
            <p:ph type="body" idx="1"/>
          </p:nvPr>
        </p:nvSpPr>
        <p:spPr>
          <a:xfrm>
            <a:off x="695000" y="4387125"/>
            <a:ext cx="5560050" cy="415622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3" name="Google Shape;93;p3:notes"/>
          <p:cNvSpPr>
            <a:spLocks noGrp="1" noRot="1" noChangeAspect="1"/>
          </p:cNvSpPr>
          <p:nvPr>
            <p:ph type="sldImg" idx="2"/>
          </p:nvPr>
        </p:nvSpPr>
        <p:spPr>
          <a:xfrm>
            <a:off x="1158575" y="692700"/>
            <a:ext cx="4633600" cy="34635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3b85787f3ab_0_13:notes"/>
          <p:cNvSpPr txBox="1">
            <a:spLocks noGrp="1"/>
          </p:cNvSpPr>
          <p:nvPr>
            <p:ph type="body" idx="1"/>
          </p:nvPr>
        </p:nvSpPr>
        <p:spPr>
          <a:xfrm>
            <a:off x="695000" y="4387125"/>
            <a:ext cx="5560200" cy="41562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9" name="Google Shape;99;g3b85787f3ab_0_13:notes"/>
          <p:cNvSpPr>
            <a:spLocks noGrp="1" noRot="1" noChangeAspect="1"/>
          </p:cNvSpPr>
          <p:nvPr>
            <p:ph type="sldImg" idx="2"/>
          </p:nvPr>
        </p:nvSpPr>
        <p:spPr>
          <a:xfrm>
            <a:off x="1158575" y="692700"/>
            <a:ext cx="4633500" cy="34635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3b85787f3ab_0_20:notes"/>
          <p:cNvSpPr txBox="1">
            <a:spLocks noGrp="1"/>
          </p:cNvSpPr>
          <p:nvPr>
            <p:ph type="body" idx="1"/>
          </p:nvPr>
        </p:nvSpPr>
        <p:spPr>
          <a:xfrm>
            <a:off x="695000" y="4387125"/>
            <a:ext cx="5560200" cy="41562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5" name="Google Shape;105;g3b85787f3ab_0_20:notes"/>
          <p:cNvSpPr>
            <a:spLocks noGrp="1" noRot="1" noChangeAspect="1"/>
          </p:cNvSpPr>
          <p:nvPr>
            <p:ph type="sldImg" idx="2"/>
          </p:nvPr>
        </p:nvSpPr>
        <p:spPr>
          <a:xfrm>
            <a:off x="1158575" y="692700"/>
            <a:ext cx="4633500" cy="34635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3b85787f3ab_0_25:notes"/>
          <p:cNvSpPr txBox="1">
            <a:spLocks noGrp="1"/>
          </p:cNvSpPr>
          <p:nvPr>
            <p:ph type="body" idx="1"/>
          </p:nvPr>
        </p:nvSpPr>
        <p:spPr>
          <a:xfrm>
            <a:off x="695000" y="4387125"/>
            <a:ext cx="5560200" cy="41562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1" name="Google Shape;111;g3b85787f3ab_0_25:notes"/>
          <p:cNvSpPr>
            <a:spLocks noGrp="1" noRot="1" noChangeAspect="1"/>
          </p:cNvSpPr>
          <p:nvPr>
            <p:ph type="sldImg" idx="2"/>
          </p:nvPr>
        </p:nvSpPr>
        <p:spPr>
          <a:xfrm>
            <a:off x="396875" y="692150"/>
            <a:ext cx="6157913" cy="34639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b85787f3ab_0_34:notes"/>
          <p:cNvSpPr txBox="1">
            <a:spLocks noGrp="1"/>
          </p:cNvSpPr>
          <p:nvPr>
            <p:ph type="body" idx="1"/>
          </p:nvPr>
        </p:nvSpPr>
        <p:spPr>
          <a:xfrm>
            <a:off x="695000" y="4387125"/>
            <a:ext cx="5560200" cy="41562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8" name="Google Shape;118;g3b85787f3ab_0_34:notes"/>
          <p:cNvSpPr>
            <a:spLocks noGrp="1" noRot="1" noChangeAspect="1"/>
          </p:cNvSpPr>
          <p:nvPr>
            <p:ph type="sldImg" idx="2"/>
          </p:nvPr>
        </p:nvSpPr>
        <p:spPr>
          <a:xfrm>
            <a:off x="1158575" y="692700"/>
            <a:ext cx="4633500" cy="34635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b85787f3ab_0_40:notes"/>
          <p:cNvSpPr txBox="1">
            <a:spLocks noGrp="1"/>
          </p:cNvSpPr>
          <p:nvPr>
            <p:ph type="body" idx="1"/>
          </p:nvPr>
        </p:nvSpPr>
        <p:spPr>
          <a:xfrm>
            <a:off x="695000" y="4387125"/>
            <a:ext cx="5560200" cy="41562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4" name="Google Shape;124;g3b85787f3ab_0_40:notes"/>
          <p:cNvSpPr>
            <a:spLocks noGrp="1" noRot="1" noChangeAspect="1"/>
          </p:cNvSpPr>
          <p:nvPr>
            <p:ph type="sldImg" idx="2"/>
          </p:nvPr>
        </p:nvSpPr>
        <p:spPr>
          <a:xfrm>
            <a:off x="1158575" y="692700"/>
            <a:ext cx="4633500" cy="34635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3be1d84aade_0_0:notes"/>
          <p:cNvSpPr txBox="1">
            <a:spLocks noGrp="1"/>
          </p:cNvSpPr>
          <p:nvPr>
            <p:ph type="body" idx="1"/>
          </p:nvPr>
        </p:nvSpPr>
        <p:spPr>
          <a:xfrm>
            <a:off x="695000" y="4387125"/>
            <a:ext cx="5560200" cy="41562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0" name="Google Shape;130;g3be1d84aade_0_0:notes"/>
          <p:cNvSpPr>
            <a:spLocks noGrp="1" noRot="1" noChangeAspect="1"/>
          </p:cNvSpPr>
          <p:nvPr>
            <p:ph type="sldImg" idx="2"/>
          </p:nvPr>
        </p:nvSpPr>
        <p:spPr>
          <a:xfrm>
            <a:off x="1158575" y="692700"/>
            <a:ext cx="4633500" cy="34635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3b85787f3ab_0_46:notes"/>
          <p:cNvSpPr txBox="1">
            <a:spLocks noGrp="1"/>
          </p:cNvSpPr>
          <p:nvPr>
            <p:ph type="body" idx="1"/>
          </p:nvPr>
        </p:nvSpPr>
        <p:spPr>
          <a:xfrm>
            <a:off x="695000" y="4387125"/>
            <a:ext cx="5560200" cy="41562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6" name="Google Shape;136;g3b85787f3ab_0_46:notes"/>
          <p:cNvSpPr>
            <a:spLocks noGrp="1" noRot="1" noChangeAspect="1"/>
          </p:cNvSpPr>
          <p:nvPr>
            <p:ph type="sldImg" idx="2"/>
          </p:nvPr>
        </p:nvSpPr>
        <p:spPr>
          <a:xfrm>
            <a:off x="1158575" y="692700"/>
            <a:ext cx="4633500" cy="34635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002060"/>
              </a:buClr>
              <a:buSzPts val="6000"/>
              <a:buFont typeface="Century Schoolbook"/>
              <a:buNone/>
              <a:defRPr sz="6000" b="1">
                <a:solidFill>
                  <a:srgbClr val="002060"/>
                </a:solidFill>
                <a:latin typeface="Century Schoolbook"/>
                <a:ea typeface="Century Schoolbook"/>
                <a:cs typeface="Century Schoolbook"/>
                <a:sym typeface="Century Schoolbook"/>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rgbClr val="002060"/>
              </a:buClr>
              <a:buSzPts val="2400"/>
              <a:buNone/>
              <a:defRPr sz="2400" b="1">
                <a:solidFill>
                  <a:srgbClr val="002060"/>
                </a:solidFill>
                <a:latin typeface="Century Schoolbook"/>
                <a:ea typeface="Century Schoolbook"/>
                <a:cs typeface="Century Schoolbook"/>
                <a:sym typeface="Century Schoolbook"/>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15" name="Google Shape;15;p32"/>
          <p:cNvPicPr preferRelativeResize="0"/>
          <p:nvPr/>
        </p:nvPicPr>
        <p:blipFill rotWithShape="1">
          <a:blip r:embed="rId2">
            <a:alphaModFix/>
          </a:blip>
          <a:srcRect/>
          <a:stretch/>
        </p:blipFill>
        <p:spPr>
          <a:xfrm>
            <a:off x="10128115" y="6068413"/>
            <a:ext cx="1905000" cy="653062"/>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5"/>
        <p:cNvGrpSpPr/>
        <p:nvPr/>
      </p:nvGrpSpPr>
      <p:grpSpPr>
        <a:xfrm>
          <a:off x="0" y="0"/>
          <a:ext cx="0" cy="0"/>
          <a:chOff x="0" y="0"/>
          <a:chExt cx="0" cy="0"/>
        </a:xfrm>
      </p:grpSpPr>
      <p:sp>
        <p:nvSpPr>
          <p:cNvPr id="66" name="Google Shape;66;p4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4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1"/>
        <p:cNvGrpSpPr/>
        <p:nvPr/>
      </p:nvGrpSpPr>
      <p:grpSpPr>
        <a:xfrm>
          <a:off x="0" y="0"/>
          <a:ext cx="0" cy="0"/>
          <a:chOff x="0" y="0"/>
          <a:chExt cx="0" cy="0"/>
        </a:xfrm>
      </p:grpSpPr>
      <p:sp>
        <p:nvSpPr>
          <p:cNvPr id="72" name="Google Shape;72;p4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4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4" name="Google Shape;74;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6"/>
        <p:cNvGrpSpPr/>
        <p:nvPr/>
      </p:nvGrpSpPr>
      <p:grpSpPr>
        <a:xfrm>
          <a:off x="0" y="0"/>
          <a:ext cx="0" cy="0"/>
          <a:chOff x="0" y="0"/>
          <a:chExt cx="0" cy="0"/>
        </a:xfrm>
      </p:grpSpPr>
      <p:sp>
        <p:nvSpPr>
          <p:cNvPr id="17" name="Google Shape;17;p3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002060"/>
              </a:buClr>
              <a:buSzPts val="4400"/>
              <a:buFont typeface="Century Schoolbook"/>
              <a:buNone/>
              <a:defRPr b="1">
                <a:solidFill>
                  <a:srgbClr val="002060"/>
                </a:solidFill>
                <a:latin typeface="Century Schoolbook"/>
                <a:ea typeface="Century Schoolbook"/>
                <a:cs typeface="Century Schoolbook"/>
                <a:sym typeface="Century Schoolbook"/>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3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002060"/>
              </a:buClr>
              <a:buSzPts val="2800"/>
              <a:buChar char="•"/>
              <a:defRPr b="1">
                <a:solidFill>
                  <a:srgbClr val="002060"/>
                </a:solidFill>
                <a:latin typeface="Century Schoolbook"/>
                <a:ea typeface="Century Schoolbook"/>
                <a:cs typeface="Century Schoolbook"/>
                <a:sym typeface="Century Schoolbook"/>
              </a:defRPr>
            </a:lvl1pPr>
            <a:lvl2pPr marL="914400" lvl="1" indent="-381000" algn="l">
              <a:lnSpc>
                <a:spcPct val="90000"/>
              </a:lnSpc>
              <a:spcBef>
                <a:spcPts val="500"/>
              </a:spcBef>
              <a:spcAft>
                <a:spcPts val="0"/>
              </a:spcAft>
              <a:buClr>
                <a:srgbClr val="002060"/>
              </a:buClr>
              <a:buSzPts val="2400"/>
              <a:buChar char="•"/>
              <a:defRPr b="1">
                <a:solidFill>
                  <a:srgbClr val="002060"/>
                </a:solidFill>
                <a:latin typeface="Century Schoolbook"/>
                <a:ea typeface="Century Schoolbook"/>
                <a:cs typeface="Century Schoolbook"/>
                <a:sym typeface="Century Schoolbook"/>
              </a:defRPr>
            </a:lvl2pPr>
            <a:lvl3pPr marL="1371600" lvl="2" indent="-355600" algn="l">
              <a:lnSpc>
                <a:spcPct val="90000"/>
              </a:lnSpc>
              <a:spcBef>
                <a:spcPts val="500"/>
              </a:spcBef>
              <a:spcAft>
                <a:spcPts val="0"/>
              </a:spcAft>
              <a:buClr>
                <a:srgbClr val="002060"/>
              </a:buClr>
              <a:buSzPts val="2000"/>
              <a:buChar char="•"/>
              <a:defRPr b="1">
                <a:solidFill>
                  <a:srgbClr val="002060"/>
                </a:solidFill>
                <a:latin typeface="Century Schoolbook"/>
                <a:ea typeface="Century Schoolbook"/>
                <a:cs typeface="Century Schoolbook"/>
                <a:sym typeface="Century Schoolbook"/>
              </a:defRPr>
            </a:lvl3pPr>
            <a:lvl4pPr marL="1828800" lvl="3" indent="-342900" algn="l">
              <a:lnSpc>
                <a:spcPct val="90000"/>
              </a:lnSpc>
              <a:spcBef>
                <a:spcPts val="500"/>
              </a:spcBef>
              <a:spcAft>
                <a:spcPts val="0"/>
              </a:spcAft>
              <a:buClr>
                <a:srgbClr val="002060"/>
              </a:buClr>
              <a:buSzPts val="1800"/>
              <a:buChar char="•"/>
              <a:defRPr b="1">
                <a:solidFill>
                  <a:srgbClr val="002060"/>
                </a:solidFill>
                <a:latin typeface="Century Schoolbook"/>
                <a:ea typeface="Century Schoolbook"/>
                <a:cs typeface="Century Schoolbook"/>
                <a:sym typeface="Century Schoolbook"/>
              </a:defRPr>
            </a:lvl4pPr>
            <a:lvl5pPr marL="2286000" lvl="4" indent="-342900" algn="l">
              <a:lnSpc>
                <a:spcPct val="90000"/>
              </a:lnSpc>
              <a:spcBef>
                <a:spcPts val="500"/>
              </a:spcBef>
              <a:spcAft>
                <a:spcPts val="0"/>
              </a:spcAft>
              <a:buClr>
                <a:srgbClr val="002060"/>
              </a:buClr>
              <a:buSzPts val="1800"/>
              <a:buChar char="•"/>
              <a:defRPr b="1">
                <a:solidFill>
                  <a:srgbClr val="002060"/>
                </a:solidFill>
                <a:latin typeface="Century Schoolbook"/>
                <a:ea typeface="Century Schoolbook"/>
                <a:cs typeface="Century Schoolbook"/>
                <a:sym typeface="Century Schoolbook"/>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 name="Google Shape;19;p3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20" name="Google Shape;20;p33"/>
          <p:cNvPicPr preferRelativeResize="0"/>
          <p:nvPr/>
        </p:nvPicPr>
        <p:blipFill rotWithShape="1">
          <a:blip r:embed="rId2">
            <a:alphaModFix/>
          </a:blip>
          <a:srcRect/>
          <a:stretch/>
        </p:blipFill>
        <p:spPr>
          <a:xfrm>
            <a:off x="10128115" y="6068413"/>
            <a:ext cx="1905000" cy="653062"/>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1"/>
        <p:cNvGrpSpPr/>
        <p:nvPr/>
      </p:nvGrpSpPr>
      <p:grpSpPr>
        <a:xfrm>
          <a:off x="0" y="0"/>
          <a:ext cx="0" cy="0"/>
          <a:chOff x="0" y="0"/>
          <a:chExt cx="0" cy="0"/>
        </a:xfrm>
      </p:grpSpPr>
      <p:sp>
        <p:nvSpPr>
          <p:cNvPr id="22" name="Google Shape;22;p3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3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4" name="Google Shape;24;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7"/>
        <p:cNvGrpSpPr/>
        <p:nvPr/>
      </p:nvGrpSpPr>
      <p:grpSpPr>
        <a:xfrm>
          <a:off x="0" y="0"/>
          <a:ext cx="0" cy="0"/>
          <a:chOff x="0" y="0"/>
          <a:chExt cx="0" cy="0"/>
        </a:xfrm>
      </p:grpSpPr>
      <p:sp>
        <p:nvSpPr>
          <p:cNvPr id="28" name="Google Shape;28;p3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002060"/>
              </a:buClr>
              <a:buSzPts val="4400"/>
              <a:buFont typeface="Century Schoolbook"/>
              <a:buNone/>
              <a:defRPr b="1">
                <a:solidFill>
                  <a:srgbClr val="002060"/>
                </a:solidFill>
                <a:latin typeface="Century Schoolbook"/>
                <a:ea typeface="Century Schoolbook"/>
                <a:cs typeface="Century Schoolbook"/>
                <a:sym typeface="Century Schoolbook"/>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3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002060"/>
              </a:buClr>
              <a:buSzPts val="2800"/>
              <a:buChar char="•"/>
              <a:defRPr b="1">
                <a:solidFill>
                  <a:srgbClr val="002060"/>
                </a:solidFill>
                <a:latin typeface="Century Schoolbook"/>
                <a:ea typeface="Century Schoolbook"/>
                <a:cs typeface="Century Schoolbook"/>
                <a:sym typeface="Century Schoolbook"/>
              </a:defRPr>
            </a:lvl1pPr>
            <a:lvl2pPr marL="914400" lvl="1" indent="-381000" algn="l">
              <a:lnSpc>
                <a:spcPct val="90000"/>
              </a:lnSpc>
              <a:spcBef>
                <a:spcPts val="500"/>
              </a:spcBef>
              <a:spcAft>
                <a:spcPts val="0"/>
              </a:spcAft>
              <a:buClr>
                <a:srgbClr val="002060"/>
              </a:buClr>
              <a:buSzPts val="2400"/>
              <a:buChar char="•"/>
              <a:defRPr b="1">
                <a:solidFill>
                  <a:srgbClr val="002060"/>
                </a:solidFill>
                <a:latin typeface="Century Schoolbook"/>
                <a:ea typeface="Century Schoolbook"/>
                <a:cs typeface="Century Schoolbook"/>
                <a:sym typeface="Century Schoolbook"/>
              </a:defRPr>
            </a:lvl2pPr>
            <a:lvl3pPr marL="1371600" lvl="2" indent="-355600" algn="l">
              <a:lnSpc>
                <a:spcPct val="90000"/>
              </a:lnSpc>
              <a:spcBef>
                <a:spcPts val="500"/>
              </a:spcBef>
              <a:spcAft>
                <a:spcPts val="0"/>
              </a:spcAft>
              <a:buClr>
                <a:srgbClr val="002060"/>
              </a:buClr>
              <a:buSzPts val="2000"/>
              <a:buChar char="•"/>
              <a:defRPr b="1">
                <a:solidFill>
                  <a:srgbClr val="002060"/>
                </a:solidFill>
                <a:latin typeface="Century Schoolbook"/>
                <a:ea typeface="Century Schoolbook"/>
                <a:cs typeface="Century Schoolbook"/>
                <a:sym typeface="Century Schoolbook"/>
              </a:defRPr>
            </a:lvl3pPr>
            <a:lvl4pPr marL="1828800" lvl="3" indent="-342900" algn="l">
              <a:lnSpc>
                <a:spcPct val="90000"/>
              </a:lnSpc>
              <a:spcBef>
                <a:spcPts val="500"/>
              </a:spcBef>
              <a:spcAft>
                <a:spcPts val="0"/>
              </a:spcAft>
              <a:buClr>
                <a:srgbClr val="002060"/>
              </a:buClr>
              <a:buSzPts val="1800"/>
              <a:buChar char="•"/>
              <a:defRPr b="1">
                <a:solidFill>
                  <a:srgbClr val="002060"/>
                </a:solidFill>
                <a:latin typeface="Century Schoolbook"/>
                <a:ea typeface="Century Schoolbook"/>
                <a:cs typeface="Century Schoolbook"/>
                <a:sym typeface="Century Schoolbook"/>
              </a:defRPr>
            </a:lvl4pPr>
            <a:lvl5pPr marL="2286000" lvl="4" indent="-342900" algn="l">
              <a:lnSpc>
                <a:spcPct val="90000"/>
              </a:lnSpc>
              <a:spcBef>
                <a:spcPts val="500"/>
              </a:spcBef>
              <a:spcAft>
                <a:spcPts val="0"/>
              </a:spcAft>
              <a:buClr>
                <a:srgbClr val="002060"/>
              </a:buClr>
              <a:buSzPts val="1800"/>
              <a:buChar char="•"/>
              <a:defRPr b="1">
                <a:solidFill>
                  <a:srgbClr val="002060"/>
                </a:solidFill>
                <a:latin typeface="Century Schoolbook"/>
                <a:ea typeface="Century Schoolbook"/>
                <a:cs typeface="Century Schoolbook"/>
                <a:sym typeface="Century Schoolbook"/>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002060"/>
              </a:buClr>
              <a:buSzPts val="2800"/>
              <a:buChar char="•"/>
              <a:defRPr b="1">
                <a:solidFill>
                  <a:srgbClr val="002060"/>
                </a:solidFill>
                <a:latin typeface="Century Schoolbook"/>
                <a:ea typeface="Century Schoolbook"/>
                <a:cs typeface="Century Schoolbook"/>
                <a:sym typeface="Century Schoolbook"/>
              </a:defRPr>
            </a:lvl1pPr>
            <a:lvl2pPr marL="914400" lvl="1" indent="-381000" algn="l">
              <a:lnSpc>
                <a:spcPct val="90000"/>
              </a:lnSpc>
              <a:spcBef>
                <a:spcPts val="500"/>
              </a:spcBef>
              <a:spcAft>
                <a:spcPts val="0"/>
              </a:spcAft>
              <a:buClr>
                <a:srgbClr val="002060"/>
              </a:buClr>
              <a:buSzPts val="2400"/>
              <a:buChar char="•"/>
              <a:defRPr b="1">
                <a:solidFill>
                  <a:srgbClr val="002060"/>
                </a:solidFill>
                <a:latin typeface="Century Schoolbook"/>
                <a:ea typeface="Century Schoolbook"/>
                <a:cs typeface="Century Schoolbook"/>
                <a:sym typeface="Century Schoolbook"/>
              </a:defRPr>
            </a:lvl2pPr>
            <a:lvl3pPr marL="1371600" lvl="2" indent="-355600" algn="l">
              <a:lnSpc>
                <a:spcPct val="90000"/>
              </a:lnSpc>
              <a:spcBef>
                <a:spcPts val="500"/>
              </a:spcBef>
              <a:spcAft>
                <a:spcPts val="0"/>
              </a:spcAft>
              <a:buClr>
                <a:srgbClr val="002060"/>
              </a:buClr>
              <a:buSzPts val="2000"/>
              <a:buChar char="•"/>
              <a:defRPr b="1">
                <a:solidFill>
                  <a:srgbClr val="002060"/>
                </a:solidFill>
                <a:latin typeface="Century Schoolbook"/>
                <a:ea typeface="Century Schoolbook"/>
                <a:cs typeface="Century Schoolbook"/>
                <a:sym typeface="Century Schoolbook"/>
              </a:defRPr>
            </a:lvl3pPr>
            <a:lvl4pPr marL="1828800" lvl="3" indent="-342900" algn="l">
              <a:lnSpc>
                <a:spcPct val="90000"/>
              </a:lnSpc>
              <a:spcBef>
                <a:spcPts val="500"/>
              </a:spcBef>
              <a:spcAft>
                <a:spcPts val="0"/>
              </a:spcAft>
              <a:buClr>
                <a:srgbClr val="002060"/>
              </a:buClr>
              <a:buSzPts val="1800"/>
              <a:buChar char="•"/>
              <a:defRPr b="1">
                <a:solidFill>
                  <a:srgbClr val="002060"/>
                </a:solidFill>
                <a:latin typeface="Century Schoolbook"/>
                <a:ea typeface="Century Schoolbook"/>
                <a:cs typeface="Century Schoolbook"/>
                <a:sym typeface="Century Schoolbook"/>
              </a:defRPr>
            </a:lvl4pPr>
            <a:lvl5pPr marL="2286000" lvl="4" indent="-342900" algn="l">
              <a:lnSpc>
                <a:spcPct val="90000"/>
              </a:lnSpc>
              <a:spcBef>
                <a:spcPts val="500"/>
              </a:spcBef>
              <a:spcAft>
                <a:spcPts val="0"/>
              </a:spcAft>
              <a:buClr>
                <a:srgbClr val="002060"/>
              </a:buClr>
              <a:buSzPts val="1800"/>
              <a:buChar char="•"/>
              <a:defRPr b="1">
                <a:solidFill>
                  <a:srgbClr val="002060"/>
                </a:solidFill>
                <a:latin typeface="Century Schoolbook"/>
                <a:ea typeface="Century Schoolbook"/>
                <a:cs typeface="Century Schoolbook"/>
                <a:sym typeface="Century Schoolbook"/>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32" name="Google Shape;32;p35"/>
          <p:cNvPicPr preferRelativeResize="0"/>
          <p:nvPr/>
        </p:nvPicPr>
        <p:blipFill rotWithShape="1">
          <a:blip r:embed="rId2">
            <a:alphaModFix/>
          </a:blip>
          <a:srcRect/>
          <a:stretch/>
        </p:blipFill>
        <p:spPr>
          <a:xfrm>
            <a:off x="10128115" y="6068413"/>
            <a:ext cx="1905000" cy="653062"/>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3"/>
        <p:cNvGrpSpPr/>
        <p:nvPr/>
      </p:nvGrpSpPr>
      <p:grpSpPr>
        <a:xfrm>
          <a:off x="0" y="0"/>
          <a:ext cx="0" cy="0"/>
          <a:chOff x="0" y="0"/>
          <a:chExt cx="0" cy="0"/>
        </a:xfrm>
      </p:grpSpPr>
      <p:sp>
        <p:nvSpPr>
          <p:cNvPr id="34" name="Google Shape;34;p3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3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6" name="Google Shape;36;p3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3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8" name="Google Shape;38;p3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9" name="Google Shape;39;p3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3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3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2"/>
        <p:cNvGrpSpPr/>
        <p:nvPr/>
      </p:nvGrpSpPr>
      <p:grpSpPr>
        <a:xfrm>
          <a:off x="0" y="0"/>
          <a:ext cx="0" cy="0"/>
          <a:chOff x="0" y="0"/>
          <a:chExt cx="0" cy="0"/>
        </a:xfrm>
      </p:grpSpPr>
      <p:sp>
        <p:nvSpPr>
          <p:cNvPr id="43" name="Google Shape;43;p3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3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3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3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7"/>
        <p:cNvGrpSpPr/>
        <p:nvPr/>
      </p:nvGrpSpPr>
      <p:grpSpPr>
        <a:xfrm>
          <a:off x="0" y="0"/>
          <a:ext cx="0" cy="0"/>
          <a:chOff x="0" y="0"/>
          <a:chExt cx="0" cy="0"/>
        </a:xfrm>
      </p:grpSpPr>
      <p:sp>
        <p:nvSpPr>
          <p:cNvPr id="48" name="Google Shape;48;p3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3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3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1"/>
        <p:cNvGrpSpPr/>
        <p:nvPr/>
      </p:nvGrpSpPr>
      <p:grpSpPr>
        <a:xfrm>
          <a:off x="0" y="0"/>
          <a:ext cx="0" cy="0"/>
          <a:chOff x="0" y="0"/>
          <a:chExt cx="0" cy="0"/>
        </a:xfrm>
      </p:grpSpPr>
      <p:sp>
        <p:nvSpPr>
          <p:cNvPr id="52" name="Google Shape;52;p3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3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4" name="Google Shape;54;p3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5" name="Google Shape;55;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8"/>
        <p:cNvGrpSpPr/>
        <p:nvPr/>
      </p:nvGrpSpPr>
      <p:grpSpPr>
        <a:xfrm>
          <a:off x="0" y="0"/>
          <a:ext cx="0" cy="0"/>
          <a:chOff x="0" y="0"/>
          <a:chExt cx="0" cy="0"/>
        </a:xfrm>
      </p:grpSpPr>
      <p:sp>
        <p:nvSpPr>
          <p:cNvPr id="59" name="Google Shape;59;p4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40"/>
          <p:cNvSpPr>
            <a:spLocks noGrp="1"/>
          </p:cNvSpPr>
          <p:nvPr>
            <p:ph type="pic" idx="2"/>
          </p:nvPr>
        </p:nvSpPr>
        <p:spPr>
          <a:xfrm>
            <a:off x="5183188" y="987425"/>
            <a:ext cx="6172200" cy="4873625"/>
          </a:xfrm>
          <a:prstGeom prst="rect">
            <a:avLst/>
          </a:prstGeom>
          <a:noFill/>
          <a:ln>
            <a:noFill/>
          </a:ln>
        </p:spPr>
      </p:sp>
      <p:sp>
        <p:nvSpPr>
          <p:cNvPr id="61" name="Google Shape;61;p4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4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4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4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g3b85787f3ab_0_1"/>
          <p:cNvSpPr txBox="1">
            <a:spLocks noGrp="1"/>
          </p:cNvSpPr>
          <p:nvPr>
            <p:ph type="ctrTitle"/>
          </p:nvPr>
        </p:nvSpPr>
        <p:spPr>
          <a:xfrm>
            <a:off x="1524000" y="1309600"/>
            <a:ext cx="9144000" cy="2387700"/>
          </a:xfrm>
          <a:prstGeom prst="rect">
            <a:avLst/>
          </a:prstGeom>
          <a:noFill/>
          <a:ln>
            <a:noFill/>
          </a:ln>
        </p:spPr>
        <p:txBody>
          <a:bodyPr spcFirstLastPara="1" wrap="square" lIns="91425" tIns="45700" rIns="91425" bIns="45700" anchor="b" anchorCtr="0">
            <a:normAutofit fontScale="90000"/>
          </a:bodyPr>
          <a:lstStyle/>
          <a:p>
            <a:pPr marL="0" lvl="0" indent="0" algn="ctr" rtl="0">
              <a:lnSpc>
                <a:spcPct val="90000"/>
              </a:lnSpc>
              <a:spcBef>
                <a:spcPts val="0"/>
              </a:spcBef>
              <a:spcAft>
                <a:spcPts val="0"/>
              </a:spcAft>
              <a:buClr>
                <a:srgbClr val="002060"/>
              </a:buClr>
              <a:buSzPct val="100000"/>
              <a:buFont typeface="Century Schoolbook"/>
              <a:buNone/>
            </a:pPr>
            <a:r>
              <a:rPr lang="en-US"/>
              <a:t>Innovative Sick Leave Management: </a:t>
            </a:r>
            <a:endParaRPr/>
          </a:p>
          <a:p>
            <a:pPr marL="0" lvl="0" indent="0" algn="ctr" rtl="0">
              <a:lnSpc>
                <a:spcPct val="90000"/>
              </a:lnSpc>
              <a:spcBef>
                <a:spcPts val="0"/>
              </a:spcBef>
              <a:spcAft>
                <a:spcPts val="0"/>
              </a:spcAft>
              <a:buClr>
                <a:srgbClr val="002060"/>
              </a:buClr>
              <a:buSzPct val="100000"/>
              <a:buFont typeface="Century Schoolbook"/>
              <a:buNone/>
            </a:pPr>
            <a:r>
              <a:rPr lang="en-US"/>
              <a:t>26RS SB 124</a:t>
            </a:r>
            <a:endParaRPr/>
          </a:p>
        </p:txBody>
      </p:sp>
      <p:sp>
        <p:nvSpPr>
          <p:cNvPr id="89" name="Google Shape;89;g3b85787f3ab_0_1"/>
          <p:cNvSpPr txBox="1">
            <a:spLocks noGrp="1"/>
          </p:cNvSpPr>
          <p:nvPr>
            <p:ph type="subTitle" idx="1"/>
          </p:nvPr>
        </p:nvSpPr>
        <p:spPr>
          <a:xfrm>
            <a:off x="1524000" y="3960152"/>
            <a:ext cx="9532800" cy="165570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rgbClr val="002060"/>
              </a:buClr>
              <a:buSzPts val="2400"/>
              <a:buNone/>
            </a:pPr>
            <a:r>
              <a:rPr lang="en-US" sz="2700"/>
              <a:t>A Win-Win for Student Outcomes, the State Budget, District Budgets, and Educator Retention</a:t>
            </a:r>
            <a:endParaRPr sz="2700"/>
          </a:p>
        </p:txBody>
      </p:sp>
      <p:sp>
        <p:nvSpPr>
          <p:cNvPr id="90" name="Google Shape;90;g3b85787f3ab_0_1"/>
          <p:cNvSpPr txBox="1"/>
          <p:nvPr/>
        </p:nvSpPr>
        <p:spPr>
          <a:xfrm>
            <a:off x="1267400" y="5089647"/>
            <a:ext cx="9144000" cy="1655700"/>
          </a:xfrm>
          <a:prstGeom prst="rect">
            <a:avLst/>
          </a:prstGeom>
          <a:noFill/>
          <a:ln>
            <a:noFill/>
          </a:ln>
        </p:spPr>
        <p:txBody>
          <a:bodyPr spcFirstLastPara="1" wrap="square" lIns="91425" tIns="45700" rIns="91425" bIns="45700" anchor="t" anchorCtr="0">
            <a:normAutofit/>
          </a:bodyPr>
          <a:lstStyle/>
          <a:p>
            <a:pPr marL="0" marR="0" lvl="0" indent="0" algn="ctr" rtl="0">
              <a:lnSpc>
                <a:spcPct val="90000"/>
              </a:lnSpc>
              <a:spcBef>
                <a:spcPts val="0"/>
              </a:spcBef>
              <a:spcAft>
                <a:spcPts val="0"/>
              </a:spcAft>
              <a:buClr>
                <a:srgbClr val="002060"/>
              </a:buClr>
              <a:buSzPts val="2000"/>
              <a:buFont typeface="Arial"/>
              <a:buNone/>
            </a:pPr>
            <a:endParaRPr sz="2000" b="1" i="0" u="none" strike="noStrike" cap="none">
              <a:solidFill>
                <a:srgbClr val="002060"/>
              </a:solidFill>
              <a:latin typeface="Century Schoolbook"/>
              <a:ea typeface="Century Schoolbook"/>
              <a:cs typeface="Century Schoolbook"/>
              <a:sym typeface="Century Schoolbook"/>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g3b85787f3ab_0_52"/>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002060"/>
              </a:buClr>
              <a:buSzPts val="4400"/>
              <a:buFont typeface="Century Schoolbook"/>
              <a:buNone/>
            </a:pPr>
            <a:r>
              <a:rPr lang="en-US"/>
              <a:t>Request for Your Support</a:t>
            </a:r>
            <a:endParaRPr/>
          </a:p>
        </p:txBody>
      </p:sp>
      <p:sp>
        <p:nvSpPr>
          <p:cNvPr id="145" name="Google Shape;145;g3b85787f3ab_0_52"/>
          <p:cNvSpPr txBox="1">
            <a:spLocks noGrp="1"/>
          </p:cNvSpPr>
          <p:nvPr>
            <p:ph type="body" idx="1"/>
          </p:nvPr>
        </p:nvSpPr>
        <p:spPr>
          <a:xfrm>
            <a:off x="838200" y="1690700"/>
            <a:ext cx="10515600" cy="4677600"/>
          </a:xfrm>
          <a:prstGeom prst="rect">
            <a:avLst/>
          </a:prstGeom>
          <a:noFill/>
          <a:ln>
            <a:noFill/>
          </a:ln>
        </p:spPr>
        <p:txBody>
          <a:bodyPr spcFirstLastPara="1" wrap="square" lIns="91425" tIns="45700" rIns="91425" bIns="45700" anchor="t" anchorCtr="0">
            <a:normAutofit fontScale="55000"/>
          </a:bodyPr>
          <a:lstStyle/>
          <a:p>
            <a:pPr marL="457200" lvl="0" indent="-348119" algn="l" rtl="0">
              <a:lnSpc>
                <a:spcPct val="100000"/>
              </a:lnSpc>
              <a:spcBef>
                <a:spcPts val="1000"/>
              </a:spcBef>
              <a:spcAft>
                <a:spcPts val="0"/>
              </a:spcAft>
              <a:buSzPct val="100000"/>
              <a:buChar char="•"/>
            </a:pPr>
            <a:r>
              <a:rPr lang="en-US" sz="3422" b="0"/>
              <a:t>Prioritizes Students: Keeps the best-qualified teachers in front of students more often.</a:t>
            </a:r>
            <a:endParaRPr sz="3422" b="0"/>
          </a:p>
          <a:p>
            <a:pPr marL="457200" lvl="0" indent="0" algn="l" rtl="0">
              <a:lnSpc>
                <a:spcPct val="100000"/>
              </a:lnSpc>
              <a:spcBef>
                <a:spcPts val="1000"/>
              </a:spcBef>
              <a:spcAft>
                <a:spcPts val="0"/>
              </a:spcAft>
              <a:buSzPct val="148769"/>
              <a:buNone/>
            </a:pPr>
            <a:endParaRPr sz="3422" b="0"/>
          </a:p>
          <a:p>
            <a:pPr marL="457200" lvl="0" indent="-348119" algn="l" rtl="0">
              <a:lnSpc>
                <a:spcPct val="100000"/>
              </a:lnSpc>
              <a:spcBef>
                <a:spcPts val="1000"/>
              </a:spcBef>
              <a:spcAft>
                <a:spcPts val="0"/>
              </a:spcAft>
              <a:buSzPct val="100000"/>
              <a:buChar char="•"/>
            </a:pPr>
            <a:r>
              <a:rPr lang="en-US" sz="3422" b="0"/>
              <a:t>Supports Teachers: The less need there is for subs, the less likely sub shortages exist and the less often teachers that do show up have to cover for those that are unable to do so.</a:t>
            </a:r>
            <a:endParaRPr sz="3422" b="0"/>
          </a:p>
          <a:p>
            <a:pPr marL="457200" lvl="0" indent="0" algn="l" rtl="0">
              <a:lnSpc>
                <a:spcPct val="100000"/>
              </a:lnSpc>
              <a:spcBef>
                <a:spcPts val="1000"/>
              </a:spcBef>
              <a:spcAft>
                <a:spcPts val="0"/>
              </a:spcAft>
              <a:buSzPct val="148769"/>
              <a:buNone/>
            </a:pPr>
            <a:endParaRPr sz="3422" b="0"/>
          </a:p>
          <a:p>
            <a:pPr marL="457200" lvl="0" indent="-348119" algn="l" rtl="0">
              <a:lnSpc>
                <a:spcPct val="100000"/>
              </a:lnSpc>
              <a:spcBef>
                <a:spcPts val="1000"/>
              </a:spcBef>
              <a:spcAft>
                <a:spcPts val="0"/>
              </a:spcAft>
              <a:buSzPct val="100000"/>
              <a:buChar char="•"/>
            </a:pPr>
            <a:r>
              <a:rPr lang="en-US" sz="3422" b="0"/>
              <a:t>Empowers Local Districts: Gives boards a tool to manage their own workforce and budget.</a:t>
            </a:r>
            <a:endParaRPr sz="3422" b="0"/>
          </a:p>
          <a:p>
            <a:pPr marL="457200" lvl="0" indent="0" algn="l" rtl="0">
              <a:lnSpc>
                <a:spcPct val="100000"/>
              </a:lnSpc>
              <a:spcBef>
                <a:spcPts val="1000"/>
              </a:spcBef>
              <a:spcAft>
                <a:spcPts val="0"/>
              </a:spcAft>
              <a:buSzPct val="148769"/>
              <a:buNone/>
            </a:pPr>
            <a:endParaRPr sz="3422" b="0"/>
          </a:p>
          <a:p>
            <a:pPr marL="457200" lvl="0" indent="-348119" algn="l" rtl="0">
              <a:lnSpc>
                <a:spcPct val="100000"/>
              </a:lnSpc>
              <a:spcBef>
                <a:spcPts val="1000"/>
              </a:spcBef>
              <a:spcAft>
                <a:spcPts val="0"/>
              </a:spcAft>
              <a:buSzPct val="100000"/>
              <a:buChar char="•"/>
            </a:pPr>
            <a:r>
              <a:rPr lang="en-US" sz="3422" b="0"/>
              <a:t>Fiscal Responsibility: Reduces long-term debt by settling liabilities at today's prices.</a:t>
            </a:r>
            <a:endParaRPr sz="3422" b="0"/>
          </a:p>
          <a:p>
            <a:pPr marL="457200" lvl="0" indent="0" algn="l" rtl="0">
              <a:lnSpc>
                <a:spcPct val="100000"/>
              </a:lnSpc>
              <a:spcBef>
                <a:spcPts val="1000"/>
              </a:spcBef>
              <a:spcAft>
                <a:spcPts val="0"/>
              </a:spcAft>
              <a:buSzPct val="148769"/>
              <a:buNone/>
            </a:pPr>
            <a:endParaRPr sz="3422" b="0"/>
          </a:p>
          <a:p>
            <a:pPr marL="457200" lvl="0" indent="-348119" algn="l" rtl="0">
              <a:lnSpc>
                <a:spcPct val="100000"/>
              </a:lnSpc>
              <a:spcBef>
                <a:spcPts val="1000"/>
              </a:spcBef>
              <a:spcAft>
                <a:spcPts val="0"/>
              </a:spcAft>
              <a:buSzPct val="100000"/>
              <a:buChar char="•"/>
            </a:pPr>
            <a:r>
              <a:rPr lang="en-US" sz="3422" b="0"/>
              <a:t>Recommendation: Support the passage of 26RS SB 124.</a:t>
            </a:r>
            <a:endParaRPr b="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002060"/>
              </a:buClr>
              <a:buSzPts val="4400"/>
              <a:buFont typeface="Century Schoolbook"/>
              <a:buNone/>
            </a:pPr>
            <a:r>
              <a:rPr lang="en-US"/>
              <a:t>The Problem: </a:t>
            </a:r>
            <a:endParaRPr/>
          </a:p>
          <a:p>
            <a:pPr marL="0" lvl="0" indent="0" algn="ctr" rtl="0">
              <a:lnSpc>
                <a:spcPct val="90000"/>
              </a:lnSpc>
              <a:spcBef>
                <a:spcPts val="0"/>
              </a:spcBef>
              <a:spcAft>
                <a:spcPts val="0"/>
              </a:spcAft>
              <a:buClr>
                <a:srgbClr val="002060"/>
              </a:buClr>
              <a:buSzPts val="4400"/>
              <a:buFont typeface="Century Schoolbook"/>
              <a:buNone/>
            </a:pPr>
            <a:r>
              <a:rPr lang="en-US"/>
              <a:t>The High Cost of Absence</a:t>
            </a:r>
            <a:endParaRPr/>
          </a:p>
        </p:txBody>
      </p:sp>
      <p:sp>
        <p:nvSpPr>
          <p:cNvPr id="96" name="Google Shape;96;p3"/>
          <p:cNvSpPr txBox="1">
            <a:spLocks noGrp="1"/>
          </p:cNvSpPr>
          <p:nvPr>
            <p:ph type="body" idx="1"/>
          </p:nvPr>
        </p:nvSpPr>
        <p:spPr>
          <a:xfrm>
            <a:off x="838200" y="1690700"/>
            <a:ext cx="10515600" cy="4677600"/>
          </a:xfrm>
          <a:prstGeom prst="rect">
            <a:avLst/>
          </a:prstGeom>
          <a:noFill/>
          <a:ln>
            <a:noFill/>
          </a:ln>
        </p:spPr>
        <p:txBody>
          <a:bodyPr spcFirstLastPara="1" wrap="square" lIns="91425" tIns="45700" rIns="91425" bIns="45700" anchor="t" anchorCtr="0">
            <a:normAutofit fontScale="85000" lnSpcReduction="20000"/>
          </a:bodyPr>
          <a:lstStyle/>
          <a:p>
            <a:pPr marL="457200" lvl="0" indent="-413390" algn="l" rtl="0">
              <a:lnSpc>
                <a:spcPct val="100000"/>
              </a:lnSpc>
              <a:spcBef>
                <a:spcPts val="0"/>
              </a:spcBef>
              <a:spcAft>
                <a:spcPts val="0"/>
              </a:spcAft>
              <a:buSzPct val="100000"/>
              <a:buChar char="•"/>
            </a:pPr>
            <a:r>
              <a:rPr lang="en-US" sz="3422" b="0"/>
              <a:t>Substitute Teacher Shortage: High teacher absence rates force districts to rely on substitutes, which can negatively impact student outcomes.  </a:t>
            </a:r>
            <a:endParaRPr sz="3422" b="0"/>
          </a:p>
          <a:p>
            <a:pPr marL="457200" lvl="0" indent="0" algn="l" rtl="0">
              <a:lnSpc>
                <a:spcPct val="100000"/>
              </a:lnSpc>
              <a:spcBef>
                <a:spcPts val="0"/>
              </a:spcBef>
              <a:spcAft>
                <a:spcPts val="0"/>
              </a:spcAft>
              <a:buSzPct val="88457"/>
              <a:buNone/>
            </a:pPr>
            <a:r>
              <a:rPr lang="en-US" sz="3422" b="0"/>
              <a:t>  </a:t>
            </a:r>
            <a:endParaRPr sz="3422" b="0"/>
          </a:p>
          <a:p>
            <a:pPr marL="457200" lvl="0" indent="-413390" algn="l" rtl="0">
              <a:lnSpc>
                <a:spcPct val="100000"/>
              </a:lnSpc>
              <a:spcBef>
                <a:spcPts val="1000"/>
              </a:spcBef>
              <a:spcAft>
                <a:spcPts val="0"/>
              </a:spcAft>
              <a:buSzPct val="100000"/>
              <a:buChar char="•"/>
            </a:pPr>
            <a:r>
              <a:rPr lang="en-US" sz="3422" b="0"/>
              <a:t>Financial Liability: Accrued sick leave creates a long-term financial payment for districts and the state retirement system</a:t>
            </a:r>
            <a:endParaRPr sz="3422" b="0"/>
          </a:p>
          <a:p>
            <a:pPr marL="457200" lvl="0" indent="0" algn="l" rtl="0">
              <a:lnSpc>
                <a:spcPct val="100000"/>
              </a:lnSpc>
              <a:spcBef>
                <a:spcPts val="1000"/>
              </a:spcBef>
              <a:spcAft>
                <a:spcPts val="0"/>
              </a:spcAft>
              <a:buSzPct val="96262"/>
              <a:buNone/>
            </a:pPr>
            <a:endParaRPr sz="3422" b="0"/>
          </a:p>
          <a:p>
            <a:pPr marL="457200" lvl="0" indent="-413390" algn="l" rtl="0">
              <a:lnSpc>
                <a:spcPct val="100000"/>
              </a:lnSpc>
              <a:spcBef>
                <a:spcPts val="1000"/>
              </a:spcBef>
              <a:spcAft>
                <a:spcPts val="0"/>
              </a:spcAft>
              <a:buSzPct val="100000"/>
              <a:buChar char="•"/>
            </a:pPr>
            <a:r>
              <a:rPr lang="en-US" sz="3422" b="0"/>
              <a:t>Current Inefficiency: Districts currently pay both the teacher’s salary AND the sub cost ($115–$160/day) when a teacher is out. </a:t>
            </a:r>
            <a:endParaRPr b="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g3b85787f3ab_0_13"/>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002060"/>
              </a:buClr>
              <a:buSzPts val="4400"/>
              <a:buFont typeface="Century Schoolbook"/>
              <a:buNone/>
            </a:pPr>
            <a:r>
              <a:rPr lang="en-US"/>
              <a:t>The Proposal: </a:t>
            </a:r>
            <a:endParaRPr/>
          </a:p>
          <a:p>
            <a:pPr marL="0" lvl="0" indent="0" algn="ctr" rtl="0">
              <a:lnSpc>
                <a:spcPct val="90000"/>
              </a:lnSpc>
              <a:spcBef>
                <a:spcPts val="0"/>
              </a:spcBef>
              <a:spcAft>
                <a:spcPts val="0"/>
              </a:spcAft>
              <a:buClr>
                <a:srgbClr val="002060"/>
              </a:buClr>
              <a:buSzPts val="4400"/>
              <a:buFont typeface="Century Schoolbook"/>
              <a:buNone/>
            </a:pPr>
            <a:r>
              <a:rPr lang="en-US"/>
              <a:t>26RS SB 124</a:t>
            </a:r>
            <a:endParaRPr/>
          </a:p>
        </p:txBody>
      </p:sp>
      <p:sp>
        <p:nvSpPr>
          <p:cNvPr id="102" name="Google Shape;102;g3b85787f3ab_0_13"/>
          <p:cNvSpPr txBox="1">
            <a:spLocks noGrp="1"/>
          </p:cNvSpPr>
          <p:nvPr>
            <p:ph type="body" idx="1"/>
          </p:nvPr>
        </p:nvSpPr>
        <p:spPr>
          <a:xfrm>
            <a:off x="838200" y="1690700"/>
            <a:ext cx="10515600" cy="4677600"/>
          </a:xfrm>
          <a:prstGeom prst="rect">
            <a:avLst/>
          </a:prstGeom>
          <a:noFill/>
          <a:ln>
            <a:noFill/>
          </a:ln>
        </p:spPr>
        <p:txBody>
          <a:bodyPr spcFirstLastPara="1" wrap="square" lIns="91425" tIns="45700" rIns="91425" bIns="45700" anchor="t" anchorCtr="0">
            <a:normAutofit fontScale="85000" lnSpcReduction="10000"/>
          </a:bodyPr>
          <a:lstStyle/>
          <a:p>
            <a:pPr marL="457200" lvl="0" indent="-413346" algn="l" rtl="0">
              <a:lnSpc>
                <a:spcPct val="100000"/>
              </a:lnSpc>
              <a:spcBef>
                <a:spcPts val="1000"/>
              </a:spcBef>
              <a:spcAft>
                <a:spcPts val="0"/>
              </a:spcAft>
              <a:buSzPct val="100000"/>
              <a:buChar char="•"/>
            </a:pPr>
            <a:r>
              <a:rPr lang="en-US" sz="3422" b="0"/>
              <a:t>The Mechanism: Amends KRS 161.155 to provide local boards of education </a:t>
            </a:r>
            <a:r>
              <a:rPr lang="en-US" sz="3422" b="0" u="sng"/>
              <a:t>the option</a:t>
            </a:r>
            <a:r>
              <a:rPr lang="en-US" sz="3422" b="0"/>
              <a:t> to create a </a:t>
            </a:r>
            <a:r>
              <a:rPr lang="en-US" sz="3422" b="0" u="sng"/>
              <a:t>voluntary</a:t>
            </a:r>
            <a:r>
              <a:rPr lang="en-US" sz="3422" b="0"/>
              <a:t> annual sick leave cashout program.</a:t>
            </a:r>
            <a:endParaRPr sz="3422" b="0"/>
          </a:p>
          <a:p>
            <a:pPr marL="457200" lvl="0" indent="0" algn="l" rtl="0">
              <a:lnSpc>
                <a:spcPct val="100000"/>
              </a:lnSpc>
              <a:spcBef>
                <a:spcPts val="1000"/>
              </a:spcBef>
              <a:spcAft>
                <a:spcPts val="0"/>
              </a:spcAft>
              <a:buSzPct val="96262"/>
              <a:buNone/>
            </a:pPr>
            <a:endParaRPr sz="3422" b="0"/>
          </a:p>
          <a:p>
            <a:pPr marL="457200" lvl="0" indent="-413346" algn="l" rtl="0">
              <a:lnSpc>
                <a:spcPct val="100000"/>
              </a:lnSpc>
              <a:spcBef>
                <a:spcPts val="1000"/>
              </a:spcBef>
              <a:spcAft>
                <a:spcPts val="0"/>
              </a:spcAft>
              <a:buSzPct val="100000"/>
              <a:buChar char="•"/>
            </a:pPr>
            <a:r>
              <a:rPr lang="en-US" sz="3422" b="0"/>
              <a:t>Eligibility: Employees must have a minimum of 15 days accumulated to protect against future unforeseen illness.</a:t>
            </a:r>
            <a:endParaRPr sz="3422" b="0"/>
          </a:p>
          <a:p>
            <a:pPr marL="457200" lvl="0" indent="0" algn="l" rtl="0">
              <a:lnSpc>
                <a:spcPct val="100000"/>
              </a:lnSpc>
              <a:spcBef>
                <a:spcPts val="1000"/>
              </a:spcBef>
              <a:spcAft>
                <a:spcPts val="0"/>
              </a:spcAft>
              <a:buSzPct val="96262"/>
              <a:buNone/>
            </a:pPr>
            <a:endParaRPr sz="3422" b="0"/>
          </a:p>
          <a:p>
            <a:pPr marL="457200" lvl="0" indent="-413346" algn="l" rtl="0">
              <a:lnSpc>
                <a:spcPct val="100000"/>
              </a:lnSpc>
              <a:spcBef>
                <a:spcPts val="1000"/>
              </a:spcBef>
              <a:spcAft>
                <a:spcPts val="0"/>
              </a:spcAft>
              <a:buSzPct val="100000"/>
              <a:buChar char="•"/>
            </a:pPr>
            <a:r>
              <a:rPr lang="en-US" sz="3422" b="0"/>
              <a:t>The "Cashout": Employees may elect to cash out any number of leave days in excess of 15 days at a rate of 30% of their current daily rate.</a:t>
            </a:r>
            <a:endParaRPr b="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g3b85787f3ab_0_20"/>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002060"/>
              </a:buClr>
              <a:buSzPts val="4400"/>
              <a:buFont typeface="Century Schoolbook"/>
              <a:buNone/>
            </a:pPr>
            <a:r>
              <a:rPr lang="en-US"/>
              <a:t>Awareness: </a:t>
            </a:r>
            <a:endParaRPr/>
          </a:p>
          <a:p>
            <a:pPr marL="0" lvl="0" indent="0" algn="ctr" rtl="0">
              <a:spcBef>
                <a:spcPts val="0"/>
              </a:spcBef>
              <a:spcAft>
                <a:spcPts val="0"/>
              </a:spcAft>
              <a:buClr>
                <a:srgbClr val="002060"/>
              </a:buClr>
              <a:buSzPts val="4400"/>
              <a:buFont typeface="Century Schoolbook"/>
              <a:buNone/>
            </a:pPr>
            <a:r>
              <a:rPr lang="en-US"/>
              <a:t>26RS SB 124</a:t>
            </a:r>
            <a:endParaRPr/>
          </a:p>
        </p:txBody>
      </p:sp>
      <p:sp>
        <p:nvSpPr>
          <p:cNvPr id="108" name="Google Shape;108;g3b85787f3ab_0_20"/>
          <p:cNvSpPr txBox="1">
            <a:spLocks noGrp="1"/>
          </p:cNvSpPr>
          <p:nvPr>
            <p:ph type="body" idx="1"/>
          </p:nvPr>
        </p:nvSpPr>
        <p:spPr>
          <a:xfrm>
            <a:off x="838200" y="1690700"/>
            <a:ext cx="10515600" cy="4677600"/>
          </a:xfrm>
          <a:prstGeom prst="rect">
            <a:avLst/>
          </a:prstGeom>
          <a:noFill/>
          <a:ln>
            <a:noFill/>
          </a:ln>
        </p:spPr>
        <p:txBody>
          <a:bodyPr spcFirstLastPara="1" wrap="square" lIns="91425" tIns="45700" rIns="91425" bIns="45700" anchor="t" anchorCtr="0">
            <a:normAutofit fontScale="70000" lnSpcReduction="20000"/>
          </a:bodyPr>
          <a:lstStyle/>
          <a:p>
            <a:pPr marL="457200" lvl="0" indent="-380729" algn="l" rtl="0">
              <a:lnSpc>
                <a:spcPct val="100000"/>
              </a:lnSpc>
              <a:spcBef>
                <a:spcPts val="1000"/>
              </a:spcBef>
              <a:spcAft>
                <a:spcPts val="0"/>
              </a:spcAft>
              <a:buSzPct val="100000"/>
              <a:buChar char="•"/>
            </a:pPr>
            <a:r>
              <a:rPr lang="en-US" sz="3422" b="0"/>
              <a:t>This bill would permit districts to allow individuals to cash out as many days as they have beyond 15 at 30% of the current daily rate value.  </a:t>
            </a:r>
            <a:endParaRPr sz="3422" b="0"/>
          </a:p>
          <a:p>
            <a:pPr marL="914400" lvl="1" indent="-351524" algn="l" rtl="0">
              <a:lnSpc>
                <a:spcPct val="100000"/>
              </a:lnSpc>
              <a:spcBef>
                <a:spcPts val="1000"/>
              </a:spcBef>
              <a:spcAft>
                <a:spcPts val="0"/>
              </a:spcAft>
              <a:buSzPct val="100000"/>
              <a:buChar char="•"/>
            </a:pPr>
            <a:r>
              <a:rPr lang="en-US" sz="2765" b="0"/>
              <a:t>Why 15?  There is already statute and policy around sick day donation programs that many districts offer and 15 days is the trigger to participate in those.  </a:t>
            </a:r>
            <a:endParaRPr sz="2765" b="0"/>
          </a:p>
          <a:p>
            <a:pPr marL="914400" lvl="1" indent="-351524" algn="l" rtl="0">
              <a:lnSpc>
                <a:spcPct val="100000"/>
              </a:lnSpc>
              <a:spcBef>
                <a:spcPts val="1000"/>
              </a:spcBef>
              <a:spcAft>
                <a:spcPts val="0"/>
              </a:spcAft>
              <a:buSzPct val="100000"/>
              <a:buChar char="•"/>
            </a:pPr>
            <a:r>
              <a:rPr lang="en-US" sz="2765" b="0"/>
              <a:t>Why 30% of the value? That is the value that sick days are cashed out at upon retirement so this is simply reusing that language.  </a:t>
            </a:r>
            <a:endParaRPr sz="2765" b="0"/>
          </a:p>
          <a:p>
            <a:pPr marL="914400" lvl="0" indent="0" algn="l" rtl="0">
              <a:lnSpc>
                <a:spcPct val="100000"/>
              </a:lnSpc>
              <a:spcBef>
                <a:spcPts val="1000"/>
              </a:spcBef>
              <a:spcAft>
                <a:spcPts val="0"/>
              </a:spcAft>
              <a:buNone/>
            </a:pPr>
            <a:endParaRPr sz="2765" b="0"/>
          </a:p>
          <a:p>
            <a:pPr marL="457200" lvl="0" indent="-380729" algn="l" rtl="0">
              <a:lnSpc>
                <a:spcPct val="100000"/>
              </a:lnSpc>
              <a:spcBef>
                <a:spcPts val="1000"/>
              </a:spcBef>
              <a:spcAft>
                <a:spcPts val="0"/>
              </a:spcAft>
              <a:buSzPct val="100000"/>
              <a:buChar char="•"/>
            </a:pPr>
            <a:r>
              <a:rPr lang="en-US" sz="3422" b="0"/>
              <a:t>This could be a heavy budgetary expenditure if not planned for by districts.  </a:t>
            </a:r>
            <a:endParaRPr sz="3422" b="0"/>
          </a:p>
          <a:p>
            <a:pPr marL="457200" lvl="0" indent="0" algn="l" rtl="0">
              <a:lnSpc>
                <a:spcPct val="100000"/>
              </a:lnSpc>
              <a:spcBef>
                <a:spcPts val="1000"/>
              </a:spcBef>
              <a:spcAft>
                <a:spcPts val="0"/>
              </a:spcAft>
              <a:buSzPct val="88457"/>
              <a:buNone/>
            </a:pPr>
            <a:endParaRPr sz="3422" b="0"/>
          </a:p>
          <a:p>
            <a:pPr marL="457200" lvl="0" indent="-380729" algn="l" rtl="0">
              <a:lnSpc>
                <a:spcPct val="100000"/>
              </a:lnSpc>
              <a:spcBef>
                <a:spcPts val="1000"/>
              </a:spcBef>
              <a:spcAft>
                <a:spcPts val="0"/>
              </a:spcAft>
              <a:buSzPct val="100000"/>
              <a:buChar char="•"/>
            </a:pPr>
            <a:r>
              <a:rPr lang="en-US" sz="3422" b="0"/>
              <a:t>Example: If this idea were to be implemented, SCS would likely permit only a cash out of perhaps 13-26 days (the maximum days earned in a 1-2 year timeframe).</a:t>
            </a:r>
            <a:endParaRPr b="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g3b85787f3ab_0_25"/>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002060"/>
              </a:buClr>
              <a:buSzPts val="4400"/>
              <a:buFont typeface="Century Schoolbook"/>
              <a:buNone/>
            </a:pPr>
            <a:r>
              <a:rPr lang="en-US"/>
              <a:t>Financial Case Study Using Scott County Schools (SCS) Data</a:t>
            </a:r>
            <a:endParaRPr/>
          </a:p>
        </p:txBody>
      </p:sp>
      <p:sp>
        <p:nvSpPr>
          <p:cNvPr id="114" name="Google Shape;114;g3b85787f3ab_0_25"/>
          <p:cNvSpPr txBox="1">
            <a:spLocks noGrp="1"/>
          </p:cNvSpPr>
          <p:nvPr>
            <p:ph type="body" idx="1"/>
          </p:nvPr>
        </p:nvSpPr>
        <p:spPr>
          <a:xfrm>
            <a:off x="674925" y="1807450"/>
            <a:ext cx="10515600" cy="4677600"/>
          </a:xfrm>
          <a:prstGeom prst="rect">
            <a:avLst/>
          </a:prstGeom>
          <a:noFill/>
          <a:ln>
            <a:noFill/>
          </a:ln>
        </p:spPr>
        <p:txBody>
          <a:bodyPr spcFirstLastPara="1" wrap="square" lIns="91425" tIns="45700" rIns="91425" bIns="45700" anchor="t" anchorCtr="0">
            <a:normAutofit/>
          </a:bodyPr>
          <a:lstStyle/>
          <a:p>
            <a:pPr marL="457200" lvl="0" indent="-445897" algn="l" rtl="0">
              <a:lnSpc>
                <a:spcPct val="100000"/>
              </a:lnSpc>
              <a:spcBef>
                <a:spcPts val="1000"/>
              </a:spcBef>
              <a:spcAft>
                <a:spcPts val="0"/>
              </a:spcAft>
              <a:buSzPts val="3422"/>
              <a:buChar char="•"/>
            </a:pPr>
            <a:r>
              <a:rPr lang="en-US" sz="3422" b="0"/>
              <a:t>Based on an average teacher salary of $60,200 in SCS ($325.41/day):</a:t>
            </a:r>
            <a:endParaRPr b="0"/>
          </a:p>
        </p:txBody>
      </p:sp>
      <p:graphicFrame>
        <p:nvGraphicFramePr>
          <p:cNvPr id="115" name="Google Shape;115;g3b85787f3ab_0_25"/>
          <p:cNvGraphicFramePr/>
          <p:nvPr/>
        </p:nvGraphicFramePr>
        <p:xfrm>
          <a:off x="1691175" y="3034950"/>
          <a:ext cx="8483100" cy="3123400"/>
        </p:xfrm>
        <a:graphic>
          <a:graphicData uri="http://schemas.openxmlformats.org/drawingml/2006/table">
            <a:tbl>
              <a:tblPr>
                <a:noFill/>
                <a:tableStyleId>{6393FD87-99DE-4749-8F1F-F110904AA890}</a:tableStyleId>
              </a:tblPr>
              <a:tblGrid>
                <a:gridCol w="5450550">
                  <a:extLst>
                    <a:ext uri="{9D8B030D-6E8A-4147-A177-3AD203B41FA5}">
                      <a16:colId xmlns:a16="http://schemas.microsoft.com/office/drawing/2014/main" val="20000"/>
                    </a:ext>
                  </a:extLst>
                </a:gridCol>
                <a:gridCol w="3032550">
                  <a:extLst>
                    <a:ext uri="{9D8B030D-6E8A-4147-A177-3AD203B41FA5}">
                      <a16:colId xmlns:a16="http://schemas.microsoft.com/office/drawing/2014/main" val="20001"/>
                    </a:ext>
                  </a:extLst>
                </a:gridCol>
              </a:tblGrid>
              <a:tr h="340925">
                <a:tc>
                  <a:txBody>
                    <a:bodyPr/>
                    <a:lstStyle/>
                    <a:p>
                      <a:pPr marL="0" marR="0" lvl="0" indent="0" algn="l" rtl="0">
                        <a:lnSpc>
                          <a:spcPct val="115000"/>
                        </a:lnSpc>
                        <a:spcBef>
                          <a:spcPts val="0"/>
                        </a:spcBef>
                        <a:spcAft>
                          <a:spcPts val="0"/>
                        </a:spcAft>
                        <a:buClr>
                          <a:srgbClr val="000000"/>
                        </a:buClr>
                        <a:buSzPts val="1800"/>
                        <a:buFont typeface="Arial"/>
                        <a:buNone/>
                      </a:pPr>
                      <a:r>
                        <a:rPr lang="en-US" sz="1800" u="none" strike="noStrike" cap="none">
                          <a:solidFill>
                            <a:srgbClr val="002060"/>
                          </a:solidFill>
                          <a:latin typeface="Times New Roman"/>
                          <a:ea typeface="Times New Roman"/>
                          <a:cs typeface="Times New Roman"/>
                          <a:sym typeface="Times New Roman"/>
                        </a:rPr>
                        <a:t>Scenario</a:t>
                      </a:r>
                      <a:endParaRPr sz="1800" u="none" strike="noStrike" cap="none">
                        <a:solidFill>
                          <a:srgbClr val="002060"/>
                        </a:solidFill>
                        <a:latin typeface="Times New Roman"/>
                        <a:ea typeface="Times New Roman"/>
                        <a:cs typeface="Times New Roman"/>
                        <a:sym typeface="Times New Roman"/>
                      </a:endParaRPr>
                    </a:p>
                  </a:txBody>
                  <a:tcPr marL="28575" marR="28575" marT="19050" marB="19050"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marR="0" lvl="0" indent="0" algn="l" rtl="0">
                        <a:lnSpc>
                          <a:spcPct val="115000"/>
                        </a:lnSpc>
                        <a:spcBef>
                          <a:spcPts val="0"/>
                        </a:spcBef>
                        <a:spcAft>
                          <a:spcPts val="0"/>
                        </a:spcAft>
                        <a:buClr>
                          <a:srgbClr val="000000"/>
                        </a:buClr>
                        <a:buSzPts val="1800"/>
                        <a:buFont typeface="Arial"/>
                        <a:buNone/>
                      </a:pPr>
                      <a:r>
                        <a:rPr lang="en-US" sz="1800" u="none" strike="noStrike" cap="none">
                          <a:solidFill>
                            <a:srgbClr val="002060"/>
                          </a:solidFill>
                          <a:latin typeface="Times New Roman"/>
                          <a:ea typeface="Times New Roman"/>
                          <a:cs typeface="Times New Roman"/>
                          <a:sym typeface="Times New Roman"/>
                        </a:rPr>
                        <a:t>Total Daily Cost to District</a:t>
                      </a:r>
                      <a:endParaRPr sz="1800" u="none" strike="noStrike" cap="none">
                        <a:solidFill>
                          <a:srgbClr val="002060"/>
                        </a:solidFill>
                        <a:latin typeface="Times New Roman"/>
                        <a:ea typeface="Times New Roman"/>
                        <a:cs typeface="Times New Roman"/>
                        <a:sym typeface="Times New Roman"/>
                      </a:endParaRPr>
                    </a:p>
                  </a:txBody>
                  <a:tcPr marL="91425" marR="91425" marT="19050" marB="19050" anchor="b">
                    <a:lnL w="9525" cap="flat" cmpd="sng">
                      <a:solidFill>
                        <a:srgbClr val="CCCCCC"/>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extLst>
                  <a:ext uri="{0D108BD9-81ED-4DB2-BD59-A6C34878D82A}">
                    <a16:rowId xmlns:a16="http://schemas.microsoft.com/office/drawing/2014/main" val="10000"/>
                  </a:ext>
                </a:extLst>
              </a:tr>
              <a:tr h="542350">
                <a:tc>
                  <a:txBody>
                    <a:bodyPr/>
                    <a:lstStyle/>
                    <a:p>
                      <a:pPr marL="0" marR="0" lvl="0" indent="0" algn="l" rtl="0">
                        <a:lnSpc>
                          <a:spcPct val="115000"/>
                        </a:lnSpc>
                        <a:spcBef>
                          <a:spcPts val="0"/>
                        </a:spcBef>
                        <a:spcAft>
                          <a:spcPts val="0"/>
                        </a:spcAft>
                        <a:buClr>
                          <a:srgbClr val="000000"/>
                        </a:buClr>
                        <a:buSzPts val="1800"/>
                        <a:buFont typeface="Arial"/>
                        <a:buNone/>
                      </a:pPr>
                      <a:r>
                        <a:rPr lang="en-US" sz="1800" u="none" strike="noStrike" cap="none">
                          <a:solidFill>
                            <a:srgbClr val="002060"/>
                          </a:solidFill>
                          <a:latin typeface="Times New Roman"/>
                          <a:ea typeface="Times New Roman"/>
                          <a:cs typeface="Times New Roman"/>
                          <a:sym typeface="Times New Roman"/>
                        </a:rPr>
                        <a:t>1. Teacher Out + Cheapest Sub</a:t>
                      </a:r>
                      <a:endParaRPr sz="1800" u="none" strike="noStrike" cap="none">
                        <a:solidFill>
                          <a:srgbClr val="002060"/>
                        </a:solidFill>
                        <a:latin typeface="Times New Roman"/>
                        <a:ea typeface="Times New Roman"/>
                        <a:cs typeface="Times New Roman"/>
                        <a:sym typeface="Times New Roman"/>
                      </a:endParaRPr>
                    </a:p>
                  </a:txBody>
                  <a:tcPr marL="28575" marR="28575" marT="19050" marB="19050"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marR="0" lvl="0" indent="0" algn="r" rtl="0">
                        <a:lnSpc>
                          <a:spcPct val="115000"/>
                        </a:lnSpc>
                        <a:spcBef>
                          <a:spcPts val="0"/>
                        </a:spcBef>
                        <a:spcAft>
                          <a:spcPts val="0"/>
                        </a:spcAft>
                        <a:buClr>
                          <a:srgbClr val="000000"/>
                        </a:buClr>
                        <a:buSzPts val="3000"/>
                        <a:buFont typeface="Arial"/>
                        <a:buNone/>
                      </a:pPr>
                      <a:r>
                        <a:rPr lang="en-US" sz="3000" u="none" strike="noStrike" cap="none">
                          <a:solidFill>
                            <a:srgbClr val="002060"/>
                          </a:solidFill>
                          <a:latin typeface="Times New Roman"/>
                          <a:ea typeface="Times New Roman"/>
                          <a:cs typeface="Times New Roman"/>
                          <a:sym typeface="Times New Roman"/>
                        </a:rPr>
                        <a:t>$440.00</a:t>
                      </a:r>
                      <a:endParaRPr sz="3000" u="none" strike="noStrike" cap="none">
                        <a:solidFill>
                          <a:srgbClr val="002060"/>
                        </a:solidFill>
                        <a:latin typeface="Times New Roman"/>
                        <a:ea typeface="Times New Roman"/>
                        <a:cs typeface="Times New Roman"/>
                        <a:sym typeface="Times New Roman"/>
                      </a:endParaRPr>
                    </a:p>
                  </a:txBody>
                  <a:tcPr marL="28575" marR="28575" marT="19050" marB="19050"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extLst>
                  <a:ext uri="{0D108BD9-81ED-4DB2-BD59-A6C34878D82A}">
                    <a16:rowId xmlns:a16="http://schemas.microsoft.com/office/drawing/2014/main" val="10001"/>
                  </a:ext>
                </a:extLst>
              </a:tr>
              <a:tr h="774800">
                <a:tc>
                  <a:txBody>
                    <a:bodyPr/>
                    <a:lstStyle/>
                    <a:p>
                      <a:pPr marL="0" marR="0" lvl="0" indent="0" algn="l" rtl="0">
                        <a:lnSpc>
                          <a:spcPct val="115000"/>
                        </a:lnSpc>
                        <a:spcBef>
                          <a:spcPts val="0"/>
                        </a:spcBef>
                        <a:spcAft>
                          <a:spcPts val="0"/>
                        </a:spcAft>
                        <a:buClr>
                          <a:srgbClr val="000000"/>
                        </a:buClr>
                        <a:buSzPts val="1800"/>
                        <a:buFont typeface="Arial"/>
                        <a:buNone/>
                      </a:pPr>
                      <a:r>
                        <a:rPr lang="en-US" sz="1800" u="none" strike="noStrike" cap="none">
                          <a:solidFill>
                            <a:srgbClr val="002060"/>
                          </a:solidFill>
                          <a:latin typeface="Times New Roman"/>
                          <a:ea typeface="Times New Roman"/>
                          <a:cs typeface="Times New Roman"/>
                          <a:sym typeface="Times New Roman"/>
                        </a:rPr>
                        <a:t>2. Teacher Out + Most Expensive Sub</a:t>
                      </a:r>
                      <a:endParaRPr sz="1800" u="none" strike="noStrike" cap="none">
                        <a:solidFill>
                          <a:srgbClr val="002060"/>
                        </a:solidFill>
                        <a:latin typeface="Times New Roman"/>
                        <a:ea typeface="Times New Roman"/>
                        <a:cs typeface="Times New Roman"/>
                        <a:sym typeface="Times New Roman"/>
                      </a:endParaRPr>
                    </a:p>
                  </a:txBody>
                  <a:tcPr marL="28575" marR="28575" marT="19050" marB="19050"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marR="0" lvl="0" indent="0" algn="r" rtl="0">
                        <a:lnSpc>
                          <a:spcPct val="115000"/>
                        </a:lnSpc>
                        <a:spcBef>
                          <a:spcPts val="0"/>
                        </a:spcBef>
                        <a:spcAft>
                          <a:spcPts val="0"/>
                        </a:spcAft>
                        <a:buClr>
                          <a:srgbClr val="000000"/>
                        </a:buClr>
                        <a:buSzPts val="3000"/>
                        <a:buFont typeface="Arial"/>
                        <a:buNone/>
                      </a:pPr>
                      <a:r>
                        <a:rPr lang="en-US" sz="3000" u="none" strike="noStrike" cap="none">
                          <a:solidFill>
                            <a:srgbClr val="002060"/>
                          </a:solidFill>
                          <a:latin typeface="Times New Roman"/>
                          <a:ea typeface="Times New Roman"/>
                          <a:cs typeface="Times New Roman"/>
                          <a:sym typeface="Times New Roman"/>
                        </a:rPr>
                        <a:t>$485.00</a:t>
                      </a:r>
                      <a:endParaRPr sz="3000" u="none" strike="noStrike" cap="none">
                        <a:solidFill>
                          <a:srgbClr val="002060"/>
                        </a:solidFill>
                        <a:latin typeface="Times New Roman"/>
                        <a:ea typeface="Times New Roman"/>
                        <a:cs typeface="Times New Roman"/>
                        <a:sym typeface="Times New Roman"/>
                      </a:endParaRPr>
                    </a:p>
                  </a:txBody>
                  <a:tcPr marL="28575" marR="28575" marT="19050" marB="19050"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extLst>
                  <a:ext uri="{0D108BD9-81ED-4DB2-BD59-A6C34878D82A}">
                    <a16:rowId xmlns:a16="http://schemas.microsoft.com/office/drawing/2014/main" val="10002"/>
                  </a:ext>
                </a:extLst>
              </a:tr>
              <a:tr h="775625">
                <a:tc>
                  <a:txBody>
                    <a:bodyPr/>
                    <a:lstStyle/>
                    <a:p>
                      <a:pPr marL="0" marR="0" lvl="0" indent="0" algn="l" rtl="0">
                        <a:lnSpc>
                          <a:spcPct val="115000"/>
                        </a:lnSpc>
                        <a:spcBef>
                          <a:spcPts val="0"/>
                        </a:spcBef>
                        <a:spcAft>
                          <a:spcPts val="0"/>
                        </a:spcAft>
                        <a:buClr>
                          <a:srgbClr val="000000"/>
                        </a:buClr>
                        <a:buSzPts val="1800"/>
                        <a:buFont typeface="Arial"/>
                        <a:buNone/>
                      </a:pPr>
                      <a:r>
                        <a:rPr lang="en-US" sz="1800" u="none" strike="noStrike" cap="none">
                          <a:solidFill>
                            <a:srgbClr val="002060"/>
                          </a:solidFill>
                          <a:latin typeface="Times New Roman"/>
                          <a:ea typeface="Times New Roman"/>
                          <a:cs typeface="Times New Roman"/>
                          <a:sym typeface="Times New Roman"/>
                        </a:rPr>
                        <a:t>3. Teacher Present + Payout at Retirement</a:t>
                      </a:r>
                      <a:endParaRPr sz="1800" u="none" strike="noStrike" cap="none">
                        <a:solidFill>
                          <a:srgbClr val="002060"/>
                        </a:solidFill>
                        <a:latin typeface="Times New Roman"/>
                        <a:ea typeface="Times New Roman"/>
                        <a:cs typeface="Times New Roman"/>
                        <a:sym typeface="Times New Roman"/>
                      </a:endParaRPr>
                    </a:p>
                  </a:txBody>
                  <a:tcPr marL="28575" marR="28575" marT="19050" marB="19050"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marR="0" lvl="0" indent="0" algn="r" rtl="0">
                        <a:lnSpc>
                          <a:spcPct val="115000"/>
                        </a:lnSpc>
                        <a:spcBef>
                          <a:spcPts val="0"/>
                        </a:spcBef>
                        <a:spcAft>
                          <a:spcPts val="0"/>
                        </a:spcAft>
                        <a:buClr>
                          <a:srgbClr val="000000"/>
                        </a:buClr>
                        <a:buSzPts val="3000"/>
                        <a:buFont typeface="Arial"/>
                        <a:buNone/>
                      </a:pPr>
                      <a:r>
                        <a:rPr lang="en-US" sz="3000" u="none" strike="noStrike" cap="none">
                          <a:solidFill>
                            <a:srgbClr val="002060"/>
                          </a:solidFill>
                          <a:latin typeface="Times New Roman"/>
                          <a:ea typeface="Times New Roman"/>
                          <a:cs typeface="Times New Roman"/>
                          <a:sym typeface="Times New Roman"/>
                        </a:rPr>
                        <a:t>$449.86</a:t>
                      </a:r>
                      <a:endParaRPr sz="3000" u="none" strike="noStrike" cap="none">
                        <a:solidFill>
                          <a:srgbClr val="002060"/>
                        </a:solidFill>
                        <a:latin typeface="Times New Roman"/>
                        <a:ea typeface="Times New Roman"/>
                        <a:cs typeface="Times New Roman"/>
                        <a:sym typeface="Times New Roman"/>
                      </a:endParaRPr>
                    </a:p>
                  </a:txBody>
                  <a:tcPr marL="28575" marR="28575" marT="19050" marB="19050"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extLst>
                  <a:ext uri="{0D108BD9-81ED-4DB2-BD59-A6C34878D82A}">
                    <a16:rowId xmlns:a16="http://schemas.microsoft.com/office/drawing/2014/main" val="10003"/>
                  </a:ext>
                </a:extLst>
              </a:tr>
              <a:tr h="689700">
                <a:tc>
                  <a:txBody>
                    <a:bodyPr/>
                    <a:lstStyle/>
                    <a:p>
                      <a:pPr marL="0" marR="0" lvl="0" indent="0" algn="l" rtl="0">
                        <a:lnSpc>
                          <a:spcPct val="115000"/>
                        </a:lnSpc>
                        <a:spcBef>
                          <a:spcPts val="0"/>
                        </a:spcBef>
                        <a:spcAft>
                          <a:spcPts val="0"/>
                        </a:spcAft>
                        <a:buClr>
                          <a:srgbClr val="000000"/>
                        </a:buClr>
                        <a:buSzPts val="1800"/>
                        <a:buFont typeface="Arial"/>
                        <a:buNone/>
                      </a:pPr>
                      <a:r>
                        <a:rPr lang="en-US" sz="1800" u="none" strike="noStrike" cap="none">
                          <a:solidFill>
                            <a:srgbClr val="002060"/>
                          </a:solidFill>
                          <a:latin typeface="Times New Roman"/>
                          <a:ea typeface="Times New Roman"/>
                          <a:cs typeface="Times New Roman"/>
                          <a:sym typeface="Times New Roman"/>
                        </a:rPr>
                        <a:t>4. PROPOSAL: Teacher Present + Annual Cashout</a:t>
                      </a:r>
                      <a:endParaRPr sz="1800" u="none" strike="noStrike" cap="none">
                        <a:solidFill>
                          <a:srgbClr val="002060"/>
                        </a:solidFill>
                        <a:latin typeface="Times New Roman"/>
                        <a:ea typeface="Times New Roman"/>
                        <a:cs typeface="Times New Roman"/>
                        <a:sym typeface="Times New Roman"/>
                      </a:endParaRPr>
                    </a:p>
                  </a:txBody>
                  <a:tcPr marL="28575" marR="28575" marT="19050" marB="19050"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marR="0" lvl="0" indent="0" algn="r" rtl="0">
                        <a:lnSpc>
                          <a:spcPct val="115000"/>
                        </a:lnSpc>
                        <a:spcBef>
                          <a:spcPts val="0"/>
                        </a:spcBef>
                        <a:spcAft>
                          <a:spcPts val="0"/>
                        </a:spcAft>
                        <a:buClr>
                          <a:srgbClr val="000000"/>
                        </a:buClr>
                        <a:buSzPts val="3000"/>
                        <a:buFont typeface="Arial"/>
                        <a:buNone/>
                      </a:pPr>
                      <a:r>
                        <a:rPr lang="en-US" sz="3000" u="none" strike="noStrike" cap="none">
                          <a:solidFill>
                            <a:srgbClr val="002060"/>
                          </a:solidFill>
                          <a:latin typeface="Times New Roman"/>
                          <a:ea typeface="Times New Roman"/>
                          <a:cs typeface="Times New Roman"/>
                          <a:sym typeface="Times New Roman"/>
                        </a:rPr>
                        <a:t>$422.50</a:t>
                      </a:r>
                      <a:endParaRPr sz="3000" u="none" strike="noStrike" cap="none">
                        <a:solidFill>
                          <a:srgbClr val="002060"/>
                        </a:solidFill>
                        <a:latin typeface="Times New Roman"/>
                        <a:ea typeface="Times New Roman"/>
                        <a:cs typeface="Times New Roman"/>
                        <a:sym typeface="Times New Roman"/>
                      </a:endParaRPr>
                    </a:p>
                  </a:txBody>
                  <a:tcPr marL="28575" marR="28575" marT="19050" marB="19050"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g3b85787f3ab_0_34"/>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002060"/>
              </a:buClr>
              <a:buSzPts val="4400"/>
              <a:buFont typeface="Century Schoolbook"/>
              <a:buNone/>
            </a:pPr>
            <a:r>
              <a:rPr lang="en-US"/>
              <a:t>Benefits to the District and the State</a:t>
            </a:r>
            <a:endParaRPr/>
          </a:p>
        </p:txBody>
      </p:sp>
      <p:sp>
        <p:nvSpPr>
          <p:cNvPr id="121" name="Google Shape;121;g3b85787f3ab_0_34"/>
          <p:cNvSpPr txBox="1">
            <a:spLocks noGrp="1"/>
          </p:cNvSpPr>
          <p:nvPr>
            <p:ph type="body" idx="1"/>
          </p:nvPr>
        </p:nvSpPr>
        <p:spPr>
          <a:xfrm>
            <a:off x="838200" y="1690700"/>
            <a:ext cx="10515600" cy="4677600"/>
          </a:xfrm>
          <a:prstGeom prst="rect">
            <a:avLst/>
          </a:prstGeom>
          <a:noFill/>
          <a:ln>
            <a:noFill/>
          </a:ln>
        </p:spPr>
        <p:txBody>
          <a:bodyPr spcFirstLastPara="1" wrap="square" lIns="91425" tIns="45700" rIns="91425" bIns="45700" anchor="t" anchorCtr="0">
            <a:normAutofit fontScale="77500" lnSpcReduction="10000"/>
          </a:bodyPr>
          <a:lstStyle/>
          <a:p>
            <a:pPr marL="457200" lvl="0" indent="-397008" algn="l" rtl="0">
              <a:lnSpc>
                <a:spcPct val="100000"/>
              </a:lnSpc>
              <a:spcBef>
                <a:spcPts val="1000"/>
              </a:spcBef>
              <a:spcAft>
                <a:spcPts val="0"/>
              </a:spcAft>
              <a:buSzPct val="100000"/>
              <a:buChar char="•"/>
            </a:pPr>
            <a:r>
              <a:rPr lang="en-US" sz="3422" b="0"/>
              <a:t>Reduced Retirement Liability: Payments are made at current salary rates rather than higher end-of-career rates.</a:t>
            </a:r>
            <a:endParaRPr sz="3422" b="0"/>
          </a:p>
          <a:p>
            <a:pPr marL="457200" lvl="0" indent="0" algn="l" rtl="0">
              <a:lnSpc>
                <a:spcPct val="100000"/>
              </a:lnSpc>
              <a:spcBef>
                <a:spcPts val="1000"/>
              </a:spcBef>
              <a:spcAft>
                <a:spcPts val="0"/>
              </a:spcAft>
              <a:buSzPct val="105578"/>
              <a:buNone/>
            </a:pPr>
            <a:endParaRPr sz="3422" b="0"/>
          </a:p>
          <a:p>
            <a:pPr marL="457200" lvl="0" indent="-397008" algn="l" rtl="0">
              <a:lnSpc>
                <a:spcPct val="100000"/>
              </a:lnSpc>
              <a:spcBef>
                <a:spcPts val="1000"/>
              </a:spcBef>
              <a:spcAft>
                <a:spcPts val="0"/>
              </a:spcAft>
              <a:buSzPct val="100000"/>
              <a:buChar char="•"/>
            </a:pPr>
            <a:r>
              <a:rPr lang="en-US" sz="3422" b="0"/>
              <a:t>Retirement System Protection: These payments are not considered "creditable compensation" and do not factor into the pension formula </a:t>
            </a:r>
            <a:endParaRPr sz="3422" b="0"/>
          </a:p>
          <a:p>
            <a:pPr marL="457200" lvl="0" indent="0" algn="l" rtl="0">
              <a:lnSpc>
                <a:spcPct val="100000"/>
              </a:lnSpc>
              <a:spcBef>
                <a:spcPts val="1000"/>
              </a:spcBef>
              <a:spcAft>
                <a:spcPts val="0"/>
              </a:spcAft>
              <a:buSzPct val="105578"/>
              <a:buNone/>
            </a:pPr>
            <a:endParaRPr sz="3422" b="0"/>
          </a:p>
          <a:p>
            <a:pPr marL="457200" lvl="0" indent="-397008" algn="l" rtl="0">
              <a:lnSpc>
                <a:spcPct val="100000"/>
              </a:lnSpc>
              <a:spcBef>
                <a:spcPts val="1000"/>
              </a:spcBef>
              <a:spcAft>
                <a:spcPts val="0"/>
              </a:spcAft>
              <a:buSzPct val="100000"/>
              <a:buChar char="•"/>
            </a:pPr>
            <a:r>
              <a:rPr lang="en-US" sz="3422" b="0"/>
              <a:t>No State Cost: This is a district-funded option; it does not require additional state appropriation and would reduce the TRS funding liability.</a:t>
            </a:r>
            <a:endParaRPr sz="3422" b="0"/>
          </a:p>
          <a:p>
            <a:pPr marL="0" lvl="0" indent="0" algn="l" rtl="0">
              <a:lnSpc>
                <a:spcPct val="100000"/>
              </a:lnSpc>
              <a:spcBef>
                <a:spcPts val="1000"/>
              </a:spcBef>
              <a:spcAft>
                <a:spcPts val="0"/>
              </a:spcAft>
              <a:buSzPct val="129032"/>
              <a:buNone/>
            </a:pPr>
            <a:endParaRPr b="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g3b85787f3ab_0_40"/>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002060"/>
              </a:buClr>
              <a:buSzPts val="4400"/>
              <a:buFont typeface="Century Schoolbook"/>
              <a:buNone/>
            </a:pPr>
            <a:r>
              <a:rPr lang="en-US"/>
              <a:t>Benefits to Educators</a:t>
            </a:r>
            <a:endParaRPr/>
          </a:p>
        </p:txBody>
      </p:sp>
      <p:sp>
        <p:nvSpPr>
          <p:cNvPr id="127" name="Google Shape;127;g3b85787f3ab_0_40"/>
          <p:cNvSpPr txBox="1">
            <a:spLocks noGrp="1"/>
          </p:cNvSpPr>
          <p:nvPr>
            <p:ph type="body" idx="1"/>
          </p:nvPr>
        </p:nvSpPr>
        <p:spPr>
          <a:xfrm>
            <a:off x="838200" y="1690700"/>
            <a:ext cx="10515600" cy="4677600"/>
          </a:xfrm>
          <a:prstGeom prst="rect">
            <a:avLst/>
          </a:prstGeom>
          <a:noFill/>
          <a:ln>
            <a:noFill/>
          </a:ln>
        </p:spPr>
        <p:txBody>
          <a:bodyPr spcFirstLastPara="1" wrap="square" lIns="91425" tIns="45700" rIns="91425" bIns="45700" anchor="t" anchorCtr="0">
            <a:normAutofit fontScale="92500" lnSpcReduction="20000"/>
          </a:bodyPr>
          <a:lstStyle/>
          <a:p>
            <a:pPr marL="0" lvl="0" indent="0" algn="l" rtl="0">
              <a:lnSpc>
                <a:spcPct val="100000"/>
              </a:lnSpc>
              <a:spcBef>
                <a:spcPts val="1000"/>
              </a:spcBef>
              <a:spcAft>
                <a:spcPts val="0"/>
              </a:spcAft>
              <a:buSzPct val="105578"/>
              <a:buNone/>
            </a:pPr>
            <a:endParaRPr sz="3422" b="0"/>
          </a:p>
          <a:p>
            <a:pPr marL="457200" lvl="0" indent="-429602" algn="l" rtl="0">
              <a:lnSpc>
                <a:spcPct val="100000"/>
              </a:lnSpc>
              <a:spcBef>
                <a:spcPts val="1000"/>
              </a:spcBef>
              <a:spcAft>
                <a:spcPts val="0"/>
              </a:spcAft>
              <a:buSzPct val="100000"/>
              <a:buChar char="•"/>
            </a:pPr>
            <a:r>
              <a:rPr lang="en-US" sz="3422" b="0"/>
              <a:t>Immediate Financial Incentive: Provides a "summer check" (approx. $2,538 for an average teacher with 26 sick days cashed in) for home improvements, vacations, or savings.</a:t>
            </a:r>
            <a:endParaRPr sz="3422" b="0"/>
          </a:p>
          <a:p>
            <a:pPr marL="457200" lvl="0" indent="0" algn="l" rtl="0">
              <a:lnSpc>
                <a:spcPct val="100000"/>
              </a:lnSpc>
              <a:spcBef>
                <a:spcPts val="1000"/>
              </a:spcBef>
              <a:spcAft>
                <a:spcPts val="0"/>
              </a:spcAft>
              <a:buSzPct val="105578"/>
              <a:buNone/>
            </a:pPr>
            <a:endParaRPr sz="3422" b="0"/>
          </a:p>
          <a:p>
            <a:pPr marL="457200" lvl="0" indent="-429602" algn="l" rtl="0">
              <a:lnSpc>
                <a:spcPct val="100000"/>
              </a:lnSpc>
              <a:spcBef>
                <a:spcPts val="1000"/>
              </a:spcBef>
              <a:spcAft>
                <a:spcPts val="0"/>
              </a:spcAft>
              <a:buSzPct val="100000"/>
              <a:buChar char="•"/>
            </a:pPr>
            <a:r>
              <a:rPr lang="en-US" sz="3422" b="0"/>
              <a:t>Flexibility: Entirely voluntary; those nearing retirement can still choose to hold days if they prefer the traditional payout.</a:t>
            </a:r>
            <a:endParaRPr sz="3422" b="0"/>
          </a:p>
          <a:p>
            <a:pPr marL="0" lvl="0" indent="0" algn="l" rtl="0">
              <a:lnSpc>
                <a:spcPct val="100000"/>
              </a:lnSpc>
              <a:spcBef>
                <a:spcPts val="1000"/>
              </a:spcBef>
              <a:spcAft>
                <a:spcPts val="0"/>
              </a:spcAft>
              <a:buSzPct val="129032"/>
              <a:buNone/>
            </a:pPr>
            <a:endParaRPr b="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g3be1d84aade_0_0"/>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002060"/>
              </a:buClr>
              <a:buSzPts val="4400"/>
              <a:buFont typeface="Century Schoolbook"/>
              <a:buNone/>
            </a:pPr>
            <a:r>
              <a:rPr lang="en-US"/>
              <a:t>Benefits to Educators</a:t>
            </a:r>
            <a:endParaRPr/>
          </a:p>
        </p:txBody>
      </p:sp>
      <p:sp>
        <p:nvSpPr>
          <p:cNvPr id="133" name="Google Shape;133;g3be1d84aade_0_0"/>
          <p:cNvSpPr txBox="1">
            <a:spLocks noGrp="1"/>
          </p:cNvSpPr>
          <p:nvPr>
            <p:ph type="body" idx="1"/>
          </p:nvPr>
        </p:nvSpPr>
        <p:spPr>
          <a:xfrm>
            <a:off x="838200" y="1690700"/>
            <a:ext cx="10515600" cy="4677600"/>
          </a:xfrm>
          <a:prstGeom prst="rect">
            <a:avLst/>
          </a:prstGeom>
          <a:noFill/>
          <a:ln>
            <a:noFill/>
          </a:ln>
        </p:spPr>
        <p:txBody>
          <a:bodyPr spcFirstLastPara="1" wrap="square" lIns="91425" tIns="45700" rIns="91425" bIns="45700" anchor="t" anchorCtr="0">
            <a:normAutofit fontScale="70000" lnSpcReduction="10000"/>
          </a:bodyPr>
          <a:lstStyle/>
          <a:p>
            <a:pPr marL="457200" lvl="0" indent="-399760" algn="l" rtl="0">
              <a:lnSpc>
                <a:spcPct val="100000"/>
              </a:lnSpc>
              <a:spcBef>
                <a:spcPts val="1000"/>
              </a:spcBef>
              <a:spcAft>
                <a:spcPts val="0"/>
              </a:spcAft>
              <a:buSzPct val="100000"/>
              <a:buChar char="•"/>
            </a:pPr>
            <a:r>
              <a:rPr lang="en-US" sz="3850" b="0"/>
              <a:t>Delayed Financial Incentive: </a:t>
            </a:r>
            <a:endParaRPr sz="3850" b="0"/>
          </a:p>
          <a:p>
            <a:pPr marL="914400" lvl="1" indent="-380707" algn="l" rtl="0">
              <a:lnSpc>
                <a:spcPct val="100000"/>
              </a:lnSpc>
              <a:spcBef>
                <a:spcPts val="1000"/>
              </a:spcBef>
              <a:spcAft>
                <a:spcPts val="0"/>
              </a:spcAft>
              <a:buSzPct val="100000"/>
              <a:buChar char="•"/>
            </a:pPr>
            <a:r>
              <a:rPr lang="en-US" sz="3422" b="0"/>
              <a:t>With SCS, TRS Tier 4 members holding every sick day until being retirement eligible (at least 30 years of service and age 57) would result in a final cash out of $63,378.12 and a service credit impact that would result in an extra $2,895.89 annually in retirement benefit.</a:t>
            </a:r>
            <a:endParaRPr sz="3422" b="0"/>
          </a:p>
          <a:p>
            <a:pPr marL="914400" lvl="0" indent="0" algn="l" rtl="0">
              <a:lnSpc>
                <a:spcPct val="100000"/>
              </a:lnSpc>
              <a:spcBef>
                <a:spcPts val="1000"/>
              </a:spcBef>
              <a:spcAft>
                <a:spcPts val="0"/>
              </a:spcAft>
              <a:buNone/>
            </a:pPr>
            <a:endParaRPr sz="3422" b="0"/>
          </a:p>
          <a:p>
            <a:pPr marL="914400" lvl="1" indent="-380707" algn="l" rtl="0">
              <a:lnSpc>
                <a:spcPct val="100000"/>
              </a:lnSpc>
              <a:spcBef>
                <a:spcPts val="1000"/>
              </a:spcBef>
              <a:spcAft>
                <a:spcPts val="0"/>
              </a:spcAft>
              <a:buSzPct val="100000"/>
              <a:buChar char="•"/>
            </a:pPr>
            <a:r>
              <a:rPr lang="en-US" sz="3422" b="0"/>
              <a:t>If this program was in place, taking those same sick days, cashing them out annually, and putting those monies in a 457(b) would generate $378,293.17 at the time of retirement eligibility.  A 4% annual draw from that amount would provide an extra $15,131.72 to supplement their retirement benefit annually.  </a:t>
            </a:r>
            <a:endParaRPr b="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g3b85787f3ab_0_46"/>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002060"/>
              </a:buClr>
              <a:buSzPts val="4400"/>
              <a:buFont typeface="Century Schoolbook"/>
              <a:buNone/>
            </a:pPr>
            <a:r>
              <a:rPr lang="en-US"/>
              <a:t>Stakeholder Support and Feasibility</a:t>
            </a:r>
            <a:endParaRPr/>
          </a:p>
        </p:txBody>
      </p:sp>
      <p:sp>
        <p:nvSpPr>
          <p:cNvPr id="139" name="Google Shape;139;g3b85787f3ab_0_46"/>
          <p:cNvSpPr txBox="1">
            <a:spLocks noGrp="1"/>
          </p:cNvSpPr>
          <p:nvPr>
            <p:ph type="body" idx="1"/>
          </p:nvPr>
        </p:nvSpPr>
        <p:spPr>
          <a:xfrm>
            <a:off x="838200" y="1690700"/>
            <a:ext cx="10515600" cy="4677600"/>
          </a:xfrm>
          <a:prstGeom prst="rect">
            <a:avLst/>
          </a:prstGeom>
          <a:noFill/>
          <a:ln>
            <a:noFill/>
          </a:ln>
        </p:spPr>
        <p:txBody>
          <a:bodyPr spcFirstLastPara="1" wrap="square" lIns="91425" tIns="45700" rIns="91425" bIns="45700" anchor="t" anchorCtr="0">
            <a:normAutofit fontScale="77500" lnSpcReduction="10000"/>
          </a:bodyPr>
          <a:lstStyle/>
          <a:p>
            <a:pPr marL="457200" marR="0" lvl="0" indent="-397008" algn="l" rtl="0">
              <a:lnSpc>
                <a:spcPct val="100000"/>
              </a:lnSpc>
              <a:spcBef>
                <a:spcPts val="1000"/>
              </a:spcBef>
              <a:spcAft>
                <a:spcPts val="0"/>
              </a:spcAft>
              <a:buSzPct val="100000"/>
              <a:buChar char="•"/>
            </a:pPr>
            <a:r>
              <a:rPr lang="en-US" sz="3422" b="0"/>
              <a:t>The idea has been vetted.  </a:t>
            </a:r>
            <a:endParaRPr sz="3422" b="0"/>
          </a:p>
          <a:p>
            <a:pPr marL="457200" marR="0" lvl="0" indent="0" algn="l" rtl="0">
              <a:lnSpc>
                <a:spcPct val="100000"/>
              </a:lnSpc>
              <a:spcBef>
                <a:spcPts val="1000"/>
              </a:spcBef>
              <a:spcAft>
                <a:spcPts val="0"/>
              </a:spcAft>
              <a:buSzPct val="105578"/>
              <a:buNone/>
            </a:pPr>
            <a:endParaRPr sz="3422" b="0"/>
          </a:p>
          <a:p>
            <a:pPr marL="457200" marR="0" lvl="0" indent="-397008" algn="l" rtl="0">
              <a:lnSpc>
                <a:spcPct val="100000"/>
              </a:lnSpc>
              <a:spcBef>
                <a:spcPts val="1000"/>
              </a:spcBef>
              <a:spcAft>
                <a:spcPts val="0"/>
              </a:spcAft>
              <a:buSzPct val="100000"/>
              <a:buChar char="•"/>
            </a:pPr>
            <a:r>
              <a:rPr lang="en-US" sz="3422" b="0"/>
              <a:t>Concept discussed with:</a:t>
            </a:r>
            <a:endParaRPr sz="3422" b="0"/>
          </a:p>
          <a:p>
            <a:pPr marL="914400" marR="0" lvl="1" indent="-397008" algn="l" rtl="0">
              <a:lnSpc>
                <a:spcPct val="100000"/>
              </a:lnSpc>
              <a:spcBef>
                <a:spcPts val="1000"/>
              </a:spcBef>
              <a:spcAft>
                <a:spcPts val="0"/>
              </a:spcAft>
              <a:buSzPct val="100000"/>
              <a:buChar char="•"/>
            </a:pPr>
            <a:r>
              <a:rPr lang="en-US" sz="3422" b="0"/>
              <a:t>KDE Commissioner &amp; KDE Legal Team</a:t>
            </a:r>
            <a:endParaRPr sz="3422" b="0"/>
          </a:p>
          <a:p>
            <a:pPr marL="914400" marR="0" lvl="1" indent="-397008" algn="l" rtl="0">
              <a:lnSpc>
                <a:spcPct val="100000"/>
              </a:lnSpc>
              <a:spcBef>
                <a:spcPts val="1000"/>
              </a:spcBef>
              <a:spcAft>
                <a:spcPts val="0"/>
              </a:spcAft>
              <a:buSzPct val="100000"/>
              <a:buChar char="•"/>
            </a:pPr>
            <a:r>
              <a:rPr lang="en-US" sz="3422" b="0"/>
              <a:t>Teachers' Retirement System (TRS) Leadership</a:t>
            </a:r>
            <a:endParaRPr sz="3422" b="0"/>
          </a:p>
          <a:p>
            <a:pPr marL="914400" marR="0" lvl="1" indent="-397008" algn="l" rtl="0">
              <a:lnSpc>
                <a:spcPct val="100000"/>
              </a:lnSpc>
              <a:spcBef>
                <a:spcPts val="1000"/>
              </a:spcBef>
              <a:spcAft>
                <a:spcPts val="0"/>
              </a:spcAft>
              <a:buSzPct val="100000"/>
              <a:buChar char="•"/>
            </a:pPr>
            <a:r>
              <a:rPr lang="en-US" sz="3422" b="0"/>
              <a:t>Local Scott County KEA Chapter and UniServ Director</a:t>
            </a:r>
            <a:endParaRPr sz="3422" b="0"/>
          </a:p>
          <a:p>
            <a:pPr marL="0" marR="0" lvl="0" indent="0" algn="l" rtl="0">
              <a:lnSpc>
                <a:spcPct val="100000"/>
              </a:lnSpc>
              <a:spcBef>
                <a:spcPts val="1000"/>
              </a:spcBef>
              <a:spcAft>
                <a:spcPts val="0"/>
              </a:spcAft>
              <a:buSzPct val="105578"/>
              <a:buNone/>
            </a:pPr>
            <a:endParaRPr sz="3422" b="0"/>
          </a:p>
          <a:p>
            <a:pPr marL="0" marR="0" lvl="0" indent="0" algn="l" rtl="0">
              <a:lnSpc>
                <a:spcPct val="100000"/>
              </a:lnSpc>
              <a:spcBef>
                <a:spcPts val="1000"/>
              </a:spcBef>
              <a:spcAft>
                <a:spcPts val="0"/>
              </a:spcAft>
              <a:buSzPct val="105578"/>
              <a:buNone/>
            </a:pPr>
            <a:r>
              <a:rPr lang="en-US" sz="3422" b="0"/>
              <a:t>Zero Negative Impact Identified: No identified stakeholders are negatively impacted by making this an </a:t>
            </a:r>
            <a:r>
              <a:rPr lang="en-US" sz="3422" b="0" u="sng"/>
              <a:t>option</a:t>
            </a:r>
            <a:r>
              <a:rPr lang="en-US" sz="3422" b="0"/>
              <a:t> for districts and none have expressed opposition to this proposal.</a:t>
            </a:r>
            <a:endParaRPr b="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800</Words>
  <Application>Microsoft Office PowerPoint</Application>
  <PresentationFormat>Widescreen</PresentationFormat>
  <Paragraphs>73</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Times New Roman</vt:lpstr>
      <vt:lpstr>Century Schoolbook</vt:lpstr>
      <vt:lpstr>Calibri</vt:lpstr>
      <vt:lpstr>Office Theme</vt:lpstr>
      <vt:lpstr>Innovative Sick Leave Management:  26RS SB 124</vt:lpstr>
      <vt:lpstr>The Problem:  The High Cost of Absence</vt:lpstr>
      <vt:lpstr>The Proposal:  26RS SB 124</vt:lpstr>
      <vt:lpstr>Awareness:  26RS SB 124</vt:lpstr>
      <vt:lpstr>Financial Case Study Using Scott County Schools (SCS) Data</vt:lpstr>
      <vt:lpstr>Benefits to the District and the State</vt:lpstr>
      <vt:lpstr>Benefits to Educators</vt:lpstr>
      <vt:lpstr>Benefits to Educators</vt:lpstr>
      <vt:lpstr>Stakeholder Support and Feasibility</vt:lpstr>
      <vt:lpstr>Request for Your Support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Innovative Sick Leave Management:  26RS SB 124</dc:title>
  <dc:creator>Hub, Kevin F.</dc:creator>
  <cp:lastModifiedBy>Nunn, Matt (State Sen.) (LRC)</cp:lastModifiedBy>
  <cp:revision>1</cp:revision>
  <dcterms:created xsi:type="dcterms:W3CDTF">2017-01-05T09:58:34Z</dcterms:created>
  <dcterms:modified xsi:type="dcterms:W3CDTF">2026-02-26T21:30:57Z</dcterms:modified>
</cp:coreProperties>
</file>