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5"/>
  </p:notesMasterIdLst>
  <p:sldIdLst>
    <p:sldId id="274" r:id="rId3"/>
    <p:sldId id="276" r:id="rId4"/>
    <p:sldId id="327" r:id="rId5"/>
    <p:sldId id="278" r:id="rId6"/>
    <p:sldId id="277" r:id="rId7"/>
    <p:sldId id="328" r:id="rId8"/>
    <p:sldId id="330" r:id="rId9"/>
    <p:sldId id="331" r:id="rId10"/>
    <p:sldId id="332" r:id="rId11"/>
    <p:sldId id="333" r:id="rId12"/>
    <p:sldId id="334" r:id="rId13"/>
    <p:sldId id="335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11954DF-EB1D-4086-A64B-1FBAFE5705B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D58613F-3040-4D72-8352-3FD414149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4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10972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438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447800"/>
            <a:ext cx="109728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139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112838"/>
            <a:ext cx="55901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782762"/>
            <a:ext cx="5590117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12838"/>
            <a:ext cx="55922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82762"/>
            <a:ext cx="5592233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818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4667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92625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60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660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112838"/>
            <a:ext cx="55901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782762"/>
            <a:ext cx="5590117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12838"/>
            <a:ext cx="55922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82762"/>
            <a:ext cx="5592233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92625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D0C3-ED76-4A56-A0B6-23A5BB1697B8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4190B-FA32-46A1-9CEB-0B51C3F8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72237"/>
            <a:ext cx="10972800" cy="335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076594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93184"/>
            <a:ext cx="10972800" cy="153258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753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29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jocelyn.gross\Documents\KIA\Logos\State.jpg"/>
          <p:cNvPicPr>
            <a:picLocks noChangeAspect="1" noChangeArrowheads="1"/>
          </p:cNvPicPr>
          <p:nvPr/>
        </p:nvPicPr>
        <p:blipFill>
          <a:blip r:embed="rId9" cstate="print"/>
          <a:srcRect l="9091" t="24510" r="9091" b="26471"/>
          <a:stretch>
            <a:fillRect/>
          </a:stretch>
        </p:blipFill>
        <p:spPr bwMode="auto">
          <a:xfrm>
            <a:off x="1195578" y="381000"/>
            <a:ext cx="9800844" cy="44958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1" name="Picture 2" descr="C:\Users\jocelyn.gross\Documents\KIA\Logos\wris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435" y="5867400"/>
            <a:ext cx="916965" cy="738880"/>
          </a:xfrm>
          <a:prstGeom prst="rect">
            <a:avLst/>
          </a:prstGeom>
          <a:noFill/>
        </p:spPr>
      </p:pic>
      <p:pic>
        <p:nvPicPr>
          <p:cNvPr id="23" name="Picture 5" descr="C:\Users\jocelyn.gross\Dropbox Folders\Dropbox\Logos\website\kybrand291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13843" y="5927755"/>
            <a:ext cx="2364315" cy="618173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0" y="5715000"/>
            <a:ext cx="12192000" cy="0"/>
          </a:xfrm>
          <a:prstGeom prst="line">
            <a:avLst/>
          </a:prstGeom>
          <a:ln w="152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7056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Content Placeholder 19"/>
          <p:cNvSpPr txBox="1">
            <a:spLocks/>
          </p:cNvSpPr>
          <p:nvPr/>
        </p:nvSpPr>
        <p:spPr>
          <a:xfrm>
            <a:off x="406400" y="9906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248" y="5842017"/>
            <a:ext cx="788348" cy="7892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jocelyn.gross\Documents\KIA\Logos\State.jpg"/>
          <p:cNvPicPr>
            <a:picLocks noChangeAspect="1" noChangeArrowheads="1"/>
          </p:cNvPicPr>
          <p:nvPr/>
        </p:nvPicPr>
        <p:blipFill>
          <a:blip r:embed="rId9" cstate="print"/>
          <a:srcRect l="9091" t="24510" r="9091" b="26471"/>
          <a:stretch>
            <a:fillRect/>
          </a:stretch>
        </p:blipFill>
        <p:spPr bwMode="auto">
          <a:xfrm>
            <a:off x="1195578" y="381000"/>
            <a:ext cx="9800844" cy="44958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1" name="Picture 2" descr="C:\Users\jocelyn.gross\Documents\KIA\Logos\wris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435" y="5867400"/>
            <a:ext cx="916965" cy="73888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0" y="5715000"/>
            <a:ext cx="12192000" cy="0"/>
          </a:xfrm>
          <a:prstGeom prst="line">
            <a:avLst/>
          </a:prstGeom>
          <a:ln w="152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7056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Content Placeholder 19"/>
          <p:cNvSpPr txBox="1">
            <a:spLocks/>
          </p:cNvSpPr>
          <p:nvPr/>
        </p:nvSpPr>
        <p:spPr>
          <a:xfrm>
            <a:off x="406400" y="9906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248" y="5842017"/>
            <a:ext cx="788348" cy="7892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53" y="5971338"/>
            <a:ext cx="2022974" cy="57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1800" dirty="0"/>
          </a:p>
          <a:p>
            <a:pPr algn="ctr"/>
            <a:r>
              <a:rPr lang="en-US" sz="3200" dirty="0"/>
              <a:t>Updates on Program Status</a:t>
            </a:r>
            <a:br>
              <a:rPr lang="en-US" sz="3200" dirty="0"/>
            </a:br>
            <a:r>
              <a:rPr lang="en-US" sz="3200" dirty="0">
                <a:effectLst/>
                <a:ea typeface="Calibri" panose="020F0502020204030204" pitchFamily="34" charset="0"/>
              </a:rPr>
              <a:t>ARPA Drinking Water and Wastewater Infrastructure Fund</a:t>
            </a:r>
            <a:br>
              <a:rPr lang="en-US" sz="3200" dirty="0">
                <a:effectLst/>
                <a:ea typeface="Calibri" panose="020F0502020204030204" pitchFamily="34" charset="0"/>
              </a:rPr>
            </a:br>
            <a:r>
              <a:rPr lang="en-US" sz="3200" dirty="0">
                <a:effectLst/>
                <a:ea typeface="Calibri" panose="020F0502020204030204" pitchFamily="34" charset="0"/>
              </a:rPr>
              <a:t>and the</a:t>
            </a:r>
            <a:br>
              <a:rPr lang="en-US" sz="3200" dirty="0">
                <a:effectLst/>
                <a:ea typeface="Calibri" panose="020F0502020204030204" pitchFamily="34" charset="0"/>
              </a:rPr>
            </a:br>
            <a:r>
              <a:rPr lang="en-US" sz="3200" dirty="0">
                <a:effectLst/>
                <a:ea typeface="Calibri" panose="020F0502020204030204" pitchFamily="34" charset="0"/>
              </a:rPr>
              <a:t>Water Management Assistance Fund </a:t>
            </a:r>
          </a:p>
          <a:p>
            <a:pPr algn="ctr"/>
            <a:r>
              <a:rPr lang="en-US" dirty="0">
                <a:ea typeface="Calibri" panose="020F0502020204030204" pitchFamily="34" charset="0"/>
              </a:rPr>
              <a:t>As of June 30, 2023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035" y="132522"/>
            <a:ext cx="11754678" cy="1721445"/>
          </a:xfrm>
        </p:spPr>
        <p:txBody>
          <a:bodyPr/>
          <a:lstStyle/>
          <a:p>
            <a:pPr algn="ctr"/>
            <a:br>
              <a:rPr lang="en-US" sz="3200" dirty="0"/>
            </a:br>
            <a:r>
              <a:rPr lang="en-US" sz="3200" dirty="0"/>
              <a:t>Interim Joint Committee on General Government, Finance, Personnel, and Public Retirement</a:t>
            </a:r>
          </a:p>
        </p:txBody>
      </p:sp>
    </p:spTree>
    <p:extLst>
      <p:ext uri="{BB962C8B-B14F-4D97-AF65-F5344CB8AC3E}">
        <p14:creationId xmlns:p14="http://schemas.microsoft.com/office/powerpoint/2010/main" val="370909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13D015-9153-FD1D-9A58-F2FA31E4C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3000" dirty="0"/>
              <a:t>Develop technical, operational, and maintenance resources</a:t>
            </a:r>
          </a:p>
          <a:p>
            <a:r>
              <a:rPr lang="en-US" sz="3000" dirty="0"/>
              <a:t>Improve planning, maintenance, and management</a:t>
            </a:r>
          </a:p>
          <a:p>
            <a:r>
              <a:rPr lang="en-US" sz="3000" dirty="0"/>
              <a:t>Correct technical, operational, and financial deficiencies</a:t>
            </a:r>
          </a:p>
          <a:p>
            <a:r>
              <a:rPr lang="en-US" sz="3000" dirty="0"/>
              <a:t>Repay existing debt service, excessive maintenance costs, and fines or penalties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CADB72-D70A-49B7-C62C-D74D370C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WMAF Highlights</a:t>
            </a:r>
          </a:p>
        </p:txBody>
      </p:sp>
    </p:spTree>
    <p:extLst>
      <p:ext uri="{BB962C8B-B14F-4D97-AF65-F5344CB8AC3E}">
        <p14:creationId xmlns:p14="http://schemas.microsoft.com/office/powerpoint/2010/main" val="108089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1F721C-92F3-E52B-96D4-7663F9F5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WMAF Updates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4DFFB3-6F38-AEA4-0EF5-6406CF66086A}"/>
              </a:ext>
            </a:extLst>
          </p:cNvPr>
          <p:cNvSpPr txBox="1">
            <a:spLocks/>
          </p:cNvSpPr>
          <p:nvPr/>
        </p:nvSpPr>
        <p:spPr>
          <a:xfrm>
            <a:off x="406399" y="3699545"/>
            <a:ext cx="5590117" cy="1405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A3028FD-F5B4-FBBD-69BE-CA804DB0B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400" y="1115736"/>
            <a:ext cx="11379200" cy="4320330"/>
          </a:xfrm>
        </p:spPr>
        <p:txBody>
          <a:bodyPr/>
          <a:lstStyle/>
          <a:p>
            <a:r>
              <a:rPr lang="en-US" sz="2800" dirty="0"/>
              <a:t>Working with Kentucky Rural Water Association to establish equitable criteria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Criteria under consideration (not limited to):  MHI of the system, rates as a percentage of MHI (affordability), water loss, ability/willingness to consider regional solutions, environmental sanctions (agreed orders, notices of violation from Division of Water)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Currently working with 4 distressed utilities that could directly benefit from funding under the new program.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Evaluating this funding source with other available funding sources to get best bang for the buck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50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7EAA43-6832-1D44-654A-076387A69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316062"/>
            <a:ext cx="11379200" cy="190989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Milward Dedman</a:t>
            </a:r>
          </a:p>
          <a:p>
            <a:pPr marL="0" indent="0" algn="ctr">
              <a:buNone/>
            </a:pPr>
            <a:r>
              <a:rPr lang="en-US" dirty="0"/>
              <a:t>Deputy Executive Director</a:t>
            </a:r>
          </a:p>
          <a:p>
            <a:pPr marL="0" indent="0" algn="ctr">
              <a:buNone/>
            </a:pPr>
            <a:r>
              <a:rPr lang="en-US" dirty="0"/>
              <a:t>milward.dedman@ky.gov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FEA2F9-0FD1-27E1-A5AB-E40C16A8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95294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2BA7-F602-C00D-CA0A-1419CEC4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111" y="1515267"/>
            <a:ext cx="8251778" cy="2771507"/>
          </a:xfrm>
        </p:spPr>
        <p:txBody>
          <a:bodyPr/>
          <a:lstStyle/>
          <a:p>
            <a:pPr algn="ctr"/>
            <a:r>
              <a:rPr lang="en-US" sz="4400" dirty="0">
                <a:effectLst/>
                <a:ea typeface="Calibri" panose="020F0502020204030204" pitchFamily="34" charset="0"/>
              </a:rPr>
              <a:t>ARPA Drinking Water and Wastewater Infrastructure Fund Cleaner Water Program</a:t>
            </a:r>
            <a:br>
              <a:rPr lang="en-US" sz="4400" dirty="0">
                <a:effectLst/>
                <a:ea typeface="Calibri" panose="020F0502020204030204" pitchFamily="34" charset="0"/>
              </a:rPr>
            </a:br>
            <a:r>
              <a:rPr lang="en-US" sz="3200" dirty="0">
                <a:effectLst/>
                <a:ea typeface="Calibri" panose="020F0502020204030204" pitchFamily="34" charset="0"/>
              </a:rPr>
              <a:t>as of 6/30/2023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209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3AB08A-EA17-E9B7-14A0-25B41FD08A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Cleaner Water Program – 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4348-167A-17B3-B9E0-6BD10A25B2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Appropriated in the 2021 Regular Session of the General Assembly (SB 36) to the Kentucky Infrastructure Authority to administer the program</a:t>
            </a:r>
          </a:p>
          <a:p>
            <a:r>
              <a:rPr lang="en-US" dirty="0"/>
              <a:t>$250 million</a:t>
            </a:r>
          </a:p>
          <a:p>
            <a:pPr lvl="1"/>
            <a:r>
              <a:rPr lang="en-US" dirty="0"/>
              <a:t>$150,000,000 County Allocation</a:t>
            </a:r>
          </a:p>
          <a:p>
            <a:pPr lvl="1"/>
            <a:r>
              <a:rPr lang="en-US" dirty="0"/>
              <a:t>$50,000,000 unserved/consent decree</a:t>
            </a:r>
          </a:p>
          <a:p>
            <a:pPr lvl="1"/>
            <a:r>
              <a:rPr lang="en-US" dirty="0"/>
              <a:t>$49,925,000 supplemental</a:t>
            </a:r>
          </a:p>
          <a:p>
            <a:pPr lvl="1"/>
            <a:r>
              <a:rPr lang="en-US" dirty="0"/>
              <a:t>$75,000 administration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AD81B-79C2-4FE4-6D00-CF5211ED1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Cleaner Water Program – Round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8B8948-CD3F-076A-BC92-A931DEBCDB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Appropriated in the 2022 Regular Session of the General Assembly (HB 1) to the Kentucky Infrastructure Authority to administer the program</a:t>
            </a:r>
          </a:p>
          <a:p>
            <a:r>
              <a:rPr lang="en-US" dirty="0"/>
              <a:t>$250 million</a:t>
            </a:r>
          </a:p>
          <a:p>
            <a:pPr lvl="1"/>
            <a:r>
              <a:rPr lang="en-US" dirty="0"/>
              <a:t>$249,925,000 County Allocation</a:t>
            </a:r>
          </a:p>
          <a:p>
            <a:pPr lvl="1"/>
            <a:r>
              <a:rPr lang="en-US" dirty="0"/>
              <a:t>$75,000 administration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D5BFA7-9295-60CE-D1CE-8A86E6F8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 History</a:t>
            </a:r>
          </a:p>
        </p:txBody>
      </p:sp>
    </p:spTree>
    <p:extLst>
      <p:ext uri="{BB962C8B-B14F-4D97-AF65-F5344CB8AC3E}">
        <p14:creationId xmlns:p14="http://schemas.microsoft.com/office/powerpoint/2010/main" val="146055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13D015-9153-FD1D-9A58-F2FA31E4C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dirty="0"/>
              <a:t>Funding Provided through the American Rescue Plan Act – State Fiscal Recovery Fund</a:t>
            </a:r>
          </a:p>
          <a:p>
            <a:r>
              <a:rPr lang="en-US" dirty="0"/>
              <a:t>Projects Selected by Local Consensus</a:t>
            </a:r>
          </a:p>
          <a:p>
            <a:r>
              <a:rPr lang="en-US" dirty="0"/>
              <a:t>Grants Paid on a Reimbursement Basis</a:t>
            </a:r>
          </a:p>
          <a:p>
            <a:r>
              <a:rPr lang="en-US" dirty="0"/>
              <a:t>Grant Funds must be obligated by December 31, 2024</a:t>
            </a:r>
          </a:p>
          <a:p>
            <a:r>
              <a:rPr lang="en-US" dirty="0"/>
              <a:t>Grant Funds must be spent by December 31, 2026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CADB72-D70A-49B7-C62C-D74D370C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CWP Highlights</a:t>
            </a:r>
          </a:p>
        </p:txBody>
      </p:sp>
    </p:spTree>
    <p:extLst>
      <p:ext uri="{BB962C8B-B14F-4D97-AF65-F5344CB8AC3E}">
        <p14:creationId xmlns:p14="http://schemas.microsoft.com/office/powerpoint/2010/main" val="342692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B63250-C749-BEB0-E875-8EACB3E71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5795617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Cleaner Water Program</a:t>
            </a:r>
          </a:p>
          <a:p>
            <a:endParaRPr lang="en-US" sz="800" dirty="0"/>
          </a:p>
          <a:p>
            <a:r>
              <a:rPr lang="en-US" dirty="0"/>
              <a:t>County Allocation (R1)</a:t>
            </a:r>
          </a:p>
          <a:p>
            <a:r>
              <a:rPr lang="en-US" dirty="0"/>
              <a:t>Consent Decree (R1)</a:t>
            </a:r>
          </a:p>
          <a:p>
            <a:r>
              <a:rPr lang="en-US" dirty="0"/>
              <a:t>Drinking Water (R1)</a:t>
            </a:r>
          </a:p>
          <a:p>
            <a:r>
              <a:rPr lang="en-US" dirty="0"/>
              <a:t>County Allocation (R2)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Supplemental Available (R1 / R2) ~$45M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8AB10-07CE-1534-EE1A-6A90A8EAC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3748" y="990601"/>
            <a:ext cx="3636930" cy="4525963"/>
          </a:xfrm>
        </p:spPr>
        <p:txBody>
          <a:bodyPr/>
          <a:lstStyle/>
          <a:p>
            <a:pPr marL="0" indent="0" algn="r">
              <a:buNone/>
            </a:pPr>
            <a:r>
              <a:rPr lang="en-US" u="sng" dirty="0"/>
              <a:t>Funds Committed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dirty="0"/>
              <a:t>$150,000,000</a:t>
            </a:r>
          </a:p>
          <a:p>
            <a:pPr marL="0" indent="0" algn="r">
              <a:buNone/>
            </a:pPr>
            <a:r>
              <a:rPr lang="en-US" dirty="0"/>
              <a:t>$20,000,000</a:t>
            </a:r>
          </a:p>
          <a:p>
            <a:pPr marL="0" indent="0" algn="r">
              <a:buNone/>
            </a:pPr>
            <a:r>
              <a:rPr lang="en-US" dirty="0"/>
              <a:t>$30,000,000</a:t>
            </a:r>
          </a:p>
          <a:p>
            <a:pPr marL="0" indent="0" algn="r">
              <a:buNone/>
            </a:pPr>
            <a:r>
              <a:rPr lang="en-US" dirty="0"/>
              <a:t>$249,925,000</a:t>
            </a:r>
          </a:p>
          <a:p>
            <a:pPr marL="0" indent="0" algn="r">
              <a:buNone/>
            </a:pPr>
            <a:endParaRPr lang="en-US" u="sng" dirty="0"/>
          </a:p>
          <a:p>
            <a:pPr marL="0" indent="0" algn="r">
              <a:buNone/>
            </a:pPr>
            <a:r>
              <a:rPr lang="en-US" u="sng" dirty="0"/>
              <a:t>Funds to be Committed</a:t>
            </a:r>
          </a:p>
          <a:p>
            <a:pPr marL="0" indent="0" algn="r">
              <a:buNone/>
            </a:pPr>
            <a:r>
              <a:rPr lang="en-US" dirty="0"/>
              <a:t>10% of Original Project Grant Award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B9D126-5515-0244-AC61-E5FFF1BF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CWP Funding Commitments - $500 Million</a:t>
            </a:r>
          </a:p>
        </p:txBody>
      </p:sp>
    </p:spTree>
    <p:extLst>
      <p:ext uri="{BB962C8B-B14F-4D97-AF65-F5344CB8AC3E}">
        <p14:creationId xmlns:p14="http://schemas.microsoft.com/office/powerpoint/2010/main" val="152119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67D627-08F6-9B23-D96A-8996ACBF9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Supplemental Pool to be used to supplement a project grant for a project whose cost is in excess of a county's allocation amount from both Round 1 and Round 2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1C9CB6-0493-4522-4AAB-0ADD6194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Pool Funding</a:t>
            </a:r>
          </a:p>
        </p:txBody>
      </p:sp>
    </p:spTree>
    <p:extLst>
      <p:ext uri="{BB962C8B-B14F-4D97-AF65-F5344CB8AC3E}">
        <p14:creationId xmlns:p14="http://schemas.microsoft.com/office/powerpoint/2010/main" val="316835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89F2CD-FDC9-A08F-6A0B-8470B3BD7B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Round 1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5DFE-D9CD-AF16-8D67-BD01F441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400" y="1782762"/>
            <a:ext cx="5590117" cy="1832893"/>
          </a:xfrm>
        </p:spPr>
        <p:txBody>
          <a:bodyPr/>
          <a:lstStyle/>
          <a:p>
            <a:pPr lvl="1"/>
            <a:r>
              <a:rPr lang="en-US" sz="2400" dirty="0"/>
              <a:t>406 grants</a:t>
            </a:r>
          </a:p>
          <a:p>
            <a:pPr lvl="1"/>
            <a:r>
              <a:rPr lang="en-US" sz="2400" dirty="0"/>
              <a:t>214 Assistance Agreements</a:t>
            </a:r>
          </a:p>
          <a:p>
            <a:pPr lvl="1"/>
            <a:r>
              <a:rPr lang="en-US" sz="2400" dirty="0"/>
              <a:t>107 drawn funds ($18,475,700)</a:t>
            </a:r>
          </a:p>
          <a:p>
            <a:pPr lvl="1"/>
            <a:r>
              <a:rPr lang="en-US" sz="2400" dirty="0"/>
              <a:t>29 completed</a:t>
            </a:r>
          </a:p>
          <a:p>
            <a:pPr lvl="1"/>
            <a:r>
              <a:rPr lang="en-US" sz="2400" dirty="0"/>
              <a:t>38 No Response Yet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2DE45-0773-CBE9-5719-A29593EC3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/>
              <a:t>Round 2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22C274-C1D3-D6F8-32DE-C362509FF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1782762"/>
            <a:ext cx="5592233" cy="2200611"/>
          </a:xfrm>
        </p:spPr>
        <p:txBody>
          <a:bodyPr/>
          <a:lstStyle/>
          <a:p>
            <a:pPr lvl="1"/>
            <a:r>
              <a:rPr lang="en-US" sz="2400" dirty="0"/>
              <a:t>483 grants</a:t>
            </a:r>
          </a:p>
          <a:p>
            <a:pPr lvl="1"/>
            <a:r>
              <a:rPr lang="en-US" sz="2400" dirty="0"/>
              <a:t>62 Assistance Agreements</a:t>
            </a:r>
          </a:p>
          <a:p>
            <a:pPr lvl="1"/>
            <a:r>
              <a:rPr lang="en-US" sz="2400" dirty="0"/>
              <a:t>0 drawn funds</a:t>
            </a:r>
          </a:p>
          <a:p>
            <a:pPr lvl="1"/>
            <a:r>
              <a:rPr lang="en-US" sz="2400" dirty="0"/>
              <a:t>0 completed</a:t>
            </a:r>
          </a:p>
          <a:p>
            <a:pPr lvl="1"/>
            <a:r>
              <a:rPr lang="en-US" sz="2400" dirty="0"/>
              <a:t>178 No Response Yet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11F721C-92F3-E52B-96D4-7663F9F5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CWP Statistics – 889 Grants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4DFFB3-6F38-AEA4-0EF5-6406CF66086A}"/>
              </a:ext>
            </a:extLst>
          </p:cNvPr>
          <p:cNvSpPr txBox="1">
            <a:spLocks/>
          </p:cNvSpPr>
          <p:nvPr/>
        </p:nvSpPr>
        <p:spPr>
          <a:xfrm>
            <a:off x="406399" y="3699545"/>
            <a:ext cx="5590117" cy="1405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9A5836-9615-5968-18D4-84161879A4B4}"/>
              </a:ext>
            </a:extLst>
          </p:cNvPr>
          <p:cNvSpPr txBox="1">
            <a:spLocks/>
          </p:cNvSpPr>
          <p:nvPr/>
        </p:nvSpPr>
        <p:spPr>
          <a:xfrm>
            <a:off x="406399" y="4223958"/>
            <a:ext cx="11245909" cy="11373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Zoom meetings to start early November 2023 for non-responsive grantees.  Some grants may be requested to be reassigned by local consensus if no forward progress by December 2023.</a:t>
            </a:r>
          </a:p>
        </p:txBody>
      </p:sp>
    </p:spTree>
    <p:extLst>
      <p:ext uri="{BB962C8B-B14F-4D97-AF65-F5344CB8AC3E}">
        <p14:creationId xmlns:p14="http://schemas.microsoft.com/office/powerpoint/2010/main" val="276474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2BA7-F602-C00D-CA0A-1419CEC4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331" y="2130804"/>
            <a:ext cx="9647338" cy="1367405"/>
          </a:xfrm>
        </p:spPr>
        <p:txBody>
          <a:bodyPr/>
          <a:lstStyle/>
          <a:p>
            <a:pPr algn="ctr"/>
            <a:r>
              <a:rPr lang="en-US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Water Management Assistance Fund</a:t>
            </a:r>
            <a:br>
              <a:rPr lang="en-US" sz="4400" dirty="0">
                <a:effectLst/>
                <a:ea typeface="Calibri" panose="020F0502020204030204" pitchFamily="34" charset="0"/>
              </a:rPr>
            </a:br>
            <a:r>
              <a:rPr lang="en-US" sz="3200" dirty="0">
                <a:effectLst/>
                <a:ea typeface="Calibri" panose="020F0502020204030204" pitchFamily="34" charset="0"/>
              </a:rPr>
              <a:t>as of 6/30/2023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343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4348-167A-17B3-B9E0-6BD10A25B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400" y="1329756"/>
            <a:ext cx="11379200" cy="4156643"/>
          </a:xfrm>
        </p:spPr>
        <p:txBody>
          <a:bodyPr/>
          <a:lstStyle/>
          <a:p>
            <a:r>
              <a:rPr lang="en-US" dirty="0"/>
              <a:t>Appropriated in the 2022 Regular Session of the General Assembly (HB 758) from the General Fund to the Kentucky Infrastructure Authority to administer the program</a:t>
            </a:r>
          </a:p>
          <a:p>
            <a:endParaRPr lang="en-US" sz="1000" dirty="0"/>
          </a:p>
          <a:p>
            <a:r>
              <a:rPr lang="en-US" dirty="0"/>
              <a:t>$10 million –to provide financial assistance for both capital and non-capital expenses for governmental agencies that provide public drinking water or wastewater services and are considered financially at risk</a:t>
            </a:r>
          </a:p>
          <a:p>
            <a:endParaRPr lang="en-US" sz="1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D5BFA7-9295-60CE-D1CE-8A86E6F8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Appropriation History</a:t>
            </a:r>
          </a:p>
        </p:txBody>
      </p:sp>
    </p:spTree>
    <p:extLst>
      <p:ext uri="{BB962C8B-B14F-4D97-AF65-F5344CB8AC3E}">
        <p14:creationId xmlns:p14="http://schemas.microsoft.com/office/powerpoint/2010/main" val="566850308"/>
      </p:ext>
    </p:extLst>
  </p:cSld>
  <p:clrMapOvr>
    <a:masterClrMapping/>
  </p:clrMapOvr>
</p:sld>
</file>

<file path=ppt/theme/theme1.xml><?xml version="1.0" encoding="utf-8"?>
<a:theme xmlns:a="http://schemas.openxmlformats.org/drawingml/2006/main" name="KI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A" id="{D70D0F84-9528-4D5D-BA3C-3AE167A7C678}" vid="{715D0336-9AC7-45E2-A7C3-693B407251F8}"/>
    </a:ext>
  </a:extLst>
</a:theme>
</file>

<file path=ppt/theme/theme2.xml><?xml version="1.0" encoding="utf-8"?>
<a:theme xmlns:a="http://schemas.openxmlformats.org/drawingml/2006/main" name="1_KIA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6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A" id="{D70D0F84-9528-4D5D-BA3C-3AE167A7C678}" vid="{715D0336-9AC7-45E2-A7C3-693B407251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9725</TotalTime>
  <Words>567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KIA</vt:lpstr>
      <vt:lpstr>1_KIA</vt:lpstr>
      <vt:lpstr> Interim Joint Committee on General Government, Finance, Personnel, and Public Retirement</vt:lpstr>
      <vt:lpstr>ARPA Drinking Water and Wastewater Infrastructure Fund Cleaner Water Program as of 6/30/2023</vt:lpstr>
      <vt:lpstr>Appropriation History</vt:lpstr>
      <vt:lpstr>CWP Highlights</vt:lpstr>
      <vt:lpstr>CWP Funding Commitments - $500 Million</vt:lpstr>
      <vt:lpstr>Supplemental Pool Funding</vt:lpstr>
      <vt:lpstr>CWP Statistics – 889 Grants</vt:lpstr>
      <vt:lpstr>Water Management Assistance Fund as of 6/30/2023</vt:lpstr>
      <vt:lpstr>Appropriation History</vt:lpstr>
      <vt:lpstr>WMAF Highlights</vt:lpstr>
      <vt:lpstr>WMAF Updates 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WRIS Updates</dc:title>
  <dc:creator>Schubert, Thomas A (KIA)</dc:creator>
  <cp:lastModifiedBy>Williams, Sandy R (KIA)</cp:lastModifiedBy>
  <cp:revision>94</cp:revision>
  <cp:lastPrinted>2023-04-26T21:55:02Z</cp:lastPrinted>
  <dcterms:created xsi:type="dcterms:W3CDTF">2023-04-25T15:09:07Z</dcterms:created>
  <dcterms:modified xsi:type="dcterms:W3CDTF">2023-07-18T15:29:27Z</dcterms:modified>
</cp:coreProperties>
</file>