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4"/>
  </p:notesMasterIdLst>
  <p:sldIdLst>
    <p:sldId id="257" r:id="rId2"/>
    <p:sldId id="316" r:id="rId3"/>
    <p:sldId id="318" r:id="rId4"/>
    <p:sldId id="305" r:id="rId5"/>
    <p:sldId id="306" r:id="rId6"/>
    <p:sldId id="319" r:id="rId7"/>
    <p:sldId id="317" r:id="rId8"/>
    <p:sldId id="307" r:id="rId9"/>
    <p:sldId id="322" r:id="rId10"/>
    <p:sldId id="321" r:id="rId11"/>
    <p:sldId id="315" r:id="rId12"/>
    <p:sldId id="30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98F2"/>
    <a:srgbClr val="CC66FF"/>
    <a:srgbClr val="FFCD2D"/>
    <a:srgbClr val="121429"/>
    <a:srgbClr val="1E1E42"/>
    <a:srgbClr val="1E254C"/>
    <a:srgbClr val="1D254C"/>
    <a:srgbClr val="282D5A"/>
    <a:srgbClr val="1F23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07" autoAdjust="0"/>
    <p:restoredTop sz="94057" autoAdjust="0"/>
  </p:normalViewPr>
  <p:slideViewPr>
    <p:cSldViewPr>
      <p:cViewPr varScale="1">
        <p:scale>
          <a:sx n="53" d="100"/>
          <a:sy n="53" d="100"/>
        </p:scale>
        <p:origin x="100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B992FE-45BB-4413-8B99-12E3D3698A62}" type="datetimeFigureOut">
              <a:rPr lang="en-US" smtClean="0"/>
              <a:t>7/12/2023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172E59-420B-4D7F-B646-B8C7B9599E81}" type="slidenum">
              <a:rPr lang="en-US" smtClean="0"/>
              <a:t>‹#›</a:t>
            </a:fld>
            <a:endParaRPr lang="en-US"/>
          </a:p>
        </p:txBody>
      </p:sp>
    </p:spTree>
    <p:extLst>
      <p:ext uri="{BB962C8B-B14F-4D97-AF65-F5344CB8AC3E}">
        <p14:creationId xmlns:p14="http://schemas.microsoft.com/office/powerpoint/2010/main" val="345726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53990"/>
            <a:ext cx="9144000" cy="457200"/>
          </a:xfrm>
        </p:spPr>
        <p:txBody>
          <a:bodyPr anchor="ctr"/>
          <a:lstStyle>
            <a:lvl1pPr marL="0" indent="0" algn="ctr">
              <a:buNone/>
              <a:defRPr>
                <a:solidFill>
                  <a:srgbClr val="FFCD2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6" name="Slide Number Placeholder 15"/>
          <p:cNvSpPr>
            <a:spLocks noGrp="1"/>
          </p:cNvSpPr>
          <p:nvPr>
            <p:ph type="sldNum" sz="quarter" idx="11"/>
          </p:nvPr>
        </p:nvSpPr>
        <p:spPr>
          <a:xfrm>
            <a:off x="6781800" y="6400800"/>
            <a:ext cx="2133600" cy="304800"/>
          </a:xfrm>
        </p:spPr>
        <p:txBody>
          <a:bodyPr/>
          <a:lstStyle>
            <a:lvl1pPr algn="r">
              <a:defRPr/>
            </a:lvl1pPr>
          </a:lstStyle>
          <a:p>
            <a:fld id="{58EA0B73-1C44-4029-B593-BCC37BF5D0C8}" type="slidenum">
              <a:rPr lang="en-US" smtClean="0"/>
              <a:pPr/>
              <a:t>‹#›</a:t>
            </a:fld>
            <a:endParaRPr lang="en-US" dirty="0"/>
          </a:p>
        </p:txBody>
      </p:sp>
      <p:sp>
        <p:nvSpPr>
          <p:cNvPr id="4" name="Rectangle 3"/>
          <p:cNvSpPr/>
          <p:nvPr userDrawn="1"/>
        </p:nvSpPr>
        <p:spPr>
          <a:xfrm>
            <a:off x="0" y="76200"/>
            <a:ext cx="9144000" cy="369332"/>
          </a:xfrm>
          <a:prstGeom prst="rect">
            <a:avLst/>
          </a:prstGeom>
        </p:spPr>
        <p:txBody>
          <a:bodyPr wrap="square">
            <a:spAutoFit/>
          </a:bodyPr>
          <a:lstStyle/>
          <a:p>
            <a:pPr algn="ctr"/>
            <a:r>
              <a:rPr lang="en-US" sz="1800" b="1" kern="1200" dirty="0">
                <a:solidFill>
                  <a:schemeClr val="tx1"/>
                </a:solidFill>
                <a:effectLst/>
                <a:latin typeface="+mn-lt"/>
                <a:ea typeface="+mn-ea"/>
                <a:cs typeface="+mn-cs"/>
              </a:rPr>
              <a:t>Kentucky</a:t>
            </a:r>
            <a:r>
              <a:rPr lang="en-US" sz="1800" b="1" kern="1200" baseline="0" dirty="0">
                <a:solidFill>
                  <a:schemeClr val="tx1"/>
                </a:solidFill>
                <a:effectLst/>
                <a:latin typeface="+mn-lt"/>
                <a:ea typeface="+mn-ea"/>
                <a:cs typeface="+mn-cs"/>
              </a:rPr>
              <a:t> </a:t>
            </a:r>
            <a:r>
              <a:rPr lang="en-US" sz="1800" b="1" kern="1200" dirty="0">
                <a:solidFill>
                  <a:schemeClr val="tx1"/>
                </a:solidFill>
                <a:effectLst/>
                <a:latin typeface="+mn-lt"/>
                <a:ea typeface="+mn-ea"/>
                <a:cs typeface="+mn-cs"/>
              </a:rPr>
              <a:t>State Board of Elections</a:t>
            </a:r>
            <a:endParaRPr lang="en-US" dirty="0"/>
          </a:p>
        </p:txBody>
      </p:sp>
      <p:sp>
        <p:nvSpPr>
          <p:cNvPr id="18" name="Text Placeholder 17"/>
          <p:cNvSpPr>
            <a:spLocks noGrp="1"/>
          </p:cNvSpPr>
          <p:nvPr>
            <p:ph type="body" sz="quarter" idx="12"/>
          </p:nvPr>
        </p:nvSpPr>
        <p:spPr>
          <a:xfrm>
            <a:off x="457200" y="1447800"/>
            <a:ext cx="8229600" cy="4419600"/>
          </a:xfrm>
        </p:spPr>
        <p:txBody>
          <a:bodyPr/>
          <a:lstStyle>
            <a:lvl2pPr marL="384048" indent="0">
              <a:buNone/>
              <a:defRPr/>
            </a:lvl2pPr>
            <a:lvl3pPr marL="749808" indent="0">
              <a:buNone/>
              <a:defRPr/>
            </a:lvl3pPr>
            <a:lvl4pPr marL="1115568" indent="0">
              <a:buNone/>
              <a:defRPr/>
            </a:lvl4pPr>
            <a:lvl5pPr marL="1389888"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2"/>
          <a:stretch>
            <a:fillRect/>
          </a:stretch>
        </p:blipFill>
        <p:spPr>
          <a:xfrm>
            <a:off x="76201" y="33005"/>
            <a:ext cx="978186" cy="97818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duotone>
              <a:schemeClr val="bg2">
                <a:shade val="14000"/>
                <a:satMod val="280000"/>
              </a:schemeClr>
              <a:schemeClr val="bg2">
                <a:tint val="60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12" name="Purple1"/>
          <p:cNvSpPr/>
          <p:nvPr userDrawn="1"/>
        </p:nvSpPr>
        <p:spPr>
          <a:xfrm rot="17656910">
            <a:off x="-274211" y="1165875"/>
            <a:ext cx="5538472" cy="4480459"/>
          </a:xfrm>
          <a:prstGeom prst="ellipse">
            <a:avLst/>
          </a:prstGeom>
          <a:gradFill flip="none" rotWithShape="1">
            <a:gsLst>
              <a:gs pos="0">
                <a:schemeClr val="bg2"/>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8468" y="6404"/>
            <a:ext cx="9152467" cy="6851596"/>
          </a:xfrm>
          <a:prstGeom prst="rect">
            <a:avLst/>
          </a:prstGeom>
          <a:gradFill flip="none" rotWithShape="1">
            <a:gsLst>
              <a:gs pos="9000">
                <a:schemeClr val="bg2">
                  <a:lumMod val="9000"/>
                  <a:alpha val="58000"/>
                </a:schemeClr>
              </a:gs>
              <a:gs pos="92000">
                <a:schemeClr val="bg2">
                  <a:alpha val="3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0" y="533400"/>
            <a:ext cx="9144000" cy="685800"/>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457200" y="1219200"/>
            <a:ext cx="8001000" cy="4038600"/>
          </a:xfrm>
          <a:prstGeom prst="rect">
            <a:avLst/>
          </a:prstGeom>
        </p:spPr>
        <p:txBody>
          <a:bodyPr vert="horz" lIns="91440" tIns="45720" rIns="91440" bIns="45720" rtlCol="0" anchor="ctr">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7696200" y="6400800"/>
            <a:ext cx="1295400" cy="304800"/>
          </a:xfrm>
          <a:prstGeom prst="rect">
            <a:avLst/>
          </a:prstGeom>
        </p:spPr>
        <p:txBody>
          <a:bodyPr vert="horz" lIns="91440" tIns="45720" rIns="91440" bIns="9144" rtlCol="0" anchor="b"/>
          <a:lstStyle>
            <a:lvl1pPr algn="r">
              <a:defRPr sz="1600">
                <a:solidFill>
                  <a:schemeClr val="tx1">
                    <a:alpha val="60000"/>
                  </a:schemeClr>
                </a:solidFill>
                <a:effectLst/>
              </a:defRPr>
            </a:lvl1pPr>
          </a:lstStyle>
          <a:p>
            <a:fld id="{58EA0B73-1C44-4029-B593-BCC37BF5D0C8}" type="slidenum">
              <a:rPr lang="en-US" smtClean="0"/>
              <a:pPr/>
              <a:t>‹#›</a:t>
            </a:fld>
            <a:endParaRPr lang="en-US" dirty="0"/>
          </a:p>
        </p:txBody>
      </p:sp>
      <p:cxnSp>
        <p:nvCxnSpPr>
          <p:cNvPr id="11" name="Straight Connector 10"/>
          <p:cNvCxnSpPr/>
          <p:nvPr userDrawn="1"/>
        </p:nvCxnSpPr>
        <p:spPr>
          <a:xfrm>
            <a:off x="0" y="533400"/>
            <a:ext cx="9144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88" r:id="rId1"/>
  </p:sldLayoutIdLst>
  <p:hf hdr="0" ftr="0" dt="0"/>
  <p:txStyles>
    <p:titleStyle>
      <a:lvl1pPr algn="ctr" defTabSz="914400" rtl="0" eaLnBrk="1" latinLnBrk="0" hangingPunct="1">
        <a:spcBef>
          <a:spcPct val="0"/>
        </a:spcBef>
        <a:buNone/>
        <a:defRPr sz="4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288" indent="0" algn="l" defTabSz="914400" rtl="0" eaLnBrk="1" latinLnBrk="0" hangingPunct="1">
        <a:lnSpc>
          <a:spcPct val="150000"/>
        </a:lnSpc>
        <a:spcBef>
          <a:spcPts val="0"/>
        </a:spcBef>
        <a:spcAft>
          <a:spcPts val="1200"/>
        </a:spcAft>
        <a:buSzPct val="60000"/>
        <a:buFont typeface="Wingdings" pitchFamily="2" charset="2"/>
        <a:buNone/>
        <a:defRPr sz="2100" kern="1200" baseline="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55000" lnSpcReduction="20000"/>
          </a:bodyPr>
          <a:lstStyle/>
          <a:p>
            <a:pPr>
              <a:lnSpc>
                <a:spcPct val="120000"/>
              </a:lnSpc>
              <a:spcAft>
                <a:spcPts val="0"/>
              </a:spcAft>
            </a:pPr>
            <a:r>
              <a:rPr lang="en-US" dirty="0">
                <a:effectLst/>
              </a:rPr>
              <a:t>July 19, 2023 </a:t>
            </a:r>
          </a:p>
          <a:p>
            <a:pPr>
              <a:lnSpc>
                <a:spcPct val="120000"/>
              </a:lnSpc>
              <a:spcAft>
                <a:spcPts val="0"/>
              </a:spcAft>
            </a:pPr>
            <a:r>
              <a:rPr lang="en-US" dirty="0">
                <a:effectLst/>
              </a:rPr>
              <a:t>Interim Joint Committee on General Government, Finance, Personnel, and Public Retirement</a:t>
            </a:r>
            <a:endParaRPr lang="en-US" b="1" cap="all" dirty="0">
              <a:solidFill>
                <a:srgbClr val="FFC000"/>
              </a:solidFill>
              <a:effectLst/>
            </a:endParaRPr>
          </a:p>
        </p:txBody>
      </p:sp>
      <p:sp>
        <p:nvSpPr>
          <p:cNvPr id="3" name="Slide Number Placeholder 2"/>
          <p:cNvSpPr>
            <a:spLocks noGrp="1"/>
          </p:cNvSpPr>
          <p:nvPr>
            <p:ph type="sldNum" sz="quarter" idx="11"/>
          </p:nvPr>
        </p:nvSpPr>
        <p:spPr/>
        <p:txBody>
          <a:bodyPr/>
          <a:lstStyle/>
          <a:p>
            <a:fld id="{58EA0B73-1C44-4029-B593-BCC37BF5D0C8}" type="slidenum">
              <a:rPr lang="en-US" smtClean="0"/>
              <a:pPr/>
              <a:t>1</a:t>
            </a:fld>
            <a:endParaRPr lang="en-US" dirty="0"/>
          </a:p>
        </p:txBody>
      </p:sp>
      <p:sp>
        <p:nvSpPr>
          <p:cNvPr id="4" name="Text Placeholder 3"/>
          <p:cNvSpPr>
            <a:spLocks noGrp="1"/>
          </p:cNvSpPr>
          <p:nvPr>
            <p:ph type="body" sz="quarter" idx="12"/>
          </p:nvPr>
        </p:nvSpPr>
        <p:spPr>
          <a:xfrm>
            <a:off x="457200" y="1447800"/>
            <a:ext cx="8229600" cy="4953000"/>
          </a:xfrm>
        </p:spPr>
        <p:txBody>
          <a:bodyPr>
            <a:normAutofit/>
          </a:bodyPr>
          <a:lstStyle/>
          <a:p>
            <a:pPr algn="ctr"/>
            <a:r>
              <a:rPr lang="en-US" sz="3200" b="1" u="sng" dirty="0">
                <a:effectLst/>
                <a:latin typeface="Segoe UI" panose="020B0502040204020203" pitchFamily="34" charset="0"/>
                <a:ea typeface="Calibri" panose="020F0502020204030204" pitchFamily="34" charset="0"/>
              </a:rPr>
              <a:t>The Cost of Elections for Counties and The State Board of Elections</a:t>
            </a:r>
          </a:p>
          <a:p>
            <a:pPr algn="ctr"/>
            <a:r>
              <a:rPr lang="en-US" sz="1600" dirty="0">
                <a:effectLst/>
                <a:latin typeface="Verdana" panose="020B0604030504040204" pitchFamily="34" charset="0"/>
                <a:ea typeface="Verdana" panose="020B0604030504040204" pitchFamily="34" charset="0"/>
                <a:cs typeface="Verdana" panose="020B0604030504040204" pitchFamily="34" charset="0"/>
              </a:rPr>
              <a:t>2022 General Election and 2023 Primary Election</a:t>
            </a:r>
          </a:p>
          <a:p>
            <a:pPr algn="ctr"/>
            <a:endParaRPr lang="en-US" sz="1600" dirty="0">
              <a:effectLst/>
              <a:latin typeface="Verdana" panose="020B0604030504040204" pitchFamily="34" charset="0"/>
              <a:ea typeface="Verdana" panose="020B0604030504040204" pitchFamily="34" charset="0"/>
              <a:cs typeface="Verdana" panose="020B0604030504040204" pitchFamily="34" charset="0"/>
            </a:endParaRPr>
          </a:p>
          <a:p>
            <a:pPr algn="ctr"/>
            <a:endParaRPr lang="en-US" sz="16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61924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7DA51B-57E9-3501-9D0E-2DB4C383F2FF}"/>
              </a:ext>
            </a:extLst>
          </p:cNvPr>
          <p:cNvSpPr>
            <a:spLocks noGrp="1"/>
          </p:cNvSpPr>
          <p:nvPr>
            <p:ph type="subTitle" idx="1"/>
          </p:nvPr>
        </p:nvSpPr>
        <p:spPr/>
        <p:txBody>
          <a:bodyPr>
            <a:normAutofit fontScale="92500" lnSpcReduction="20000"/>
          </a:bodyPr>
          <a:lstStyle/>
          <a:p>
            <a:r>
              <a:rPr lang="en-US" dirty="0"/>
              <a:t>KY County-level Election Administration </a:t>
            </a:r>
          </a:p>
        </p:txBody>
      </p:sp>
      <p:sp>
        <p:nvSpPr>
          <p:cNvPr id="3" name="Slide Number Placeholder 2">
            <a:extLst>
              <a:ext uri="{FF2B5EF4-FFF2-40B4-BE49-F238E27FC236}">
                <a16:creationId xmlns:a16="http://schemas.microsoft.com/office/drawing/2014/main" id="{518B71DF-940E-2772-FA06-54E0ED07F9C2}"/>
              </a:ext>
            </a:extLst>
          </p:cNvPr>
          <p:cNvSpPr>
            <a:spLocks noGrp="1"/>
          </p:cNvSpPr>
          <p:nvPr>
            <p:ph type="sldNum" sz="quarter" idx="11"/>
          </p:nvPr>
        </p:nvSpPr>
        <p:spPr/>
        <p:txBody>
          <a:bodyPr/>
          <a:lstStyle/>
          <a:p>
            <a:fld id="{58EA0B73-1C44-4029-B593-BCC37BF5D0C8}" type="slidenum">
              <a:rPr lang="en-US" smtClean="0"/>
              <a:pPr/>
              <a:t>10</a:t>
            </a:fld>
            <a:endParaRPr lang="en-US" dirty="0"/>
          </a:p>
        </p:txBody>
      </p:sp>
      <p:sp>
        <p:nvSpPr>
          <p:cNvPr id="4" name="Text Placeholder 3">
            <a:extLst>
              <a:ext uri="{FF2B5EF4-FFF2-40B4-BE49-F238E27FC236}">
                <a16:creationId xmlns:a16="http://schemas.microsoft.com/office/drawing/2014/main" id="{0B257E58-6B6D-6723-0DF1-E19309C62280}"/>
              </a:ext>
            </a:extLst>
          </p:cNvPr>
          <p:cNvSpPr>
            <a:spLocks noGrp="1"/>
          </p:cNvSpPr>
          <p:nvPr>
            <p:ph type="body" sz="quarter" idx="12"/>
          </p:nvPr>
        </p:nvSpPr>
        <p:spPr>
          <a:xfrm>
            <a:off x="457200" y="1143000"/>
            <a:ext cx="8229600" cy="1066800"/>
          </a:xfrm>
        </p:spPr>
        <p:txBody>
          <a:bodyPr>
            <a:normAutofit fontScale="92500" lnSpcReduction="10000"/>
          </a:bodyPr>
          <a:lstStyle/>
          <a:p>
            <a:r>
              <a:rPr lang="en-US" dirty="0"/>
              <a:t>Duties that fall on County Clerks and County Boards of Elections include:</a:t>
            </a:r>
          </a:p>
          <a:p>
            <a:pPr algn="ctr"/>
            <a:r>
              <a:rPr lang="en-US" u="sng" dirty="0"/>
              <a:t>The Not So Obvious</a:t>
            </a:r>
            <a:endParaRPr lang="en-US" sz="1100" u="sng" dirty="0"/>
          </a:p>
        </p:txBody>
      </p:sp>
      <p:sp>
        <p:nvSpPr>
          <p:cNvPr id="6" name="TextBox 5">
            <a:extLst>
              <a:ext uri="{FF2B5EF4-FFF2-40B4-BE49-F238E27FC236}">
                <a16:creationId xmlns:a16="http://schemas.microsoft.com/office/drawing/2014/main" id="{49961BC6-1A6B-9299-1A3A-4E2F265AB225}"/>
              </a:ext>
            </a:extLst>
          </p:cNvPr>
          <p:cNvSpPr txBox="1"/>
          <p:nvPr/>
        </p:nvSpPr>
        <p:spPr>
          <a:xfrm>
            <a:off x="228600" y="2506682"/>
            <a:ext cx="3810000" cy="3970318"/>
          </a:xfrm>
          <a:prstGeom prst="rect">
            <a:avLst/>
          </a:prstGeom>
          <a:noFill/>
        </p:spPr>
        <p:txBody>
          <a:bodyPr wrap="square" numCol="1" rtlCol="0">
            <a:spAutoFit/>
          </a:bodyPr>
          <a:lstStyle/>
          <a:p>
            <a:pPr marL="361188" indent="-342900">
              <a:buFont typeface="Wingdings" panose="05000000000000000000" pitchFamily="2" charset="2"/>
              <a:buChar char="q"/>
            </a:pPr>
            <a:r>
              <a:rPr lang="en-US" dirty="0"/>
              <a:t>Working with Fiscal Courts to ensure adequate funding</a:t>
            </a:r>
          </a:p>
          <a:p>
            <a:pPr marL="361188" indent="-342900">
              <a:buFont typeface="Wingdings" panose="05000000000000000000" pitchFamily="2" charset="2"/>
              <a:buChar char="q"/>
            </a:pPr>
            <a:r>
              <a:rPr lang="en-US" dirty="0"/>
              <a:t>Voting location and security oversight/planning</a:t>
            </a:r>
          </a:p>
          <a:p>
            <a:pPr marL="361188" indent="-342900">
              <a:buFont typeface="Wingdings" panose="05000000000000000000" pitchFamily="2" charset="2"/>
              <a:buChar char="q"/>
            </a:pPr>
            <a:r>
              <a:rPr lang="en-US" dirty="0"/>
              <a:t>Complying with DOJ requirements for ADA </a:t>
            </a:r>
          </a:p>
          <a:p>
            <a:pPr marL="361188" indent="-342900">
              <a:buFont typeface="Wingdings" panose="05000000000000000000" pitchFamily="2" charset="2"/>
              <a:buChar char="q"/>
            </a:pPr>
            <a:r>
              <a:rPr lang="en-US" dirty="0"/>
              <a:t>Workflow and election security management</a:t>
            </a:r>
          </a:p>
          <a:p>
            <a:pPr marL="361188" indent="-342900">
              <a:buFont typeface="Wingdings" panose="05000000000000000000" pitchFamily="2" charset="2"/>
              <a:buChar char="q"/>
            </a:pPr>
            <a:r>
              <a:rPr lang="en-US" dirty="0"/>
              <a:t>Responding to open records requests</a:t>
            </a:r>
          </a:p>
          <a:p>
            <a:pPr marL="361188" indent="-342900">
              <a:buFont typeface="Wingdings" panose="05000000000000000000" pitchFamily="2" charset="2"/>
              <a:buChar char="q"/>
            </a:pPr>
            <a:r>
              <a:rPr lang="en-US" dirty="0"/>
              <a:t>Continuous training of election laws, changes, and updates</a:t>
            </a:r>
          </a:p>
          <a:p>
            <a:pPr marL="361188" indent="-342900">
              <a:buFont typeface="Wingdings" panose="05000000000000000000" pitchFamily="2" charset="2"/>
              <a:buChar char="q"/>
            </a:pPr>
            <a:r>
              <a:rPr lang="en-US" dirty="0"/>
              <a:t>Publication of notices in newspapers</a:t>
            </a:r>
          </a:p>
        </p:txBody>
      </p:sp>
      <p:sp>
        <p:nvSpPr>
          <p:cNvPr id="7" name="TextBox 6">
            <a:extLst>
              <a:ext uri="{FF2B5EF4-FFF2-40B4-BE49-F238E27FC236}">
                <a16:creationId xmlns:a16="http://schemas.microsoft.com/office/drawing/2014/main" id="{578AC75B-55EB-C701-B31E-55599445A42E}"/>
              </a:ext>
            </a:extLst>
          </p:cNvPr>
          <p:cNvSpPr txBox="1"/>
          <p:nvPr/>
        </p:nvSpPr>
        <p:spPr>
          <a:xfrm>
            <a:off x="4343402" y="2487240"/>
            <a:ext cx="4571998" cy="3801041"/>
          </a:xfrm>
          <a:prstGeom prst="rect">
            <a:avLst/>
          </a:prstGeom>
          <a:noFill/>
        </p:spPr>
        <p:txBody>
          <a:bodyPr wrap="square" rtlCol="0">
            <a:spAutoFit/>
          </a:bodyPr>
          <a:lstStyle/>
          <a:p>
            <a:pPr marL="285750" indent="-285750">
              <a:spcAft>
                <a:spcPts val="500"/>
              </a:spcAft>
              <a:buFont typeface="Wingdings" panose="05000000000000000000" pitchFamily="2" charset="2"/>
              <a:buChar char="q"/>
            </a:pPr>
            <a:r>
              <a:rPr lang="en-US" dirty="0"/>
              <a:t>Printing of ballots and other election materials such as signage</a:t>
            </a:r>
          </a:p>
          <a:p>
            <a:pPr marL="285750" indent="-285750">
              <a:spcAft>
                <a:spcPts val="500"/>
              </a:spcAft>
              <a:buFont typeface="Wingdings" panose="05000000000000000000" pitchFamily="2" charset="2"/>
              <a:buChar char="q"/>
            </a:pPr>
            <a:r>
              <a:rPr lang="en-US" dirty="0"/>
              <a:t>Voting machine accuracy testing, inspections, and security</a:t>
            </a:r>
          </a:p>
          <a:p>
            <a:pPr marL="285750" indent="-285750">
              <a:spcAft>
                <a:spcPts val="500"/>
              </a:spcAft>
              <a:buFont typeface="Wingdings" panose="05000000000000000000" pitchFamily="2" charset="2"/>
              <a:buChar char="q"/>
            </a:pPr>
            <a:r>
              <a:rPr lang="en-US" dirty="0"/>
              <a:t>Open and close all polling locations each day of in-person voting</a:t>
            </a:r>
          </a:p>
          <a:p>
            <a:pPr marL="285750" indent="-285750">
              <a:spcAft>
                <a:spcPts val="500"/>
              </a:spcAft>
              <a:buFont typeface="Wingdings" panose="05000000000000000000" pitchFamily="2" charset="2"/>
              <a:buChar char="q"/>
            </a:pPr>
            <a:r>
              <a:rPr lang="en-US" dirty="0"/>
              <a:t>Daily documentation of election equipment during voting hours</a:t>
            </a:r>
          </a:p>
          <a:p>
            <a:pPr marL="285750" indent="-285750">
              <a:spcAft>
                <a:spcPts val="500"/>
              </a:spcAft>
              <a:buFont typeface="Wingdings" panose="05000000000000000000" pitchFamily="2" charset="2"/>
              <a:buChar char="q"/>
            </a:pPr>
            <a:r>
              <a:rPr lang="en-US" dirty="0"/>
              <a:t>Secure voting materials</a:t>
            </a:r>
          </a:p>
          <a:p>
            <a:pPr marL="285750" indent="-285750">
              <a:spcAft>
                <a:spcPts val="500"/>
              </a:spcAft>
              <a:buFont typeface="Wingdings" panose="05000000000000000000" pitchFamily="2" charset="2"/>
              <a:buChar char="q"/>
            </a:pPr>
            <a:r>
              <a:rPr lang="en-US" dirty="0"/>
              <a:t>Ongoing communication with our election vendors </a:t>
            </a:r>
          </a:p>
          <a:p>
            <a:pPr marL="285750" indent="-285750">
              <a:spcAft>
                <a:spcPts val="500"/>
              </a:spcAft>
              <a:buFont typeface="Wingdings" panose="05000000000000000000" pitchFamily="2" charset="2"/>
              <a:buChar char="q"/>
            </a:pPr>
            <a:r>
              <a:rPr lang="en-US" dirty="0"/>
              <a:t>Annual report to receive state funding</a:t>
            </a:r>
          </a:p>
        </p:txBody>
      </p:sp>
    </p:spTree>
    <p:extLst>
      <p:ext uri="{BB962C8B-B14F-4D97-AF65-F5344CB8AC3E}">
        <p14:creationId xmlns:p14="http://schemas.microsoft.com/office/powerpoint/2010/main" val="1260968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20000"/>
          </a:bodyPr>
          <a:lstStyle/>
          <a:p>
            <a:r>
              <a:rPr lang="en-US" dirty="0"/>
              <a:t>Shared Election Administration Objective</a:t>
            </a:r>
          </a:p>
        </p:txBody>
      </p:sp>
      <p:sp>
        <p:nvSpPr>
          <p:cNvPr id="3" name="Slide Number Placeholder 2"/>
          <p:cNvSpPr>
            <a:spLocks noGrp="1"/>
          </p:cNvSpPr>
          <p:nvPr>
            <p:ph type="sldNum" sz="quarter" idx="11"/>
          </p:nvPr>
        </p:nvSpPr>
        <p:spPr/>
        <p:txBody>
          <a:bodyPr/>
          <a:lstStyle/>
          <a:p>
            <a:fld id="{58EA0B73-1C44-4029-B593-BCC37BF5D0C8}" type="slidenum">
              <a:rPr lang="en-US" smtClean="0"/>
              <a:pPr/>
              <a:t>11</a:t>
            </a:fld>
            <a:endParaRPr lang="en-US" dirty="0"/>
          </a:p>
        </p:txBody>
      </p:sp>
      <p:sp>
        <p:nvSpPr>
          <p:cNvPr id="4" name="Text Placeholder 3"/>
          <p:cNvSpPr>
            <a:spLocks noGrp="1"/>
          </p:cNvSpPr>
          <p:nvPr>
            <p:ph type="body" sz="quarter" idx="12"/>
          </p:nvPr>
        </p:nvSpPr>
        <p:spPr>
          <a:xfrm>
            <a:off x="457200" y="1371600"/>
            <a:ext cx="8229600" cy="4495800"/>
          </a:xfrm>
        </p:spPr>
        <p:txBody>
          <a:bodyPr>
            <a:normAutofit/>
          </a:bodyPr>
          <a:lstStyle/>
          <a:p>
            <a:pPr algn="ctr"/>
            <a:r>
              <a:rPr lang="en-US" sz="2400" dirty="0"/>
              <a:t>The State Board of Elections, County Clerks, and the County Boards of Election work to ensure secure, accurate, and accessible elections during each election cycle through the administration of federal and state election laws.</a:t>
            </a:r>
          </a:p>
        </p:txBody>
      </p:sp>
    </p:spTree>
    <p:extLst>
      <p:ext uri="{BB962C8B-B14F-4D97-AF65-F5344CB8AC3E}">
        <p14:creationId xmlns:p14="http://schemas.microsoft.com/office/powerpoint/2010/main" val="1957779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7A6DC6F-6519-CBD7-247B-D254C4A996FD}"/>
              </a:ext>
            </a:extLst>
          </p:cNvPr>
          <p:cNvSpPr>
            <a:spLocks noGrp="1"/>
          </p:cNvSpPr>
          <p:nvPr>
            <p:ph type="subTitle" idx="1"/>
          </p:nvPr>
        </p:nvSpPr>
        <p:spPr/>
        <p:txBody>
          <a:bodyPr>
            <a:normAutofit fontScale="55000" lnSpcReduction="20000"/>
          </a:bodyPr>
          <a:lstStyle/>
          <a:p>
            <a:pPr>
              <a:lnSpc>
                <a:spcPct val="120000"/>
              </a:lnSpc>
              <a:spcAft>
                <a:spcPts val="0"/>
              </a:spcAft>
            </a:pPr>
            <a:r>
              <a:rPr lang="en-US" dirty="0">
                <a:effectLst/>
              </a:rPr>
              <a:t>July 19, 2023 </a:t>
            </a:r>
          </a:p>
          <a:p>
            <a:pPr>
              <a:lnSpc>
                <a:spcPct val="120000"/>
              </a:lnSpc>
              <a:spcAft>
                <a:spcPts val="0"/>
              </a:spcAft>
            </a:pPr>
            <a:r>
              <a:rPr lang="en-US" dirty="0">
                <a:effectLst/>
              </a:rPr>
              <a:t>Interim Joint Committee on General Government, Finance, Personnel, and Public Retirement</a:t>
            </a:r>
            <a:endParaRPr lang="en-US" b="1" cap="all" dirty="0">
              <a:solidFill>
                <a:srgbClr val="FFC000"/>
              </a:solidFill>
              <a:effectLst/>
            </a:endParaRPr>
          </a:p>
        </p:txBody>
      </p:sp>
      <p:sp>
        <p:nvSpPr>
          <p:cNvPr id="3" name="Slide Number Placeholder 2">
            <a:extLst>
              <a:ext uri="{FF2B5EF4-FFF2-40B4-BE49-F238E27FC236}">
                <a16:creationId xmlns:a16="http://schemas.microsoft.com/office/drawing/2014/main" id="{428E0A7B-CC2A-DD02-C1FF-0CC99563BF8A}"/>
              </a:ext>
            </a:extLst>
          </p:cNvPr>
          <p:cNvSpPr>
            <a:spLocks noGrp="1"/>
          </p:cNvSpPr>
          <p:nvPr>
            <p:ph type="sldNum" sz="quarter" idx="11"/>
          </p:nvPr>
        </p:nvSpPr>
        <p:spPr/>
        <p:txBody>
          <a:bodyPr/>
          <a:lstStyle/>
          <a:p>
            <a:fld id="{58EA0B73-1C44-4029-B593-BCC37BF5D0C8}" type="slidenum">
              <a:rPr lang="en-US" smtClean="0"/>
              <a:pPr/>
              <a:t>12</a:t>
            </a:fld>
            <a:endParaRPr lang="en-US" dirty="0"/>
          </a:p>
        </p:txBody>
      </p:sp>
      <p:sp>
        <p:nvSpPr>
          <p:cNvPr id="4" name="Text Placeholder 3">
            <a:extLst>
              <a:ext uri="{FF2B5EF4-FFF2-40B4-BE49-F238E27FC236}">
                <a16:creationId xmlns:a16="http://schemas.microsoft.com/office/drawing/2014/main" id="{93961E54-D8C3-3001-EE41-20810665EF91}"/>
              </a:ext>
            </a:extLst>
          </p:cNvPr>
          <p:cNvSpPr>
            <a:spLocks noGrp="1"/>
          </p:cNvSpPr>
          <p:nvPr>
            <p:ph type="body" sz="quarter" idx="12"/>
          </p:nvPr>
        </p:nvSpPr>
        <p:spPr/>
        <p:txBody>
          <a:bodyPr>
            <a:normAutofit/>
          </a:bodyPr>
          <a:lstStyle/>
          <a:p>
            <a:pPr algn="ctr"/>
            <a:r>
              <a:rPr lang="en-US" sz="4000" dirty="0"/>
              <a:t>Questions?</a:t>
            </a:r>
          </a:p>
        </p:txBody>
      </p:sp>
    </p:spTree>
    <p:extLst>
      <p:ext uri="{BB962C8B-B14F-4D97-AF65-F5344CB8AC3E}">
        <p14:creationId xmlns:p14="http://schemas.microsoft.com/office/powerpoint/2010/main" val="1192762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20000"/>
          </a:bodyPr>
          <a:lstStyle/>
          <a:p>
            <a:r>
              <a:rPr lang="en-US" dirty="0"/>
              <a:t>Division of Election Administration in Kentucky</a:t>
            </a:r>
          </a:p>
        </p:txBody>
      </p:sp>
      <p:sp>
        <p:nvSpPr>
          <p:cNvPr id="3" name="Slide Number Placeholder 2"/>
          <p:cNvSpPr>
            <a:spLocks noGrp="1"/>
          </p:cNvSpPr>
          <p:nvPr>
            <p:ph type="sldNum" sz="quarter" idx="11"/>
          </p:nvPr>
        </p:nvSpPr>
        <p:spPr/>
        <p:txBody>
          <a:bodyPr/>
          <a:lstStyle/>
          <a:p>
            <a:fld id="{58EA0B73-1C44-4029-B593-BCC37BF5D0C8}" type="slidenum">
              <a:rPr lang="en-US" smtClean="0"/>
              <a:pPr/>
              <a:t>2</a:t>
            </a:fld>
            <a:endParaRPr lang="en-US" dirty="0"/>
          </a:p>
        </p:txBody>
      </p:sp>
      <p:sp>
        <p:nvSpPr>
          <p:cNvPr id="4" name="Text Placeholder 3"/>
          <p:cNvSpPr>
            <a:spLocks noGrp="1"/>
          </p:cNvSpPr>
          <p:nvPr>
            <p:ph type="body" sz="quarter" idx="12"/>
          </p:nvPr>
        </p:nvSpPr>
        <p:spPr>
          <a:xfrm>
            <a:off x="457200" y="1447800"/>
            <a:ext cx="8229600" cy="4953000"/>
          </a:xfrm>
        </p:spPr>
        <p:txBody>
          <a:bodyPr>
            <a:normAutofit/>
          </a:bodyPr>
          <a:lstStyle/>
          <a:p>
            <a:pPr marL="361188" indent="-342900" algn="just">
              <a:lnSpc>
                <a:spcPct val="110000"/>
              </a:lnSpc>
              <a:buFont typeface="Wingdings" panose="05000000000000000000" pitchFamily="2" charset="2"/>
              <a:buChar char="q"/>
            </a:pPr>
            <a:r>
              <a:rPr lang="en-US" u="sng" dirty="0"/>
              <a:t>State Board of Elections </a:t>
            </a:r>
            <a:r>
              <a:rPr lang="en-US" dirty="0"/>
              <a:t>– Independent agency that administers federal and state election laws and disperses pass-through finances to County Clerks and Fiscal Courts for the administration of elections. </a:t>
            </a:r>
          </a:p>
          <a:p>
            <a:pPr marL="361188" indent="-342900" algn="just">
              <a:lnSpc>
                <a:spcPct val="120000"/>
              </a:lnSpc>
              <a:buFont typeface="Wingdings" panose="05000000000000000000" pitchFamily="2" charset="2"/>
              <a:buChar char="q"/>
            </a:pPr>
            <a:r>
              <a:rPr lang="en-US" u="sng" dirty="0"/>
              <a:t>County Clerks and County Boards of Election</a:t>
            </a:r>
            <a:r>
              <a:rPr lang="en-US" dirty="0"/>
              <a:t> – Conduct local elections, oversight and inspection of voting machines, training of local election officers, public outreach, and direct interaction with voters.</a:t>
            </a:r>
          </a:p>
          <a:p>
            <a:pPr marL="361188" indent="-342900" algn="just">
              <a:buFont typeface="Wingdings" panose="05000000000000000000" pitchFamily="2" charset="2"/>
              <a:buChar char="q"/>
            </a:pPr>
            <a:r>
              <a:rPr lang="en-US" u="sng" dirty="0"/>
              <a:t>Secretary of State</a:t>
            </a:r>
            <a:r>
              <a:rPr lang="en-US" dirty="0"/>
              <a:t> – Chief Election Official/SBE Chair </a:t>
            </a:r>
          </a:p>
          <a:p>
            <a:pPr marL="361188" indent="-342900" algn="just">
              <a:buFont typeface="Wingdings" panose="05000000000000000000" pitchFamily="2" charset="2"/>
              <a:buChar char="q"/>
            </a:pPr>
            <a:r>
              <a:rPr lang="en-US" u="sng" dirty="0"/>
              <a:t>Kentucky Registry of Election Finance</a:t>
            </a:r>
            <a:r>
              <a:rPr lang="en-US" dirty="0"/>
              <a:t> – Independent agency that administers campaign finance laws.</a:t>
            </a:r>
          </a:p>
        </p:txBody>
      </p:sp>
    </p:spTree>
    <p:extLst>
      <p:ext uri="{BB962C8B-B14F-4D97-AF65-F5344CB8AC3E}">
        <p14:creationId xmlns:p14="http://schemas.microsoft.com/office/powerpoint/2010/main" val="1599765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20000"/>
          </a:bodyPr>
          <a:lstStyle/>
          <a:p>
            <a:r>
              <a:rPr lang="en-US" dirty="0"/>
              <a:t>SBE In-House Electronic Services Assisting County Clerk’s Offices</a:t>
            </a:r>
          </a:p>
        </p:txBody>
      </p:sp>
      <p:sp>
        <p:nvSpPr>
          <p:cNvPr id="3" name="Slide Number Placeholder 2"/>
          <p:cNvSpPr>
            <a:spLocks noGrp="1"/>
          </p:cNvSpPr>
          <p:nvPr>
            <p:ph type="sldNum" sz="quarter" idx="11"/>
          </p:nvPr>
        </p:nvSpPr>
        <p:spPr/>
        <p:txBody>
          <a:bodyPr/>
          <a:lstStyle/>
          <a:p>
            <a:fld id="{58EA0B73-1C44-4029-B593-BCC37BF5D0C8}" type="slidenum">
              <a:rPr lang="en-US" smtClean="0"/>
              <a:pPr/>
              <a:t>3</a:t>
            </a:fld>
            <a:endParaRPr lang="en-US" dirty="0"/>
          </a:p>
        </p:txBody>
      </p:sp>
      <p:sp>
        <p:nvSpPr>
          <p:cNvPr id="4" name="Text Placeholder 3"/>
          <p:cNvSpPr>
            <a:spLocks noGrp="1"/>
          </p:cNvSpPr>
          <p:nvPr>
            <p:ph type="body" sz="quarter" idx="12"/>
          </p:nvPr>
        </p:nvSpPr>
        <p:spPr>
          <a:xfrm>
            <a:off x="-76200" y="1295400"/>
            <a:ext cx="9144000" cy="5410200"/>
          </a:xfrm>
        </p:spPr>
        <p:txBody>
          <a:bodyPr>
            <a:normAutofit fontScale="92500" lnSpcReduction="10000"/>
          </a:bodyPr>
          <a:lstStyle/>
          <a:p>
            <a:pPr marL="361188" indent="-342900">
              <a:buFont typeface="Wingdings" panose="05000000000000000000" pitchFamily="2" charset="2"/>
              <a:buChar char="q"/>
            </a:pPr>
            <a:r>
              <a:rPr lang="en-US" u="sng" dirty="0"/>
              <a:t>Voter Registration System (VRS)</a:t>
            </a:r>
            <a:r>
              <a:rPr lang="en-US" dirty="0"/>
              <a:t> – Electronic Election Management System provided by SBE to 120 counties to manage voters</a:t>
            </a:r>
          </a:p>
          <a:p>
            <a:pPr marL="361188" indent="-342900">
              <a:buFont typeface="Wingdings" panose="05000000000000000000" pitchFamily="2" charset="2"/>
              <a:buChar char="q"/>
            </a:pPr>
            <a:r>
              <a:rPr lang="en-US" u="sng" dirty="0"/>
              <a:t>Online Voter Registration (OVR)</a:t>
            </a:r>
            <a:r>
              <a:rPr lang="en-US" dirty="0"/>
              <a:t> – Online voter registration portal for citizens</a:t>
            </a:r>
          </a:p>
          <a:p>
            <a:pPr marL="361188" indent="-342900">
              <a:buFont typeface="Wingdings" panose="05000000000000000000" pitchFamily="2" charset="2"/>
              <a:buChar char="q"/>
            </a:pPr>
            <a:r>
              <a:rPr lang="en-US" u="sng" dirty="0"/>
              <a:t>Electronic Transmission System (ETS)</a:t>
            </a:r>
            <a:r>
              <a:rPr lang="en-US" dirty="0"/>
              <a:t> – Online portal for military/overseas citizens to register to vote, as, well as, request and receive absentee ballots</a:t>
            </a:r>
          </a:p>
          <a:p>
            <a:pPr marL="361188" indent="-342900">
              <a:buFont typeface="Wingdings" panose="05000000000000000000" pitchFamily="2" charset="2"/>
              <a:buChar char="q"/>
            </a:pPr>
            <a:r>
              <a:rPr lang="en-US" u="sng" dirty="0"/>
              <a:t>Voter Information Center (VIC)</a:t>
            </a:r>
            <a:r>
              <a:rPr lang="en-US" dirty="0"/>
              <a:t> – Website where voters can check their registration and absentee ballot status in real-time</a:t>
            </a:r>
          </a:p>
          <a:p>
            <a:pPr marL="361188" indent="-342900">
              <a:buFont typeface="Wingdings" panose="05000000000000000000" pitchFamily="2" charset="2"/>
              <a:buChar char="q"/>
            </a:pPr>
            <a:r>
              <a:rPr lang="en-US" u="sng" dirty="0"/>
              <a:t>Election Night Reporting (ENR)</a:t>
            </a:r>
            <a:r>
              <a:rPr lang="en-US" dirty="0"/>
              <a:t> – Statewide repository of unofficial election-night results received directly from counties and posted for the public/media </a:t>
            </a:r>
          </a:p>
          <a:p>
            <a:pPr marL="361188" indent="-342900">
              <a:buFont typeface="Wingdings" panose="05000000000000000000" pitchFamily="2" charset="2"/>
              <a:buChar char="q"/>
            </a:pPr>
            <a:r>
              <a:rPr lang="en-US" u="sng" dirty="0"/>
              <a:t>Absentee Ballot Request Portal (ABR)</a:t>
            </a:r>
            <a:r>
              <a:rPr lang="en-US" dirty="0"/>
              <a:t> – Secure website used by voters to submit a mail-in absentee ballot request directly to their County Clerk</a:t>
            </a:r>
          </a:p>
        </p:txBody>
      </p:sp>
    </p:spTree>
    <p:extLst>
      <p:ext uri="{BB962C8B-B14F-4D97-AF65-F5344CB8AC3E}">
        <p14:creationId xmlns:p14="http://schemas.microsoft.com/office/powerpoint/2010/main" val="401381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44A6820-BFF2-334B-0E6F-D8FC63CB1068}"/>
              </a:ext>
            </a:extLst>
          </p:cNvPr>
          <p:cNvSpPr>
            <a:spLocks noGrp="1"/>
          </p:cNvSpPr>
          <p:nvPr>
            <p:ph type="subTitle" idx="1"/>
          </p:nvPr>
        </p:nvSpPr>
        <p:spPr/>
        <p:txBody>
          <a:bodyPr>
            <a:normAutofit fontScale="92500" lnSpcReduction="20000"/>
          </a:bodyPr>
          <a:lstStyle/>
          <a:p>
            <a:r>
              <a:rPr lang="en-US" dirty="0"/>
              <a:t>Voter Registration System</a:t>
            </a:r>
          </a:p>
        </p:txBody>
      </p:sp>
      <p:sp>
        <p:nvSpPr>
          <p:cNvPr id="3" name="Slide Number Placeholder 2">
            <a:extLst>
              <a:ext uri="{FF2B5EF4-FFF2-40B4-BE49-F238E27FC236}">
                <a16:creationId xmlns:a16="http://schemas.microsoft.com/office/drawing/2014/main" id="{B526B95A-C70D-85DE-C260-08E76E4B3F4E}"/>
              </a:ext>
            </a:extLst>
          </p:cNvPr>
          <p:cNvSpPr>
            <a:spLocks noGrp="1"/>
          </p:cNvSpPr>
          <p:nvPr>
            <p:ph type="sldNum" sz="quarter" idx="11"/>
          </p:nvPr>
        </p:nvSpPr>
        <p:spPr/>
        <p:txBody>
          <a:bodyPr/>
          <a:lstStyle/>
          <a:p>
            <a:fld id="{58EA0B73-1C44-4029-B593-BCC37BF5D0C8}" type="slidenum">
              <a:rPr lang="en-US" smtClean="0"/>
              <a:pPr/>
              <a:t>4</a:t>
            </a:fld>
            <a:endParaRPr lang="en-US" dirty="0"/>
          </a:p>
        </p:txBody>
      </p:sp>
      <p:sp>
        <p:nvSpPr>
          <p:cNvPr id="4" name="Text Placeholder 3">
            <a:extLst>
              <a:ext uri="{FF2B5EF4-FFF2-40B4-BE49-F238E27FC236}">
                <a16:creationId xmlns:a16="http://schemas.microsoft.com/office/drawing/2014/main" id="{14ED8CA2-CC7E-6B70-848C-E1009CC00660}"/>
              </a:ext>
            </a:extLst>
          </p:cNvPr>
          <p:cNvSpPr>
            <a:spLocks noGrp="1"/>
          </p:cNvSpPr>
          <p:nvPr>
            <p:ph type="body" sz="quarter" idx="12"/>
          </p:nvPr>
        </p:nvSpPr>
        <p:spPr>
          <a:xfrm>
            <a:off x="457200" y="5846810"/>
            <a:ext cx="8229600" cy="325390"/>
          </a:xfrm>
        </p:spPr>
        <p:txBody>
          <a:bodyPr>
            <a:normAutofit fontScale="55000" lnSpcReduction="20000"/>
          </a:bodyPr>
          <a:lstStyle/>
          <a:p>
            <a:endParaRPr lang="en-US" dirty="0"/>
          </a:p>
        </p:txBody>
      </p:sp>
      <p:pic>
        <p:nvPicPr>
          <p:cNvPr id="6" name="Picture 5">
            <a:extLst>
              <a:ext uri="{FF2B5EF4-FFF2-40B4-BE49-F238E27FC236}">
                <a16:creationId xmlns:a16="http://schemas.microsoft.com/office/drawing/2014/main" id="{E33C32F2-BD3D-AABB-6FA6-64ABE90A9952}"/>
              </a:ext>
            </a:extLst>
          </p:cNvPr>
          <p:cNvPicPr>
            <a:picLocks noChangeAspect="1"/>
          </p:cNvPicPr>
          <p:nvPr/>
        </p:nvPicPr>
        <p:blipFill>
          <a:blip r:embed="rId2"/>
          <a:stretch>
            <a:fillRect/>
          </a:stretch>
        </p:blipFill>
        <p:spPr>
          <a:xfrm>
            <a:off x="403130" y="1866900"/>
            <a:ext cx="8337739" cy="3124200"/>
          </a:xfrm>
          <a:prstGeom prst="rect">
            <a:avLst/>
          </a:prstGeom>
        </p:spPr>
      </p:pic>
    </p:spTree>
    <p:extLst>
      <p:ext uri="{BB962C8B-B14F-4D97-AF65-F5344CB8AC3E}">
        <p14:creationId xmlns:p14="http://schemas.microsoft.com/office/powerpoint/2010/main" val="3511853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2EACBE0-6398-B915-4A30-CE76A1543B34}"/>
              </a:ext>
            </a:extLst>
          </p:cNvPr>
          <p:cNvSpPr>
            <a:spLocks noGrp="1"/>
          </p:cNvSpPr>
          <p:nvPr>
            <p:ph type="subTitle" idx="1"/>
          </p:nvPr>
        </p:nvSpPr>
        <p:spPr/>
        <p:txBody>
          <a:bodyPr>
            <a:normAutofit fontScale="92500" lnSpcReduction="20000"/>
          </a:bodyPr>
          <a:lstStyle/>
          <a:p>
            <a:r>
              <a:rPr lang="en-US" dirty="0"/>
              <a:t>Publicly Accessible Websites</a:t>
            </a:r>
          </a:p>
        </p:txBody>
      </p:sp>
      <p:sp>
        <p:nvSpPr>
          <p:cNvPr id="3" name="Slide Number Placeholder 2">
            <a:extLst>
              <a:ext uri="{FF2B5EF4-FFF2-40B4-BE49-F238E27FC236}">
                <a16:creationId xmlns:a16="http://schemas.microsoft.com/office/drawing/2014/main" id="{C5FDD232-25FA-F433-A320-00C043FDAFC6}"/>
              </a:ext>
            </a:extLst>
          </p:cNvPr>
          <p:cNvSpPr>
            <a:spLocks noGrp="1"/>
          </p:cNvSpPr>
          <p:nvPr>
            <p:ph type="sldNum" sz="quarter" idx="11"/>
          </p:nvPr>
        </p:nvSpPr>
        <p:spPr/>
        <p:txBody>
          <a:bodyPr/>
          <a:lstStyle/>
          <a:p>
            <a:fld id="{58EA0B73-1C44-4029-B593-BCC37BF5D0C8}" type="slidenum">
              <a:rPr lang="en-US" smtClean="0"/>
              <a:pPr/>
              <a:t>5</a:t>
            </a:fld>
            <a:endParaRPr lang="en-US" dirty="0"/>
          </a:p>
        </p:txBody>
      </p:sp>
      <p:sp>
        <p:nvSpPr>
          <p:cNvPr id="4" name="Text Placeholder 3">
            <a:extLst>
              <a:ext uri="{FF2B5EF4-FFF2-40B4-BE49-F238E27FC236}">
                <a16:creationId xmlns:a16="http://schemas.microsoft.com/office/drawing/2014/main" id="{C5212235-74D7-7602-8B19-B7858993FE19}"/>
              </a:ext>
            </a:extLst>
          </p:cNvPr>
          <p:cNvSpPr>
            <a:spLocks noGrp="1"/>
          </p:cNvSpPr>
          <p:nvPr>
            <p:ph type="body" sz="quarter" idx="12"/>
          </p:nvPr>
        </p:nvSpPr>
        <p:spPr>
          <a:xfrm flipH="1" flipV="1">
            <a:off x="8686800" y="5867400"/>
            <a:ext cx="457200" cy="304800"/>
          </a:xfrm>
        </p:spPr>
        <p:txBody>
          <a:bodyPr>
            <a:normAutofit fontScale="47500" lnSpcReduction="20000"/>
          </a:bodyPr>
          <a:lstStyle/>
          <a:p>
            <a:endParaRPr lang="en-US" dirty="0"/>
          </a:p>
        </p:txBody>
      </p:sp>
      <p:pic>
        <p:nvPicPr>
          <p:cNvPr id="8" name="Picture 7">
            <a:extLst>
              <a:ext uri="{FF2B5EF4-FFF2-40B4-BE49-F238E27FC236}">
                <a16:creationId xmlns:a16="http://schemas.microsoft.com/office/drawing/2014/main" id="{E37C29E2-A8FE-F22F-5330-7FDD26621FAF}"/>
              </a:ext>
            </a:extLst>
          </p:cNvPr>
          <p:cNvPicPr>
            <a:picLocks noChangeAspect="1"/>
          </p:cNvPicPr>
          <p:nvPr/>
        </p:nvPicPr>
        <p:blipFill>
          <a:blip r:embed="rId2"/>
          <a:stretch>
            <a:fillRect/>
          </a:stretch>
        </p:blipFill>
        <p:spPr>
          <a:xfrm>
            <a:off x="4418014" y="1011190"/>
            <a:ext cx="4497386" cy="2840983"/>
          </a:xfrm>
          <a:prstGeom prst="rect">
            <a:avLst/>
          </a:prstGeom>
        </p:spPr>
      </p:pic>
      <p:pic>
        <p:nvPicPr>
          <p:cNvPr id="10" name="Picture 9">
            <a:extLst>
              <a:ext uri="{FF2B5EF4-FFF2-40B4-BE49-F238E27FC236}">
                <a16:creationId xmlns:a16="http://schemas.microsoft.com/office/drawing/2014/main" id="{DB4D0B60-3EC5-01A0-2FA9-629D3784F8AF}"/>
              </a:ext>
            </a:extLst>
          </p:cNvPr>
          <p:cNvPicPr>
            <a:picLocks noChangeAspect="1"/>
          </p:cNvPicPr>
          <p:nvPr/>
        </p:nvPicPr>
        <p:blipFill>
          <a:blip r:embed="rId3"/>
          <a:stretch>
            <a:fillRect/>
          </a:stretch>
        </p:blipFill>
        <p:spPr>
          <a:xfrm>
            <a:off x="85395" y="3959417"/>
            <a:ext cx="6004792" cy="2874169"/>
          </a:xfrm>
          <a:prstGeom prst="rect">
            <a:avLst/>
          </a:prstGeom>
        </p:spPr>
      </p:pic>
      <p:pic>
        <p:nvPicPr>
          <p:cNvPr id="14" name="Picture 13">
            <a:extLst>
              <a:ext uri="{FF2B5EF4-FFF2-40B4-BE49-F238E27FC236}">
                <a16:creationId xmlns:a16="http://schemas.microsoft.com/office/drawing/2014/main" id="{21394587-FE95-9EBE-DD0B-D007E704DB49}"/>
              </a:ext>
            </a:extLst>
          </p:cNvPr>
          <p:cNvPicPr>
            <a:picLocks noChangeAspect="1"/>
          </p:cNvPicPr>
          <p:nvPr/>
        </p:nvPicPr>
        <p:blipFill>
          <a:blip r:embed="rId4"/>
          <a:stretch>
            <a:fillRect/>
          </a:stretch>
        </p:blipFill>
        <p:spPr>
          <a:xfrm>
            <a:off x="114812" y="1356047"/>
            <a:ext cx="4117299" cy="2069970"/>
          </a:xfrm>
          <a:prstGeom prst="rect">
            <a:avLst/>
          </a:prstGeom>
        </p:spPr>
      </p:pic>
      <p:pic>
        <p:nvPicPr>
          <p:cNvPr id="6" name="Picture 5">
            <a:extLst>
              <a:ext uri="{FF2B5EF4-FFF2-40B4-BE49-F238E27FC236}">
                <a16:creationId xmlns:a16="http://schemas.microsoft.com/office/drawing/2014/main" id="{25E33262-BE54-CACA-33CA-886DA3733525}"/>
              </a:ext>
            </a:extLst>
          </p:cNvPr>
          <p:cNvPicPr>
            <a:picLocks noChangeAspect="1"/>
          </p:cNvPicPr>
          <p:nvPr/>
        </p:nvPicPr>
        <p:blipFill>
          <a:blip r:embed="rId5"/>
          <a:stretch>
            <a:fillRect/>
          </a:stretch>
        </p:blipFill>
        <p:spPr>
          <a:xfrm>
            <a:off x="6262322" y="4017017"/>
            <a:ext cx="2805478" cy="2688583"/>
          </a:xfrm>
          <a:prstGeom prst="rect">
            <a:avLst/>
          </a:prstGeom>
        </p:spPr>
      </p:pic>
    </p:spTree>
    <p:extLst>
      <p:ext uri="{BB962C8B-B14F-4D97-AF65-F5344CB8AC3E}">
        <p14:creationId xmlns:p14="http://schemas.microsoft.com/office/powerpoint/2010/main" val="2312512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20000"/>
          </a:bodyPr>
          <a:lstStyle/>
          <a:p>
            <a:r>
              <a:rPr lang="en-US" dirty="0"/>
              <a:t>SBE Costs Associated with Elections</a:t>
            </a:r>
          </a:p>
        </p:txBody>
      </p:sp>
      <p:sp>
        <p:nvSpPr>
          <p:cNvPr id="3" name="Slide Number Placeholder 2"/>
          <p:cNvSpPr>
            <a:spLocks noGrp="1"/>
          </p:cNvSpPr>
          <p:nvPr>
            <p:ph type="sldNum" sz="quarter" idx="11"/>
          </p:nvPr>
        </p:nvSpPr>
        <p:spPr/>
        <p:txBody>
          <a:bodyPr/>
          <a:lstStyle/>
          <a:p>
            <a:fld id="{58EA0B73-1C44-4029-B593-BCC37BF5D0C8}" type="slidenum">
              <a:rPr lang="en-US" smtClean="0"/>
              <a:pPr/>
              <a:t>6</a:t>
            </a:fld>
            <a:endParaRPr lang="en-US" dirty="0"/>
          </a:p>
        </p:txBody>
      </p:sp>
      <p:sp>
        <p:nvSpPr>
          <p:cNvPr id="4" name="Text Placeholder 3"/>
          <p:cNvSpPr>
            <a:spLocks noGrp="1"/>
          </p:cNvSpPr>
          <p:nvPr>
            <p:ph type="body" sz="quarter" idx="12"/>
          </p:nvPr>
        </p:nvSpPr>
        <p:spPr>
          <a:xfrm flipV="1">
            <a:off x="457200" y="5867400"/>
            <a:ext cx="7848600" cy="792398"/>
          </a:xfrm>
        </p:spPr>
        <p:txBody>
          <a:bodyPr>
            <a:normAutofit lnSpcReduction="10000"/>
          </a:bodyPr>
          <a:lstStyle/>
          <a:p>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15472531"/>
              </p:ext>
            </p:extLst>
          </p:nvPr>
        </p:nvGraphicFramePr>
        <p:xfrm>
          <a:off x="914398" y="1544591"/>
          <a:ext cx="7239002" cy="1046209"/>
        </p:xfrm>
        <a:graphic>
          <a:graphicData uri="http://schemas.openxmlformats.org/drawingml/2006/table">
            <a:tbl>
              <a:tblPr firstRow="1" firstCol="1" bandRow="1">
                <a:tableStyleId>{5C22544A-7EE6-4342-B048-85BDC9FD1C3A}</a:tableStyleId>
              </a:tblPr>
              <a:tblGrid>
                <a:gridCol w="1231847">
                  <a:extLst>
                    <a:ext uri="{9D8B030D-6E8A-4147-A177-3AD203B41FA5}">
                      <a16:colId xmlns:a16="http://schemas.microsoft.com/office/drawing/2014/main" val="1370401149"/>
                    </a:ext>
                  </a:extLst>
                </a:gridCol>
                <a:gridCol w="1201431">
                  <a:extLst>
                    <a:ext uri="{9D8B030D-6E8A-4147-A177-3AD203B41FA5}">
                      <a16:colId xmlns:a16="http://schemas.microsoft.com/office/drawing/2014/main" val="3151324706"/>
                    </a:ext>
                  </a:extLst>
                </a:gridCol>
                <a:gridCol w="1201431">
                  <a:extLst>
                    <a:ext uri="{9D8B030D-6E8A-4147-A177-3AD203B41FA5}">
                      <a16:colId xmlns:a16="http://schemas.microsoft.com/office/drawing/2014/main" val="4088131788"/>
                    </a:ext>
                  </a:extLst>
                </a:gridCol>
                <a:gridCol w="1201431">
                  <a:extLst>
                    <a:ext uri="{9D8B030D-6E8A-4147-A177-3AD203B41FA5}">
                      <a16:colId xmlns:a16="http://schemas.microsoft.com/office/drawing/2014/main" val="1530670108"/>
                    </a:ext>
                  </a:extLst>
                </a:gridCol>
                <a:gridCol w="1201431">
                  <a:extLst>
                    <a:ext uri="{9D8B030D-6E8A-4147-A177-3AD203B41FA5}">
                      <a16:colId xmlns:a16="http://schemas.microsoft.com/office/drawing/2014/main" val="1086309055"/>
                    </a:ext>
                  </a:extLst>
                </a:gridCol>
                <a:gridCol w="1201431">
                  <a:extLst>
                    <a:ext uri="{9D8B030D-6E8A-4147-A177-3AD203B41FA5}">
                      <a16:colId xmlns:a16="http://schemas.microsoft.com/office/drawing/2014/main" val="1488484622"/>
                    </a:ext>
                  </a:extLst>
                </a:gridCol>
              </a:tblGrid>
              <a:tr h="251322">
                <a:tc>
                  <a:txBody>
                    <a:bodyPr/>
                    <a:lstStyle/>
                    <a:p>
                      <a:pPr marL="0" marR="0">
                        <a:lnSpc>
                          <a:spcPct val="107000"/>
                        </a:lnSpc>
                        <a:spcBef>
                          <a:spcPts val="0"/>
                        </a:spcBef>
                        <a:spcAft>
                          <a:spcPts val="0"/>
                        </a:spcAft>
                      </a:pPr>
                      <a:r>
                        <a:rPr lang="en-US" sz="11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FY23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FY22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FY21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FY20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FY19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4767760"/>
                  </a:ext>
                </a:extLst>
              </a:tr>
              <a:tr h="794887">
                <a:tc>
                  <a:txBody>
                    <a:bodyPr/>
                    <a:lstStyle/>
                    <a:p>
                      <a:pPr marL="0" marR="0">
                        <a:lnSpc>
                          <a:spcPct val="107000"/>
                        </a:lnSpc>
                        <a:spcBef>
                          <a:spcPts val="0"/>
                        </a:spcBef>
                        <a:spcAft>
                          <a:spcPts val="0"/>
                        </a:spcAft>
                      </a:pPr>
                      <a:r>
                        <a:rPr lang="en-US" sz="1100" kern="100" dirty="0">
                          <a:effectLst/>
                        </a:rPr>
                        <a:t>General Administration and Support Allotment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$2,090,200.00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$1,725,600.00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$2,594,296.60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$2,253,299.65</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$1,604,762.75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36413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075812050"/>
              </p:ext>
            </p:extLst>
          </p:nvPr>
        </p:nvGraphicFramePr>
        <p:xfrm>
          <a:off x="914390" y="3762315"/>
          <a:ext cx="7239004" cy="746801"/>
        </p:xfrm>
        <a:graphic>
          <a:graphicData uri="http://schemas.openxmlformats.org/drawingml/2006/table">
            <a:tbl>
              <a:tblPr firstRow="1" firstCol="1" bandRow="1">
                <a:tableStyleId>{5C22544A-7EE6-4342-B048-85BDC9FD1C3A}</a:tableStyleId>
              </a:tblPr>
              <a:tblGrid>
                <a:gridCol w="1239012">
                  <a:extLst>
                    <a:ext uri="{9D8B030D-6E8A-4147-A177-3AD203B41FA5}">
                      <a16:colId xmlns:a16="http://schemas.microsoft.com/office/drawing/2014/main" val="1656629787"/>
                    </a:ext>
                  </a:extLst>
                </a:gridCol>
                <a:gridCol w="1208420">
                  <a:extLst>
                    <a:ext uri="{9D8B030D-6E8A-4147-A177-3AD203B41FA5}">
                      <a16:colId xmlns:a16="http://schemas.microsoft.com/office/drawing/2014/main" val="1722760225"/>
                    </a:ext>
                  </a:extLst>
                </a:gridCol>
                <a:gridCol w="1210173">
                  <a:extLst>
                    <a:ext uri="{9D8B030D-6E8A-4147-A177-3AD203B41FA5}">
                      <a16:colId xmlns:a16="http://schemas.microsoft.com/office/drawing/2014/main" val="2713714010"/>
                    </a:ext>
                  </a:extLst>
                </a:gridCol>
                <a:gridCol w="1164559">
                  <a:extLst>
                    <a:ext uri="{9D8B030D-6E8A-4147-A177-3AD203B41FA5}">
                      <a16:colId xmlns:a16="http://schemas.microsoft.com/office/drawing/2014/main" val="600292398"/>
                    </a:ext>
                  </a:extLst>
                </a:gridCol>
                <a:gridCol w="1208420">
                  <a:extLst>
                    <a:ext uri="{9D8B030D-6E8A-4147-A177-3AD203B41FA5}">
                      <a16:colId xmlns:a16="http://schemas.microsoft.com/office/drawing/2014/main" val="3420163287"/>
                    </a:ext>
                  </a:extLst>
                </a:gridCol>
                <a:gridCol w="1208420">
                  <a:extLst>
                    <a:ext uri="{9D8B030D-6E8A-4147-A177-3AD203B41FA5}">
                      <a16:colId xmlns:a16="http://schemas.microsoft.com/office/drawing/2014/main" val="2532185972"/>
                    </a:ext>
                  </a:extLst>
                </a:gridCol>
              </a:tblGrid>
              <a:tr h="307506">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FY23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FY22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FY21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FY20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FY19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51565592"/>
                  </a:ext>
                </a:extLst>
              </a:tr>
              <a:tr h="439295">
                <a:tc>
                  <a:txBody>
                    <a:bodyPr/>
                    <a:lstStyle/>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Federal Funding</a:t>
                      </a:r>
                    </a:p>
                  </a:txBody>
                  <a:tcPr marL="68580" marR="68580" marT="0" marB="0"/>
                </a:tc>
                <a:tc>
                  <a:txBody>
                    <a:bodyPr/>
                    <a:lstStyle/>
                    <a:p>
                      <a:pPr marL="0" marR="0">
                        <a:lnSpc>
                          <a:spcPct val="107000"/>
                        </a:lnSpc>
                        <a:spcBef>
                          <a:spcPts val="0"/>
                        </a:spcBef>
                        <a:spcAft>
                          <a:spcPts val="0"/>
                        </a:spcAft>
                      </a:pPr>
                      <a:r>
                        <a:rPr lang="en-US" sz="1100" kern="100" dirty="0">
                          <a:effectLst/>
                        </a:rPr>
                        <a:t>$3,350,040.35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latin typeface="+mn-lt"/>
                          <a:ea typeface="+mn-ea"/>
                          <a:cs typeface="+mn-cs"/>
                        </a:rPr>
                        <a:t>$3,354,648.39</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$10,159,535.08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$6,589,601.50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$4,014,207.33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3405565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28249794"/>
              </p:ext>
            </p:extLst>
          </p:nvPr>
        </p:nvGraphicFramePr>
        <p:xfrm>
          <a:off x="910691" y="2745896"/>
          <a:ext cx="7239002" cy="853399"/>
        </p:xfrm>
        <a:graphic>
          <a:graphicData uri="http://schemas.openxmlformats.org/drawingml/2006/table">
            <a:tbl>
              <a:tblPr firstRow="1" firstCol="1" bandRow="1">
                <a:tableStyleId>{5C22544A-7EE6-4342-B048-85BDC9FD1C3A}</a:tableStyleId>
              </a:tblPr>
              <a:tblGrid>
                <a:gridCol w="1231847">
                  <a:extLst>
                    <a:ext uri="{9D8B030D-6E8A-4147-A177-3AD203B41FA5}">
                      <a16:colId xmlns:a16="http://schemas.microsoft.com/office/drawing/2014/main" val="2072583612"/>
                    </a:ext>
                  </a:extLst>
                </a:gridCol>
                <a:gridCol w="1201431">
                  <a:extLst>
                    <a:ext uri="{9D8B030D-6E8A-4147-A177-3AD203B41FA5}">
                      <a16:colId xmlns:a16="http://schemas.microsoft.com/office/drawing/2014/main" val="2513374371"/>
                    </a:ext>
                  </a:extLst>
                </a:gridCol>
                <a:gridCol w="1201431">
                  <a:extLst>
                    <a:ext uri="{9D8B030D-6E8A-4147-A177-3AD203B41FA5}">
                      <a16:colId xmlns:a16="http://schemas.microsoft.com/office/drawing/2014/main" val="2653077542"/>
                    </a:ext>
                  </a:extLst>
                </a:gridCol>
                <a:gridCol w="1201431">
                  <a:extLst>
                    <a:ext uri="{9D8B030D-6E8A-4147-A177-3AD203B41FA5}">
                      <a16:colId xmlns:a16="http://schemas.microsoft.com/office/drawing/2014/main" val="1921808411"/>
                    </a:ext>
                  </a:extLst>
                </a:gridCol>
                <a:gridCol w="1201431">
                  <a:extLst>
                    <a:ext uri="{9D8B030D-6E8A-4147-A177-3AD203B41FA5}">
                      <a16:colId xmlns:a16="http://schemas.microsoft.com/office/drawing/2014/main" val="2600296169"/>
                    </a:ext>
                  </a:extLst>
                </a:gridCol>
                <a:gridCol w="1201431">
                  <a:extLst>
                    <a:ext uri="{9D8B030D-6E8A-4147-A177-3AD203B41FA5}">
                      <a16:colId xmlns:a16="http://schemas.microsoft.com/office/drawing/2014/main" val="2114440161"/>
                    </a:ext>
                  </a:extLst>
                </a:gridCol>
              </a:tblGrid>
              <a:tr h="219281">
                <a:tc>
                  <a:txBody>
                    <a:bodyPr/>
                    <a:lstStyle/>
                    <a:p>
                      <a:pPr marL="0" marR="0">
                        <a:lnSpc>
                          <a:spcPct val="107000"/>
                        </a:lnSpc>
                        <a:spcBef>
                          <a:spcPts val="0"/>
                        </a:spcBef>
                        <a:spcAft>
                          <a:spcPts val="0"/>
                        </a:spcAft>
                      </a:pPr>
                      <a:r>
                        <a:rPr lang="en-US" sz="11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FY23</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FY22</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FY21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FY20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a:effectLst/>
                        </a:rPr>
                        <a:t>FY19</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2032764"/>
                  </a:ext>
                </a:extLst>
              </a:tr>
              <a:tr h="634118">
                <a:tc>
                  <a:txBody>
                    <a:bodyPr/>
                    <a:lstStyle/>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General Funding for Statutory Requirements</a:t>
                      </a:r>
                    </a:p>
                  </a:txBody>
                  <a:tcPr marL="68580" marR="68580" marT="0" marB="0"/>
                </a:tc>
                <a:tc>
                  <a:txBody>
                    <a:bodyPr/>
                    <a:lstStyle/>
                    <a:p>
                      <a:pPr marL="0" marR="0">
                        <a:lnSpc>
                          <a:spcPct val="107000"/>
                        </a:lnSpc>
                        <a:spcBef>
                          <a:spcPts val="0"/>
                        </a:spcBef>
                        <a:spcAft>
                          <a:spcPts val="0"/>
                        </a:spcAft>
                      </a:pPr>
                      <a:r>
                        <a:rPr lang="en-US" sz="1100" kern="100" dirty="0">
                          <a:effectLst/>
                        </a:rPr>
                        <a:t>$3,681,511.90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$1,786,866.00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$3,610,868.65</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$1,937,295.46</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$2,632,353.69</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4353690"/>
                  </a:ext>
                </a:extLst>
              </a:tr>
            </a:tbl>
          </a:graphicData>
        </a:graphic>
      </p:graphicFrame>
      <p:graphicFrame>
        <p:nvGraphicFramePr>
          <p:cNvPr id="8" name="Table 7">
            <a:extLst>
              <a:ext uri="{FF2B5EF4-FFF2-40B4-BE49-F238E27FC236}">
                <a16:creationId xmlns:a16="http://schemas.microsoft.com/office/drawing/2014/main" id="{B6C3B39A-6CC0-617B-0C5E-C15D07360EFC}"/>
              </a:ext>
            </a:extLst>
          </p:cNvPr>
          <p:cNvGraphicFramePr>
            <a:graphicFrameLocks noGrp="1"/>
          </p:cNvGraphicFramePr>
          <p:nvPr>
            <p:extLst>
              <p:ext uri="{D42A27DB-BD31-4B8C-83A1-F6EECF244321}">
                <p14:modId xmlns:p14="http://schemas.microsoft.com/office/powerpoint/2010/main" val="987481534"/>
              </p:ext>
            </p:extLst>
          </p:nvPr>
        </p:nvGraphicFramePr>
        <p:xfrm>
          <a:off x="915869" y="4676760"/>
          <a:ext cx="7239003" cy="853399"/>
        </p:xfrm>
        <a:graphic>
          <a:graphicData uri="http://schemas.openxmlformats.org/drawingml/2006/table">
            <a:tbl>
              <a:tblPr firstRow="1" firstCol="1" bandRow="1">
                <a:tableStyleId>{5C22544A-7EE6-4342-B048-85BDC9FD1C3A}</a:tableStyleId>
              </a:tblPr>
              <a:tblGrid>
                <a:gridCol w="1231848">
                  <a:extLst>
                    <a:ext uri="{9D8B030D-6E8A-4147-A177-3AD203B41FA5}">
                      <a16:colId xmlns:a16="http://schemas.microsoft.com/office/drawing/2014/main" val="1642699671"/>
                    </a:ext>
                  </a:extLst>
                </a:gridCol>
                <a:gridCol w="1201431">
                  <a:extLst>
                    <a:ext uri="{9D8B030D-6E8A-4147-A177-3AD203B41FA5}">
                      <a16:colId xmlns:a16="http://schemas.microsoft.com/office/drawing/2014/main" val="41310656"/>
                    </a:ext>
                  </a:extLst>
                </a:gridCol>
                <a:gridCol w="1201431">
                  <a:extLst>
                    <a:ext uri="{9D8B030D-6E8A-4147-A177-3AD203B41FA5}">
                      <a16:colId xmlns:a16="http://schemas.microsoft.com/office/drawing/2014/main" val="2316300418"/>
                    </a:ext>
                  </a:extLst>
                </a:gridCol>
                <a:gridCol w="1201431">
                  <a:extLst>
                    <a:ext uri="{9D8B030D-6E8A-4147-A177-3AD203B41FA5}">
                      <a16:colId xmlns:a16="http://schemas.microsoft.com/office/drawing/2014/main" val="254680550"/>
                    </a:ext>
                  </a:extLst>
                </a:gridCol>
                <a:gridCol w="1201431">
                  <a:extLst>
                    <a:ext uri="{9D8B030D-6E8A-4147-A177-3AD203B41FA5}">
                      <a16:colId xmlns:a16="http://schemas.microsoft.com/office/drawing/2014/main" val="2382963640"/>
                    </a:ext>
                  </a:extLst>
                </a:gridCol>
                <a:gridCol w="1201431">
                  <a:extLst>
                    <a:ext uri="{9D8B030D-6E8A-4147-A177-3AD203B41FA5}">
                      <a16:colId xmlns:a16="http://schemas.microsoft.com/office/drawing/2014/main" val="487833960"/>
                    </a:ext>
                  </a:extLst>
                </a:gridCol>
              </a:tblGrid>
              <a:tr h="219281">
                <a:tc>
                  <a:txBody>
                    <a:bodyPr/>
                    <a:lstStyle/>
                    <a:p>
                      <a:pPr marL="0" marR="0">
                        <a:lnSpc>
                          <a:spcPct val="107000"/>
                        </a:lnSpc>
                        <a:spcBef>
                          <a:spcPts val="0"/>
                        </a:spcBef>
                        <a:spcAft>
                          <a:spcPts val="0"/>
                        </a:spcAft>
                      </a:pPr>
                      <a:r>
                        <a:rPr lang="en-US" sz="11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nSpc>
                          <a:spcPct val="107000"/>
                        </a:lnSpc>
                        <a:spcBef>
                          <a:spcPts val="0"/>
                        </a:spcBef>
                        <a:spcAft>
                          <a:spcPts val="0"/>
                        </a:spcAft>
                      </a:pPr>
                      <a:r>
                        <a:rPr lang="en-US" sz="1100" kern="100" dirty="0">
                          <a:effectLst/>
                        </a:rPr>
                        <a:t>FY23</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nSpc>
                          <a:spcPct val="107000"/>
                        </a:lnSpc>
                        <a:spcBef>
                          <a:spcPts val="0"/>
                        </a:spcBef>
                        <a:spcAft>
                          <a:spcPts val="0"/>
                        </a:spcAft>
                      </a:pPr>
                      <a:r>
                        <a:rPr lang="en-US" sz="1100" kern="100">
                          <a:effectLst/>
                        </a:rPr>
                        <a:t>FY22</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nSpc>
                          <a:spcPct val="107000"/>
                        </a:lnSpc>
                        <a:spcBef>
                          <a:spcPts val="0"/>
                        </a:spcBef>
                        <a:spcAft>
                          <a:spcPts val="0"/>
                        </a:spcAft>
                      </a:pPr>
                      <a:r>
                        <a:rPr lang="en-US" sz="1100" kern="100">
                          <a:effectLst/>
                        </a:rPr>
                        <a:t>FY21</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nSpc>
                          <a:spcPct val="107000"/>
                        </a:lnSpc>
                        <a:spcBef>
                          <a:spcPts val="0"/>
                        </a:spcBef>
                        <a:spcAft>
                          <a:spcPts val="0"/>
                        </a:spcAft>
                      </a:pPr>
                      <a:r>
                        <a:rPr lang="en-US" sz="1100" kern="100">
                          <a:effectLst/>
                        </a:rPr>
                        <a:t>FY20</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tc>
                  <a:txBody>
                    <a:bodyPr/>
                    <a:lstStyle/>
                    <a:p>
                      <a:pPr marL="0" marR="0">
                        <a:lnSpc>
                          <a:spcPct val="107000"/>
                        </a:lnSpc>
                        <a:spcBef>
                          <a:spcPts val="0"/>
                        </a:spcBef>
                        <a:spcAft>
                          <a:spcPts val="0"/>
                        </a:spcAft>
                      </a:pPr>
                      <a:r>
                        <a:rPr lang="en-US" sz="1100" kern="100" dirty="0">
                          <a:effectLst/>
                        </a:rPr>
                        <a:t>FY19</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C000"/>
                    </a:solidFill>
                  </a:tcPr>
                </a:tc>
                <a:extLst>
                  <a:ext uri="{0D108BD9-81ED-4DB2-BD59-A6C34878D82A}">
                    <a16:rowId xmlns:a16="http://schemas.microsoft.com/office/drawing/2014/main" val="2525856396"/>
                  </a:ext>
                </a:extLst>
              </a:tr>
              <a:tr h="634118">
                <a:tc>
                  <a:txBody>
                    <a:bodyPr/>
                    <a:lstStyle/>
                    <a:p>
                      <a:pPr marL="0" marR="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Total Agency Expenditures</a:t>
                      </a:r>
                    </a:p>
                  </a:txBody>
                  <a:tcPr marL="68580" marR="68580" marT="0" marB="0">
                    <a:solidFill>
                      <a:srgbClr val="FFC000"/>
                    </a:solidFill>
                  </a:tcPr>
                </a:tc>
                <a:tc>
                  <a:txBody>
                    <a:bodyPr/>
                    <a:lstStyle/>
                    <a:p>
                      <a:pPr marL="0" marR="0">
                        <a:lnSpc>
                          <a:spcPct val="107000"/>
                        </a:lnSpc>
                        <a:spcBef>
                          <a:spcPts val="0"/>
                        </a:spcBef>
                        <a:spcAft>
                          <a:spcPts val="0"/>
                        </a:spcAft>
                      </a:pPr>
                      <a:r>
                        <a:rPr lang="en-US" sz="1100" kern="100" dirty="0">
                          <a:effectLst/>
                        </a:rPr>
                        <a:t>$11,253,271.90</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$7,164,741.81</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$18,425,917.27</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$13,265,637.48</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kern="100" dirty="0">
                          <a:effectLst/>
                        </a:rPr>
                        <a:t>$8,406,323.77</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0400564"/>
                  </a:ext>
                </a:extLst>
              </a:tr>
            </a:tbl>
          </a:graphicData>
        </a:graphic>
      </p:graphicFrame>
    </p:spTree>
    <p:extLst>
      <p:ext uri="{BB962C8B-B14F-4D97-AF65-F5344CB8AC3E}">
        <p14:creationId xmlns:p14="http://schemas.microsoft.com/office/powerpoint/2010/main" val="3160526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92500" lnSpcReduction="20000"/>
          </a:bodyPr>
          <a:lstStyle/>
          <a:p>
            <a:r>
              <a:rPr lang="en-US" dirty="0"/>
              <a:t>Costs for Counties to Conduct a Single Election </a:t>
            </a:r>
          </a:p>
        </p:txBody>
      </p:sp>
      <p:sp>
        <p:nvSpPr>
          <p:cNvPr id="3" name="Slide Number Placeholder 2"/>
          <p:cNvSpPr>
            <a:spLocks noGrp="1"/>
          </p:cNvSpPr>
          <p:nvPr>
            <p:ph type="sldNum" sz="quarter" idx="11"/>
          </p:nvPr>
        </p:nvSpPr>
        <p:spPr/>
        <p:txBody>
          <a:bodyPr/>
          <a:lstStyle/>
          <a:p>
            <a:fld id="{58EA0B73-1C44-4029-B593-BCC37BF5D0C8}" type="slidenum">
              <a:rPr lang="en-US" smtClean="0"/>
              <a:pPr/>
              <a:t>7</a:t>
            </a:fld>
            <a:endParaRPr lang="en-US" dirty="0"/>
          </a:p>
        </p:txBody>
      </p:sp>
      <p:pic>
        <p:nvPicPr>
          <p:cNvPr id="5" name="Picture 4">
            <a:extLst>
              <a:ext uri="{FF2B5EF4-FFF2-40B4-BE49-F238E27FC236}">
                <a16:creationId xmlns:a16="http://schemas.microsoft.com/office/drawing/2014/main" id="{45027CC6-4FAC-4ACB-0AB3-5AFF8F1045E0}"/>
              </a:ext>
            </a:extLst>
          </p:cNvPr>
          <p:cNvPicPr>
            <a:picLocks noChangeAspect="1"/>
          </p:cNvPicPr>
          <p:nvPr/>
        </p:nvPicPr>
        <p:blipFill>
          <a:blip r:embed="rId2"/>
          <a:stretch>
            <a:fillRect/>
          </a:stretch>
        </p:blipFill>
        <p:spPr>
          <a:xfrm>
            <a:off x="228600" y="1828800"/>
            <a:ext cx="8672184" cy="3384538"/>
          </a:xfrm>
          <a:prstGeom prst="rect">
            <a:avLst/>
          </a:prstGeom>
        </p:spPr>
      </p:pic>
      <p:sp>
        <p:nvSpPr>
          <p:cNvPr id="4" name="Text Placeholder 3"/>
          <p:cNvSpPr>
            <a:spLocks noGrp="1"/>
          </p:cNvSpPr>
          <p:nvPr>
            <p:ph type="body" sz="quarter" idx="12"/>
          </p:nvPr>
        </p:nvSpPr>
        <p:spPr>
          <a:xfrm>
            <a:off x="457200" y="5562600"/>
            <a:ext cx="8458200" cy="609600"/>
          </a:xfrm>
        </p:spPr>
        <p:txBody>
          <a:bodyPr>
            <a:normAutofit fontScale="62500" lnSpcReduction="20000"/>
          </a:bodyPr>
          <a:lstStyle/>
          <a:p>
            <a:r>
              <a:rPr lang="en-US" dirty="0"/>
              <a:t>* Dollar amounts reflect only the direct cost of conducting the specified elections and do not include required, on-going, daily election administration costs.</a:t>
            </a:r>
          </a:p>
        </p:txBody>
      </p:sp>
    </p:spTree>
    <p:extLst>
      <p:ext uri="{BB962C8B-B14F-4D97-AF65-F5344CB8AC3E}">
        <p14:creationId xmlns:p14="http://schemas.microsoft.com/office/powerpoint/2010/main" val="1581825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C23FC2C-ADC7-0121-80A0-091C145183C0}"/>
              </a:ext>
            </a:extLst>
          </p:cNvPr>
          <p:cNvSpPr>
            <a:spLocks noGrp="1"/>
          </p:cNvSpPr>
          <p:nvPr>
            <p:ph type="subTitle" idx="1"/>
          </p:nvPr>
        </p:nvSpPr>
        <p:spPr/>
        <p:txBody>
          <a:bodyPr>
            <a:normAutofit fontScale="92500" lnSpcReduction="20000"/>
          </a:bodyPr>
          <a:lstStyle/>
          <a:p>
            <a:r>
              <a:rPr lang="en-US" dirty="0"/>
              <a:t>SBE Election Administration </a:t>
            </a:r>
          </a:p>
        </p:txBody>
      </p:sp>
      <p:sp>
        <p:nvSpPr>
          <p:cNvPr id="3" name="Slide Number Placeholder 2">
            <a:extLst>
              <a:ext uri="{FF2B5EF4-FFF2-40B4-BE49-F238E27FC236}">
                <a16:creationId xmlns:a16="http://schemas.microsoft.com/office/drawing/2014/main" id="{FEFEBCB9-B558-8E65-DE6F-8F1D5564460A}"/>
              </a:ext>
            </a:extLst>
          </p:cNvPr>
          <p:cNvSpPr>
            <a:spLocks noGrp="1"/>
          </p:cNvSpPr>
          <p:nvPr>
            <p:ph type="sldNum" sz="quarter" idx="11"/>
          </p:nvPr>
        </p:nvSpPr>
        <p:spPr/>
        <p:txBody>
          <a:bodyPr/>
          <a:lstStyle/>
          <a:p>
            <a:fld id="{58EA0B73-1C44-4029-B593-BCC37BF5D0C8}" type="slidenum">
              <a:rPr lang="en-US" smtClean="0"/>
              <a:pPr/>
              <a:t>8</a:t>
            </a:fld>
            <a:endParaRPr lang="en-US" dirty="0"/>
          </a:p>
        </p:txBody>
      </p:sp>
      <p:sp>
        <p:nvSpPr>
          <p:cNvPr id="4" name="Text Placeholder 3">
            <a:extLst>
              <a:ext uri="{FF2B5EF4-FFF2-40B4-BE49-F238E27FC236}">
                <a16:creationId xmlns:a16="http://schemas.microsoft.com/office/drawing/2014/main" id="{89ED1036-CC77-CDF9-84A8-EEDEC8E29751}"/>
              </a:ext>
            </a:extLst>
          </p:cNvPr>
          <p:cNvSpPr>
            <a:spLocks noGrp="1"/>
          </p:cNvSpPr>
          <p:nvPr>
            <p:ph type="body" sz="quarter" idx="12"/>
          </p:nvPr>
        </p:nvSpPr>
        <p:spPr>
          <a:xfrm>
            <a:off x="76200" y="1143000"/>
            <a:ext cx="8915400" cy="5181600"/>
          </a:xfrm>
        </p:spPr>
        <p:txBody>
          <a:bodyPr>
            <a:normAutofit fontScale="85000" lnSpcReduction="10000"/>
          </a:bodyPr>
          <a:lstStyle/>
          <a:p>
            <a:pPr algn="ctr">
              <a:lnSpc>
                <a:spcPct val="120000"/>
              </a:lnSpc>
              <a:spcAft>
                <a:spcPts val="0"/>
              </a:spcAft>
            </a:pPr>
            <a:r>
              <a:rPr lang="en-US" u="sng" dirty="0"/>
              <a:t>SBE as Pass-through for Counties </a:t>
            </a:r>
          </a:p>
          <a:p>
            <a:pPr algn="ctr">
              <a:lnSpc>
                <a:spcPct val="120000"/>
              </a:lnSpc>
              <a:spcAft>
                <a:spcPts val="0"/>
              </a:spcAft>
            </a:pPr>
            <a:r>
              <a:rPr lang="en-US" u="sng" dirty="0"/>
              <a:t>to Receive Statutorily Mandated Election Funds</a:t>
            </a:r>
          </a:p>
          <a:p>
            <a:pPr marL="304038" indent="-285750" algn="ctr">
              <a:buFont typeface="Wingdings" panose="05000000000000000000" pitchFamily="2" charset="2"/>
              <a:buChar char="q"/>
            </a:pPr>
            <a:endParaRPr lang="en-US" sz="1700" u="sng" dirty="0"/>
          </a:p>
          <a:p>
            <a:pPr marL="361188" indent="-342900">
              <a:lnSpc>
                <a:spcPct val="160000"/>
              </a:lnSpc>
              <a:spcAft>
                <a:spcPts val="0"/>
              </a:spcAft>
              <a:buFont typeface="Wingdings" panose="05000000000000000000" pitchFamily="2" charset="2"/>
              <a:buChar char="q"/>
            </a:pPr>
            <a:r>
              <a:rPr lang="en-US" u="sng" dirty="0"/>
              <a:t>KRS</a:t>
            </a:r>
            <a:r>
              <a:rPr lang="en-US" b="1" u="sng" dirty="0"/>
              <a:t> 117.345</a:t>
            </a:r>
            <a:r>
              <a:rPr lang="en-US" b="1" dirty="0"/>
              <a:t>: </a:t>
            </a:r>
            <a:r>
              <a:rPr lang="en-US" dirty="0"/>
              <a:t>$255 per precinct for “the cost of any election”</a:t>
            </a:r>
          </a:p>
          <a:p>
            <a:pPr marL="726948" lvl="1" indent="-342900">
              <a:lnSpc>
                <a:spcPct val="160000"/>
              </a:lnSpc>
              <a:spcBef>
                <a:spcPts val="0"/>
              </a:spcBef>
              <a:buFont typeface="Wingdings" panose="05000000000000000000" pitchFamily="2" charset="2"/>
              <a:buChar char="q"/>
            </a:pPr>
            <a:r>
              <a:rPr lang="en-US" dirty="0"/>
              <a:t>SBE was allotted $1,883,000 to distribute to 120 counties during the last biennial budget</a:t>
            </a:r>
          </a:p>
          <a:p>
            <a:pPr lvl="1">
              <a:lnSpc>
                <a:spcPct val="160000"/>
              </a:lnSpc>
              <a:spcBef>
                <a:spcPts val="0"/>
              </a:spcBef>
            </a:pPr>
            <a:endParaRPr lang="en-US" dirty="0"/>
          </a:p>
          <a:p>
            <a:pPr marL="361188" indent="-342900">
              <a:lnSpc>
                <a:spcPct val="160000"/>
              </a:lnSpc>
              <a:spcAft>
                <a:spcPts val="0"/>
              </a:spcAft>
              <a:buFont typeface="Wingdings" panose="05000000000000000000" pitchFamily="2" charset="2"/>
              <a:buChar char="q"/>
            </a:pPr>
            <a:r>
              <a:rPr lang="en-US" b="1" u="sng" dirty="0"/>
              <a:t>KRS 117.343</a:t>
            </a:r>
            <a:r>
              <a:rPr lang="en-US" b="1" dirty="0"/>
              <a:t>: </a:t>
            </a:r>
            <a:r>
              <a:rPr lang="en-US" dirty="0"/>
              <a:t>$0.50 per registered voter in the county per year “for the cost of employing office personnel necessary for the conduct of elections, including the registration and purgation of voters in the county”</a:t>
            </a:r>
          </a:p>
          <a:p>
            <a:pPr>
              <a:lnSpc>
                <a:spcPct val="160000"/>
              </a:lnSpc>
              <a:spcAft>
                <a:spcPts val="0"/>
              </a:spcAft>
            </a:pPr>
            <a:endParaRPr lang="en-US" sz="1300" dirty="0"/>
          </a:p>
          <a:p>
            <a:pPr marL="361188" indent="-342900">
              <a:lnSpc>
                <a:spcPct val="160000"/>
              </a:lnSpc>
              <a:spcAft>
                <a:spcPts val="0"/>
              </a:spcAft>
              <a:buFont typeface="Wingdings" panose="05000000000000000000" pitchFamily="2" charset="2"/>
              <a:buChar char="q"/>
            </a:pPr>
            <a:r>
              <a:rPr lang="en-US" b="1" u="sng" dirty="0"/>
              <a:t>KRS 116.145</a:t>
            </a:r>
            <a:r>
              <a:rPr lang="en-US" b="1" dirty="0"/>
              <a:t>: </a:t>
            </a:r>
            <a:r>
              <a:rPr lang="en-US" dirty="0"/>
              <a:t>$0.25 registration fee “for each person registered”</a:t>
            </a:r>
          </a:p>
          <a:p>
            <a:pPr marL="726948" lvl="1" indent="-342900">
              <a:lnSpc>
                <a:spcPct val="160000"/>
              </a:lnSpc>
              <a:spcBef>
                <a:spcPts val="0"/>
              </a:spcBef>
              <a:buFont typeface="Wingdings" panose="05000000000000000000" pitchFamily="2" charset="2"/>
              <a:buChar char="q"/>
            </a:pPr>
            <a:r>
              <a:rPr lang="en-US" dirty="0"/>
              <a:t>SBE was allotted $1,717,800 to be distributed to 120 counties to comply with KRS 117.343 and KRS 116.145 during the last biennial budget</a:t>
            </a:r>
          </a:p>
        </p:txBody>
      </p:sp>
    </p:spTree>
    <p:extLst>
      <p:ext uri="{BB962C8B-B14F-4D97-AF65-F5344CB8AC3E}">
        <p14:creationId xmlns:p14="http://schemas.microsoft.com/office/powerpoint/2010/main" val="470580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87DA51B-57E9-3501-9D0E-2DB4C383F2FF}"/>
              </a:ext>
            </a:extLst>
          </p:cNvPr>
          <p:cNvSpPr>
            <a:spLocks noGrp="1"/>
          </p:cNvSpPr>
          <p:nvPr>
            <p:ph type="subTitle" idx="1"/>
          </p:nvPr>
        </p:nvSpPr>
        <p:spPr/>
        <p:txBody>
          <a:bodyPr>
            <a:normAutofit fontScale="92500" lnSpcReduction="20000"/>
          </a:bodyPr>
          <a:lstStyle/>
          <a:p>
            <a:r>
              <a:rPr lang="en-US" dirty="0"/>
              <a:t>KY County-level Election Administration </a:t>
            </a:r>
          </a:p>
        </p:txBody>
      </p:sp>
      <p:sp>
        <p:nvSpPr>
          <p:cNvPr id="3" name="Slide Number Placeholder 2">
            <a:extLst>
              <a:ext uri="{FF2B5EF4-FFF2-40B4-BE49-F238E27FC236}">
                <a16:creationId xmlns:a16="http://schemas.microsoft.com/office/drawing/2014/main" id="{518B71DF-940E-2772-FA06-54E0ED07F9C2}"/>
              </a:ext>
            </a:extLst>
          </p:cNvPr>
          <p:cNvSpPr>
            <a:spLocks noGrp="1"/>
          </p:cNvSpPr>
          <p:nvPr>
            <p:ph type="sldNum" sz="quarter" idx="11"/>
          </p:nvPr>
        </p:nvSpPr>
        <p:spPr/>
        <p:txBody>
          <a:bodyPr/>
          <a:lstStyle/>
          <a:p>
            <a:fld id="{58EA0B73-1C44-4029-B593-BCC37BF5D0C8}" type="slidenum">
              <a:rPr lang="en-US" smtClean="0"/>
              <a:pPr/>
              <a:t>9</a:t>
            </a:fld>
            <a:endParaRPr lang="en-US" dirty="0"/>
          </a:p>
        </p:txBody>
      </p:sp>
      <p:sp>
        <p:nvSpPr>
          <p:cNvPr id="4" name="Text Placeholder 3">
            <a:extLst>
              <a:ext uri="{FF2B5EF4-FFF2-40B4-BE49-F238E27FC236}">
                <a16:creationId xmlns:a16="http://schemas.microsoft.com/office/drawing/2014/main" id="{0B257E58-6B6D-6723-0DF1-E19309C62280}"/>
              </a:ext>
            </a:extLst>
          </p:cNvPr>
          <p:cNvSpPr>
            <a:spLocks noGrp="1"/>
          </p:cNvSpPr>
          <p:nvPr>
            <p:ph type="body" sz="quarter" idx="12"/>
          </p:nvPr>
        </p:nvSpPr>
        <p:spPr>
          <a:xfrm>
            <a:off x="457200" y="1143000"/>
            <a:ext cx="8229600" cy="1371600"/>
          </a:xfrm>
        </p:spPr>
        <p:txBody>
          <a:bodyPr>
            <a:normAutofit fontScale="92500"/>
          </a:bodyPr>
          <a:lstStyle/>
          <a:p>
            <a:r>
              <a:rPr lang="en-US" dirty="0"/>
              <a:t>Duties that fall on County Clerks and County Boards of Election include:</a:t>
            </a:r>
          </a:p>
          <a:p>
            <a:pPr algn="ctr"/>
            <a:r>
              <a:rPr lang="en-US" u="sng" dirty="0"/>
              <a:t>The Obvious</a:t>
            </a:r>
            <a:endParaRPr lang="en-US" sz="1100" u="sng" dirty="0"/>
          </a:p>
        </p:txBody>
      </p:sp>
      <p:sp>
        <p:nvSpPr>
          <p:cNvPr id="6" name="TextBox 5">
            <a:extLst>
              <a:ext uri="{FF2B5EF4-FFF2-40B4-BE49-F238E27FC236}">
                <a16:creationId xmlns:a16="http://schemas.microsoft.com/office/drawing/2014/main" id="{49961BC6-1A6B-9299-1A3A-4E2F265AB225}"/>
              </a:ext>
            </a:extLst>
          </p:cNvPr>
          <p:cNvSpPr txBox="1"/>
          <p:nvPr/>
        </p:nvSpPr>
        <p:spPr>
          <a:xfrm>
            <a:off x="228600" y="2122706"/>
            <a:ext cx="3962400" cy="4278094"/>
          </a:xfrm>
          <a:prstGeom prst="rect">
            <a:avLst/>
          </a:prstGeom>
          <a:noFill/>
        </p:spPr>
        <p:txBody>
          <a:bodyPr wrap="square" numCol="1" rtlCol="0">
            <a:spAutoFit/>
          </a:bodyPr>
          <a:lstStyle/>
          <a:p>
            <a:pPr marL="475488" lvl="1">
              <a:lnSpc>
                <a:spcPct val="200000"/>
              </a:lnSpc>
            </a:pPr>
            <a:r>
              <a:rPr lang="en-US" dirty="0"/>
              <a:t>	</a:t>
            </a:r>
            <a:endParaRPr lang="en-US" sz="1000" u="sng" dirty="0"/>
          </a:p>
          <a:p>
            <a:pPr marL="361188" indent="-342900">
              <a:spcAft>
                <a:spcPts val="600"/>
              </a:spcAft>
              <a:buFont typeface="Wingdings" panose="05000000000000000000" pitchFamily="2" charset="2"/>
              <a:buChar char="q"/>
            </a:pPr>
            <a:r>
              <a:rPr lang="en-US" dirty="0"/>
              <a:t>Follow federal and state laws to ensure our elections are safe, accessible, and secure</a:t>
            </a:r>
          </a:p>
          <a:p>
            <a:pPr marL="361188" indent="-342900">
              <a:spcAft>
                <a:spcPts val="600"/>
              </a:spcAft>
              <a:buFont typeface="Wingdings" panose="05000000000000000000" pitchFamily="2" charset="2"/>
              <a:buChar char="q"/>
            </a:pPr>
            <a:r>
              <a:rPr lang="en-US" dirty="0"/>
              <a:t>Voter registration and coding voters for the correct ballot face</a:t>
            </a:r>
          </a:p>
          <a:p>
            <a:pPr marL="361188" indent="-342900">
              <a:spcAft>
                <a:spcPts val="600"/>
              </a:spcAft>
              <a:buFont typeface="Wingdings" panose="05000000000000000000" pitchFamily="2" charset="2"/>
              <a:buChar char="q"/>
            </a:pPr>
            <a:r>
              <a:rPr lang="en-US" dirty="0"/>
              <a:t>Selecting voting locations that meet all the requirements of a voting location</a:t>
            </a:r>
          </a:p>
          <a:p>
            <a:pPr marL="361188" indent="-342900">
              <a:spcAft>
                <a:spcPts val="600"/>
              </a:spcAft>
              <a:buFont typeface="Wingdings" panose="05000000000000000000" pitchFamily="2" charset="2"/>
              <a:buChar char="q"/>
            </a:pPr>
            <a:r>
              <a:rPr lang="en-US" dirty="0"/>
              <a:t>Creating and approval of election plans each election</a:t>
            </a:r>
          </a:p>
          <a:p>
            <a:pPr marL="361188" indent="-342900">
              <a:spcAft>
                <a:spcPts val="600"/>
              </a:spcAft>
              <a:buFont typeface="Wingdings" panose="05000000000000000000" pitchFamily="2" charset="2"/>
              <a:buChar char="q"/>
            </a:pPr>
            <a:r>
              <a:rPr lang="en-US" dirty="0"/>
              <a:t>Staffing election offices and voting locations</a:t>
            </a:r>
          </a:p>
        </p:txBody>
      </p:sp>
      <p:sp>
        <p:nvSpPr>
          <p:cNvPr id="8" name="TextBox 7">
            <a:extLst>
              <a:ext uri="{FF2B5EF4-FFF2-40B4-BE49-F238E27FC236}">
                <a16:creationId xmlns:a16="http://schemas.microsoft.com/office/drawing/2014/main" id="{3A8214D5-DDAC-1F40-1FA3-84EBCBC0D6EF}"/>
              </a:ext>
            </a:extLst>
          </p:cNvPr>
          <p:cNvSpPr txBox="1"/>
          <p:nvPr/>
        </p:nvSpPr>
        <p:spPr>
          <a:xfrm>
            <a:off x="4743994" y="2057400"/>
            <a:ext cx="3962400" cy="5416868"/>
          </a:xfrm>
          <a:prstGeom prst="rect">
            <a:avLst/>
          </a:prstGeom>
          <a:noFill/>
        </p:spPr>
        <p:txBody>
          <a:bodyPr wrap="square" numCol="1" rtlCol="0">
            <a:spAutoFit/>
          </a:bodyPr>
          <a:lstStyle/>
          <a:p>
            <a:pPr marL="475488" lvl="1">
              <a:lnSpc>
                <a:spcPct val="200000"/>
              </a:lnSpc>
            </a:pPr>
            <a:r>
              <a:rPr lang="en-US" dirty="0"/>
              <a:t>	</a:t>
            </a:r>
            <a:endParaRPr lang="en-US" sz="1000" u="sng" dirty="0"/>
          </a:p>
          <a:p>
            <a:pPr marL="361188" indent="-342900">
              <a:spcAft>
                <a:spcPts val="600"/>
              </a:spcAft>
              <a:buFont typeface="Wingdings" panose="05000000000000000000" pitchFamily="2" charset="2"/>
              <a:buChar char="q"/>
            </a:pPr>
            <a:r>
              <a:rPr lang="en-US" dirty="0"/>
              <a:t>Providing voting locations with sufficient voting equipment</a:t>
            </a:r>
          </a:p>
          <a:p>
            <a:pPr marL="361188" indent="-342900">
              <a:spcAft>
                <a:spcPts val="600"/>
              </a:spcAft>
              <a:buFont typeface="Wingdings" panose="05000000000000000000" pitchFamily="2" charset="2"/>
              <a:buChar char="q"/>
            </a:pPr>
            <a:r>
              <a:rPr lang="en-US" dirty="0"/>
              <a:t>Local candidate filings</a:t>
            </a:r>
          </a:p>
          <a:p>
            <a:pPr marL="361188" indent="-342900">
              <a:spcAft>
                <a:spcPts val="600"/>
              </a:spcAft>
              <a:buFont typeface="Wingdings" panose="05000000000000000000" pitchFamily="2" charset="2"/>
              <a:buChar char="q"/>
            </a:pPr>
            <a:r>
              <a:rPr lang="en-US" dirty="0"/>
              <a:t>Submission of unofficial election night results</a:t>
            </a:r>
          </a:p>
          <a:p>
            <a:pPr marL="361188" indent="-342900">
              <a:spcAft>
                <a:spcPts val="600"/>
              </a:spcAft>
              <a:buFont typeface="Wingdings" panose="05000000000000000000" pitchFamily="2" charset="2"/>
              <a:buChar char="q"/>
            </a:pPr>
            <a:r>
              <a:rPr lang="en-US" dirty="0"/>
              <a:t>Production of post-election reports and certifications </a:t>
            </a:r>
          </a:p>
          <a:p>
            <a:pPr marL="361188" indent="-342900">
              <a:spcAft>
                <a:spcPts val="600"/>
              </a:spcAft>
              <a:buFont typeface="Wingdings" panose="05000000000000000000" pitchFamily="2" charset="2"/>
              <a:buChar char="q"/>
            </a:pPr>
            <a:r>
              <a:rPr lang="en-US" dirty="0"/>
              <a:t>Availability and accountability to voters of our counties</a:t>
            </a:r>
          </a:p>
          <a:p>
            <a:pPr marL="361188" indent="-342900">
              <a:spcAft>
                <a:spcPts val="600"/>
              </a:spcAft>
              <a:buFont typeface="Wingdings" panose="05000000000000000000" pitchFamily="2" charset="2"/>
              <a:buChar char="q"/>
            </a:pPr>
            <a:r>
              <a:rPr lang="en-US" dirty="0"/>
              <a:t>Organizing and ordering supplies to ensure accurate inventory for elections</a:t>
            </a:r>
          </a:p>
          <a:p>
            <a:pPr marL="361188" indent="-342900">
              <a:spcAft>
                <a:spcPts val="600"/>
              </a:spcAft>
              <a:buFont typeface="Wingdings" panose="05000000000000000000" pitchFamily="2" charset="2"/>
              <a:buChar char="q"/>
            </a:pPr>
            <a:r>
              <a:rPr lang="en-US" dirty="0"/>
              <a:t>Delivery of Election Equipment</a:t>
            </a:r>
          </a:p>
          <a:p>
            <a:pPr marL="361188" indent="-342900">
              <a:spcAft>
                <a:spcPts val="600"/>
              </a:spcAft>
              <a:buFont typeface="Wingdings" panose="05000000000000000000" pitchFamily="2" charset="2"/>
              <a:buChar char="q"/>
            </a:pPr>
            <a:endParaRPr lang="en-US" dirty="0"/>
          </a:p>
          <a:p>
            <a:endParaRPr lang="en-US" dirty="0"/>
          </a:p>
        </p:txBody>
      </p:sp>
    </p:spTree>
    <p:extLst>
      <p:ext uri="{BB962C8B-B14F-4D97-AF65-F5344CB8AC3E}">
        <p14:creationId xmlns:p14="http://schemas.microsoft.com/office/powerpoint/2010/main" val="34074861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16207</TotalTime>
  <Words>818</Words>
  <Application>Microsoft Office PowerPoint</Application>
  <PresentationFormat>On-screen Show (4:3)</PresentationFormat>
  <Paragraphs>131</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Palatino Linotype</vt:lpstr>
      <vt:lpstr>Segoe UI</vt:lpstr>
      <vt:lpstr>Times New Roman</vt:lpstr>
      <vt:lpstr>Verdana</vt:lpstr>
      <vt:lpstr>Wingdings</vt:lpstr>
      <vt:lpstr>Elemental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Watson, Tom (SBE)</dc:creator>
  <cp:lastModifiedBy>Sellers, Karen R (SBE)</cp:lastModifiedBy>
  <cp:revision>360</cp:revision>
  <dcterms:created xsi:type="dcterms:W3CDTF">2013-08-20T14:06:49Z</dcterms:created>
  <dcterms:modified xsi:type="dcterms:W3CDTF">2023-07-12T16:00:43Z</dcterms:modified>
</cp:coreProperties>
</file>