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86" r:id="rId2"/>
    <p:sldId id="296" r:id="rId3"/>
    <p:sldId id="305" r:id="rId4"/>
    <p:sldId id="293" r:id="rId5"/>
    <p:sldId id="299" r:id="rId6"/>
    <p:sldId id="300" r:id="rId7"/>
    <p:sldId id="297" r:id="rId8"/>
    <p:sldId id="304" r:id="rId9"/>
    <p:sldId id="306" r:id="rId10"/>
    <p:sldId id="294" r:id="rId1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D5FF"/>
    <a:srgbClr val="093B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1" d="100"/>
          <a:sy n="81" d="100"/>
        </p:scale>
        <p:origin x="70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8AD96A79-CADD-4CDA-8009-3527373B00DE}" type="datetimeFigureOut">
              <a:rPr lang="en-US" smtClean="0"/>
              <a:t>7/28/2023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C418716-9E14-4518-B07A-AC00FB8D9055}" type="slidenum">
              <a:rPr lang="en-US" smtClean="0"/>
              <a:t>‹#›</a:t>
            </a:fld>
            <a:endParaRPr lang="en-US" dirty="0"/>
          </a:p>
        </p:txBody>
      </p:sp>
    </p:spTree>
    <p:extLst>
      <p:ext uri="{BB962C8B-B14F-4D97-AF65-F5344CB8AC3E}">
        <p14:creationId xmlns:p14="http://schemas.microsoft.com/office/powerpoint/2010/main" val="190183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418716-9E14-4518-B07A-AC00FB8D9055}" type="slidenum">
              <a:rPr lang="en-US" smtClean="0"/>
              <a:t>2</a:t>
            </a:fld>
            <a:endParaRPr lang="en-US" dirty="0"/>
          </a:p>
        </p:txBody>
      </p:sp>
    </p:spTree>
    <p:extLst>
      <p:ext uri="{BB962C8B-B14F-4D97-AF65-F5344CB8AC3E}">
        <p14:creationId xmlns:p14="http://schemas.microsoft.com/office/powerpoint/2010/main" val="230898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418716-9E14-4518-B07A-AC00FB8D9055}" type="slidenum">
              <a:rPr lang="en-US" smtClean="0"/>
              <a:t>5</a:t>
            </a:fld>
            <a:endParaRPr lang="en-US" dirty="0"/>
          </a:p>
        </p:txBody>
      </p:sp>
    </p:spTree>
    <p:extLst>
      <p:ext uri="{BB962C8B-B14F-4D97-AF65-F5344CB8AC3E}">
        <p14:creationId xmlns:p14="http://schemas.microsoft.com/office/powerpoint/2010/main" val="1647321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418716-9E14-4518-B07A-AC00FB8D9055}" type="slidenum">
              <a:rPr lang="en-US" smtClean="0"/>
              <a:t>7</a:t>
            </a:fld>
            <a:endParaRPr lang="en-US" dirty="0"/>
          </a:p>
        </p:txBody>
      </p:sp>
    </p:spTree>
    <p:extLst>
      <p:ext uri="{BB962C8B-B14F-4D97-AF65-F5344CB8AC3E}">
        <p14:creationId xmlns:p14="http://schemas.microsoft.com/office/powerpoint/2010/main" val="1541020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418716-9E14-4518-B07A-AC00FB8D9055}" type="slidenum">
              <a:rPr lang="en-US" smtClean="0"/>
              <a:t>8</a:t>
            </a:fld>
            <a:endParaRPr lang="en-US" dirty="0"/>
          </a:p>
        </p:txBody>
      </p:sp>
    </p:spTree>
    <p:extLst>
      <p:ext uri="{BB962C8B-B14F-4D97-AF65-F5344CB8AC3E}">
        <p14:creationId xmlns:p14="http://schemas.microsoft.com/office/powerpoint/2010/main" val="923654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418716-9E14-4518-B07A-AC00FB8D9055}" type="slidenum">
              <a:rPr lang="en-US" smtClean="0"/>
              <a:t>9</a:t>
            </a:fld>
            <a:endParaRPr lang="en-US" dirty="0"/>
          </a:p>
        </p:txBody>
      </p:sp>
    </p:spTree>
    <p:extLst>
      <p:ext uri="{BB962C8B-B14F-4D97-AF65-F5344CB8AC3E}">
        <p14:creationId xmlns:p14="http://schemas.microsoft.com/office/powerpoint/2010/main" val="1923296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146510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95687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84060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257628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253656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60258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40918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92255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400275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330301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804B23-B8CD-4670-99AD-DD0787A97E75}" type="datetimeFigureOut">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545724-9AD5-4E02-9402-263404465895}" type="slidenum">
              <a:rPr lang="en-US" smtClean="0"/>
              <a:t>‹#›</a:t>
            </a:fld>
            <a:endParaRPr lang="en-US" dirty="0"/>
          </a:p>
        </p:txBody>
      </p:sp>
    </p:spTree>
    <p:extLst>
      <p:ext uri="{BB962C8B-B14F-4D97-AF65-F5344CB8AC3E}">
        <p14:creationId xmlns:p14="http://schemas.microsoft.com/office/powerpoint/2010/main" val="406600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04B23-B8CD-4670-99AD-DD0787A97E75}" type="datetimeFigureOut">
              <a:rPr lang="en-US" smtClean="0"/>
              <a:t>7/28/2023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45724-9AD5-4E02-9402-263404465895}" type="slidenum">
              <a:rPr lang="en-US" smtClean="0"/>
              <a:t>‹#›</a:t>
            </a:fld>
            <a:endParaRPr lang="en-US" dirty="0"/>
          </a:p>
        </p:txBody>
      </p:sp>
    </p:spTree>
    <p:extLst>
      <p:ext uri="{BB962C8B-B14F-4D97-AF65-F5344CB8AC3E}">
        <p14:creationId xmlns:p14="http://schemas.microsoft.com/office/powerpoint/2010/main" val="424125494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7"/>
            <a:ext cx="9144000" cy="2715635"/>
          </a:xfrm>
        </p:spPr>
        <p:txBody>
          <a:bodyPr/>
          <a:lstStyle/>
          <a:p>
            <a:endParaRPr lang="en-US" i="1" dirty="0">
              <a:solidFill>
                <a:schemeClr val="tx1">
                  <a:lumMod val="50000"/>
                </a:schemeClr>
              </a:solidFill>
            </a:endParaRPr>
          </a:p>
          <a:p>
            <a:endParaRPr lang="en-US" i="1" dirty="0">
              <a:solidFill>
                <a:schemeClr val="tx1">
                  <a:lumMod val="50000"/>
                </a:schemeClr>
              </a:solidFill>
            </a:endParaRPr>
          </a:p>
          <a:p>
            <a:endParaRPr lang="en-US" i="1" dirty="0">
              <a:solidFill>
                <a:schemeClr val="tx1">
                  <a:lumMod val="50000"/>
                </a:schemeClr>
              </a:solidFill>
            </a:endParaRPr>
          </a:p>
          <a:p>
            <a:endParaRPr lang="en-US" i="1" dirty="0">
              <a:solidFill>
                <a:schemeClr val="tx1">
                  <a:lumMod val="50000"/>
                </a:schemeClr>
              </a:solidFill>
            </a:endParaRPr>
          </a:p>
          <a:p>
            <a:endParaRPr lang="en-US" i="1" dirty="0">
              <a:solidFill>
                <a:schemeClr val="tx1">
                  <a:lumMod val="50000"/>
                </a:schemeClr>
              </a:solidFill>
            </a:endParaRPr>
          </a:p>
        </p:txBody>
      </p:sp>
      <p:pic>
        <p:nvPicPr>
          <p:cNvPr id="15" name="Picture 14">
            <a:extLst>
              <a:ext uri="{FF2B5EF4-FFF2-40B4-BE49-F238E27FC236}">
                <a16:creationId xmlns:a16="http://schemas.microsoft.com/office/drawing/2014/main" id="{49C11107-F11F-A6EA-4C9D-931C59C2F3BE}"/>
              </a:ext>
            </a:extLst>
          </p:cNvPr>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12485" r="50478"/>
          <a:stretch/>
        </p:blipFill>
        <p:spPr>
          <a:xfrm>
            <a:off x="0" y="0"/>
            <a:ext cx="12192000" cy="6858000"/>
          </a:xfrm>
          <a:prstGeom prst="rect">
            <a:avLst/>
          </a:prstGeom>
        </p:spPr>
      </p:pic>
      <p:sp>
        <p:nvSpPr>
          <p:cNvPr id="8" name="Rectangle 7">
            <a:extLst>
              <a:ext uri="{FF2B5EF4-FFF2-40B4-BE49-F238E27FC236}">
                <a16:creationId xmlns:a16="http://schemas.microsoft.com/office/drawing/2014/main" id="{72C94656-9691-1680-93C5-75FAD84D7231}"/>
              </a:ext>
            </a:extLst>
          </p:cNvPr>
          <p:cNvSpPr/>
          <p:nvPr/>
        </p:nvSpPr>
        <p:spPr>
          <a:xfrm>
            <a:off x="1950720" y="0"/>
            <a:ext cx="8290560" cy="5650992"/>
          </a:xfrm>
          <a:prstGeom prst="rect">
            <a:avLst/>
          </a:prstGeom>
          <a:solidFill>
            <a:schemeClr val="tx1"/>
          </a:solidFill>
          <a:ln>
            <a:noFill/>
          </a:ln>
          <a:effectLst>
            <a:outerShdw blurRad="88900" dist="38100" dir="2700000" sx="101000" sy="101000" algn="tl" rotWithShape="0">
              <a:schemeClr val="bg1">
                <a:alpha val="4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Logo&#10;&#10;Description automatically generated">
            <a:extLst>
              <a:ext uri="{FF2B5EF4-FFF2-40B4-BE49-F238E27FC236}">
                <a16:creationId xmlns:a16="http://schemas.microsoft.com/office/drawing/2014/main" id="{544DD996-7034-1D85-ECA8-33EA0827B5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5264" y="780623"/>
            <a:ext cx="3621472" cy="1896961"/>
          </a:xfrm>
          <a:prstGeom prst="rect">
            <a:avLst/>
          </a:prstGeom>
        </p:spPr>
      </p:pic>
      <p:sp>
        <p:nvSpPr>
          <p:cNvPr id="16" name="TextBox 8">
            <a:extLst>
              <a:ext uri="{FF2B5EF4-FFF2-40B4-BE49-F238E27FC236}">
                <a16:creationId xmlns:a16="http://schemas.microsoft.com/office/drawing/2014/main" id="{33BF6014-A730-EC0B-E561-3EB951252AC1}"/>
              </a:ext>
            </a:extLst>
          </p:cNvPr>
          <p:cNvSpPr txBox="1"/>
          <p:nvPr/>
        </p:nvSpPr>
        <p:spPr>
          <a:xfrm>
            <a:off x="2769625" y="2677584"/>
            <a:ext cx="6652747" cy="1477328"/>
          </a:xfrm>
          <a:prstGeom prst="rect">
            <a:avLst/>
          </a:prstGeom>
        </p:spPr>
        <p:txBody>
          <a:bodyPr wrap="square" lIns="0" tIns="0" rIns="0" bIns="0" rtlCol="0" anchor="t">
            <a:sp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lang="en-US" sz="4800" b="1" dirty="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rPr>
              <a:t>Kentucky Personnel Cabinet Overview</a:t>
            </a:r>
            <a:endParaRPr kumimoji="0" lang="en-US" sz="4800" b="1" i="0" u="none" strike="noStrike" kern="1200" cap="none" spc="0" normalizeH="0" baseline="0" noProof="0" dirty="0">
              <a:ln>
                <a:noFill/>
              </a:ln>
              <a:solidFill>
                <a:schemeClr val="bg2">
                  <a:lumMod val="50000"/>
                </a:schemeClr>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8">
            <a:extLst>
              <a:ext uri="{FF2B5EF4-FFF2-40B4-BE49-F238E27FC236}">
                <a16:creationId xmlns:a16="http://schemas.microsoft.com/office/drawing/2014/main" id="{3D4CF081-C9FD-EE66-145C-442150BE1150}"/>
              </a:ext>
            </a:extLst>
          </p:cNvPr>
          <p:cNvSpPr txBox="1"/>
          <p:nvPr/>
        </p:nvSpPr>
        <p:spPr>
          <a:xfrm>
            <a:off x="3232845" y="4649190"/>
            <a:ext cx="5726305" cy="492443"/>
          </a:xfrm>
          <a:prstGeom prst="rect">
            <a:avLst/>
          </a:prstGeom>
        </p:spPr>
        <p:txBody>
          <a:bodyPr wrap="square" lIns="0" tIns="0" rIns="0" bIns="0" rtlCol="0" anchor="t">
            <a:sp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bg2">
                    <a:lumMod val="50000"/>
                  </a:schemeClr>
                </a:solidFill>
                <a:effectLst/>
                <a:uLnTx/>
                <a:uFillTx/>
                <a:latin typeface="Open Sans" panose="020B0606030504020204" pitchFamily="34" charset="0"/>
                <a:ea typeface="Open Sans" panose="020B0606030504020204" pitchFamily="34" charset="0"/>
                <a:cs typeface="Open Sans" panose="020B0606030504020204" pitchFamily="34" charset="0"/>
              </a:rPr>
              <a:t>Mary Elizabeth Bailey</a:t>
            </a:r>
            <a:endParaRPr lang="en-US" sz="1600" b="1" dirty="0">
              <a:solidFill>
                <a:schemeClr val="bg2">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1600" i="0" u="none" strike="noStrike" kern="1200" cap="none" spc="0" normalizeH="0" baseline="0" noProof="0" dirty="0">
                <a:ln>
                  <a:noFill/>
                </a:ln>
                <a:solidFill>
                  <a:schemeClr val="bg2">
                    <a:lumMod val="50000"/>
                  </a:schemeClr>
                </a:solidFill>
                <a:effectLst/>
                <a:uLnTx/>
                <a:uFillTx/>
                <a:latin typeface="Open Sans" panose="020B0606030504020204" pitchFamily="34" charset="0"/>
                <a:ea typeface="Open Sans" panose="020B0606030504020204" pitchFamily="34" charset="0"/>
                <a:cs typeface="Open Sans" panose="020B0606030504020204" pitchFamily="34" charset="0"/>
              </a:rPr>
              <a:t>Kentucky Personnel Cabinet Secretary</a:t>
            </a:r>
          </a:p>
        </p:txBody>
      </p:sp>
    </p:spTree>
    <p:extLst>
      <p:ext uri="{BB962C8B-B14F-4D97-AF65-F5344CB8AC3E}">
        <p14:creationId xmlns:p14="http://schemas.microsoft.com/office/powerpoint/2010/main" val="2019618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901729-C55E-89E8-2EA4-F35BC14F7F5E}"/>
              </a:ext>
            </a:extLst>
          </p:cNvPr>
          <p:cNvPicPr>
            <a:picLocks noChangeAspect="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12485" r="50478"/>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6D09EE07-84ED-A601-A03C-8833EA6EBF23}"/>
              </a:ext>
            </a:extLst>
          </p:cNvPr>
          <p:cNvSpPr/>
          <p:nvPr/>
        </p:nvSpPr>
        <p:spPr>
          <a:xfrm>
            <a:off x="3330606" y="0"/>
            <a:ext cx="5530790" cy="5317725"/>
          </a:xfrm>
          <a:prstGeom prst="rect">
            <a:avLst/>
          </a:prstGeom>
          <a:solidFill>
            <a:schemeClr val="tx1"/>
          </a:solidFill>
          <a:ln>
            <a:noFill/>
          </a:ln>
          <a:effectLst>
            <a:outerShdw blurRad="88900" dist="38100" dir="2700000" sx="101000" sy="101000" algn="tl" rotWithShape="0">
              <a:schemeClr val="bg1">
                <a:alpha val="4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0" name="TextBox 8">
            <a:extLst>
              <a:ext uri="{FF2B5EF4-FFF2-40B4-BE49-F238E27FC236}">
                <a16:creationId xmlns:a16="http://schemas.microsoft.com/office/drawing/2014/main" id="{0D415D38-4E66-8F29-ADB0-D4F575174577}"/>
              </a:ext>
            </a:extLst>
          </p:cNvPr>
          <p:cNvSpPr txBox="1"/>
          <p:nvPr/>
        </p:nvSpPr>
        <p:spPr>
          <a:xfrm>
            <a:off x="3951512" y="3307817"/>
            <a:ext cx="4288978" cy="1477328"/>
          </a:xfrm>
          <a:prstGeom prst="rect">
            <a:avLst/>
          </a:prstGeom>
        </p:spPr>
        <p:txBody>
          <a:bodyPr wrap="square" lIns="0" tIns="0" rIns="0" bIns="0" rtlCol="0" anchor="t">
            <a:spAutoFit/>
          </a:bodyPr>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52827"/>
                </a:solidFill>
                <a:effectLst/>
                <a:uLnTx/>
                <a:uFillTx/>
                <a:ea typeface="+mn-ea"/>
                <a:cs typeface="+mn-cs"/>
              </a:rPr>
              <a:t>Mary Elizabeth Bailey</a:t>
            </a:r>
            <a:br>
              <a:rPr kumimoji="0" lang="en-US" sz="2400" b="0" i="0" u="none" strike="noStrike" kern="1200" cap="none" spc="0" normalizeH="0" baseline="0" noProof="0" dirty="0">
                <a:ln>
                  <a:noFill/>
                </a:ln>
                <a:solidFill>
                  <a:srgbClr val="252827"/>
                </a:solidFill>
                <a:effectLst/>
                <a:uLnTx/>
                <a:uFillTx/>
                <a:ea typeface="+mn-ea"/>
                <a:cs typeface="+mn-cs"/>
              </a:rPr>
            </a:br>
            <a:r>
              <a:rPr kumimoji="0" lang="en-US" sz="2400" b="0" i="0" u="none" strike="noStrike" kern="1200" cap="none" spc="0" normalizeH="0" baseline="0" noProof="0" dirty="0">
                <a:ln>
                  <a:noFill/>
                </a:ln>
                <a:solidFill>
                  <a:srgbClr val="252827"/>
                </a:solidFill>
                <a:effectLst/>
                <a:uLnTx/>
                <a:uFillTx/>
                <a:ea typeface="+mn-ea"/>
                <a:cs typeface="+mn-cs"/>
              </a:rPr>
              <a:t>Personnel Cabinet Secretary</a:t>
            </a:r>
            <a:br>
              <a:rPr kumimoji="0" lang="en-US" sz="2400" b="0" i="0" u="none" strike="noStrike" kern="1200" cap="none" spc="0" normalizeH="0" baseline="0" noProof="0" dirty="0">
                <a:ln>
                  <a:noFill/>
                </a:ln>
                <a:solidFill>
                  <a:srgbClr val="252827"/>
                </a:solidFill>
                <a:effectLst/>
                <a:uLnTx/>
                <a:uFillTx/>
                <a:ea typeface="+mn-ea"/>
                <a:cs typeface="+mn-cs"/>
              </a:rPr>
            </a:br>
            <a:r>
              <a:rPr kumimoji="0" lang="en-US" sz="2400" b="0" i="0" u="none" strike="noStrike" kern="1200" cap="none" spc="0" normalizeH="0" baseline="0" noProof="0" dirty="0">
                <a:ln>
                  <a:noFill/>
                </a:ln>
                <a:solidFill>
                  <a:srgbClr val="252827"/>
                </a:solidFill>
                <a:effectLst/>
                <a:uLnTx/>
                <a:uFillTx/>
                <a:ea typeface="+mn-ea"/>
                <a:cs typeface="+mn-cs"/>
              </a:rPr>
              <a:t>​marye.bailey@ky.gov</a:t>
            </a:r>
            <a:br>
              <a:rPr kumimoji="0" lang="en-US" sz="2400" b="0" i="0" u="none" strike="noStrike" kern="1200" cap="none" spc="0" normalizeH="0" baseline="0" noProof="0" dirty="0">
                <a:ln>
                  <a:noFill/>
                </a:ln>
                <a:solidFill>
                  <a:srgbClr val="252827"/>
                </a:solidFill>
                <a:effectLst/>
                <a:uLnTx/>
                <a:uFillTx/>
                <a:ea typeface="+mn-ea"/>
                <a:cs typeface="+mn-cs"/>
              </a:rPr>
            </a:br>
            <a:r>
              <a:rPr kumimoji="0" lang="en-US" sz="2400" b="0" i="0" u="none" strike="noStrike" kern="1200" cap="none" spc="0" normalizeH="0" baseline="0" noProof="0" dirty="0">
                <a:ln>
                  <a:noFill/>
                </a:ln>
                <a:solidFill>
                  <a:srgbClr val="252827"/>
                </a:solidFill>
                <a:effectLst/>
                <a:uLnTx/>
                <a:uFillTx/>
                <a:ea typeface="+mn-ea"/>
                <a:cs typeface="+mn-cs"/>
              </a:rPr>
              <a:t>502.564.6798</a:t>
            </a:r>
          </a:p>
        </p:txBody>
      </p:sp>
      <p:pic>
        <p:nvPicPr>
          <p:cNvPr id="14" name="Picture 13" descr="Logo&#10;&#10;Description automatically generated">
            <a:extLst>
              <a:ext uri="{FF2B5EF4-FFF2-40B4-BE49-F238E27FC236}">
                <a16:creationId xmlns:a16="http://schemas.microsoft.com/office/drawing/2014/main" id="{0C202B2C-E184-8349-9CC9-3C11ADDDC0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5264" y="878277"/>
            <a:ext cx="3621472" cy="1896961"/>
          </a:xfrm>
          <a:prstGeom prst="rect">
            <a:avLst/>
          </a:prstGeom>
        </p:spPr>
      </p:pic>
    </p:spTree>
    <p:extLst>
      <p:ext uri="{BB962C8B-B14F-4D97-AF65-F5344CB8AC3E}">
        <p14:creationId xmlns:p14="http://schemas.microsoft.com/office/powerpoint/2010/main" val="177714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Rectangle 263">
            <a:extLst>
              <a:ext uri="{FF2B5EF4-FFF2-40B4-BE49-F238E27FC236}">
                <a16:creationId xmlns:a16="http://schemas.microsoft.com/office/drawing/2014/main" id="{FC72AB40-3F1B-2CC0-7B9E-853763D01AD2}"/>
              </a:ext>
            </a:extLst>
          </p:cNvPr>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 name="Rectangle 6">
            <a:extLst>
              <a:ext uri="{FF2B5EF4-FFF2-40B4-BE49-F238E27FC236}">
                <a16:creationId xmlns:a16="http://schemas.microsoft.com/office/drawing/2014/main" id="{E46AD5CB-7157-4401-A331-09B20B9C5068}"/>
              </a:ext>
            </a:extLst>
          </p:cNvPr>
          <p:cNvSpPr/>
          <p:nvPr/>
        </p:nvSpPr>
        <p:spPr>
          <a:xfrm>
            <a:off x="11089179"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 name="Rectangle 4">
            <a:extLst>
              <a:ext uri="{FF2B5EF4-FFF2-40B4-BE49-F238E27FC236}">
                <a16:creationId xmlns:a16="http://schemas.microsoft.com/office/drawing/2014/main" id="{C80E9C78-8EB5-4C70-ACA0-B9134A86E97A}"/>
              </a:ext>
            </a:extLst>
          </p:cNvPr>
          <p:cNvSpPr/>
          <p:nvPr/>
        </p:nvSpPr>
        <p:spPr>
          <a:xfrm>
            <a:off x="0"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25FDB36-C7F7-4C7A-A3F5-C78E97EC924C}"/>
              </a:ext>
            </a:extLst>
          </p:cNvPr>
          <p:cNvSpPr/>
          <p:nvPr/>
        </p:nvSpPr>
        <p:spPr>
          <a:xfrm>
            <a:off x="877528" y="192809"/>
            <a:ext cx="10515600" cy="959169"/>
          </a:xfrm>
          <a:prstGeom prst="rect">
            <a:avLst/>
          </a:prstGeom>
          <a:solidFill>
            <a:srgbClr val="ABD5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 name="Title 1"/>
          <p:cNvSpPr>
            <a:spLocks noGrp="1"/>
          </p:cNvSpPr>
          <p:nvPr>
            <p:ph type="title"/>
          </p:nvPr>
        </p:nvSpPr>
        <p:spPr>
          <a:xfrm>
            <a:off x="838199" y="318386"/>
            <a:ext cx="10515600" cy="708013"/>
          </a:xfrm>
        </p:spPr>
        <p:txBody>
          <a:bodyPr>
            <a:noAutofit/>
          </a:bodyPr>
          <a:lstStyle/>
          <a:p>
            <a:pPr algn="ctr"/>
            <a:r>
              <a:rPr lang="en-US" sz="3600" b="1" dirty="0">
                <a:solidFill>
                  <a:srgbClr val="093B60"/>
                </a:solidFill>
                <a:latin typeface="+mj-lt"/>
              </a:rPr>
              <a:t>Personnel Cabinet Organizational Chart</a:t>
            </a:r>
          </a:p>
        </p:txBody>
      </p:sp>
      <p:pic>
        <p:nvPicPr>
          <p:cNvPr id="574" name="Picture 573">
            <a:extLst>
              <a:ext uri="{FF2B5EF4-FFF2-40B4-BE49-F238E27FC236}">
                <a16:creationId xmlns:a16="http://schemas.microsoft.com/office/drawing/2014/main" id="{6831EA59-EBB9-F677-AD38-6303DCBE22DC}"/>
              </a:ext>
            </a:extLst>
          </p:cNvPr>
          <p:cNvPicPr>
            <a:picLocks noChangeAspect="1"/>
          </p:cNvPicPr>
          <p:nvPr/>
        </p:nvPicPr>
        <p:blipFill>
          <a:blip r:embed="rId3"/>
          <a:stretch>
            <a:fillRect/>
          </a:stretch>
        </p:blipFill>
        <p:spPr>
          <a:xfrm>
            <a:off x="1034906" y="1277555"/>
            <a:ext cx="10122186" cy="6072623"/>
          </a:xfrm>
          <a:prstGeom prst="rect">
            <a:avLst/>
          </a:prstGeom>
        </p:spPr>
      </p:pic>
    </p:spTree>
    <p:extLst>
      <p:ext uri="{BB962C8B-B14F-4D97-AF65-F5344CB8AC3E}">
        <p14:creationId xmlns:p14="http://schemas.microsoft.com/office/powerpoint/2010/main" val="7842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78D1B6-6619-561E-9442-FF505F4379AB}"/>
              </a:ext>
            </a:extLst>
          </p:cNvPr>
          <p:cNvSpPr/>
          <p:nvPr/>
        </p:nvSpPr>
        <p:spPr>
          <a:xfrm>
            <a:off x="11089179"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6" name="Rectangle 5">
            <a:extLst>
              <a:ext uri="{FF2B5EF4-FFF2-40B4-BE49-F238E27FC236}">
                <a16:creationId xmlns:a16="http://schemas.microsoft.com/office/drawing/2014/main" id="{C34D17A2-6DB9-C029-CE4F-3E82CF25DC74}"/>
              </a:ext>
            </a:extLst>
          </p:cNvPr>
          <p:cNvSpPr/>
          <p:nvPr/>
        </p:nvSpPr>
        <p:spPr>
          <a:xfrm>
            <a:off x="0"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E391FF4-9E4B-7021-0FD8-EB7E443D26A0}"/>
              </a:ext>
            </a:extLst>
          </p:cNvPr>
          <p:cNvSpPr/>
          <p:nvPr/>
        </p:nvSpPr>
        <p:spPr>
          <a:xfrm>
            <a:off x="877528" y="192809"/>
            <a:ext cx="10515600" cy="959169"/>
          </a:xfrm>
          <a:prstGeom prst="rect">
            <a:avLst/>
          </a:prstGeom>
          <a:solidFill>
            <a:srgbClr val="ABD5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Title 1">
            <a:extLst>
              <a:ext uri="{FF2B5EF4-FFF2-40B4-BE49-F238E27FC236}">
                <a16:creationId xmlns:a16="http://schemas.microsoft.com/office/drawing/2014/main" id="{9D971765-3159-F1EA-0E66-A4084F5593FE}"/>
              </a:ext>
            </a:extLst>
          </p:cNvPr>
          <p:cNvSpPr>
            <a:spLocks noGrp="1"/>
          </p:cNvSpPr>
          <p:nvPr>
            <p:ph type="title"/>
          </p:nvPr>
        </p:nvSpPr>
        <p:spPr>
          <a:xfrm>
            <a:off x="838199" y="318386"/>
            <a:ext cx="10515600" cy="708013"/>
          </a:xfrm>
        </p:spPr>
        <p:txBody>
          <a:bodyPr>
            <a:noAutofit/>
          </a:bodyPr>
          <a:lstStyle/>
          <a:p>
            <a:pPr algn="ctr"/>
            <a:r>
              <a:rPr lang="en-US" sz="3600" b="1" dirty="0">
                <a:solidFill>
                  <a:srgbClr val="093B60"/>
                </a:solidFill>
              </a:rPr>
              <a:t>Department of Employee Insurance</a:t>
            </a:r>
          </a:p>
        </p:txBody>
      </p:sp>
      <p:sp>
        <p:nvSpPr>
          <p:cNvPr id="42" name="Freeform 12">
            <a:extLst>
              <a:ext uri="{FF2B5EF4-FFF2-40B4-BE49-F238E27FC236}">
                <a16:creationId xmlns:a16="http://schemas.microsoft.com/office/drawing/2014/main" id="{342B801F-3892-2792-8334-D4809E901B89}"/>
              </a:ext>
            </a:extLst>
          </p:cNvPr>
          <p:cNvSpPr/>
          <p:nvPr/>
        </p:nvSpPr>
        <p:spPr>
          <a:xfrm>
            <a:off x="1383806" y="3798135"/>
            <a:ext cx="9424388" cy="1986408"/>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sp>
      <p:sp>
        <p:nvSpPr>
          <p:cNvPr id="3" name="TextBox 2">
            <a:extLst>
              <a:ext uri="{FF2B5EF4-FFF2-40B4-BE49-F238E27FC236}">
                <a16:creationId xmlns:a16="http://schemas.microsoft.com/office/drawing/2014/main" id="{2215C1A1-7402-53C9-AAD6-F02292B4B973}"/>
              </a:ext>
            </a:extLst>
          </p:cNvPr>
          <p:cNvSpPr txBox="1"/>
          <p:nvPr/>
        </p:nvSpPr>
        <p:spPr>
          <a:xfrm>
            <a:off x="2307565" y="1761849"/>
            <a:ext cx="7626548" cy="1754326"/>
          </a:xfrm>
          <a:prstGeom prst="rect">
            <a:avLst/>
          </a:prstGeom>
          <a:noFill/>
        </p:spPr>
        <p:txBody>
          <a:bodyPr wrap="square">
            <a:spAutoFit/>
          </a:bodyPr>
          <a:lstStyle/>
          <a:p>
            <a:pPr algn="ctr"/>
            <a:r>
              <a:rPr lang="en-US" b="0" i="0" dirty="0">
                <a:solidFill>
                  <a:schemeClr val="bg1"/>
                </a:solidFill>
                <a:effectLst/>
              </a:rPr>
              <a:t>The Kentucky Employees’ Health Plan (KEHP) is a $2 billion, self-funded health insurance and flexible spending account program that provides benefits to more than 290,000 public employees, retirees under the age of 65, and their dependents, making it one of the largest self-insured health insurance programs in Kentucky. The KEHP represents school boards, retirees under age 65, state agencies, judicial and legislative branches, and quasi-governmental groups.</a:t>
            </a:r>
            <a:endParaRPr lang="en-US" dirty="0">
              <a:solidFill>
                <a:schemeClr val="bg1"/>
              </a:solidFill>
            </a:endParaRPr>
          </a:p>
        </p:txBody>
      </p:sp>
      <p:sp>
        <p:nvSpPr>
          <p:cNvPr id="10" name="TextBox 9">
            <a:extLst>
              <a:ext uri="{FF2B5EF4-FFF2-40B4-BE49-F238E27FC236}">
                <a16:creationId xmlns:a16="http://schemas.microsoft.com/office/drawing/2014/main" id="{147692CA-357B-A8CF-9477-8DF7C90DAF87}"/>
              </a:ext>
            </a:extLst>
          </p:cNvPr>
          <p:cNvSpPr txBox="1"/>
          <p:nvPr/>
        </p:nvSpPr>
        <p:spPr>
          <a:xfrm>
            <a:off x="1597181" y="4362055"/>
            <a:ext cx="8997639" cy="1323439"/>
          </a:xfrm>
          <a:prstGeom prst="rect">
            <a:avLst/>
          </a:prstGeom>
          <a:noFill/>
        </p:spPr>
        <p:txBody>
          <a:bodyPr wrap="square">
            <a:spAutoFit/>
          </a:bodyPr>
          <a:lstStyle/>
          <a:p>
            <a:pPr marL="285750" indent="-285750" algn="just">
              <a:buFont typeface="Arial" panose="020B0604020202020204" pitchFamily="34" charset="0"/>
              <a:buChar char="•"/>
            </a:pPr>
            <a:r>
              <a:rPr lang="en-US" sz="1600" dirty="0"/>
              <a:t>KEHP offers 14+ tailored benefit programs to address the health needs of our members, many of which are at no additional cost to the member (e.g., diabetes, tobacco cessation, telehealth, joint and back pain, behavioral health, maternal support, family counseling, drug-free pain management, etc.)</a:t>
            </a:r>
          </a:p>
          <a:p>
            <a:pPr marL="285750" indent="-285750" algn="just">
              <a:buFont typeface="Arial" panose="020B0604020202020204" pitchFamily="34" charset="0"/>
              <a:buChar char="•"/>
            </a:pPr>
            <a:r>
              <a:rPr lang="en-US" sz="1600" dirty="0"/>
              <a:t>DEI administers health reimbursement arrangements and flexible spending accounts which offer tax savings to members on over $142M. </a:t>
            </a:r>
          </a:p>
        </p:txBody>
      </p:sp>
      <p:sp>
        <p:nvSpPr>
          <p:cNvPr id="16" name="TextBox 20">
            <a:extLst>
              <a:ext uri="{FF2B5EF4-FFF2-40B4-BE49-F238E27FC236}">
                <a16:creationId xmlns:a16="http://schemas.microsoft.com/office/drawing/2014/main" id="{CB510F8D-E327-9E3A-7002-A899D8732B63}"/>
              </a:ext>
            </a:extLst>
          </p:cNvPr>
          <p:cNvSpPr txBox="1"/>
          <p:nvPr/>
        </p:nvSpPr>
        <p:spPr>
          <a:xfrm>
            <a:off x="3200400" y="3798135"/>
            <a:ext cx="5791200" cy="471668"/>
          </a:xfrm>
          <a:prstGeom prst="rect">
            <a:avLst/>
          </a:prstGeom>
        </p:spPr>
        <p:txBody>
          <a:bodyPr wrap="square" lIns="0" tIns="0" rIns="0" bIns="0" rtlCol="0" anchor="t">
            <a:spAutoFit/>
          </a:bodyPr>
          <a:lstStyle/>
          <a:p>
            <a:pPr algn="ctr">
              <a:lnSpc>
                <a:spcPts val="4212"/>
              </a:lnSpc>
            </a:pPr>
            <a:r>
              <a:rPr lang="en-US" sz="2000" b="1" dirty="0">
                <a:solidFill>
                  <a:srgbClr val="FFFFFF"/>
                </a:solidFill>
              </a:rPr>
              <a:t>KEHP Overview</a:t>
            </a:r>
          </a:p>
        </p:txBody>
      </p:sp>
    </p:spTree>
    <p:extLst>
      <p:ext uri="{BB962C8B-B14F-4D97-AF65-F5344CB8AC3E}">
        <p14:creationId xmlns:p14="http://schemas.microsoft.com/office/powerpoint/2010/main" val="414674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78D1B6-6619-561E-9442-FF505F4379AB}"/>
              </a:ext>
            </a:extLst>
          </p:cNvPr>
          <p:cNvSpPr/>
          <p:nvPr/>
        </p:nvSpPr>
        <p:spPr>
          <a:xfrm>
            <a:off x="11089179"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6" name="Rectangle 5">
            <a:extLst>
              <a:ext uri="{FF2B5EF4-FFF2-40B4-BE49-F238E27FC236}">
                <a16:creationId xmlns:a16="http://schemas.microsoft.com/office/drawing/2014/main" id="{C34D17A2-6DB9-C029-CE4F-3E82CF25DC74}"/>
              </a:ext>
            </a:extLst>
          </p:cNvPr>
          <p:cNvSpPr/>
          <p:nvPr/>
        </p:nvSpPr>
        <p:spPr>
          <a:xfrm>
            <a:off x="0"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E391FF4-9E4B-7021-0FD8-EB7E443D26A0}"/>
              </a:ext>
            </a:extLst>
          </p:cNvPr>
          <p:cNvSpPr/>
          <p:nvPr/>
        </p:nvSpPr>
        <p:spPr>
          <a:xfrm>
            <a:off x="877528" y="192809"/>
            <a:ext cx="10515600" cy="959169"/>
          </a:xfrm>
          <a:prstGeom prst="rect">
            <a:avLst/>
          </a:prstGeom>
          <a:solidFill>
            <a:srgbClr val="ABD5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Title 1">
            <a:extLst>
              <a:ext uri="{FF2B5EF4-FFF2-40B4-BE49-F238E27FC236}">
                <a16:creationId xmlns:a16="http://schemas.microsoft.com/office/drawing/2014/main" id="{9D971765-3159-F1EA-0E66-A4084F5593FE}"/>
              </a:ext>
            </a:extLst>
          </p:cNvPr>
          <p:cNvSpPr>
            <a:spLocks noGrp="1"/>
          </p:cNvSpPr>
          <p:nvPr>
            <p:ph type="title"/>
          </p:nvPr>
        </p:nvSpPr>
        <p:spPr>
          <a:xfrm>
            <a:off x="838199" y="318386"/>
            <a:ext cx="10515600" cy="708013"/>
          </a:xfrm>
        </p:spPr>
        <p:txBody>
          <a:bodyPr>
            <a:noAutofit/>
          </a:bodyPr>
          <a:lstStyle/>
          <a:p>
            <a:pPr algn="ctr"/>
            <a:r>
              <a:rPr lang="en-US" sz="3600" b="1" dirty="0">
                <a:solidFill>
                  <a:srgbClr val="093B60"/>
                </a:solidFill>
                <a:latin typeface="+mj-lt"/>
              </a:rPr>
              <a:t>Dep.</a:t>
            </a:r>
            <a:r>
              <a:rPr lang="en-US" sz="3600" b="1" dirty="0">
                <a:solidFill>
                  <a:srgbClr val="093B60"/>
                </a:solidFill>
              </a:rPr>
              <a:t> of Human Resources Administration</a:t>
            </a:r>
            <a:endParaRPr lang="en-US" sz="3600" b="1" dirty="0">
              <a:solidFill>
                <a:srgbClr val="093B60"/>
              </a:solidFill>
              <a:latin typeface="+mj-lt"/>
            </a:endParaRPr>
          </a:p>
        </p:txBody>
      </p:sp>
      <p:sp>
        <p:nvSpPr>
          <p:cNvPr id="9" name="TextBox 8">
            <a:extLst>
              <a:ext uri="{FF2B5EF4-FFF2-40B4-BE49-F238E27FC236}">
                <a16:creationId xmlns:a16="http://schemas.microsoft.com/office/drawing/2014/main" id="{53D402AB-8BB3-BDA7-3F49-7652259FBC81}"/>
              </a:ext>
            </a:extLst>
          </p:cNvPr>
          <p:cNvSpPr txBox="1"/>
          <p:nvPr/>
        </p:nvSpPr>
        <p:spPr>
          <a:xfrm>
            <a:off x="1004294" y="1859696"/>
            <a:ext cx="5131034" cy="2031325"/>
          </a:xfrm>
          <a:prstGeom prst="rect">
            <a:avLst/>
          </a:prstGeom>
          <a:noFill/>
        </p:spPr>
        <p:txBody>
          <a:bodyPr wrap="square">
            <a:spAutoFit/>
          </a:bodyPr>
          <a:lstStyle/>
          <a:p>
            <a:r>
              <a:rPr lang="en-US" dirty="0">
                <a:solidFill>
                  <a:schemeClr val="bg1"/>
                </a:solidFill>
                <a:ea typeface="Open Sans" panose="020B0606030504020204" pitchFamily="34" charset="0"/>
                <a:cs typeface="Open Sans" panose="020B0606030504020204" pitchFamily="34" charset="0"/>
              </a:rPr>
              <a:t>The Department of Human Resources Administration (DHRA) oversees the hiring process, state payroll functions, classification and compensation system, personnel administration for employees, and the statewide Performance Management Program for the Executive Branch. DHRA also ensures Executive Branch adherence to the Fair Labor Standards Act.</a:t>
            </a:r>
          </a:p>
        </p:txBody>
      </p:sp>
      <p:sp>
        <p:nvSpPr>
          <p:cNvPr id="3" name="Freeform 12">
            <a:extLst>
              <a:ext uri="{FF2B5EF4-FFF2-40B4-BE49-F238E27FC236}">
                <a16:creationId xmlns:a16="http://schemas.microsoft.com/office/drawing/2014/main" id="{118FC97E-60C7-8446-E955-8E8CEB44C8EA}"/>
              </a:ext>
            </a:extLst>
          </p:cNvPr>
          <p:cNvSpPr/>
          <p:nvPr/>
        </p:nvSpPr>
        <p:spPr>
          <a:xfrm>
            <a:off x="1004294" y="4131142"/>
            <a:ext cx="4993179" cy="2167743"/>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sp>
      <p:sp>
        <p:nvSpPr>
          <p:cNvPr id="12" name="TextBox 11">
            <a:extLst>
              <a:ext uri="{FF2B5EF4-FFF2-40B4-BE49-F238E27FC236}">
                <a16:creationId xmlns:a16="http://schemas.microsoft.com/office/drawing/2014/main" id="{3B45B5EF-83C7-64D8-379F-F42D66C523BB}"/>
              </a:ext>
            </a:extLst>
          </p:cNvPr>
          <p:cNvSpPr txBox="1"/>
          <p:nvPr/>
        </p:nvSpPr>
        <p:spPr>
          <a:xfrm>
            <a:off x="1375341" y="4998902"/>
            <a:ext cx="4251084" cy="1200329"/>
          </a:xfrm>
          <a:prstGeom prst="rect">
            <a:avLst/>
          </a:prstGeom>
          <a:noFill/>
        </p:spPr>
        <p:txBody>
          <a:bodyPr wrap="square">
            <a:spAutoFit/>
          </a:bodyPr>
          <a:lstStyle/>
          <a:p>
            <a:pPr algn="ctr"/>
            <a:r>
              <a:rPr lang="en-US" dirty="0"/>
              <a:t>DHRA also supports the Legislative and Judicial Branches as well as 24 county offices through payroll processing and modified human resource support.</a:t>
            </a:r>
          </a:p>
        </p:txBody>
      </p:sp>
      <p:sp>
        <p:nvSpPr>
          <p:cNvPr id="13" name="TextBox 12">
            <a:extLst>
              <a:ext uri="{FF2B5EF4-FFF2-40B4-BE49-F238E27FC236}">
                <a16:creationId xmlns:a16="http://schemas.microsoft.com/office/drawing/2014/main" id="{7DEA8F05-92A8-4B37-60E6-96E34850F789}"/>
              </a:ext>
            </a:extLst>
          </p:cNvPr>
          <p:cNvSpPr txBox="1"/>
          <p:nvPr/>
        </p:nvSpPr>
        <p:spPr>
          <a:xfrm>
            <a:off x="1711638" y="4291016"/>
            <a:ext cx="3519292" cy="707886"/>
          </a:xfrm>
          <a:prstGeom prst="rect">
            <a:avLst/>
          </a:prstGeom>
          <a:noFill/>
        </p:spPr>
        <p:txBody>
          <a:bodyPr wrap="square">
            <a:spAutoFit/>
          </a:bodyPr>
          <a:lstStyle/>
          <a:p>
            <a:pPr algn="ctr"/>
            <a:r>
              <a:rPr lang="en-US" sz="2000" b="1" dirty="0"/>
              <a:t>Supportive Services to Other Agencies</a:t>
            </a:r>
          </a:p>
        </p:txBody>
      </p:sp>
      <p:sp>
        <p:nvSpPr>
          <p:cNvPr id="2" name="Freeform 12">
            <a:extLst>
              <a:ext uri="{FF2B5EF4-FFF2-40B4-BE49-F238E27FC236}">
                <a16:creationId xmlns:a16="http://schemas.microsoft.com/office/drawing/2014/main" id="{3BE525EE-60C7-D59B-9C79-4A609B95098E}"/>
              </a:ext>
            </a:extLst>
          </p:cNvPr>
          <p:cNvSpPr/>
          <p:nvPr/>
        </p:nvSpPr>
        <p:spPr>
          <a:xfrm>
            <a:off x="6263907" y="1739429"/>
            <a:ext cx="6455664" cy="1976615"/>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sz="1400" dirty="0"/>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endParaRPr lang="en-US" sz="1400" dirty="0"/>
          </a:p>
        </p:txBody>
      </p:sp>
      <p:sp>
        <p:nvSpPr>
          <p:cNvPr id="4" name="Freeform 12">
            <a:extLst>
              <a:ext uri="{FF2B5EF4-FFF2-40B4-BE49-F238E27FC236}">
                <a16:creationId xmlns:a16="http://schemas.microsoft.com/office/drawing/2014/main" id="{6F99B83A-6557-F73B-B8A5-183469F5FFAD}"/>
              </a:ext>
            </a:extLst>
          </p:cNvPr>
          <p:cNvSpPr/>
          <p:nvPr/>
        </p:nvSpPr>
        <p:spPr>
          <a:xfrm>
            <a:off x="6263907" y="3810796"/>
            <a:ext cx="6455664" cy="2582841"/>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sz="1600" dirty="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endParaRPr lang="en-US" sz="1600" dirty="0"/>
          </a:p>
        </p:txBody>
      </p:sp>
      <p:sp>
        <p:nvSpPr>
          <p:cNvPr id="10" name="TextBox 9">
            <a:extLst>
              <a:ext uri="{FF2B5EF4-FFF2-40B4-BE49-F238E27FC236}">
                <a16:creationId xmlns:a16="http://schemas.microsoft.com/office/drawing/2014/main" id="{38A99B4B-0381-31CE-D0A0-0998ACC25707}"/>
              </a:ext>
            </a:extLst>
          </p:cNvPr>
          <p:cNvSpPr txBox="1"/>
          <p:nvPr/>
        </p:nvSpPr>
        <p:spPr>
          <a:xfrm>
            <a:off x="6484469" y="4236782"/>
            <a:ext cx="5544774" cy="2062103"/>
          </a:xfrm>
          <a:prstGeom prst="rect">
            <a:avLst/>
          </a:prstGeom>
          <a:noFill/>
        </p:spPr>
        <p:txBody>
          <a:bodyPr wrap="square">
            <a:spAutoFit/>
          </a:bodyPr>
          <a:lstStyle/>
          <a:p>
            <a:pPr marL="285750" indent="-285750">
              <a:buFont typeface="Arial" panose="020B0604020202020204" pitchFamily="34" charset="0"/>
              <a:buChar char="•"/>
            </a:pPr>
            <a:r>
              <a:rPr lang="en-US" sz="1600" dirty="0"/>
              <a:t>Social media recruitment through Facebook, LinkedIn and Handshake</a:t>
            </a:r>
          </a:p>
          <a:p>
            <a:pPr marL="285750" indent="-285750">
              <a:buFont typeface="Arial" panose="020B0604020202020204" pitchFamily="34" charset="0"/>
              <a:buChar char="•"/>
            </a:pPr>
            <a:r>
              <a:rPr lang="en-US" sz="1600" dirty="0"/>
              <a:t>Career Fairs with colleges and universities</a:t>
            </a:r>
          </a:p>
          <a:p>
            <a:pPr marL="285750" indent="-285750">
              <a:buFont typeface="Arial" panose="020B0604020202020204" pitchFamily="34" charset="0"/>
              <a:buChar char="•"/>
            </a:pPr>
            <a:r>
              <a:rPr lang="en-US" sz="1600" dirty="0"/>
              <a:t>Internship opportunities</a:t>
            </a:r>
          </a:p>
          <a:p>
            <a:pPr marL="285750" indent="-285750">
              <a:buFont typeface="Arial" panose="020B0604020202020204" pitchFamily="34" charset="0"/>
              <a:buChar char="•"/>
            </a:pPr>
            <a:r>
              <a:rPr lang="en-US" sz="1600" dirty="0"/>
              <a:t>Diversity recruitment opportunities through community partnerships</a:t>
            </a:r>
          </a:p>
          <a:p>
            <a:pPr marL="285750" indent="-285750">
              <a:buFont typeface="Arial" panose="020B0604020202020204" pitchFamily="34" charset="0"/>
              <a:buChar char="•"/>
            </a:pPr>
            <a:r>
              <a:rPr lang="en-US" sz="1600" dirty="0"/>
              <a:t>Engagement with our Military installations – Fort Knox and Fort Campbell</a:t>
            </a:r>
          </a:p>
        </p:txBody>
      </p:sp>
      <p:sp>
        <p:nvSpPr>
          <p:cNvPr id="11" name="TextBox 10">
            <a:extLst>
              <a:ext uri="{FF2B5EF4-FFF2-40B4-BE49-F238E27FC236}">
                <a16:creationId xmlns:a16="http://schemas.microsoft.com/office/drawing/2014/main" id="{8C9BEA26-AA2D-4D60-5DC3-B3FD17D7D4F2}"/>
              </a:ext>
            </a:extLst>
          </p:cNvPr>
          <p:cNvSpPr txBox="1"/>
          <p:nvPr/>
        </p:nvSpPr>
        <p:spPr>
          <a:xfrm>
            <a:off x="6484468" y="2228077"/>
            <a:ext cx="5367221" cy="1323439"/>
          </a:xfrm>
          <a:prstGeom prst="rect">
            <a:avLst/>
          </a:prstGeom>
          <a:noFill/>
        </p:spPr>
        <p:txBody>
          <a:bodyPr wrap="square">
            <a:spAutoFit/>
          </a:bodyPr>
          <a:lstStyle/>
          <a:p>
            <a:pPr marL="285750" indent="-285750">
              <a:buFont typeface="Arial" panose="020B0604020202020204" pitchFamily="34" charset="0"/>
              <a:buChar char="•"/>
            </a:pPr>
            <a:r>
              <a:rPr lang="en-US" sz="1600" dirty="0"/>
              <a:t>Personnel Actions Processed: 114,437</a:t>
            </a:r>
          </a:p>
          <a:p>
            <a:pPr marL="285750" indent="-285750">
              <a:buFont typeface="Arial" panose="020B0604020202020204" pitchFamily="34" charset="0"/>
              <a:buChar char="•"/>
            </a:pPr>
            <a:r>
              <a:rPr lang="en-US" sz="1600" dirty="0"/>
              <a:t>Applicant Support: 8,739</a:t>
            </a:r>
          </a:p>
          <a:p>
            <a:pPr marL="285750" indent="-285750">
              <a:buFont typeface="Arial" panose="020B0604020202020204" pitchFamily="34" charset="0"/>
              <a:buChar char="•"/>
            </a:pPr>
            <a:r>
              <a:rPr lang="en-US" sz="1600" dirty="0"/>
              <a:t>Veteran Assistance: 6,989</a:t>
            </a:r>
          </a:p>
          <a:p>
            <a:pPr marL="285750" indent="-285750">
              <a:buFont typeface="Arial" panose="020B0604020202020204" pitchFamily="34" charset="0"/>
              <a:buChar char="•"/>
            </a:pPr>
            <a:r>
              <a:rPr lang="en-US" sz="1600" dirty="0"/>
              <a:t>New Applicants: 25,085</a:t>
            </a:r>
          </a:p>
          <a:p>
            <a:pPr marL="285750" indent="-285750">
              <a:buFont typeface="Arial" panose="020B0604020202020204" pitchFamily="34" charset="0"/>
              <a:buChar char="•"/>
            </a:pPr>
            <a:r>
              <a:rPr lang="en-US" sz="1600" dirty="0"/>
              <a:t>Total Payroll Processed: $1.7 Billion</a:t>
            </a:r>
          </a:p>
        </p:txBody>
      </p:sp>
      <p:sp>
        <p:nvSpPr>
          <p:cNvPr id="14" name="TextBox 13">
            <a:extLst>
              <a:ext uri="{FF2B5EF4-FFF2-40B4-BE49-F238E27FC236}">
                <a16:creationId xmlns:a16="http://schemas.microsoft.com/office/drawing/2014/main" id="{4EECA792-A3DB-AA1C-5BFD-BFC3DDE9BDDB}"/>
              </a:ext>
            </a:extLst>
          </p:cNvPr>
          <p:cNvSpPr txBox="1"/>
          <p:nvPr/>
        </p:nvSpPr>
        <p:spPr>
          <a:xfrm>
            <a:off x="6484468" y="3876899"/>
            <a:ext cx="3519292" cy="400110"/>
          </a:xfrm>
          <a:prstGeom prst="rect">
            <a:avLst/>
          </a:prstGeom>
          <a:noFill/>
        </p:spPr>
        <p:txBody>
          <a:bodyPr wrap="square">
            <a:spAutoFit/>
          </a:bodyPr>
          <a:lstStyle/>
          <a:p>
            <a:r>
              <a:rPr lang="en-US" sz="2000" b="1" dirty="0"/>
              <a:t>Recruitment Overview</a:t>
            </a:r>
          </a:p>
        </p:txBody>
      </p:sp>
      <p:sp>
        <p:nvSpPr>
          <p:cNvPr id="15" name="TextBox 14">
            <a:extLst>
              <a:ext uri="{FF2B5EF4-FFF2-40B4-BE49-F238E27FC236}">
                <a16:creationId xmlns:a16="http://schemas.microsoft.com/office/drawing/2014/main" id="{866756B8-761B-85B0-80C8-726CE38B4A61}"/>
              </a:ext>
            </a:extLst>
          </p:cNvPr>
          <p:cNvSpPr txBox="1"/>
          <p:nvPr/>
        </p:nvSpPr>
        <p:spPr>
          <a:xfrm>
            <a:off x="6484468" y="1859696"/>
            <a:ext cx="3519292" cy="400110"/>
          </a:xfrm>
          <a:prstGeom prst="rect">
            <a:avLst/>
          </a:prstGeom>
          <a:noFill/>
        </p:spPr>
        <p:txBody>
          <a:bodyPr wrap="square">
            <a:spAutoFit/>
          </a:bodyPr>
          <a:lstStyle/>
          <a:p>
            <a:r>
              <a:rPr lang="en-US" sz="2000" b="1" dirty="0"/>
              <a:t>Fiscal Year 2023 Overview</a:t>
            </a:r>
          </a:p>
        </p:txBody>
      </p:sp>
    </p:spTree>
    <p:extLst>
      <p:ext uri="{BB962C8B-B14F-4D97-AF65-F5344CB8AC3E}">
        <p14:creationId xmlns:p14="http://schemas.microsoft.com/office/powerpoint/2010/main" val="53778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78D1B6-6619-561E-9442-FF505F4379AB}"/>
              </a:ext>
            </a:extLst>
          </p:cNvPr>
          <p:cNvSpPr/>
          <p:nvPr/>
        </p:nvSpPr>
        <p:spPr>
          <a:xfrm>
            <a:off x="11089179"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6" name="Rectangle 5">
            <a:extLst>
              <a:ext uri="{FF2B5EF4-FFF2-40B4-BE49-F238E27FC236}">
                <a16:creationId xmlns:a16="http://schemas.microsoft.com/office/drawing/2014/main" id="{C34D17A2-6DB9-C029-CE4F-3E82CF25DC74}"/>
              </a:ext>
            </a:extLst>
          </p:cNvPr>
          <p:cNvSpPr/>
          <p:nvPr/>
        </p:nvSpPr>
        <p:spPr>
          <a:xfrm>
            <a:off x="0"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E391FF4-9E4B-7021-0FD8-EB7E443D26A0}"/>
              </a:ext>
            </a:extLst>
          </p:cNvPr>
          <p:cNvSpPr/>
          <p:nvPr/>
        </p:nvSpPr>
        <p:spPr>
          <a:xfrm>
            <a:off x="877528" y="192809"/>
            <a:ext cx="10515600" cy="959169"/>
          </a:xfrm>
          <a:prstGeom prst="rect">
            <a:avLst/>
          </a:prstGeom>
          <a:solidFill>
            <a:srgbClr val="ABD5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Title 1">
            <a:extLst>
              <a:ext uri="{FF2B5EF4-FFF2-40B4-BE49-F238E27FC236}">
                <a16:creationId xmlns:a16="http://schemas.microsoft.com/office/drawing/2014/main" id="{9D971765-3159-F1EA-0E66-A4084F5593FE}"/>
              </a:ext>
            </a:extLst>
          </p:cNvPr>
          <p:cNvSpPr>
            <a:spLocks noGrp="1"/>
          </p:cNvSpPr>
          <p:nvPr>
            <p:ph type="title"/>
          </p:nvPr>
        </p:nvSpPr>
        <p:spPr>
          <a:xfrm>
            <a:off x="838199" y="318386"/>
            <a:ext cx="10515600" cy="708013"/>
          </a:xfrm>
        </p:spPr>
        <p:txBody>
          <a:bodyPr>
            <a:noAutofit/>
          </a:bodyPr>
          <a:lstStyle/>
          <a:p>
            <a:pPr algn="ctr"/>
            <a:r>
              <a:rPr lang="en-US" sz="3200" b="1" dirty="0">
                <a:solidFill>
                  <a:srgbClr val="093B60"/>
                </a:solidFill>
                <a:latin typeface="+mj-lt"/>
              </a:rPr>
              <a:t>Kentucky Public Employees' Deferred Compensation Authority</a:t>
            </a:r>
          </a:p>
        </p:txBody>
      </p:sp>
      <p:sp>
        <p:nvSpPr>
          <p:cNvPr id="4" name="Freeform 12">
            <a:extLst>
              <a:ext uri="{FF2B5EF4-FFF2-40B4-BE49-F238E27FC236}">
                <a16:creationId xmlns:a16="http://schemas.microsoft.com/office/drawing/2014/main" id="{299321FE-DB0D-4620-0745-CA3D406EE232}"/>
              </a:ext>
            </a:extLst>
          </p:cNvPr>
          <p:cNvSpPr/>
          <p:nvPr/>
        </p:nvSpPr>
        <p:spPr>
          <a:xfrm>
            <a:off x="6272785" y="1642871"/>
            <a:ext cx="6455664" cy="2127883"/>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sz="1400" dirty="0"/>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endParaRPr lang="en-US" sz="1400" dirty="0"/>
          </a:p>
        </p:txBody>
      </p:sp>
      <p:sp>
        <p:nvSpPr>
          <p:cNvPr id="9" name="TextBox 21">
            <a:extLst>
              <a:ext uri="{FF2B5EF4-FFF2-40B4-BE49-F238E27FC236}">
                <a16:creationId xmlns:a16="http://schemas.microsoft.com/office/drawing/2014/main" id="{446CCDF7-CB73-F17F-F725-CBB347EB9617}"/>
              </a:ext>
            </a:extLst>
          </p:cNvPr>
          <p:cNvSpPr txBox="1"/>
          <p:nvPr/>
        </p:nvSpPr>
        <p:spPr>
          <a:xfrm>
            <a:off x="966738" y="1878771"/>
            <a:ext cx="4658726" cy="2804870"/>
          </a:xfrm>
          <a:prstGeom prst="rect">
            <a:avLst/>
          </a:prstGeom>
        </p:spPr>
        <p:txBody>
          <a:bodyPr wrap="square" lIns="0" tIns="0" rIns="0" bIns="0" rtlCol="0" anchor="t">
            <a:spAutoFit/>
          </a:bodyPr>
          <a:lstStyle/>
          <a:p>
            <a:pPr>
              <a:lnSpc>
                <a:spcPts val="2175"/>
              </a:lnSpc>
            </a:pPr>
            <a:r>
              <a:rPr lang="en-US" sz="1600" dirty="0">
                <a:solidFill>
                  <a:schemeClr val="bg1"/>
                </a:solidFill>
                <a:ea typeface="Open Sans" panose="020B0606030504020204" pitchFamily="34" charset="0"/>
                <a:cs typeface="Open Sans" panose="020B0606030504020204" pitchFamily="34" charset="0"/>
              </a:rPr>
              <a:t>The Kentucky Public Employees' Deferred Compensation Authority (KDC) is the official supplemental retirement system for the employees of the Commonwealth, public education, and local programs. KDC is authorized by KRS 18A.230-18A.350 and is self-funded through participant fees, receiving no general fund appropriation.</a:t>
            </a:r>
          </a:p>
          <a:p>
            <a:pPr>
              <a:lnSpc>
                <a:spcPts val="2175"/>
              </a:lnSpc>
            </a:pPr>
            <a:endParaRPr lang="en-US" sz="1600" dirty="0">
              <a:solidFill>
                <a:schemeClr val="bg1"/>
              </a:solidFill>
              <a:ea typeface="Open Sans" panose="020B0606030504020204" pitchFamily="34" charset="0"/>
              <a:cs typeface="Open Sans" panose="020B0606030504020204" pitchFamily="34" charset="0"/>
            </a:endParaRPr>
          </a:p>
          <a:p>
            <a:pPr>
              <a:lnSpc>
                <a:spcPts val="2175"/>
              </a:lnSpc>
            </a:pPr>
            <a:r>
              <a:rPr lang="en-US" sz="1600" dirty="0">
                <a:solidFill>
                  <a:schemeClr val="bg1"/>
                </a:solidFill>
                <a:ea typeface="Open Sans" panose="020B0606030504020204" pitchFamily="34" charset="0"/>
                <a:cs typeface="Open Sans" panose="020B0606030504020204" pitchFamily="34" charset="0"/>
              </a:rPr>
              <a:t>KDC consists of the following three branches: Executive Branch, Administrative Services Branch, and Investment Services Branch.</a:t>
            </a:r>
          </a:p>
        </p:txBody>
      </p:sp>
      <p:sp>
        <p:nvSpPr>
          <p:cNvPr id="10" name="Freeform 12">
            <a:extLst>
              <a:ext uri="{FF2B5EF4-FFF2-40B4-BE49-F238E27FC236}">
                <a16:creationId xmlns:a16="http://schemas.microsoft.com/office/drawing/2014/main" id="{2EF8973C-4FF3-D382-8A87-6A6348B730F6}"/>
              </a:ext>
            </a:extLst>
          </p:cNvPr>
          <p:cNvSpPr/>
          <p:nvPr/>
        </p:nvSpPr>
        <p:spPr>
          <a:xfrm>
            <a:off x="6272785" y="3896335"/>
            <a:ext cx="6455664" cy="2400676"/>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sz="1600" dirty="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endParaRPr lang="en-US" sz="1600" dirty="0"/>
          </a:p>
        </p:txBody>
      </p:sp>
      <p:sp>
        <p:nvSpPr>
          <p:cNvPr id="11" name="Freeform 12">
            <a:extLst>
              <a:ext uri="{FF2B5EF4-FFF2-40B4-BE49-F238E27FC236}">
                <a16:creationId xmlns:a16="http://schemas.microsoft.com/office/drawing/2014/main" id="{3DC32A08-8B61-6030-76A6-B1C8BCE968D7}"/>
              </a:ext>
            </a:extLst>
          </p:cNvPr>
          <p:cNvSpPr/>
          <p:nvPr/>
        </p:nvSpPr>
        <p:spPr>
          <a:xfrm>
            <a:off x="561057" y="5066950"/>
            <a:ext cx="5358159" cy="1230061"/>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pPr marL="0" indent="0" algn="ctr">
              <a:buNone/>
            </a:pPr>
            <a:endParaRPr lang="en-US" sz="1600" b="1" dirty="0">
              <a:solidFill>
                <a:schemeClr val="tx1"/>
              </a:solidFill>
              <a:latin typeface="+mj-lt"/>
              <a:cs typeface="Arial" panose="020B0604020202020204" pitchFamily="34" charset="0"/>
            </a:endParaRPr>
          </a:p>
        </p:txBody>
      </p:sp>
      <p:sp>
        <p:nvSpPr>
          <p:cNvPr id="13" name="TextBox 12">
            <a:extLst>
              <a:ext uri="{FF2B5EF4-FFF2-40B4-BE49-F238E27FC236}">
                <a16:creationId xmlns:a16="http://schemas.microsoft.com/office/drawing/2014/main" id="{5F3ED14F-229C-AD94-9756-6734CB1950AA}"/>
              </a:ext>
            </a:extLst>
          </p:cNvPr>
          <p:cNvSpPr txBox="1"/>
          <p:nvPr/>
        </p:nvSpPr>
        <p:spPr>
          <a:xfrm>
            <a:off x="1537845" y="5416944"/>
            <a:ext cx="3404586" cy="830997"/>
          </a:xfrm>
          <a:prstGeom prst="rect">
            <a:avLst/>
          </a:prstGeom>
          <a:noFill/>
        </p:spPr>
        <p:txBody>
          <a:bodyPr wrap="square">
            <a:spAutoFit/>
          </a:bodyPr>
          <a:lstStyle/>
          <a:p>
            <a:pPr marL="460375" indent="-342900">
              <a:buFont typeface="Arial" panose="020B0604020202020204" pitchFamily="34" charset="0"/>
              <a:buChar char="•"/>
            </a:pPr>
            <a:r>
              <a:rPr lang="en-US" sz="1600" dirty="0">
                <a:solidFill>
                  <a:schemeClr val="tx1"/>
                </a:solidFill>
                <a:cs typeface="Arial" panose="020B0604020202020204" pitchFamily="34" charset="0"/>
              </a:rPr>
              <a:t>457(b) plan —    pre-tax/Roth </a:t>
            </a:r>
          </a:p>
          <a:p>
            <a:pPr marL="460375" indent="-342900">
              <a:buFont typeface="Arial" panose="020B0604020202020204" pitchFamily="34" charset="0"/>
              <a:buChar char="•"/>
            </a:pPr>
            <a:r>
              <a:rPr lang="en-US" sz="1600" dirty="0">
                <a:solidFill>
                  <a:schemeClr val="tx1"/>
                </a:solidFill>
                <a:cs typeface="Arial" panose="020B0604020202020204" pitchFamily="34" charset="0"/>
              </a:rPr>
              <a:t>401(k) plan —     pre-tax/Roth</a:t>
            </a:r>
          </a:p>
          <a:p>
            <a:pPr marL="460375" indent="-342900">
              <a:buFont typeface="Arial" panose="020B0604020202020204" pitchFamily="34" charset="0"/>
              <a:buChar char="•"/>
            </a:pPr>
            <a:r>
              <a:rPr lang="en-US" sz="1600" dirty="0">
                <a:solidFill>
                  <a:schemeClr val="tx1"/>
                </a:solidFill>
                <a:cs typeface="Arial" panose="020B0604020202020204" pitchFamily="34" charset="0"/>
              </a:rPr>
              <a:t>Deemed IRAs — pre-tax/Roth</a:t>
            </a:r>
          </a:p>
        </p:txBody>
      </p:sp>
      <p:sp>
        <p:nvSpPr>
          <p:cNvPr id="14" name="TextBox 13">
            <a:extLst>
              <a:ext uri="{FF2B5EF4-FFF2-40B4-BE49-F238E27FC236}">
                <a16:creationId xmlns:a16="http://schemas.microsoft.com/office/drawing/2014/main" id="{00F411A1-D808-AFA1-DED0-7EE4ADC51E7D}"/>
              </a:ext>
            </a:extLst>
          </p:cNvPr>
          <p:cNvSpPr txBox="1"/>
          <p:nvPr/>
        </p:nvSpPr>
        <p:spPr>
          <a:xfrm>
            <a:off x="2441038" y="5073440"/>
            <a:ext cx="1598199" cy="369332"/>
          </a:xfrm>
          <a:prstGeom prst="rect">
            <a:avLst/>
          </a:prstGeom>
          <a:noFill/>
        </p:spPr>
        <p:txBody>
          <a:bodyPr wrap="square">
            <a:spAutoFit/>
          </a:bodyPr>
          <a:lstStyle/>
          <a:p>
            <a:pPr marL="0" indent="0" algn="ctr">
              <a:buNone/>
            </a:pPr>
            <a:r>
              <a:rPr lang="en-US" b="1" dirty="0">
                <a:solidFill>
                  <a:schemeClr val="tx1"/>
                </a:solidFill>
                <a:cs typeface="Arial" panose="020B0604020202020204" pitchFamily="34" charset="0"/>
              </a:rPr>
              <a:t>Plan Offerings: </a:t>
            </a:r>
          </a:p>
        </p:txBody>
      </p:sp>
      <p:sp>
        <p:nvSpPr>
          <p:cNvPr id="15" name="TextBox 14">
            <a:extLst>
              <a:ext uri="{FF2B5EF4-FFF2-40B4-BE49-F238E27FC236}">
                <a16:creationId xmlns:a16="http://schemas.microsoft.com/office/drawing/2014/main" id="{6376C059-72E9-9D21-0669-4DA2704FF9D2}"/>
              </a:ext>
            </a:extLst>
          </p:cNvPr>
          <p:cNvSpPr txBox="1"/>
          <p:nvPr/>
        </p:nvSpPr>
        <p:spPr>
          <a:xfrm>
            <a:off x="6493347" y="4069930"/>
            <a:ext cx="5698654" cy="2062103"/>
          </a:xfrm>
          <a:prstGeom prst="rect">
            <a:avLst/>
          </a:prstGeom>
          <a:noFill/>
        </p:spPr>
        <p:txBody>
          <a:bodyPr wrap="square">
            <a:spAutoFit/>
          </a:bodyPr>
          <a:lstStyle/>
          <a:p>
            <a:pPr marL="285750" indent="-285750">
              <a:buFont typeface="Arial" panose="020B0604020202020204" pitchFamily="34" charset="0"/>
              <a:buChar char="•"/>
            </a:pPr>
            <a:r>
              <a:rPr lang="en-US" sz="1600" dirty="0"/>
              <a:t>KDC offers a no fee Financial Planning Service to Plan Participants</a:t>
            </a:r>
          </a:p>
          <a:p>
            <a:pPr marL="285750" indent="-285750">
              <a:buFont typeface="Arial" panose="020B0604020202020204" pitchFamily="34" charset="0"/>
              <a:buChar char="•"/>
            </a:pPr>
            <a:r>
              <a:rPr lang="en-US" sz="1600" dirty="0"/>
              <a:t>Free Consultations and Financial Webinars with license representatives.</a:t>
            </a:r>
          </a:p>
          <a:p>
            <a:pPr marL="285750" indent="-285750">
              <a:buFont typeface="Arial" panose="020B0604020202020204" pitchFamily="34" charset="0"/>
              <a:buChar char="•"/>
            </a:pPr>
            <a:r>
              <a:rPr lang="en-US" sz="1600" dirty="0"/>
              <a:t>Conduct virtual and in-person meetings with both individuals and groups.</a:t>
            </a:r>
          </a:p>
          <a:p>
            <a:pPr marL="285750" indent="-285750">
              <a:buFont typeface="Arial" panose="020B0604020202020204" pitchFamily="34" charset="0"/>
              <a:buChar char="•"/>
            </a:pPr>
            <a:r>
              <a:rPr lang="en-US" sz="1600" dirty="0"/>
              <a:t>Maintain Compliance in accordance with Federal tax law; CARES, SECURE 1.0, SECURE 2.0. etc. </a:t>
            </a:r>
          </a:p>
        </p:txBody>
      </p:sp>
      <p:sp>
        <p:nvSpPr>
          <p:cNvPr id="16" name="TextBox 15">
            <a:extLst>
              <a:ext uri="{FF2B5EF4-FFF2-40B4-BE49-F238E27FC236}">
                <a16:creationId xmlns:a16="http://schemas.microsoft.com/office/drawing/2014/main" id="{0D282831-8E5B-C0AD-D333-91EACA54AB1E}"/>
              </a:ext>
            </a:extLst>
          </p:cNvPr>
          <p:cNvSpPr txBox="1"/>
          <p:nvPr/>
        </p:nvSpPr>
        <p:spPr>
          <a:xfrm>
            <a:off x="6493346" y="1816627"/>
            <a:ext cx="5367221" cy="1815882"/>
          </a:xfrm>
          <a:prstGeom prst="rect">
            <a:avLst/>
          </a:prstGeom>
          <a:noFill/>
        </p:spPr>
        <p:txBody>
          <a:bodyPr wrap="square">
            <a:spAutoFit/>
          </a:bodyPr>
          <a:lstStyle/>
          <a:p>
            <a:pPr marL="285750" indent="-285750">
              <a:buFont typeface="Arial" panose="020B0604020202020204" pitchFamily="34" charset="0"/>
              <a:buChar char="•"/>
            </a:pPr>
            <a:r>
              <a:rPr lang="en-US" sz="1600" dirty="0"/>
              <a:t>$3.6 Billion Assets Under Management</a:t>
            </a:r>
          </a:p>
          <a:p>
            <a:pPr marL="285750" indent="-285750">
              <a:buFont typeface="Arial" panose="020B0604020202020204" pitchFamily="34" charset="0"/>
              <a:buChar char="•"/>
            </a:pPr>
            <a:r>
              <a:rPr lang="en-US" sz="1600" dirty="0"/>
              <a:t>82,198 Plan Participants</a:t>
            </a:r>
          </a:p>
          <a:p>
            <a:pPr marL="285750" indent="-285750">
              <a:buFont typeface="Arial" panose="020B0604020202020204" pitchFamily="34" charset="0"/>
              <a:buChar char="•"/>
            </a:pPr>
            <a:r>
              <a:rPr lang="en-US" sz="1600" dirty="0"/>
              <a:t>KDC Auto Enrollment Program has enrolled 13,000 participants; with a 94% retention rate (leading the nation in Governmental DC Plans).</a:t>
            </a:r>
          </a:p>
          <a:p>
            <a:pPr marL="285750" indent="-285750">
              <a:buFont typeface="Arial" panose="020B0604020202020204" pitchFamily="34" charset="0"/>
              <a:buChar char="•"/>
            </a:pPr>
            <a:r>
              <a:rPr lang="en-US" sz="1600" dirty="0"/>
              <a:t>The Authority services over 1,100 Employers throughout the Commonwealth of Kentucky.</a:t>
            </a:r>
          </a:p>
        </p:txBody>
      </p:sp>
    </p:spTree>
    <p:extLst>
      <p:ext uri="{BB962C8B-B14F-4D97-AF65-F5344CB8AC3E}">
        <p14:creationId xmlns:p14="http://schemas.microsoft.com/office/powerpoint/2010/main" val="313430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78D1B6-6619-561E-9442-FF505F4379AB}"/>
              </a:ext>
            </a:extLst>
          </p:cNvPr>
          <p:cNvSpPr/>
          <p:nvPr/>
        </p:nvSpPr>
        <p:spPr>
          <a:xfrm>
            <a:off x="11089179"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6" name="Rectangle 5">
            <a:extLst>
              <a:ext uri="{FF2B5EF4-FFF2-40B4-BE49-F238E27FC236}">
                <a16:creationId xmlns:a16="http://schemas.microsoft.com/office/drawing/2014/main" id="{C34D17A2-6DB9-C029-CE4F-3E82CF25DC74}"/>
              </a:ext>
            </a:extLst>
          </p:cNvPr>
          <p:cNvSpPr/>
          <p:nvPr/>
        </p:nvSpPr>
        <p:spPr>
          <a:xfrm>
            <a:off x="0"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E391FF4-9E4B-7021-0FD8-EB7E443D26A0}"/>
              </a:ext>
            </a:extLst>
          </p:cNvPr>
          <p:cNvSpPr/>
          <p:nvPr/>
        </p:nvSpPr>
        <p:spPr>
          <a:xfrm>
            <a:off x="877528" y="192809"/>
            <a:ext cx="10515600" cy="959169"/>
          </a:xfrm>
          <a:prstGeom prst="rect">
            <a:avLst/>
          </a:prstGeom>
          <a:solidFill>
            <a:srgbClr val="ABD5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Title 1">
            <a:extLst>
              <a:ext uri="{FF2B5EF4-FFF2-40B4-BE49-F238E27FC236}">
                <a16:creationId xmlns:a16="http://schemas.microsoft.com/office/drawing/2014/main" id="{9D971765-3159-F1EA-0E66-A4084F5593FE}"/>
              </a:ext>
            </a:extLst>
          </p:cNvPr>
          <p:cNvSpPr>
            <a:spLocks noGrp="1"/>
          </p:cNvSpPr>
          <p:nvPr>
            <p:ph type="title"/>
          </p:nvPr>
        </p:nvSpPr>
        <p:spPr>
          <a:xfrm>
            <a:off x="838199" y="318386"/>
            <a:ext cx="10515600" cy="708013"/>
          </a:xfrm>
        </p:spPr>
        <p:txBody>
          <a:bodyPr>
            <a:noAutofit/>
          </a:bodyPr>
          <a:lstStyle/>
          <a:p>
            <a:pPr algn="ctr"/>
            <a:r>
              <a:rPr lang="en-US" sz="3600" b="1" dirty="0">
                <a:solidFill>
                  <a:srgbClr val="093B60"/>
                </a:solidFill>
                <a:latin typeface="+mj-lt"/>
              </a:rPr>
              <a:t>Office of Employee Relations</a:t>
            </a:r>
          </a:p>
        </p:txBody>
      </p:sp>
      <p:sp>
        <p:nvSpPr>
          <p:cNvPr id="31" name="Freeform 12">
            <a:extLst>
              <a:ext uri="{FF2B5EF4-FFF2-40B4-BE49-F238E27FC236}">
                <a16:creationId xmlns:a16="http://schemas.microsoft.com/office/drawing/2014/main" id="{564A3180-A448-2D76-99B5-80135E4D118E}"/>
              </a:ext>
            </a:extLst>
          </p:cNvPr>
          <p:cNvSpPr/>
          <p:nvPr/>
        </p:nvSpPr>
        <p:spPr>
          <a:xfrm>
            <a:off x="-728779" y="3207364"/>
            <a:ext cx="6455664" cy="3383371"/>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sp>
      <p:sp>
        <p:nvSpPr>
          <p:cNvPr id="33" name="TextBox 20">
            <a:extLst>
              <a:ext uri="{FF2B5EF4-FFF2-40B4-BE49-F238E27FC236}">
                <a16:creationId xmlns:a16="http://schemas.microsoft.com/office/drawing/2014/main" id="{AB4285AE-5223-5BC8-6B84-C4D8025A2D89}"/>
              </a:ext>
            </a:extLst>
          </p:cNvPr>
          <p:cNvSpPr txBox="1"/>
          <p:nvPr/>
        </p:nvSpPr>
        <p:spPr>
          <a:xfrm>
            <a:off x="343503" y="3312989"/>
            <a:ext cx="5139360" cy="553998"/>
          </a:xfrm>
          <a:prstGeom prst="rect">
            <a:avLst/>
          </a:prstGeom>
        </p:spPr>
        <p:txBody>
          <a:bodyPr wrap="square" lIns="0" tIns="0" rIns="0" bIns="0" rtlCol="0" anchor="t">
            <a:spAutoFit/>
          </a:bodyPr>
          <a:lstStyle/>
          <a:p>
            <a:r>
              <a:rPr lang="en-US" b="1" dirty="0">
                <a:solidFill>
                  <a:srgbClr val="FFFFFF"/>
                </a:solidFill>
              </a:rPr>
              <a:t>Workers’ Compensation Program &amp; </a:t>
            </a:r>
          </a:p>
          <a:p>
            <a:r>
              <a:rPr lang="en-US" b="1" dirty="0">
                <a:solidFill>
                  <a:srgbClr val="FFFFFF"/>
                </a:solidFill>
              </a:rPr>
              <a:t>Return-to-Work Program </a:t>
            </a:r>
          </a:p>
        </p:txBody>
      </p:sp>
      <p:sp>
        <p:nvSpPr>
          <p:cNvPr id="39" name="Freeform 12">
            <a:extLst>
              <a:ext uri="{FF2B5EF4-FFF2-40B4-BE49-F238E27FC236}">
                <a16:creationId xmlns:a16="http://schemas.microsoft.com/office/drawing/2014/main" id="{B9C76D19-B1C5-3719-FFB1-C3DD43008A4A}"/>
              </a:ext>
            </a:extLst>
          </p:cNvPr>
          <p:cNvSpPr/>
          <p:nvPr/>
        </p:nvSpPr>
        <p:spPr>
          <a:xfrm>
            <a:off x="6248400" y="5109144"/>
            <a:ext cx="6455664" cy="1481591"/>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dirty="0"/>
          </a:p>
        </p:txBody>
      </p:sp>
      <p:sp>
        <p:nvSpPr>
          <p:cNvPr id="40" name="TextBox 20">
            <a:extLst>
              <a:ext uri="{FF2B5EF4-FFF2-40B4-BE49-F238E27FC236}">
                <a16:creationId xmlns:a16="http://schemas.microsoft.com/office/drawing/2014/main" id="{D211CE48-348A-0DF1-66BB-CBFC0058A40E}"/>
              </a:ext>
            </a:extLst>
          </p:cNvPr>
          <p:cNvSpPr txBox="1"/>
          <p:nvPr/>
        </p:nvSpPr>
        <p:spPr>
          <a:xfrm>
            <a:off x="6494641" y="5091389"/>
            <a:ext cx="5791200" cy="464871"/>
          </a:xfrm>
          <a:prstGeom prst="rect">
            <a:avLst/>
          </a:prstGeom>
        </p:spPr>
        <p:txBody>
          <a:bodyPr wrap="square" lIns="0" tIns="0" rIns="0" bIns="0" rtlCol="0" anchor="t">
            <a:spAutoFit/>
          </a:bodyPr>
          <a:lstStyle/>
          <a:p>
            <a:pPr>
              <a:lnSpc>
                <a:spcPts val="4212"/>
              </a:lnSpc>
            </a:pPr>
            <a:r>
              <a:rPr lang="en-US" b="1" dirty="0">
                <a:solidFill>
                  <a:srgbClr val="FFFFFF"/>
                </a:solidFill>
              </a:rPr>
              <a:t>Kentucky Employee Assistance Program</a:t>
            </a:r>
          </a:p>
        </p:txBody>
      </p:sp>
      <p:sp>
        <p:nvSpPr>
          <p:cNvPr id="42" name="Freeform 12">
            <a:extLst>
              <a:ext uri="{FF2B5EF4-FFF2-40B4-BE49-F238E27FC236}">
                <a16:creationId xmlns:a16="http://schemas.microsoft.com/office/drawing/2014/main" id="{342B801F-3892-2792-8334-D4809E901B89}"/>
              </a:ext>
            </a:extLst>
          </p:cNvPr>
          <p:cNvSpPr/>
          <p:nvPr/>
        </p:nvSpPr>
        <p:spPr>
          <a:xfrm>
            <a:off x="6248400" y="3354480"/>
            <a:ext cx="6733784" cy="1430470"/>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sp>
      <p:sp>
        <p:nvSpPr>
          <p:cNvPr id="43" name="TextBox 20">
            <a:extLst>
              <a:ext uri="{FF2B5EF4-FFF2-40B4-BE49-F238E27FC236}">
                <a16:creationId xmlns:a16="http://schemas.microsoft.com/office/drawing/2014/main" id="{261A5B89-30EA-3CEB-0F17-0627FC79D89E}"/>
              </a:ext>
            </a:extLst>
          </p:cNvPr>
          <p:cNvSpPr txBox="1"/>
          <p:nvPr/>
        </p:nvSpPr>
        <p:spPr>
          <a:xfrm>
            <a:off x="6494641" y="3356463"/>
            <a:ext cx="5791200" cy="464871"/>
          </a:xfrm>
          <a:prstGeom prst="rect">
            <a:avLst/>
          </a:prstGeom>
        </p:spPr>
        <p:txBody>
          <a:bodyPr wrap="square" lIns="0" tIns="0" rIns="0" bIns="0" rtlCol="0" anchor="t">
            <a:spAutoFit/>
          </a:bodyPr>
          <a:lstStyle/>
          <a:p>
            <a:pPr>
              <a:lnSpc>
                <a:spcPts val="4212"/>
              </a:lnSpc>
            </a:pPr>
            <a:r>
              <a:rPr lang="en-US" b="1" dirty="0">
                <a:solidFill>
                  <a:srgbClr val="FFFFFF"/>
                </a:solidFill>
              </a:rPr>
              <a:t>Office of the Ombudsman </a:t>
            </a:r>
          </a:p>
        </p:txBody>
      </p:sp>
      <p:sp>
        <p:nvSpPr>
          <p:cNvPr id="44" name="TextBox 21">
            <a:extLst>
              <a:ext uri="{FF2B5EF4-FFF2-40B4-BE49-F238E27FC236}">
                <a16:creationId xmlns:a16="http://schemas.microsoft.com/office/drawing/2014/main" id="{D1674FA0-0603-6C44-86BF-4386198EE0B1}"/>
              </a:ext>
            </a:extLst>
          </p:cNvPr>
          <p:cNvSpPr txBox="1"/>
          <p:nvPr/>
        </p:nvSpPr>
        <p:spPr>
          <a:xfrm>
            <a:off x="6494641" y="3866987"/>
            <a:ext cx="5258447" cy="738664"/>
          </a:xfrm>
          <a:prstGeom prst="rect">
            <a:avLst/>
          </a:prstGeom>
        </p:spPr>
        <p:txBody>
          <a:bodyPr wrap="square" lIns="0" tIns="0" rIns="0" bIns="0" rtlCol="0" anchor="t">
            <a:spAutoFit/>
          </a:bodyPr>
          <a:lstStyle/>
          <a:p>
            <a:pPr marL="0" indent="0">
              <a:buNone/>
            </a:pPr>
            <a:r>
              <a:rPr lang="en-US" sz="1600" dirty="0">
                <a:solidFill>
                  <a:schemeClr val="tx1"/>
                </a:solidFill>
              </a:rPr>
              <a:t>Administers the Kentucky Employee Mediation Program (KEMP), which is a resource to resolve workplace conflicts informally under the supervision of a certified mediator. </a:t>
            </a:r>
          </a:p>
        </p:txBody>
      </p:sp>
      <p:sp>
        <p:nvSpPr>
          <p:cNvPr id="3" name="TextBox 2">
            <a:extLst>
              <a:ext uri="{FF2B5EF4-FFF2-40B4-BE49-F238E27FC236}">
                <a16:creationId xmlns:a16="http://schemas.microsoft.com/office/drawing/2014/main" id="{09182048-D4D6-401A-55DE-D5B5EF01FD33}"/>
              </a:ext>
            </a:extLst>
          </p:cNvPr>
          <p:cNvSpPr txBox="1"/>
          <p:nvPr/>
        </p:nvSpPr>
        <p:spPr>
          <a:xfrm>
            <a:off x="551410" y="1610960"/>
            <a:ext cx="5139985" cy="1569660"/>
          </a:xfrm>
          <a:prstGeom prst="rect">
            <a:avLst/>
          </a:prstGeom>
          <a:noFill/>
        </p:spPr>
        <p:txBody>
          <a:bodyPr wrap="square">
            <a:spAutoFit/>
          </a:bodyPr>
          <a:lstStyle/>
          <a:p>
            <a:pPr algn="just"/>
            <a:r>
              <a:rPr lang="en-US" sz="1600" dirty="0">
                <a:solidFill>
                  <a:schemeClr val="bg1"/>
                </a:solidFill>
                <a:ea typeface="Open Sans" panose="020B0606030504020204" pitchFamily="34" charset="0"/>
                <a:cs typeface="Open Sans" panose="020B0606030504020204" pitchFamily="34" charset="0"/>
              </a:rPr>
              <a:t>The Office of Employee Relations (OER) provides leadership and support to other state agencies through the coordination of a variety of different programs and services including workers’ compensation (WCP), the return-to-work program (RTW), employee assistance, and employee recognition.</a:t>
            </a:r>
          </a:p>
        </p:txBody>
      </p:sp>
      <p:sp>
        <p:nvSpPr>
          <p:cNvPr id="9" name="TextBox 21">
            <a:extLst>
              <a:ext uri="{FF2B5EF4-FFF2-40B4-BE49-F238E27FC236}">
                <a16:creationId xmlns:a16="http://schemas.microsoft.com/office/drawing/2014/main" id="{04AD3938-912B-C4F1-953B-D456CACA0C4E}"/>
              </a:ext>
            </a:extLst>
          </p:cNvPr>
          <p:cNvSpPr txBox="1"/>
          <p:nvPr/>
        </p:nvSpPr>
        <p:spPr>
          <a:xfrm>
            <a:off x="6494641" y="5608839"/>
            <a:ext cx="5258447" cy="829971"/>
          </a:xfrm>
          <a:prstGeom prst="rect">
            <a:avLst/>
          </a:prstGeom>
        </p:spPr>
        <p:txBody>
          <a:bodyPr wrap="square" lIns="0" tIns="0" rIns="0" bIns="0" rtlCol="0" anchor="t">
            <a:spAutoFit/>
          </a:bodyPr>
          <a:lstStyle/>
          <a:p>
            <a:pPr>
              <a:lnSpc>
                <a:spcPts val="2175"/>
              </a:lnSpc>
            </a:pPr>
            <a:r>
              <a:rPr lang="en-US" sz="1599" dirty="0">
                <a:solidFill>
                  <a:srgbClr val="FFFFFF"/>
                </a:solidFill>
              </a:rPr>
              <a:t>KEAP is a confidential source to assist employees with personal concerns such as family issues, emotional distress, substance misuse, financial concerns or job stress challenges.</a:t>
            </a:r>
          </a:p>
        </p:txBody>
      </p:sp>
      <p:sp>
        <p:nvSpPr>
          <p:cNvPr id="11" name="TextBox 10">
            <a:extLst>
              <a:ext uri="{FF2B5EF4-FFF2-40B4-BE49-F238E27FC236}">
                <a16:creationId xmlns:a16="http://schemas.microsoft.com/office/drawing/2014/main" id="{1D43051B-1380-6BE1-E59A-18A964D41061}"/>
              </a:ext>
            </a:extLst>
          </p:cNvPr>
          <p:cNvSpPr txBox="1"/>
          <p:nvPr/>
        </p:nvSpPr>
        <p:spPr>
          <a:xfrm>
            <a:off x="343503" y="3958015"/>
            <a:ext cx="5347892" cy="2554545"/>
          </a:xfrm>
          <a:prstGeom prst="rect">
            <a:avLst/>
          </a:prstGeom>
          <a:noFill/>
        </p:spPr>
        <p:txBody>
          <a:bodyPr wrap="square">
            <a:spAutoFit/>
          </a:bodyPr>
          <a:lstStyle/>
          <a:p>
            <a:pPr marL="285750" indent="-285750">
              <a:buFont typeface="Arial" panose="020B0604020202020204" pitchFamily="34" charset="0"/>
              <a:buChar char="•"/>
            </a:pPr>
            <a:r>
              <a:rPr lang="en-US" sz="1600" dirty="0"/>
              <a:t>In conjunction with the RTW, the WCP covers approximately 60,000 citizens within 184 agencies and independent entities. </a:t>
            </a:r>
          </a:p>
          <a:p>
            <a:pPr marL="285750" indent="-285750">
              <a:buFont typeface="Arial" panose="020B0604020202020204" pitchFamily="34" charset="0"/>
              <a:buChar char="•"/>
            </a:pPr>
            <a:r>
              <a:rPr lang="en-US" sz="1600" dirty="0"/>
              <a:t>These include but are not limited to the State Active-Duty National Guard; nineteen (19) Sheriffs and Clerks Offices; Executive, Legislative, and Judicial Branch employees; volunteer firefighters; and emergency management volunteers. </a:t>
            </a:r>
          </a:p>
          <a:p>
            <a:pPr marL="285750" indent="-285750">
              <a:buFont typeface="Arial" panose="020B0604020202020204" pitchFamily="34" charset="0"/>
              <a:buChar char="•"/>
            </a:pPr>
            <a:r>
              <a:rPr lang="en-US" sz="1600" dirty="0"/>
              <a:t>The WCP manages a fund in excess of $20 million on behalf of state employees.</a:t>
            </a:r>
          </a:p>
        </p:txBody>
      </p:sp>
      <p:sp>
        <p:nvSpPr>
          <p:cNvPr id="12" name="Freeform 12">
            <a:extLst>
              <a:ext uri="{FF2B5EF4-FFF2-40B4-BE49-F238E27FC236}">
                <a16:creationId xmlns:a16="http://schemas.microsoft.com/office/drawing/2014/main" id="{A0955AFB-B15D-0BAC-FC81-21CE7D8ABFC3}"/>
              </a:ext>
            </a:extLst>
          </p:cNvPr>
          <p:cNvSpPr/>
          <p:nvPr/>
        </p:nvSpPr>
        <p:spPr>
          <a:xfrm>
            <a:off x="6248400" y="1433777"/>
            <a:ext cx="6733784" cy="1634488"/>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sp>
      <p:sp>
        <p:nvSpPr>
          <p:cNvPr id="13" name="TextBox 20">
            <a:extLst>
              <a:ext uri="{FF2B5EF4-FFF2-40B4-BE49-F238E27FC236}">
                <a16:creationId xmlns:a16="http://schemas.microsoft.com/office/drawing/2014/main" id="{89DFF2BA-8A8C-BC80-B8F5-D41AF1FD9668}"/>
              </a:ext>
            </a:extLst>
          </p:cNvPr>
          <p:cNvSpPr txBox="1"/>
          <p:nvPr/>
        </p:nvSpPr>
        <p:spPr>
          <a:xfrm>
            <a:off x="6494642" y="1416647"/>
            <a:ext cx="5791200" cy="464871"/>
          </a:xfrm>
          <a:prstGeom prst="rect">
            <a:avLst/>
          </a:prstGeom>
        </p:spPr>
        <p:txBody>
          <a:bodyPr wrap="square" lIns="0" tIns="0" rIns="0" bIns="0" rtlCol="0" anchor="t">
            <a:spAutoFit/>
          </a:bodyPr>
          <a:lstStyle/>
          <a:p>
            <a:pPr>
              <a:lnSpc>
                <a:spcPts val="4212"/>
              </a:lnSpc>
            </a:pPr>
            <a:r>
              <a:rPr lang="en-US" sz="1800" b="1" dirty="0">
                <a:solidFill>
                  <a:schemeClr val="tx1"/>
                </a:solidFill>
              </a:rPr>
              <a:t>Employee Recognition Branch</a:t>
            </a:r>
            <a:endParaRPr lang="en-US" b="1" dirty="0">
              <a:solidFill>
                <a:srgbClr val="FFFFFF"/>
              </a:solidFill>
            </a:endParaRPr>
          </a:p>
        </p:txBody>
      </p:sp>
      <p:sp>
        <p:nvSpPr>
          <p:cNvPr id="14" name="TextBox 21">
            <a:extLst>
              <a:ext uri="{FF2B5EF4-FFF2-40B4-BE49-F238E27FC236}">
                <a16:creationId xmlns:a16="http://schemas.microsoft.com/office/drawing/2014/main" id="{9ED45416-24EC-7AE1-0AF1-214C4F5F28C8}"/>
              </a:ext>
            </a:extLst>
          </p:cNvPr>
          <p:cNvSpPr txBox="1"/>
          <p:nvPr/>
        </p:nvSpPr>
        <p:spPr>
          <a:xfrm>
            <a:off x="6494641" y="1943881"/>
            <a:ext cx="5392559" cy="984885"/>
          </a:xfrm>
          <a:prstGeom prst="rect">
            <a:avLst/>
          </a:prstGeom>
        </p:spPr>
        <p:txBody>
          <a:bodyPr wrap="square" lIns="0" tIns="0" rIns="0" bIns="0" rtlCol="0" anchor="t">
            <a:spAutoFit/>
          </a:bodyPr>
          <a:lstStyle/>
          <a:p>
            <a:pPr marL="0" indent="0">
              <a:buNone/>
            </a:pPr>
            <a:r>
              <a:rPr lang="en-US" sz="1600" dirty="0">
                <a:solidFill>
                  <a:schemeClr val="tx1"/>
                </a:solidFill>
              </a:rPr>
              <a:t>Includes a variety of work-related incentive programs for state employees. Notably, this branch is responsible for administering the Adoption Benefit Program and the Kentucky Employees Charitable Campaign (KECC).</a:t>
            </a:r>
          </a:p>
        </p:txBody>
      </p:sp>
    </p:spTree>
    <p:extLst>
      <p:ext uri="{BB962C8B-B14F-4D97-AF65-F5344CB8AC3E}">
        <p14:creationId xmlns:p14="http://schemas.microsoft.com/office/powerpoint/2010/main" val="111194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78D1B6-6619-561E-9442-FF505F4379AB}"/>
              </a:ext>
            </a:extLst>
          </p:cNvPr>
          <p:cNvSpPr/>
          <p:nvPr/>
        </p:nvSpPr>
        <p:spPr>
          <a:xfrm>
            <a:off x="11089179"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6" name="Rectangle 5">
            <a:extLst>
              <a:ext uri="{FF2B5EF4-FFF2-40B4-BE49-F238E27FC236}">
                <a16:creationId xmlns:a16="http://schemas.microsoft.com/office/drawing/2014/main" id="{C34D17A2-6DB9-C029-CE4F-3E82CF25DC74}"/>
              </a:ext>
            </a:extLst>
          </p:cNvPr>
          <p:cNvSpPr/>
          <p:nvPr/>
        </p:nvSpPr>
        <p:spPr>
          <a:xfrm>
            <a:off x="0"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E391FF4-9E4B-7021-0FD8-EB7E443D26A0}"/>
              </a:ext>
            </a:extLst>
          </p:cNvPr>
          <p:cNvSpPr/>
          <p:nvPr/>
        </p:nvSpPr>
        <p:spPr>
          <a:xfrm>
            <a:off x="877528" y="192809"/>
            <a:ext cx="10515600" cy="959169"/>
          </a:xfrm>
          <a:prstGeom prst="rect">
            <a:avLst/>
          </a:prstGeom>
          <a:solidFill>
            <a:srgbClr val="ABD5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Title 1">
            <a:extLst>
              <a:ext uri="{FF2B5EF4-FFF2-40B4-BE49-F238E27FC236}">
                <a16:creationId xmlns:a16="http://schemas.microsoft.com/office/drawing/2014/main" id="{9D971765-3159-F1EA-0E66-A4084F5593FE}"/>
              </a:ext>
            </a:extLst>
          </p:cNvPr>
          <p:cNvSpPr>
            <a:spLocks noGrp="1"/>
          </p:cNvSpPr>
          <p:nvPr>
            <p:ph type="title"/>
          </p:nvPr>
        </p:nvSpPr>
        <p:spPr>
          <a:xfrm>
            <a:off x="838199" y="318386"/>
            <a:ext cx="10515600" cy="708013"/>
          </a:xfrm>
        </p:spPr>
        <p:txBody>
          <a:bodyPr>
            <a:noAutofit/>
          </a:bodyPr>
          <a:lstStyle/>
          <a:p>
            <a:pPr algn="ctr"/>
            <a:r>
              <a:rPr lang="en-US" sz="3600" b="1" dirty="0">
                <a:solidFill>
                  <a:srgbClr val="093B60"/>
                </a:solidFill>
                <a:latin typeface="+mj-lt"/>
              </a:rPr>
              <a:t>Office of Diversity, Equality &amp; Training</a:t>
            </a:r>
          </a:p>
        </p:txBody>
      </p:sp>
      <p:sp>
        <p:nvSpPr>
          <p:cNvPr id="31" name="Freeform 12">
            <a:extLst>
              <a:ext uri="{FF2B5EF4-FFF2-40B4-BE49-F238E27FC236}">
                <a16:creationId xmlns:a16="http://schemas.microsoft.com/office/drawing/2014/main" id="{564A3180-A448-2D76-99B5-80135E4D118E}"/>
              </a:ext>
            </a:extLst>
          </p:cNvPr>
          <p:cNvSpPr/>
          <p:nvPr/>
        </p:nvSpPr>
        <p:spPr>
          <a:xfrm>
            <a:off x="6271631" y="1940393"/>
            <a:ext cx="6455664" cy="1751313"/>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sp>
      <p:sp>
        <p:nvSpPr>
          <p:cNvPr id="34" name="TextBox 21">
            <a:extLst>
              <a:ext uri="{FF2B5EF4-FFF2-40B4-BE49-F238E27FC236}">
                <a16:creationId xmlns:a16="http://schemas.microsoft.com/office/drawing/2014/main" id="{FDE8E068-2E85-264F-4997-E7329085CC49}"/>
              </a:ext>
            </a:extLst>
          </p:cNvPr>
          <p:cNvSpPr txBox="1"/>
          <p:nvPr/>
        </p:nvSpPr>
        <p:spPr>
          <a:xfrm>
            <a:off x="601333" y="2162252"/>
            <a:ext cx="5068155" cy="1394228"/>
          </a:xfrm>
          <a:prstGeom prst="rect">
            <a:avLst/>
          </a:prstGeom>
        </p:spPr>
        <p:txBody>
          <a:bodyPr wrap="square" lIns="0" tIns="0" rIns="0" bIns="0" rtlCol="0" anchor="t">
            <a:spAutoFit/>
          </a:bodyPr>
          <a:lstStyle/>
          <a:p>
            <a:pPr algn="just">
              <a:lnSpc>
                <a:spcPts val="2175"/>
              </a:lnSpc>
            </a:pPr>
            <a:r>
              <a:rPr lang="en-US" sz="1599" dirty="0">
                <a:solidFill>
                  <a:schemeClr val="bg1"/>
                </a:solidFill>
                <a:ea typeface="Open Sans" panose="020B0606030504020204" pitchFamily="34" charset="0"/>
                <a:cs typeface="Open Sans" panose="020B0606030504020204" pitchFamily="34" charset="0"/>
              </a:rPr>
              <a:t>The Office of Diversity, Equality &amp; Training (ODET) is responsible for the development and implementation of progressive statewide workforce management programs and initiatives in the areas of equal employment opportunity, affirmative action, retention, inclusion, and diversity.</a:t>
            </a:r>
          </a:p>
        </p:txBody>
      </p:sp>
      <p:sp>
        <p:nvSpPr>
          <p:cNvPr id="2" name="Freeform 12">
            <a:extLst>
              <a:ext uri="{FF2B5EF4-FFF2-40B4-BE49-F238E27FC236}">
                <a16:creationId xmlns:a16="http://schemas.microsoft.com/office/drawing/2014/main" id="{5A99E6E7-E5E0-AA97-6FCD-808C15367BBD}"/>
              </a:ext>
            </a:extLst>
          </p:cNvPr>
          <p:cNvSpPr/>
          <p:nvPr/>
        </p:nvSpPr>
        <p:spPr>
          <a:xfrm>
            <a:off x="6271631" y="3909019"/>
            <a:ext cx="6455664" cy="2252085"/>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dirty="0"/>
          </a:p>
        </p:txBody>
      </p:sp>
      <p:sp>
        <p:nvSpPr>
          <p:cNvPr id="3" name="Freeform 12">
            <a:extLst>
              <a:ext uri="{FF2B5EF4-FFF2-40B4-BE49-F238E27FC236}">
                <a16:creationId xmlns:a16="http://schemas.microsoft.com/office/drawing/2014/main" id="{7060DFE2-4AEF-3BF8-2878-8734CCD70102}"/>
              </a:ext>
            </a:extLst>
          </p:cNvPr>
          <p:cNvSpPr/>
          <p:nvPr/>
        </p:nvSpPr>
        <p:spPr>
          <a:xfrm>
            <a:off x="-359664" y="3909019"/>
            <a:ext cx="6455664" cy="2252085"/>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sp>
      <p:sp>
        <p:nvSpPr>
          <p:cNvPr id="11" name="TextBox 10">
            <a:extLst>
              <a:ext uri="{FF2B5EF4-FFF2-40B4-BE49-F238E27FC236}">
                <a16:creationId xmlns:a16="http://schemas.microsoft.com/office/drawing/2014/main" id="{F7FA76AB-2FC0-415C-A0CE-A48BC99AAFDE}"/>
              </a:ext>
            </a:extLst>
          </p:cNvPr>
          <p:cNvSpPr txBox="1"/>
          <p:nvPr/>
        </p:nvSpPr>
        <p:spPr>
          <a:xfrm>
            <a:off x="348537" y="4884900"/>
            <a:ext cx="5400850" cy="1077218"/>
          </a:xfrm>
          <a:prstGeom prst="rect">
            <a:avLst/>
          </a:prstGeom>
          <a:noFill/>
        </p:spPr>
        <p:txBody>
          <a:bodyPr wrap="square">
            <a:spAutoFit/>
          </a:bodyPr>
          <a:lstStyle/>
          <a:p>
            <a:pPr marL="285750" indent="-285750">
              <a:buFont typeface="Arial" panose="020B0604020202020204" pitchFamily="34" charset="0"/>
              <a:buChar char="•"/>
            </a:pPr>
            <a:r>
              <a:rPr lang="en-US" sz="1600" dirty="0"/>
              <a:t>Executive Branch EEO/ADA consultation</a:t>
            </a:r>
          </a:p>
          <a:p>
            <a:pPr marL="285750" indent="-285750">
              <a:buFont typeface="Arial" panose="020B0604020202020204" pitchFamily="34" charset="0"/>
              <a:buChar char="•"/>
            </a:pPr>
            <a:r>
              <a:rPr lang="en-US" sz="1600" dirty="0"/>
              <a:t>Oversees Executive Branch diversity recruitment initiatives      </a:t>
            </a:r>
          </a:p>
          <a:p>
            <a:pPr marL="285750" indent="-285750">
              <a:buFont typeface="Arial" panose="020B0604020202020204" pitchFamily="34" charset="0"/>
              <a:buChar char="•"/>
            </a:pPr>
            <a:r>
              <a:rPr lang="en-US" sz="1600" dirty="0"/>
              <a:t>In-person and virtual workshops</a:t>
            </a:r>
          </a:p>
          <a:p>
            <a:pPr marL="285750" indent="-285750">
              <a:buFont typeface="Arial" panose="020B0604020202020204" pitchFamily="34" charset="0"/>
              <a:buChar char="•"/>
            </a:pPr>
            <a:r>
              <a:rPr lang="en-US" sz="1600" dirty="0"/>
              <a:t>Employee Resource Groups and Diversity Councils</a:t>
            </a:r>
          </a:p>
        </p:txBody>
      </p:sp>
      <p:sp>
        <p:nvSpPr>
          <p:cNvPr id="15" name="TextBox 14">
            <a:extLst>
              <a:ext uri="{FF2B5EF4-FFF2-40B4-BE49-F238E27FC236}">
                <a16:creationId xmlns:a16="http://schemas.microsoft.com/office/drawing/2014/main" id="{DACF75A1-A126-30B3-93CE-A261C8E1645E}"/>
              </a:ext>
            </a:extLst>
          </p:cNvPr>
          <p:cNvSpPr txBox="1"/>
          <p:nvPr/>
        </p:nvSpPr>
        <p:spPr>
          <a:xfrm>
            <a:off x="6359816" y="4697434"/>
            <a:ext cx="5757050" cy="1323439"/>
          </a:xfrm>
          <a:prstGeom prst="rect">
            <a:avLst/>
          </a:prstGeom>
          <a:noFill/>
        </p:spPr>
        <p:txBody>
          <a:bodyPr wrap="square">
            <a:spAutoFit/>
          </a:bodyPr>
          <a:lstStyle/>
          <a:p>
            <a:pPr marL="285750" indent="-285750">
              <a:buFont typeface="Arial" panose="020B0604020202020204" pitchFamily="34" charset="0"/>
              <a:buChar char="•"/>
            </a:pPr>
            <a:r>
              <a:rPr lang="en-US" sz="1600" dirty="0"/>
              <a:t>Recruitment and professional development tool established to increase the representation of minority managers within state government.  </a:t>
            </a:r>
          </a:p>
          <a:p>
            <a:pPr marL="285750" indent="-285750">
              <a:buFont typeface="Arial" panose="020B0604020202020204" pitchFamily="34" charset="0"/>
              <a:buChar char="•"/>
            </a:pPr>
            <a:r>
              <a:rPr lang="en-US" sz="1600" dirty="0"/>
              <a:t>Participants receive in-depth, practical training through virtual trainings, online courses, mentorship, and networking events.</a:t>
            </a:r>
          </a:p>
        </p:txBody>
      </p:sp>
      <p:sp>
        <p:nvSpPr>
          <p:cNvPr id="19" name="TextBox 18">
            <a:extLst>
              <a:ext uri="{FF2B5EF4-FFF2-40B4-BE49-F238E27FC236}">
                <a16:creationId xmlns:a16="http://schemas.microsoft.com/office/drawing/2014/main" id="{45C1675D-B8F1-60EF-B90F-9D01588C66AD}"/>
              </a:ext>
            </a:extLst>
          </p:cNvPr>
          <p:cNvSpPr txBox="1"/>
          <p:nvPr/>
        </p:nvSpPr>
        <p:spPr>
          <a:xfrm>
            <a:off x="6359816" y="2725483"/>
            <a:ext cx="5677151" cy="830997"/>
          </a:xfrm>
          <a:prstGeom prst="rect">
            <a:avLst/>
          </a:prstGeom>
          <a:noFill/>
        </p:spPr>
        <p:txBody>
          <a:bodyPr wrap="square">
            <a:spAutoFit/>
          </a:bodyPr>
          <a:lstStyle/>
          <a:p>
            <a:pPr marL="285750" indent="-285750">
              <a:buFont typeface="Arial" panose="020B0604020202020204" pitchFamily="34" charset="0"/>
              <a:buChar char="•"/>
            </a:pPr>
            <a:r>
              <a:rPr lang="en-US" sz="1600" dirty="0"/>
              <a:t>Features interactive workshop sessions conducted in the areas of leadership, professional development and human resources best practices. </a:t>
            </a:r>
          </a:p>
        </p:txBody>
      </p:sp>
      <p:sp>
        <p:nvSpPr>
          <p:cNvPr id="23" name="TextBox 22">
            <a:extLst>
              <a:ext uri="{FF2B5EF4-FFF2-40B4-BE49-F238E27FC236}">
                <a16:creationId xmlns:a16="http://schemas.microsoft.com/office/drawing/2014/main" id="{0DE840E4-A610-A68E-E7E2-D6EEAC7B31E5}"/>
              </a:ext>
            </a:extLst>
          </p:cNvPr>
          <p:cNvSpPr txBox="1"/>
          <p:nvPr/>
        </p:nvSpPr>
        <p:spPr>
          <a:xfrm>
            <a:off x="348537" y="4074913"/>
            <a:ext cx="5294318" cy="646331"/>
          </a:xfrm>
          <a:prstGeom prst="rect">
            <a:avLst/>
          </a:prstGeom>
          <a:noFill/>
        </p:spPr>
        <p:txBody>
          <a:bodyPr wrap="square">
            <a:spAutoFit/>
          </a:bodyPr>
          <a:lstStyle/>
          <a:p>
            <a:r>
              <a:rPr lang="en-US" b="1" dirty="0"/>
              <a:t>Office of Diversity, Equality &amp; Training Programming and Services </a:t>
            </a:r>
          </a:p>
        </p:txBody>
      </p:sp>
      <p:sp>
        <p:nvSpPr>
          <p:cNvPr id="25" name="TextBox 24">
            <a:extLst>
              <a:ext uri="{FF2B5EF4-FFF2-40B4-BE49-F238E27FC236}">
                <a16:creationId xmlns:a16="http://schemas.microsoft.com/office/drawing/2014/main" id="{A7CC9144-162C-B85E-E080-A150393FDD7F}"/>
              </a:ext>
            </a:extLst>
          </p:cNvPr>
          <p:cNvSpPr txBox="1"/>
          <p:nvPr/>
        </p:nvSpPr>
        <p:spPr>
          <a:xfrm>
            <a:off x="6362007" y="4010558"/>
            <a:ext cx="5674960" cy="646331"/>
          </a:xfrm>
          <a:prstGeom prst="rect">
            <a:avLst/>
          </a:prstGeom>
          <a:noFill/>
        </p:spPr>
        <p:txBody>
          <a:bodyPr wrap="square">
            <a:spAutoFit/>
          </a:bodyPr>
          <a:lstStyle/>
          <a:p>
            <a:r>
              <a:rPr lang="en-US" b="1" dirty="0"/>
              <a:t>Governor’s Minority Management Trainee Program (GMMTP) </a:t>
            </a:r>
          </a:p>
        </p:txBody>
      </p:sp>
      <p:sp>
        <p:nvSpPr>
          <p:cNvPr id="27" name="TextBox 26">
            <a:extLst>
              <a:ext uri="{FF2B5EF4-FFF2-40B4-BE49-F238E27FC236}">
                <a16:creationId xmlns:a16="http://schemas.microsoft.com/office/drawing/2014/main" id="{30DFEFCD-C910-E22C-2FF3-5A837CD9AE1A}"/>
              </a:ext>
            </a:extLst>
          </p:cNvPr>
          <p:cNvSpPr txBox="1"/>
          <p:nvPr/>
        </p:nvSpPr>
        <p:spPr>
          <a:xfrm>
            <a:off x="6359816" y="2038607"/>
            <a:ext cx="5435263" cy="646331"/>
          </a:xfrm>
          <a:prstGeom prst="rect">
            <a:avLst/>
          </a:prstGeom>
          <a:noFill/>
        </p:spPr>
        <p:txBody>
          <a:bodyPr wrap="square">
            <a:spAutoFit/>
          </a:bodyPr>
          <a:lstStyle/>
          <a:p>
            <a:r>
              <a:rPr lang="en-US" b="1" dirty="0"/>
              <a:t>Governor’s Leadership, Equality, Accessibility and Diversity Conference (LEAD)</a:t>
            </a:r>
          </a:p>
        </p:txBody>
      </p:sp>
    </p:spTree>
    <p:extLst>
      <p:ext uri="{BB962C8B-B14F-4D97-AF65-F5344CB8AC3E}">
        <p14:creationId xmlns:p14="http://schemas.microsoft.com/office/powerpoint/2010/main" val="177795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78D1B6-6619-561E-9442-FF505F4379AB}"/>
              </a:ext>
            </a:extLst>
          </p:cNvPr>
          <p:cNvSpPr/>
          <p:nvPr/>
        </p:nvSpPr>
        <p:spPr>
          <a:xfrm>
            <a:off x="11089179"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6" name="Rectangle 5">
            <a:extLst>
              <a:ext uri="{FF2B5EF4-FFF2-40B4-BE49-F238E27FC236}">
                <a16:creationId xmlns:a16="http://schemas.microsoft.com/office/drawing/2014/main" id="{C34D17A2-6DB9-C029-CE4F-3E82CF25DC74}"/>
              </a:ext>
            </a:extLst>
          </p:cNvPr>
          <p:cNvSpPr/>
          <p:nvPr/>
        </p:nvSpPr>
        <p:spPr>
          <a:xfrm>
            <a:off x="0"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E391FF4-9E4B-7021-0FD8-EB7E443D26A0}"/>
              </a:ext>
            </a:extLst>
          </p:cNvPr>
          <p:cNvSpPr/>
          <p:nvPr/>
        </p:nvSpPr>
        <p:spPr>
          <a:xfrm>
            <a:off x="877528" y="192809"/>
            <a:ext cx="10515600" cy="959169"/>
          </a:xfrm>
          <a:prstGeom prst="rect">
            <a:avLst/>
          </a:prstGeom>
          <a:solidFill>
            <a:srgbClr val="ABD5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Title 1">
            <a:extLst>
              <a:ext uri="{FF2B5EF4-FFF2-40B4-BE49-F238E27FC236}">
                <a16:creationId xmlns:a16="http://schemas.microsoft.com/office/drawing/2014/main" id="{9D971765-3159-F1EA-0E66-A4084F5593FE}"/>
              </a:ext>
            </a:extLst>
          </p:cNvPr>
          <p:cNvSpPr>
            <a:spLocks noGrp="1"/>
          </p:cNvSpPr>
          <p:nvPr>
            <p:ph type="title"/>
          </p:nvPr>
        </p:nvSpPr>
        <p:spPr>
          <a:xfrm>
            <a:off x="838199" y="318386"/>
            <a:ext cx="10515600" cy="708013"/>
          </a:xfrm>
        </p:spPr>
        <p:txBody>
          <a:bodyPr>
            <a:noAutofit/>
          </a:bodyPr>
          <a:lstStyle/>
          <a:p>
            <a:pPr algn="ctr"/>
            <a:r>
              <a:rPr lang="en-US" sz="3600" b="1" dirty="0">
                <a:solidFill>
                  <a:srgbClr val="093B60"/>
                </a:solidFill>
                <a:latin typeface="+mj-lt"/>
              </a:rPr>
              <a:t>Office of the Secretary</a:t>
            </a:r>
          </a:p>
        </p:txBody>
      </p:sp>
      <p:sp>
        <p:nvSpPr>
          <p:cNvPr id="59" name="Freeform 12">
            <a:extLst>
              <a:ext uri="{FF2B5EF4-FFF2-40B4-BE49-F238E27FC236}">
                <a16:creationId xmlns:a16="http://schemas.microsoft.com/office/drawing/2014/main" id="{B182DE7E-0704-12D8-C0ED-293C464F12B0}"/>
              </a:ext>
            </a:extLst>
          </p:cNvPr>
          <p:cNvSpPr/>
          <p:nvPr/>
        </p:nvSpPr>
        <p:spPr>
          <a:xfrm>
            <a:off x="1603899" y="1650413"/>
            <a:ext cx="8984202" cy="2849630"/>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dirty="0"/>
          </a:p>
        </p:txBody>
      </p:sp>
      <p:sp>
        <p:nvSpPr>
          <p:cNvPr id="60" name="TextBox 20">
            <a:extLst>
              <a:ext uri="{FF2B5EF4-FFF2-40B4-BE49-F238E27FC236}">
                <a16:creationId xmlns:a16="http://schemas.microsoft.com/office/drawing/2014/main" id="{C7799DFD-0EF3-35BB-8655-F129E82DC678}"/>
              </a:ext>
            </a:extLst>
          </p:cNvPr>
          <p:cNvSpPr txBox="1"/>
          <p:nvPr/>
        </p:nvSpPr>
        <p:spPr>
          <a:xfrm>
            <a:off x="3200399" y="1650413"/>
            <a:ext cx="5791200" cy="464871"/>
          </a:xfrm>
          <a:prstGeom prst="rect">
            <a:avLst/>
          </a:prstGeom>
        </p:spPr>
        <p:txBody>
          <a:bodyPr wrap="square" lIns="0" tIns="0" rIns="0" bIns="0" rtlCol="0" anchor="t">
            <a:spAutoFit/>
          </a:bodyPr>
          <a:lstStyle/>
          <a:p>
            <a:pPr algn="ctr">
              <a:lnSpc>
                <a:spcPts val="4212"/>
              </a:lnSpc>
            </a:pPr>
            <a:r>
              <a:rPr lang="en-US" b="1" dirty="0">
                <a:solidFill>
                  <a:srgbClr val="FFFFFF"/>
                </a:solidFill>
              </a:rPr>
              <a:t>Office of Administrative Services</a:t>
            </a:r>
          </a:p>
        </p:txBody>
      </p:sp>
      <p:sp>
        <p:nvSpPr>
          <p:cNvPr id="61" name="TextBox 21">
            <a:extLst>
              <a:ext uri="{FF2B5EF4-FFF2-40B4-BE49-F238E27FC236}">
                <a16:creationId xmlns:a16="http://schemas.microsoft.com/office/drawing/2014/main" id="{5E49C246-8167-5936-1436-38DED4EA94A9}"/>
              </a:ext>
            </a:extLst>
          </p:cNvPr>
          <p:cNvSpPr txBox="1"/>
          <p:nvPr/>
        </p:nvSpPr>
        <p:spPr>
          <a:xfrm>
            <a:off x="1994516" y="2284305"/>
            <a:ext cx="8202966" cy="1969770"/>
          </a:xfrm>
          <a:prstGeom prst="rect">
            <a:avLst/>
          </a:prstGeom>
        </p:spPr>
        <p:txBody>
          <a:bodyPr wrap="square" lIns="0" tIns="0" rIns="0" bIns="0" rtlCol="0" anchor="t">
            <a:spAutoFit/>
          </a:bodyPr>
          <a:lstStyle/>
          <a:p>
            <a:r>
              <a:rPr lang="en-US" sz="1600" dirty="0">
                <a:solidFill>
                  <a:srgbClr val="FFFFFF"/>
                </a:solidFill>
              </a:rPr>
              <a:t>The Office of Administrative Services is responsible for the internal administration of the Cabinet including budgeting, accounting, purchasing, human resources, payroll, benefits, internal audit, and facilities.</a:t>
            </a:r>
          </a:p>
          <a:p>
            <a:endParaRPr lang="en-US" sz="1600" dirty="0">
              <a:solidFill>
                <a:srgbClr val="FFFFFF"/>
              </a:solidFill>
            </a:endParaRPr>
          </a:p>
          <a:p>
            <a:r>
              <a:rPr lang="en-US" sz="1600" dirty="0">
                <a:solidFill>
                  <a:srgbClr val="FFFFFF"/>
                </a:solidFill>
              </a:rPr>
              <a:t>The office, through the Division of Technology Services, is also responsible for the design, development, implementation and maintenance of enterprise systems for human resources including the Kentucky Human Resource Information System (KHRIS), </a:t>
            </a:r>
            <a:r>
              <a:rPr lang="en-US" sz="1600" i="1" dirty="0">
                <a:solidFill>
                  <a:srgbClr val="FFFFFF"/>
                </a:solidFill>
              </a:rPr>
              <a:t>My</a:t>
            </a:r>
            <a:r>
              <a:rPr lang="en-US" sz="1600" dirty="0">
                <a:solidFill>
                  <a:srgbClr val="FFFFFF"/>
                </a:solidFill>
              </a:rPr>
              <a:t>PURPOSE talent management system and all technology in the Personnel Cabinet.</a:t>
            </a:r>
          </a:p>
        </p:txBody>
      </p:sp>
      <p:grpSp>
        <p:nvGrpSpPr>
          <p:cNvPr id="3" name="Group 2">
            <a:extLst>
              <a:ext uri="{FF2B5EF4-FFF2-40B4-BE49-F238E27FC236}">
                <a16:creationId xmlns:a16="http://schemas.microsoft.com/office/drawing/2014/main" id="{03A7FE15-C5FB-0AB7-77A9-6A3A2F982867}"/>
              </a:ext>
            </a:extLst>
          </p:cNvPr>
          <p:cNvGrpSpPr/>
          <p:nvPr/>
        </p:nvGrpSpPr>
        <p:grpSpPr>
          <a:xfrm>
            <a:off x="1603898" y="4733083"/>
            <a:ext cx="8984202" cy="1632732"/>
            <a:chOff x="1603899" y="4395732"/>
            <a:chExt cx="8984202" cy="1632732"/>
          </a:xfrm>
        </p:grpSpPr>
        <p:sp>
          <p:nvSpPr>
            <p:cNvPr id="4" name="Freeform 12">
              <a:extLst>
                <a:ext uri="{FF2B5EF4-FFF2-40B4-BE49-F238E27FC236}">
                  <a16:creationId xmlns:a16="http://schemas.microsoft.com/office/drawing/2014/main" id="{16DA39F2-E9AA-7A89-0F75-3C72BE6B3105}"/>
                </a:ext>
              </a:extLst>
            </p:cNvPr>
            <p:cNvSpPr/>
            <p:nvPr/>
          </p:nvSpPr>
          <p:spPr>
            <a:xfrm>
              <a:off x="1603899" y="4395732"/>
              <a:ext cx="8984202" cy="1632732"/>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sp>
        <p:sp>
          <p:nvSpPr>
            <p:cNvPr id="14" name="TextBox 20">
              <a:extLst>
                <a:ext uri="{FF2B5EF4-FFF2-40B4-BE49-F238E27FC236}">
                  <a16:creationId xmlns:a16="http://schemas.microsoft.com/office/drawing/2014/main" id="{30520EBC-AFCB-FF66-D15E-FCE26D403836}"/>
                </a:ext>
              </a:extLst>
            </p:cNvPr>
            <p:cNvSpPr txBox="1"/>
            <p:nvPr/>
          </p:nvSpPr>
          <p:spPr>
            <a:xfrm>
              <a:off x="2066259" y="4395732"/>
              <a:ext cx="8059482" cy="464871"/>
            </a:xfrm>
            <a:prstGeom prst="rect">
              <a:avLst/>
            </a:prstGeom>
          </p:spPr>
          <p:txBody>
            <a:bodyPr wrap="square" lIns="0" tIns="0" rIns="0" bIns="0" rtlCol="0" anchor="t">
              <a:spAutoFit/>
            </a:bodyPr>
            <a:lstStyle/>
            <a:p>
              <a:pPr algn="ctr">
                <a:lnSpc>
                  <a:spcPts val="4212"/>
                </a:lnSpc>
              </a:pPr>
              <a:r>
                <a:rPr lang="en-US" b="1" dirty="0">
                  <a:solidFill>
                    <a:srgbClr val="FFFFFF"/>
                  </a:solidFill>
                </a:rPr>
                <a:t>Office of Legal Services</a:t>
              </a:r>
            </a:p>
          </p:txBody>
        </p:sp>
        <p:sp>
          <p:nvSpPr>
            <p:cNvPr id="15" name="TextBox 21">
              <a:extLst>
                <a:ext uri="{FF2B5EF4-FFF2-40B4-BE49-F238E27FC236}">
                  <a16:creationId xmlns:a16="http://schemas.microsoft.com/office/drawing/2014/main" id="{8BC4A6C5-026B-2E1A-B402-612DD5467664}"/>
                </a:ext>
              </a:extLst>
            </p:cNvPr>
            <p:cNvSpPr txBox="1"/>
            <p:nvPr/>
          </p:nvSpPr>
          <p:spPr>
            <a:xfrm>
              <a:off x="2244137" y="4980962"/>
              <a:ext cx="7703727" cy="829971"/>
            </a:xfrm>
            <a:prstGeom prst="rect">
              <a:avLst/>
            </a:prstGeom>
          </p:spPr>
          <p:txBody>
            <a:bodyPr wrap="square" lIns="0" tIns="0" rIns="0" bIns="0" rtlCol="0" anchor="t">
              <a:spAutoFit/>
            </a:bodyPr>
            <a:lstStyle/>
            <a:p>
              <a:pPr>
                <a:lnSpc>
                  <a:spcPts val="2175"/>
                </a:lnSpc>
              </a:pPr>
              <a:r>
                <a:rPr lang="en-US" sz="1599" dirty="0">
                  <a:solidFill>
                    <a:srgbClr val="FFFFFF"/>
                  </a:solidFill>
                </a:rPr>
                <a:t>The Office of Legal Services (OLS) serves as the primary representative of the Cabinet in any legal matters. OLS also provides legal guidance and assistance to Executive Branch agencies on the KRS Chapter 18A merit system and employment legal matters.</a:t>
              </a:r>
            </a:p>
          </p:txBody>
        </p:sp>
      </p:grpSp>
    </p:spTree>
    <p:extLst>
      <p:ext uri="{BB962C8B-B14F-4D97-AF65-F5344CB8AC3E}">
        <p14:creationId xmlns:p14="http://schemas.microsoft.com/office/powerpoint/2010/main" val="3557568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78D1B6-6619-561E-9442-FF505F4379AB}"/>
              </a:ext>
            </a:extLst>
          </p:cNvPr>
          <p:cNvSpPr/>
          <p:nvPr/>
        </p:nvSpPr>
        <p:spPr>
          <a:xfrm>
            <a:off x="11089179"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2" name="Freeform 12">
            <a:extLst>
              <a:ext uri="{FF2B5EF4-FFF2-40B4-BE49-F238E27FC236}">
                <a16:creationId xmlns:a16="http://schemas.microsoft.com/office/drawing/2014/main" id="{277BE00F-B621-B31C-CB1D-FB840BF95C0F}"/>
              </a:ext>
            </a:extLst>
          </p:cNvPr>
          <p:cNvSpPr/>
          <p:nvPr/>
        </p:nvSpPr>
        <p:spPr>
          <a:xfrm>
            <a:off x="1603899" y="1650413"/>
            <a:ext cx="8984202" cy="2246884"/>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sz="1200" dirty="0"/>
          </a:p>
        </p:txBody>
      </p:sp>
      <p:sp>
        <p:nvSpPr>
          <p:cNvPr id="6" name="Rectangle 5">
            <a:extLst>
              <a:ext uri="{FF2B5EF4-FFF2-40B4-BE49-F238E27FC236}">
                <a16:creationId xmlns:a16="http://schemas.microsoft.com/office/drawing/2014/main" id="{C34D17A2-6DB9-C029-CE4F-3E82CF25DC74}"/>
              </a:ext>
            </a:extLst>
          </p:cNvPr>
          <p:cNvSpPr/>
          <p:nvPr/>
        </p:nvSpPr>
        <p:spPr>
          <a:xfrm>
            <a:off x="0" y="378824"/>
            <a:ext cx="1102821" cy="587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E391FF4-9E4B-7021-0FD8-EB7E443D26A0}"/>
              </a:ext>
            </a:extLst>
          </p:cNvPr>
          <p:cNvSpPr/>
          <p:nvPr/>
        </p:nvSpPr>
        <p:spPr>
          <a:xfrm>
            <a:off x="877528" y="192809"/>
            <a:ext cx="10515600" cy="959169"/>
          </a:xfrm>
          <a:prstGeom prst="rect">
            <a:avLst/>
          </a:prstGeom>
          <a:solidFill>
            <a:srgbClr val="ABD5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Title 1">
            <a:extLst>
              <a:ext uri="{FF2B5EF4-FFF2-40B4-BE49-F238E27FC236}">
                <a16:creationId xmlns:a16="http://schemas.microsoft.com/office/drawing/2014/main" id="{9D971765-3159-F1EA-0E66-A4084F5593FE}"/>
              </a:ext>
            </a:extLst>
          </p:cNvPr>
          <p:cNvSpPr>
            <a:spLocks noGrp="1"/>
          </p:cNvSpPr>
          <p:nvPr>
            <p:ph type="title"/>
          </p:nvPr>
        </p:nvSpPr>
        <p:spPr>
          <a:xfrm>
            <a:off x="838199" y="318386"/>
            <a:ext cx="10515600" cy="708013"/>
          </a:xfrm>
        </p:spPr>
        <p:txBody>
          <a:bodyPr>
            <a:noAutofit/>
          </a:bodyPr>
          <a:lstStyle/>
          <a:p>
            <a:pPr algn="ctr"/>
            <a:r>
              <a:rPr lang="en-US" sz="3600" b="1" dirty="0">
                <a:solidFill>
                  <a:srgbClr val="093B60"/>
                </a:solidFill>
                <a:latin typeface="+mj-lt"/>
              </a:rPr>
              <a:t>Office of the Secretary</a:t>
            </a:r>
          </a:p>
        </p:txBody>
      </p:sp>
      <p:sp>
        <p:nvSpPr>
          <p:cNvPr id="63" name="TextBox 20">
            <a:extLst>
              <a:ext uri="{FF2B5EF4-FFF2-40B4-BE49-F238E27FC236}">
                <a16:creationId xmlns:a16="http://schemas.microsoft.com/office/drawing/2014/main" id="{A0E77A90-2964-22C5-6A0C-227214CE65F7}"/>
              </a:ext>
            </a:extLst>
          </p:cNvPr>
          <p:cNvSpPr txBox="1"/>
          <p:nvPr/>
        </p:nvSpPr>
        <p:spPr>
          <a:xfrm>
            <a:off x="3118866" y="1684680"/>
            <a:ext cx="5954268" cy="464871"/>
          </a:xfrm>
          <a:prstGeom prst="rect">
            <a:avLst/>
          </a:prstGeom>
        </p:spPr>
        <p:txBody>
          <a:bodyPr wrap="square" lIns="0" tIns="0" rIns="0" bIns="0" rtlCol="0" anchor="t">
            <a:spAutoFit/>
          </a:bodyPr>
          <a:lstStyle/>
          <a:p>
            <a:pPr algn="ctr">
              <a:lnSpc>
                <a:spcPts val="4212"/>
              </a:lnSpc>
            </a:pPr>
            <a:r>
              <a:rPr lang="en-US" b="1" dirty="0">
                <a:solidFill>
                  <a:srgbClr val="FFFFFF"/>
                </a:solidFill>
              </a:rPr>
              <a:t>Office of Public Affairs</a:t>
            </a:r>
          </a:p>
        </p:txBody>
      </p:sp>
      <p:sp>
        <p:nvSpPr>
          <p:cNvPr id="64" name="TextBox 21">
            <a:extLst>
              <a:ext uri="{FF2B5EF4-FFF2-40B4-BE49-F238E27FC236}">
                <a16:creationId xmlns:a16="http://schemas.microsoft.com/office/drawing/2014/main" id="{4622AC4B-D639-D90D-5D2E-417FBD58DE56}"/>
              </a:ext>
            </a:extLst>
          </p:cNvPr>
          <p:cNvSpPr txBox="1"/>
          <p:nvPr/>
        </p:nvSpPr>
        <p:spPr>
          <a:xfrm>
            <a:off x="1823305" y="2407871"/>
            <a:ext cx="8545390" cy="1231106"/>
          </a:xfrm>
          <a:prstGeom prst="rect">
            <a:avLst/>
          </a:prstGeom>
        </p:spPr>
        <p:txBody>
          <a:bodyPr wrap="square" lIns="0" tIns="0" rIns="0" bIns="0" rtlCol="0" anchor="t">
            <a:spAutoFit/>
          </a:bodyPr>
          <a:lstStyle/>
          <a:p>
            <a:r>
              <a:rPr lang="en-US" sz="1600" dirty="0">
                <a:solidFill>
                  <a:srgbClr val="FFFFFF"/>
                </a:solidFill>
              </a:rPr>
              <a:t>The Office of Public Affairs (OPA) provides communication planning and marketing services for the Personnel Cabinet, promoting employee benefits, programs and services, policies, and new initiatives. </a:t>
            </a:r>
          </a:p>
          <a:p>
            <a:endParaRPr lang="en-US" sz="1600" dirty="0">
              <a:solidFill>
                <a:srgbClr val="FFFFFF"/>
              </a:solidFill>
            </a:endParaRPr>
          </a:p>
          <a:p>
            <a:r>
              <a:rPr lang="en-US" sz="1600" dirty="0">
                <a:solidFill>
                  <a:srgbClr val="FFFFFF"/>
                </a:solidFill>
              </a:rPr>
              <a:t>OPA is also responsible for media relations, website design and maintenance, social and electronic media, publications, and all communication distributed from the Cabinet.</a:t>
            </a:r>
          </a:p>
        </p:txBody>
      </p:sp>
      <p:grpSp>
        <p:nvGrpSpPr>
          <p:cNvPr id="4" name="Group 3">
            <a:extLst>
              <a:ext uri="{FF2B5EF4-FFF2-40B4-BE49-F238E27FC236}">
                <a16:creationId xmlns:a16="http://schemas.microsoft.com/office/drawing/2014/main" id="{9AF5A947-212F-C6A5-D7EE-955CCBCEB426}"/>
              </a:ext>
            </a:extLst>
          </p:cNvPr>
          <p:cNvGrpSpPr/>
          <p:nvPr/>
        </p:nvGrpSpPr>
        <p:grpSpPr>
          <a:xfrm>
            <a:off x="1643227" y="4164495"/>
            <a:ext cx="8984202" cy="2066184"/>
            <a:chOff x="1603898" y="4657121"/>
            <a:chExt cx="8984202" cy="2066184"/>
          </a:xfrm>
        </p:grpSpPr>
        <p:sp>
          <p:nvSpPr>
            <p:cNvPr id="14" name="Freeform 12">
              <a:extLst>
                <a:ext uri="{FF2B5EF4-FFF2-40B4-BE49-F238E27FC236}">
                  <a16:creationId xmlns:a16="http://schemas.microsoft.com/office/drawing/2014/main" id="{F572E615-CCF9-662D-64F9-DC870796A6F3}"/>
                </a:ext>
              </a:extLst>
            </p:cNvPr>
            <p:cNvSpPr/>
            <p:nvPr/>
          </p:nvSpPr>
          <p:spPr>
            <a:xfrm>
              <a:off x="1603898" y="4657121"/>
              <a:ext cx="8984202" cy="2066184"/>
            </a:xfrm>
            <a:custGeom>
              <a:avLst/>
              <a:gdLst/>
              <a:ahLst/>
              <a:cxnLst/>
              <a:rect l="l" t="t" r="r" b="b"/>
              <a:pathLst>
                <a:path w="2808249" h="574095">
                  <a:moveTo>
                    <a:pt x="37030" y="0"/>
                  </a:moveTo>
                  <a:lnTo>
                    <a:pt x="2771218" y="0"/>
                  </a:lnTo>
                  <a:cubicBezTo>
                    <a:pt x="2791670" y="0"/>
                    <a:pt x="2808249" y="16579"/>
                    <a:pt x="2808249" y="37030"/>
                  </a:cubicBezTo>
                  <a:lnTo>
                    <a:pt x="2808249" y="537064"/>
                  </a:lnTo>
                  <a:cubicBezTo>
                    <a:pt x="2808249" y="546885"/>
                    <a:pt x="2804347" y="556304"/>
                    <a:pt x="2797403" y="563249"/>
                  </a:cubicBezTo>
                  <a:cubicBezTo>
                    <a:pt x="2790458" y="570193"/>
                    <a:pt x="2781040" y="574095"/>
                    <a:pt x="2771218" y="574095"/>
                  </a:cubicBezTo>
                  <a:lnTo>
                    <a:pt x="37030" y="574095"/>
                  </a:lnTo>
                  <a:cubicBezTo>
                    <a:pt x="16579" y="574095"/>
                    <a:pt x="0" y="557515"/>
                    <a:pt x="0" y="537064"/>
                  </a:cubicBezTo>
                  <a:lnTo>
                    <a:pt x="0" y="37030"/>
                  </a:lnTo>
                  <a:cubicBezTo>
                    <a:pt x="0" y="27209"/>
                    <a:pt x="3901" y="17790"/>
                    <a:pt x="10846" y="10846"/>
                  </a:cubicBezTo>
                  <a:cubicBezTo>
                    <a:pt x="17790" y="3901"/>
                    <a:pt x="27209" y="0"/>
                    <a:pt x="37030" y="0"/>
                  </a:cubicBezTo>
                  <a:close/>
                </a:path>
              </a:pathLst>
            </a:custGeom>
            <a:solidFill>
              <a:schemeClr val="bg2"/>
            </a:solidFill>
          </p:spPr>
          <p:txBody>
            <a:bodyPr/>
            <a:lstStyle/>
            <a:p>
              <a:endParaRPr lang="en-US" dirty="0"/>
            </a:p>
          </p:txBody>
        </p:sp>
        <p:sp>
          <p:nvSpPr>
            <p:cNvPr id="15" name="TextBox 20">
              <a:extLst>
                <a:ext uri="{FF2B5EF4-FFF2-40B4-BE49-F238E27FC236}">
                  <a16:creationId xmlns:a16="http://schemas.microsoft.com/office/drawing/2014/main" id="{9359E772-B89F-0E48-174D-8D6C683BCA1B}"/>
                </a:ext>
              </a:extLst>
            </p:cNvPr>
            <p:cNvSpPr txBox="1"/>
            <p:nvPr/>
          </p:nvSpPr>
          <p:spPr>
            <a:xfrm>
              <a:off x="2066259" y="4695550"/>
              <a:ext cx="8059482" cy="464871"/>
            </a:xfrm>
            <a:prstGeom prst="rect">
              <a:avLst/>
            </a:prstGeom>
          </p:spPr>
          <p:txBody>
            <a:bodyPr wrap="square" lIns="0" tIns="0" rIns="0" bIns="0" rtlCol="0" anchor="t">
              <a:spAutoFit/>
            </a:bodyPr>
            <a:lstStyle/>
            <a:p>
              <a:pPr algn="ctr">
                <a:lnSpc>
                  <a:spcPts val="4212"/>
                </a:lnSpc>
              </a:pPr>
              <a:r>
                <a:rPr lang="en-US" b="1" dirty="0">
                  <a:solidFill>
                    <a:srgbClr val="FFFFFF"/>
                  </a:solidFill>
                </a:rPr>
                <a:t>Governmental Services Center</a:t>
              </a:r>
            </a:p>
          </p:txBody>
        </p:sp>
        <p:sp>
          <p:nvSpPr>
            <p:cNvPr id="16" name="TextBox 21">
              <a:extLst>
                <a:ext uri="{FF2B5EF4-FFF2-40B4-BE49-F238E27FC236}">
                  <a16:creationId xmlns:a16="http://schemas.microsoft.com/office/drawing/2014/main" id="{445C7AAF-2557-B124-3879-62699418B126}"/>
                </a:ext>
              </a:extLst>
            </p:cNvPr>
            <p:cNvSpPr txBox="1"/>
            <p:nvPr/>
          </p:nvSpPr>
          <p:spPr>
            <a:xfrm>
              <a:off x="1994517" y="5263351"/>
              <a:ext cx="8202966" cy="1231106"/>
            </a:xfrm>
            <a:prstGeom prst="rect">
              <a:avLst/>
            </a:prstGeom>
          </p:spPr>
          <p:txBody>
            <a:bodyPr wrap="square" lIns="0" tIns="0" rIns="0" bIns="0" rtlCol="0" anchor="t">
              <a:spAutoFit/>
            </a:bodyPr>
            <a:lstStyle/>
            <a:p>
              <a:r>
                <a:rPr lang="en-US" sz="1600" dirty="0">
                  <a:solidFill>
                    <a:srgbClr val="FFFFFF"/>
                  </a:solidFill>
                </a:rPr>
                <a:t>The Governmental Services Center (GSC) is responsible for creating, coordinating, and implementing training and employee development courses conducted on behalf of the Executive Branch, including consultations and customized training for all agencies including legislative and judicial branches. Additionally, GSC offers over 1,200 on-demand trainings available in our learning management system.</a:t>
              </a:r>
            </a:p>
          </p:txBody>
        </p:sp>
      </p:grpSp>
    </p:spTree>
    <p:extLst>
      <p:ext uri="{BB962C8B-B14F-4D97-AF65-F5344CB8AC3E}">
        <p14:creationId xmlns:p14="http://schemas.microsoft.com/office/powerpoint/2010/main" val="1698605801"/>
      </p:ext>
    </p:extLst>
  </p:cSld>
  <p:clrMapOvr>
    <a:masterClrMapping/>
  </p:clrMapOvr>
</p:sld>
</file>

<file path=ppt/theme/theme1.xml><?xml version="1.0" encoding="utf-8"?>
<a:theme xmlns:a="http://schemas.openxmlformats.org/drawingml/2006/main" name="Team Kentucky Theme">
  <a:themeElements>
    <a:clrScheme name="Team Kentucky">
      <a:dk1>
        <a:sysClr val="windowText" lastClr="000000"/>
      </a:dk1>
      <a:lt1>
        <a:sysClr val="window" lastClr="FFFFFF"/>
      </a:lt1>
      <a:dk2>
        <a:srgbClr val="093B60"/>
      </a:dk2>
      <a:lt2>
        <a:srgbClr val="FFFFFF"/>
      </a:lt2>
      <a:accent1>
        <a:srgbClr val="5EB3E4"/>
      </a:accent1>
      <a:accent2>
        <a:srgbClr val="F5831F"/>
      </a:accent2>
      <a:accent3>
        <a:srgbClr val="8C98A2"/>
      </a:accent3>
      <a:accent4>
        <a:srgbClr val="FED13F"/>
      </a:accent4>
      <a:accent5>
        <a:srgbClr val="2A58B4"/>
      </a:accent5>
      <a:accent6>
        <a:srgbClr val="009A4D"/>
      </a:accent6>
      <a:hlink>
        <a:srgbClr val="299BDB"/>
      </a:hlink>
      <a:folHlink>
        <a:srgbClr val="9680A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m Kentucky Theme" id="{5D6A283A-2A43-4BB5-9C96-D712EB0CE53F}" vid="{AD9AC136-AE88-4809-A42F-AF852193D9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Team Kentucky Theme</Template>
  <TotalTime>7555</TotalTime>
  <Words>1215</Words>
  <Application>Microsoft Office PowerPoint</Application>
  <PresentationFormat>Widescreen</PresentationFormat>
  <Paragraphs>97</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Open Sans</vt:lpstr>
      <vt:lpstr>Wingdings</vt:lpstr>
      <vt:lpstr>Team Kentucky Theme</vt:lpstr>
      <vt:lpstr>PowerPoint Presentation</vt:lpstr>
      <vt:lpstr>Personnel Cabinet Organizational Chart</vt:lpstr>
      <vt:lpstr>Department of Employee Insurance</vt:lpstr>
      <vt:lpstr>Dep. of Human Resources Administration</vt:lpstr>
      <vt:lpstr>Kentucky Public Employees' Deferred Compensation Authority</vt:lpstr>
      <vt:lpstr>Office of Employee Relations</vt:lpstr>
      <vt:lpstr>Office of Diversity, Equality &amp; Training</vt:lpstr>
      <vt:lpstr>Office of the Secretary</vt:lpstr>
      <vt:lpstr>Office of the Secretary</vt:lpstr>
      <vt:lpstr>PowerPoint Presentation</vt:lpstr>
    </vt:vector>
  </TitlesOfParts>
  <Company>COT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Mansfield, Kenneth F (Gov Office)</dc:creator>
  <cp:lastModifiedBy>Hurst, Alan B (PERS)</cp:lastModifiedBy>
  <cp:revision>161</cp:revision>
  <cp:lastPrinted>2020-10-07T21:28:41Z</cp:lastPrinted>
  <dcterms:created xsi:type="dcterms:W3CDTF">2020-09-25T16:15:25Z</dcterms:created>
  <dcterms:modified xsi:type="dcterms:W3CDTF">2023-07-28T19:35:14Z</dcterms:modified>
</cp:coreProperties>
</file>