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7" r:id="rId16"/>
    <p:sldId id="265" r:id="rId17"/>
    <p:sldId id="272" r:id="rId18"/>
    <p:sldId id="273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9C6E7-57D5-4D3D-839A-16C99FA26BB2}" v="23" dt="2023-10-29T20:11:13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Cases per Circuit</a:t>
            </a:r>
          </a:p>
          <a:p>
            <a:pPr>
              <a:defRPr/>
            </a:pPr>
            <a:r>
              <a:rPr lang="en-US" dirty="0"/>
              <a:t>Most Resource Dependent Cases</a:t>
            </a:r>
          </a:p>
          <a:p>
            <a:pPr>
              <a:defRPr/>
            </a:pPr>
            <a:r>
              <a:rPr lang="en-US" sz="1100" dirty="0"/>
              <a:t>As of June 2023</a:t>
            </a:r>
          </a:p>
        </c:rich>
      </c:tx>
      <c:layout>
        <c:manualLayout>
          <c:xMode val="edge"/>
          <c:yMode val="edge"/>
          <c:x val="0.24204505326825496"/>
          <c:y val="2.440412461732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'[Rollup 2426.xlsx]Sheet2'!$B$1</c:f>
              <c:strCache>
                <c:ptCount val="1"/>
                <c:pt idx="0">
                  <c:v>Number of circuits reporting at least one case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'[Rollup 2426.xlsx]Sheet2'!$A$2:$A$10</c:f>
              <c:strCache>
                <c:ptCount val="9"/>
                <c:pt idx="0">
                  <c:v>Death Penalty</c:v>
                </c:pt>
                <c:pt idx="1">
                  <c:v>Death Penalty Elg</c:v>
                </c:pt>
                <c:pt idx="2">
                  <c:v>Homicide</c:v>
                </c:pt>
                <c:pt idx="3">
                  <c:v>Child Victim</c:v>
                </c:pt>
                <c:pt idx="4">
                  <c:v>Elder Abuse</c:v>
                </c:pt>
                <c:pt idx="5">
                  <c:v>White-collar Theft</c:v>
                </c:pt>
                <c:pt idx="6">
                  <c:v>Cyber Crimes (children)</c:v>
                </c:pt>
                <c:pt idx="7">
                  <c:v>Drugged Driver</c:v>
                </c:pt>
                <c:pt idx="8">
                  <c:v>202(c) Inv Commitment</c:v>
                </c:pt>
              </c:strCache>
            </c:strRef>
          </c:cat>
          <c:val>
            <c:numRef>
              <c:f>'[Rollup 2426.xlsx]Sheet2'!$B$2:$B$10</c:f>
              <c:numCache>
                <c:formatCode>General</c:formatCode>
                <c:ptCount val="9"/>
                <c:pt idx="0">
                  <c:v>20</c:v>
                </c:pt>
                <c:pt idx="1">
                  <c:v>36</c:v>
                </c:pt>
                <c:pt idx="2">
                  <c:v>56</c:v>
                </c:pt>
                <c:pt idx="3">
                  <c:v>56</c:v>
                </c:pt>
                <c:pt idx="4">
                  <c:v>41</c:v>
                </c:pt>
                <c:pt idx="5">
                  <c:v>45</c:v>
                </c:pt>
                <c:pt idx="6">
                  <c:v>51</c:v>
                </c:pt>
                <c:pt idx="7">
                  <c:v>53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3-4424-8664-D139D7728C00}"/>
            </c:ext>
          </c:extLst>
        </c:ser>
        <c:ser>
          <c:idx val="1"/>
          <c:order val="1"/>
          <c:tx>
            <c:strRef>
              <c:f>'[Rollup 2426.xlsx]Sheet2'!$C$1</c:f>
              <c:strCache>
                <c:ptCount val="1"/>
                <c:pt idx="0">
                  <c:v>Average cases per circuit reporting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'[Rollup 2426.xlsx]Sheet2'!$A$2:$A$10</c:f>
              <c:strCache>
                <c:ptCount val="9"/>
                <c:pt idx="0">
                  <c:v>Death Penalty</c:v>
                </c:pt>
                <c:pt idx="1">
                  <c:v>Death Penalty Elg</c:v>
                </c:pt>
                <c:pt idx="2">
                  <c:v>Homicide</c:v>
                </c:pt>
                <c:pt idx="3">
                  <c:v>Child Victim</c:v>
                </c:pt>
                <c:pt idx="4">
                  <c:v>Elder Abuse</c:v>
                </c:pt>
                <c:pt idx="5">
                  <c:v>White-collar Theft</c:v>
                </c:pt>
                <c:pt idx="6">
                  <c:v>Cyber Crimes (children)</c:v>
                </c:pt>
                <c:pt idx="7">
                  <c:v>Drugged Driver</c:v>
                </c:pt>
                <c:pt idx="8">
                  <c:v>202(c) Inv Commitment</c:v>
                </c:pt>
              </c:strCache>
            </c:strRef>
          </c:cat>
          <c:val>
            <c:numRef>
              <c:f>'[Rollup 2426.xlsx]Sheet2'!$C$2:$C$10</c:f>
              <c:numCache>
                <c:formatCode>_(* #,##0.00_);_(* \(#,##0.00\);_(* "-"??_);_(@_)</c:formatCode>
                <c:ptCount val="9"/>
                <c:pt idx="0">
                  <c:v>2.25</c:v>
                </c:pt>
                <c:pt idx="1">
                  <c:v>3.0277777777777777</c:v>
                </c:pt>
                <c:pt idx="2">
                  <c:v>12.892857142857142</c:v>
                </c:pt>
                <c:pt idx="3">
                  <c:v>42.392857142857146</c:v>
                </c:pt>
                <c:pt idx="4">
                  <c:v>5.2439024390243905</c:v>
                </c:pt>
                <c:pt idx="5">
                  <c:v>20.377777777777776</c:v>
                </c:pt>
                <c:pt idx="6">
                  <c:v>10.764705882352942</c:v>
                </c:pt>
                <c:pt idx="7">
                  <c:v>25.20754716981132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3-4424-8664-D139D7728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0957280"/>
        <c:axId val="366390688"/>
      </c:barChart>
      <c:catAx>
        <c:axId val="202095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390688"/>
        <c:crosses val="autoZero"/>
        <c:auto val="1"/>
        <c:lblAlgn val="ctr"/>
        <c:lblOffset val="100"/>
        <c:noMultiLvlLbl val="0"/>
      </c:catAx>
      <c:valAx>
        <c:axId val="36639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095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92C0-0A8C-4D43-9D89-7F794CBC4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9B6D8-9E94-5E5B-5F8E-225D41AB0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8B95-8B86-0114-B5D1-EF5AA396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9E67-B709-D665-81F2-6EBCB045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7460-84BD-E19D-B6F6-73F65972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8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4BBA-3756-ED39-EC45-798D736C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24491-B4CD-2649-A649-D9D872688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AF26-782A-D45C-18F5-FB7555EE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DDD85-EFDF-BA4D-9D8A-DC1F22E5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31D6-F201-040C-0BC3-B7063F91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CEC4C-1E53-B731-F713-E3BB8AA1D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8E5B3-EEA2-2BF1-DEFF-0E546BBCC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A456B-BDF7-BC77-F098-0A5927805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082B-ED90-8E4D-1E4E-A0FD5E85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A82A1-CCC9-8C9A-BD2D-CAFB6B83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5756-1413-A63F-DD39-0DB0FDD3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89B0-76AA-6EFE-6944-3E260B3D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4FB6E-560D-970D-3F45-6A68D9D6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66907-C209-D6EF-0019-1F3F54BF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2C85B-89CB-54CF-AE19-6AE88C6E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3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D96D-71CA-F3D2-EB4C-B3E15E3D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4BD6A-7566-0959-5250-B9060411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51A9-F518-97E6-12D6-CF749970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11656-1763-FA5A-A244-5A9DEE21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9AF9-D151-7A86-FE14-2D728273B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7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2368-03BA-755C-134C-2BC77A56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2FD4-B680-FB63-859E-E5659CBCC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5683A-DEEF-7E67-2F2D-8787ECB54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5256E-6ABC-B623-3A21-D7C3EB976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B617F-0738-4C62-ADB8-2999889C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836D2-6366-734E-47D2-803F2483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2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2269-B54C-80FF-9B57-3953604A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82B46-43C0-33DC-D540-05EC353B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C421E-7487-037E-E97E-C20DDA1D9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D9D94-F064-20D3-0F81-A2241396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ADB38-7D5C-AD2B-45F1-E077E62E6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664C5-3FA2-2874-5C8C-3A35B9E7D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4EBB7-63D1-DD0C-BA15-D58C7A29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0CFFF-C423-59BA-492A-78A47AFD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DC76-D6CB-9B9B-ED01-BB3B6E10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4C2DC-CDA0-9AEB-DC4A-347F2366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221F8-7BFA-C11C-686C-9EAD3FDC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B7EA1-6B9D-1ABC-A3F5-4DAC5451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1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8010B-F9EB-373F-4904-CD1365C7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1B9ED-30E5-4976-49F2-912A1A53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50A05-AEF4-D4AC-2BE2-46318B47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5C87-7977-10BD-DCD6-46DFC72E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69D0-7A32-DA45-0559-6924CF23E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81EBA-A965-0241-A728-FCF97B841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1776F-E529-2CE5-F48D-3A110AA9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83611-C0F1-E3B8-AB1A-BBF5CE7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13368-E383-C9AC-0660-0915F3F1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7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4912-E02A-D449-AAD7-914E5D4EB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DE54B-B0D5-DEFC-DA96-09F0C6755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303C4-B5B1-4C02-F80E-183992D8E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F1BC4-2CEF-CE02-0AD0-102118E7C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9228E-9B0B-4F74-FE11-47243576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F5CF-8504-C943-F0D6-7B29FD1D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2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C36B-2F35-718D-F7EB-D4CA71F3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3BA2C-F13A-13C4-E514-BB80ACF13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1875-6E8A-0588-D041-B9A4AB485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6B9F-BB34-4A5A-A240-0118EB8E2078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F3230-22D1-5D4B-2AC4-CA6F009EC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8A9F8-AA5E-395E-3FB3-33CE99607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34C05-C869-4423-9A26-D25B7F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8986B-FEE1-D257-B1DF-4DECEF92D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154" y="478284"/>
            <a:ext cx="3045626" cy="1822657"/>
          </a:xfrm>
        </p:spPr>
        <p:txBody>
          <a:bodyPr anchor="b">
            <a:normAutofit fontScale="70000" lnSpcReduction="20000"/>
          </a:bodyPr>
          <a:lstStyle/>
          <a:p>
            <a:pPr algn="l"/>
            <a:r>
              <a:rPr lang="en-US" sz="2600" dirty="0">
                <a:solidFill>
                  <a:srgbClr val="FFFFFF"/>
                </a:solidFill>
              </a:rPr>
              <a:t>Unified Prosecutorial System</a:t>
            </a:r>
          </a:p>
          <a:p>
            <a:pPr algn="l"/>
            <a:endParaRPr lang="en-US" sz="2600" dirty="0">
              <a:solidFill>
                <a:srgbClr val="FFFFFF"/>
              </a:solidFill>
            </a:endParaRPr>
          </a:p>
          <a:p>
            <a:pPr algn="l"/>
            <a:r>
              <a:rPr lang="en-US" sz="2600" dirty="0">
                <a:solidFill>
                  <a:srgbClr val="FFFFFF"/>
                </a:solidFill>
              </a:rPr>
              <a:t>Biennial Budget Presentation Interim A&amp;R Budget Review Sub-committee</a:t>
            </a:r>
          </a:p>
          <a:p>
            <a:pPr algn="l"/>
            <a:r>
              <a:rPr lang="en-US" sz="2600" dirty="0">
                <a:solidFill>
                  <a:srgbClr val="FFFFFF"/>
                </a:solidFill>
              </a:rPr>
              <a:t>2024 - 2026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ymbol, text, emblem, circle&#10;&#10;Description automatically generated">
            <a:extLst>
              <a:ext uri="{FF2B5EF4-FFF2-40B4-BE49-F238E27FC236}">
                <a16:creationId xmlns:a16="http://schemas.microsoft.com/office/drawing/2014/main" id="{F9ACC0BA-C427-BCD4-98BE-0AD7A7A0C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510" y="467208"/>
            <a:ext cx="5923584" cy="5923584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8E2F475-180E-6A0C-351C-BDD6309DFF82}"/>
              </a:ext>
            </a:extLst>
          </p:cNvPr>
          <p:cNvSpPr txBox="1">
            <a:spLocks/>
          </p:cNvSpPr>
          <p:nvPr/>
        </p:nvSpPr>
        <p:spPr>
          <a:xfrm>
            <a:off x="1027047" y="6012578"/>
            <a:ext cx="2919738" cy="53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rgbClr val="FFFFFF"/>
                </a:solidFill>
              </a:rPr>
              <a:t>November 2, 2023</a:t>
            </a:r>
          </a:p>
        </p:txBody>
      </p:sp>
    </p:spTree>
    <p:extLst>
      <p:ext uri="{BB962C8B-B14F-4D97-AF65-F5344CB8AC3E}">
        <p14:creationId xmlns:p14="http://schemas.microsoft.com/office/powerpoint/2010/main" val="35231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AA8A34-18AB-114E-2AF9-8EF028C11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605204"/>
              </p:ext>
            </p:extLst>
          </p:nvPr>
        </p:nvGraphicFramePr>
        <p:xfrm>
          <a:off x="4828685" y="1431636"/>
          <a:ext cx="6050886" cy="4341372"/>
        </p:xfrm>
        <a:graphic>
          <a:graphicData uri="http://schemas.openxmlformats.org/drawingml/2006/table">
            <a:tbl>
              <a:tblPr/>
              <a:tblGrid>
                <a:gridCol w="3022792">
                  <a:extLst>
                    <a:ext uri="{9D8B030D-6E8A-4147-A177-3AD203B41FA5}">
                      <a16:colId xmlns:a16="http://schemas.microsoft.com/office/drawing/2014/main" val="867986801"/>
                    </a:ext>
                  </a:extLst>
                </a:gridCol>
                <a:gridCol w="1536724">
                  <a:extLst>
                    <a:ext uri="{9D8B030D-6E8A-4147-A177-3AD203B41FA5}">
                      <a16:colId xmlns:a16="http://schemas.microsoft.com/office/drawing/2014/main" val="361049708"/>
                    </a:ext>
                  </a:extLst>
                </a:gridCol>
                <a:gridCol w="1491370">
                  <a:extLst>
                    <a:ext uri="{9D8B030D-6E8A-4147-A177-3AD203B41FA5}">
                      <a16:colId xmlns:a16="http://schemas.microsoft.com/office/drawing/2014/main" val="3030553860"/>
                    </a:ext>
                  </a:extLst>
                </a:gridCol>
              </a:tblGrid>
              <a:tr h="377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 Type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FY25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FY26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5113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 Compensation Standardization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$2,944,900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$3,349,200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214499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Marsy’s Law – Advocates 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$4,900,800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$5,178,300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976006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Positions Requested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(From Budget Surveys)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$8,260,200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$8,726,400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1625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Rocket Docket Funding  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(Restricted Fund Replacement)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$2,000,000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$2,144,800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058614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Unified Case Management Software (SaaS)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$1,214,100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$1,528,000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999600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PAC Administrative Staff Funding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$1,060,300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1,119,000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893861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Expert Witness (202c)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$175,000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$400,000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025097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SB90 Program Coordinators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$855,400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$904,400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10941"/>
                  </a:ext>
                </a:extLst>
              </a:tr>
              <a:tr h="4240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Victim Witness Protection Funding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$25,000</a:t>
                      </a:r>
                      <a:endParaRPr lang="en-US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$25,000</a:t>
                      </a:r>
                      <a:endParaRPr lang="en-US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01" marR="636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7633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6F9645-A69A-3C02-8AC7-DE5BA517BB22}"/>
              </a:ext>
            </a:extLst>
          </p:cNvPr>
          <p:cNvSpPr txBox="1"/>
          <p:nvPr/>
        </p:nvSpPr>
        <p:spPr>
          <a:xfrm>
            <a:off x="4327018" y="350846"/>
            <a:ext cx="6165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sz="1800" b="1" u="sng" dirty="0"/>
              <a:t>Additional Budget Requests</a:t>
            </a:r>
          </a:p>
        </p:txBody>
      </p:sp>
    </p:spTree>
    <p:extLst>
      <p:ext uri="{BB962C8B-B14F-4D97-AF65-F5344CB8AC3E}">
        <p14:creationId xmlns:p14="http://schemas.microsoft.com/office/powerpoint/2010/main" val="22476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r>
              <a:rPr lang="en-US" sz="2000" dirty="0"/>
              <a:t>Attrition/Turnover – 15% in 2023</a:t>
            </a:r>
          </a:p>
          <a:p>
            <a:pPr lvl="1"/>
            <a:r>
              <a:rPr lang="en-US" sz="1600" dirty="0"/>
              <a:t>Salaries are not competitive</a:t>
            </a:r>
          </a:p>
          <a:p>
            <a:pPr lvl="1"/>
            <a:r>
              <a:rPr lang="en-US" sz="1600" dirty="0"/>
              <a:t>Cannot compete with private/other agencies</a:t>
            </a:r>
          </a:p>
          <a:p>
            <a:pPr lvl="1"/>
            <a:r>
              <a:rPr lang="en-US" sz="1600" dirty="0"/>
              <a:t>Demanding work and remote work opportunities not possible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Guaranteed Annual Increments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Salary Compensation Standardization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Additional Positions</a:t>
            </a:r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81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Caseload and Backlogs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Rise in more violent crimes – requiring more resources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Still working through pandemic backlog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Impacted by several natural disasters in 2023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burnout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Guaranteed Annual Increments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Salary Compensation Standardization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Additional Positions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Unified Case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19617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Uncertain Funding for Rocket Docket 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Replace Restricted Funds with Permanent General Fund Appropriation</a:t>
            </a:r>
          </a:p>
        </p:txBody>
      </p:sp>
    </p:spTree>
    <p:extLst>
      <p:ext uri="{BB962C8B-B14F-4D97-AF65-F5344CB8AC3E}">
        <p14:creationId xmlns:p14="http://schemas.microsoft.com/office/powerpoint/2010/main" val="116892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to KRS 202C Involuntary Commitment Hearings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Commonwealth’s Attorney must initiate proceedings when certain serious crimes are charged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health experts for evaluation and testimony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Estimated cost per evaluation is $3,000 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Estimated cost per testimony is $10,000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expert witness budget is i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nsufficient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Appropriation for Mental Health Experts in 202C Hearings</a:t>
            </a:r>
          </a:p>
        </p:txBody>
      </p:sp>
    </p:spTree>
    <p:extLst>
      <p:ext uri="{BB962C8B-B14F-4D97-AF65-F5344CB8AC3E}">
        <p14:creationId xmlns:p14="http://schemas.microsoft.com/office/powerpoint/2010/main" val="3957326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Victim Witness Protection Funding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additional funding in over 20 years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balance below $10,000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Restricted Fund replacement with annual General Fund appropriation </a:t>
            </a:r>
          </a:p>
        </p:txBody>
      </p:sp>
    </p:spTree>
    <p:extLst>
      <p:ext uri="{BB962C8B-B14F-4D97-AF65-F5344CB8AC3E}">
        <p14:creationId xmlns:p14="http://schemas.microsoft.com/office/powerpoint/2010/main" val="319004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1587D7-A51C-5AF2-FCF4-FEEE3D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r>
              <a:rPr lang="en-US" sz="2000" dirty="0"/>
              <a:t>Behavioral Health Conditional Discharge Pilots (SB90)</a:t>
            </a:r>
          </a:p>
          <a:p>
            <a:pPr lvl="1"/>
            <a:r>
              <a:rPr lang="en-US" sz="1600" dirty="0"/>
              <a:t>Resources required for extensive reporting requirements</a:t>
            </a: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Program Coordinator positions for each of the 11 pilot counties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And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 Attorneys</a:t>
            </a:r>
          </a:p>
          <a:p>
            <a:pPr algn="ctr"/>
            <a:endParaRPr lang="en-US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2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And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 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601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 for a Unified Criminal Justice Case Management System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system under utilized and not available for the County Attorneys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Unable to access or share information with other criminal justice partners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Marsy’s Law notification requirements</a:t>
            </a:r>
            <a:endParaRPr lang="en-US" sz="16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Appropriation to fund Case Management System for Commonwealth’s and County Attorneys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Reduced costs through streamlined workflow both internal and external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Improved collaboration and information flow with criminal justice partners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Faster case resolution through efficiencies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Improved communication with victims</a:t>
            </a:r>
          </a:p>
        </p:txBody>
      </p:sp>
    </p:spTree>
    <p:extLst>
      <p:ext uri="{BB962C8B-B14F-4D97-AF65-F5344CB8AC3E}">
        <p14:creationId xmlns:p14="http://schemas.microsoft.com/office/powerpoint/2010/main" val="1450539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And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 Attorneys</a:t>
            </a:r>
          </a:p>
          <a:p>
            <a:pPr algn="ctr"/>
            <a:endParaRPr lang="en-US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601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Prosecutors Advisory Council administrative division UNDERSTAFFED for years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full-time staff to support 177 offices and 1250 employees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Payroll/Personnel – 2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Procurement – 1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– 1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 Processing – ~2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support – including nights and weekends – 2.25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Addt’l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mandates such as data collection - .5</a:t>
            </a:r>
          </a:p>
          <a:p>
            <a:pPr marL="800100" lvl="1" indent="-342900">
              <a:spcBef>
                <a:spcPts val="0"/>
              </a:spcBef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 and Accounting - 2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Additional PAC administrative staffing positions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19 positions requested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Many to address growing list of mandates and initiatives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1076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And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 Attorneys</a:t>
            </a:r>
          </a:p>
          <a:p>
            <a:pPr algn="ctr"/>
            <a:endParaRPr lang="en-US" sz="3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601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r>
              <a:rPr lang="en-US" sz="2000" dirty="0"/>
              <a:t>Attracting and retaining prosecutorial staff to positions in the Commonwealth’s and County Attorneys offices.</a:t>
            </a:r>
          </a:p>
          <a:p>
            <a:r>
              <a:rPr lang="en-US" sz="2000" dirty="0"/>
              <a:t>Lack of funding for a minimum pay scale for prosecutors and staff.</a:t>
            </a:r>
          </a:p>
          <a:p>
            <a:r>
              <a:rPr lang="en-US" sz="2000" dirty="0"/>
              <a:t>Lack of funding for additional classifications within the Unified Prosecutorial System to allow for career advancement opportunities.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Funding to implement the recommendations in the 2020 Salary Scale, Classification and Compensation report for the Commonwealth’s and County Attorneys with the updated pay scale.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904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DC7AE9-27A1-3709-E0BB-BCBB30BEA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841" y="90577"/>
            <a:ext cx="8770775" cy="664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1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1587D7-A51C-5AF2-FCF4-FEEE3D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Overview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KRS 15.725: Prosecute ALL violations of criminal and penal laws in District Court</a:t>
            </a:r>
          </a:p>
          <a:p>
            <a:pPr lvl="1"/>
            <a:r>
              <a:rPr lang="en-US" sz="2000" dirty="0"/>
              <a:t>Represent the interests of the Commonwealth in Specialty Courts such as:</a:t>
            </a:r>
          </a:p>
          <a:p>
            <a:pPr lvl="2"/>
            <a:r>
              <a:rPr lang="en-US" sz="1600" dirty="0"/>
              <a:t>Family Court, Drug Court, Veterans Court, Mental Health Court</a:t>
            </a:r>
          </a:p>
          <a:p>
            <a:pPr lvl="1"/>
            <a:r>
              <a:rPr lang="en-US" sz="2000" dirty="0"/>
              <a:t>Shall review ALL criminal complaints</a:t>
            </a:r>
          </a:p>
          <a:p>
            <a:pPr lvl="1"/>
            <a:r>
              <a:rPr lang="en-US" sz="2000" dirty="0"/>
              <a:t>Frequently mediates local complaints </a:t>
            </a:r>
            <a:r>
              <a:rPr lang="en-US" sz="1800" i="1" dirty="0"/>
              <a:t>(currently cannot capture aggregate data on the number)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96% of FY23 General Fund expenses were dedicated to personnel costs.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5E4C101-9D31-AA78-02E5-FC6DD12F0E03}"/>
              </a:ext>
            </a:extLst>
          </p:cNvPr>
          <p:cNvSpPr txBox="1">
            <a:spLocks/>
          </p:cNvSpPr>
          <p:nvPr/>
        </p:nvSpPr>
        <p:spPr>
          <a:xfrm>
            <a:off x="292240" y="712314"/>
            <a:ext cx="2919738" cy="2275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4CA8C2-5D89-709F-4ADC-F23BC62B9D5F}"/>
              </a:ext>
            </a:extLst>
          </p:cNvPr>
          <p:cNvSpPr/>
          <p:nvPr/>
        </p:nvSpPr>
        <p:spPr>
          <a:xfrm>
            <a:off x="289192" y="354825"/>
            <a:ext cx="36053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4" name="Picture 3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13E17B29-08EB-3E13-522D-9F9E2B840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7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9980C440-CF24-A0C6-3674-19F10DFF33DB}"/>
              </a:ext>
            </a:extLst>
          </p:cNvPr>
          <p:cNvSpPr txBox="1">
            <a:spLocks/>
          </p:cNvSpPr>
          <p:nvPr/>
        </p:nvSpPr>
        <p:spPr>
          <a:xfrm>
            <a:off x="4592598" y="511388"/>
            <a:ext cx="6612952" cy="58441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/>
              <a:t>Base Budget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r>
              <a:rPr lang="en-US" sz="2000" dirty="0"/>
              <a:t>Supports 120 offices</a:t>
            </a:r>
          </a:p>
          <a:p>
            <a:pPr lvl="1"/>
            <a:r>
              <a:rPr lang="en-US" sz="1600" dirty="0"/>
              <a:t>307 full-time (including the elected) positions</a:t>
            </a:r>
          </a:p>
          <a:p>
            <a:pPr lvl="1"/>
            <a:r>
              <a:rPr lang="en-US" sz="1600" dirty="0"/>
              <a:t>331 part-time positions</a:t>
            </a:r>
          </a:p>
          <a:p>
            <a:pPr lvl="1"/>
            <a:r>
              <a:rPr lang="en-US" sz="1600" dirty="0"/>
              <a:t>40 quarter-time positions</a:t>
            </a:r>
          </a:p>
          <a:p>
            <a:pPr lvl="1"/>
            <a:r>
              <a:rPr lang="en-US" sz="1600" dirty="0"/>
              <a:t>Operating budget $8,000/office annually which must cover rent, utilities, supplies, copiers, computers, etc. </a:t>
            </a:r>
          </a:p>
          <a:p>
            <a:pPr lvl="1"/>
            <a:r>
              <a:rPr lang="en-US" sz="1600" dirty="0"/>
              <a:t>96% of FY23 General Fund expenses were dedicated to personnel costs.</a:t>
            </a:r>
          </a:p>
          <a:p>
            <a:pPr lvl="1"/>
            <a:endParaRPr lang="en-US" sz="1600" dirty="0"/>
          </a:p>
          <a:p>
            <a:r>
              <a:rPr lang="en-US" sz="2000" dirty="0"/>
              <a:t>HB8 Actuarily Accrued Liability Compensation Subsidy for 32 offices currently.</a:t>
            </a:r>
          </a:p>
          <a:p>
            <a:pPr lvl="1"/>
            <a:r>
              <a:rPr lang="en-US" sz="1600" dirty="0"/>
              <a:t>FY23 expended ~$1.7M</a:t>
            </a:r>
          </a:p>
          <a:p>
            <a:pPr lvl="1"/>
            <a:r>
              <a:rPr lang="en-US" sz="1600" dirty="0"/>
              <a:t>FY24 budgeted $1.9M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County Attorney Rocket Docket Programs</a:t>
            </a:r>
          </a:p>
          <a:p>
            <a:pPr lvl="1"/>
            <a:r>
              <a:rPr lang="en-US" sz="1600" dirty="0"/>
              <a:t>$742k for FY24 in general funds to support 44 positions in 23 offices</a:t>
            </a:r>
          </a:p>
          <a:p>
            <a:pPr lvl="1"/>
            <a:r>
              <a:rPr lang="en-US" sz="1600" dirty="0"/>
              <a:t>Savings to the state for FY23 ~$30M in local jail costs</a:t>
            </a:r>
          </a:p>
          <a:p>
            <a:pPr lvl="1"/>
            <a:r>
              <a:rPr lang="en-US" sz="1600" dirty="0"/>
              <a:t>Estimated $210M since inception in FY2016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Additional funding provided in previous budget</a:t>
            </a:r>
          </a:p>
          <a:p>
            <a:pPr lvl="1"/>
            <a:r>
              <a:rPr lang="en-US" sz="1600" dirty="0"/>
              <a:t>87 positions added or upgraded status </a:t>
            </a:r>
          </a:p>
          <a:p>
            <a:pPr lvl="1"/>
            <a:r>
              <a:rPr lang="en-US" sz="1600" dirty="0"/>
              <a:t>VOCA grant cuts – 14 victim advocate positions assumed</a:t>
            </a:r>
          </a:p>
          <a:p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898DC9-4DDE-32C2-34AE-A7632777402C}"/>
              </a:ext>
            </a:extLst>
          </p:cNvPr>
          <p:cNvSpPr/>
          <p:nvPr/>
        </p:nvSpPr>
        <p:spPr>
          <a:xfrm>
            <a:off x="289192" y="354825"/>
            <a:ext cx="36053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5" name="Picture 4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40A048F7-2392-3504-22B5-0F1EBACA3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6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1587D7-A51C-5AF2-FCF4-FEEE3D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en-US" sz="2000" b="1" u="sng" dirty="0"/>
              <a:t>Additional Budget Requests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A9D467-9176-5846-8982-35668AB0161F}"/>
              </a:ext>
            </a:extLst>
          </p:cNvPr>
          <p:cNvSpPr/>
          <p:nvPr/>
        </p:nvSpPr>
        <p:spPr>
          <a:xfrm>
            <a:off x="289192" y="354825"/>
            <a:ext cx="36053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67E08496-96EB-F2F9-B7B0-2B9BE35AC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DB8758-65B4-F89B-23C5-B2C65B055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572"/>
              </p:ext>
            </p:extLst>
          </p:nvPr>
        </p:nvGraphicFramePr>
        <p:xfrm>
          <a:off x="5260897" y="1643969"/>
          <a:ext cx="6516382" cy="3320415"/>
        </p:xfrm>
        <a:graphic>
          <a:graphicData uri="http://schemas.openxmlformats.org/drawingml/2006/table">
            <a:tbl>
              <a:tblPr/>
              <a:tblGrid>
                <a:gridCol w="3213080">
                  <a:extLst>
                    <a:ext uri="{9D8B030D-6E8A-4147-A177-3AD203B41FA5}">
                      <a16:colId xmlns:a16="http://schemas.microsoft.com/office/drawing/2014/main" val="3537180162"/>
                    </a:ext>
                  </a:extLst>
                </a:gridCol>
                <a:gridCol w="1724947">
                  <a:extLst>
                    <a:ext uri="{9D8B030D-6E8A-4147-A177-3AD203B41FA5}">
                      <a16:colId xmlns:a16="http://schemas.microsoft.com/office/drawing/2014/main" val="1852148804"/>
                    </a:ext>
                  </a:extLst>
                </a:gridCol>
                <a:gridCol w="1578355">
                  <a:extLst>
                    <a:ext uri="{9D8B030D-6E8A-4147-A177-3AD203B41FA5}">
                      <a16:colId xmlns:a16="http://schemas.microsoft.com/office/drawing/2014/main" val="3305708020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 Type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FY25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FY26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179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Salary Compensation Standardization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$8,278,500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$9,262,500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1807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Marsy’s Law – Advocates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$7,222,200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$7,633,600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685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Positions Requested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(From Budget Surveys)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$9,097,400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$9,609,900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0575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Unified Case Management Software (SaaS)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$1,432,500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$1,756,900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2354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PAC Administrative Staff Funding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$1,060,300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$1,119,000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71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SB90 Program Coordinators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$855,400</a:t>
                      </a:r>
                      <a:endParaRPr lang="en-US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$904,400</a:t>
                      </a:r>
                      <a:endParaRPr lang="en-US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50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9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1587D7-A51C-5AF2-FCF4-FEEE3D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0" indent="0"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r>
              <a:rPr lang="en-US" sz="2000" dirty="0"/>
              <a:t>Attrition/Turnover – 12% in 2023</a:t>
            </a:r>
          </a:p>
          <a:p>
            <a:pPr lvl="1"/>
            <a:r>
              <a:rPr lang="en-US" sz="1600" dirty="0"/>
              <a:t>Salaries are not competitive</a:t>
            </a:r>
          </a:p>
          <a:p>
            <a:pPr lvl="1"/>
            <a:r>
              <a:rPr lang="en-US" sz="1600" dirty="0"/>
              <a:t>Cannot compete with private/other agencies</a:t>
            </a:r>
          </a:p>
          <a:p>
            <a:pPr lvl="1"/>
            <a:r>
              <a:rPr lang="en-US" sz="1600" dirty="0"/>
              <a:t>Remote work opportunities not possible</a:t>
            </a: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Guaranteed Annual Increments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Salary Compensation Standardization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Additional Positions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222F08-9731-8CD6-9A96-F16BCCF62F71}"/>
              </a:ext>
            </a:extLst>
          </p:cNvPr>
          <p:cNvSpPr/>
          <p:nvPr/>
        </p:nvSpPr>
        <p:spPr>
          <a:xfrm>
            <a:off x="289192" y="354825"/>
            <a:ext cx="36053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C7BD213-982A-4BB9-6304-FF2EC410C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6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1587D7-A51C-5AF2-FCF4-FEEE3D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Challenges/Solutions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Challenge:  </a:t>
            </a:r>
          </a:p>
          <a:p>
            <a:r>
              <a:rPr lang="en-US" sz="2000" dirty="0"/>
              <a:t>New legislation impacting workload</a:t>
            </a:r>
          </a:p>
          <a:p>
            <a:pPr lvl="1"/>
            <a:r>
              <a:rPr lang="en-US" sz="1600" dirty="0"/>
              <a:t>Marsy’s Law</a:t>
            </a:r>
          </a:p>
          <a:p>
            <a:pPr lvl="1"/>
            <a:r>
              <a:rPr lang="en-US" sz="1600" dirty="0"/>
              <a:t>Casey’s Law</a:t>
            </a:r>
          </a:p>
          <a:p>
            <a:pPr lvl="1"/>
            <a:r>
              <a:rPr lang="en-US" sz="1600" dirty="0"/>
              <a:t>Tim’s Law</a:t>
            </a:r>
          </a:p>
          <a:p>
            <a:pPr lvl="1"/>
            <a:r>
              <a:rPr lang="en-US" sz="1600" dirty="0"/>
              <a:t>AOC caseload stats may not capture</a:t>
            </a:r>
          </a:p>
          <a:p>
            <a:pPr marL="0" indent="0">
              <a:buNone/>
            </a:pPr>
            <a:r>
              <a:rPr lang="en-US" sz="2000" dirty="0"/>
              <a:t>Solution: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Victims Advocates for the remaining 84 counties w/out one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Additional Positions – Prosecutors, Paralegals &amp; Administrative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Unified Case Management System</a:t>
            </a:r>
          </a:p>
          <a:p>
            <a:pPr lvl="1"/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0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835711" y="473401"/>
            <a:ext cx="6555347" cy="60632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/>
              <a:t>Overview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  <a:p>
            <a:pPr lvl="1"/>
            <a:r>
              <a:rPr lang="en-US" sz="2000" dirty="0"/>
              <a:t>KRS 15.725: Attend each circuit court and present evidence to the grand jury</a:t>
            </a:r>
          </a:p>
          <a:p>
            <a:pPr lvl="2"/>
            <a:r>
              <a:rPr lang="en-US" sz="1600" dirty="0"/>
              <a:t>Average of 3 times per month </a:t>
            </a:r>
          </a:p>
          <a:p>
            <a:pPr lvl="2"/>
            <a:r>
              <a:rPr lang="en-US" sz="1600" dirty="0"/>
              <a:t>Average of 52 cases per grand jury</a:t>
            </a:r>
          </a:p>
          <a:p>
            <a:pPr lvl="2"/>
            <a:r>
              <a:rPr lang="en-US" sz="1600" dirty="0"/>
              <a:t>Total number of cases presented does not represent total number of cases reviewed.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2000" dirty="0"/>
              <a:t>Felony prosecution of the most serious crimes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Must also respond to Motions for post-conviction relief and shock probation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E2B8963-0AD1-101B-C4C6-0790D5D99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50848"/>
              </p:ext>
            </p:extLst>
          </p:nvPr>
        </p:nvGraphicFramePr>
        <p:xfrm>
          <a:off x="5582188" y="2692811"/>
          <a:ext cx="4788687" cy="312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85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80F7A0-5744-B529-A03D-8C49D6B2729B}"/>
              </a:ext>
            </a:extLst>
          </p:cNvPr>
          <p:cNvSpPr/>
          <p:nvPr/>
        </p:nvSpPr>
        <p:spPr>
          <a:xfrm>
            <a:off x="289192" y="354825"/>
            <a:ext cx="36053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Commonwealth’s</a:t>
            </a: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Attorneys</a:t>
            </a:r>
          </a:p>
        </p:txBody>
      </p:sp>
      <p:pic>
        <p:nvPicPr>
          <p:cNvPr id="3" name="Picture 2" descr="A picture containing symbol, circle, emblem, text&#10;&#10;Description automatically generated">
            <a:extLst>
              <a:ext uri="{FF2B5EF4-FFF2-40B4-BE49-F238E27FC236}">
                <a16:creationId xmlns:a16="http://schemas.microsoft.com/office/drawing/2014/main" id="{0A0B169B-D0AD-6FA9-C2AF-4E841301F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7" y="5355807"/>
            <a:ext cx="1327282" cy="1327282"/>
          </a:xfrm>
          <a:prstGeom prst="rect">
            <a:avLst/>
          </a:prstGeom>
        </p:spPr>
      </p:pic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041E683-F561-97F1-F90E-AD23F32F766A}"/>
              </a:ext>
            </a:extLst>
          </p:cNvPr>
          <p:cNvSpPr txBox="1">
            <a:spLocks/>
          </p:cNvSpPr>
          <p:nvPr/>
        </p:nvSpPr>
        <p:spPr>
          <a:xfrm>
            <a:off x="4327018" y="354825"/>
            <a:ext cx="6555347" cy="57232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/>
              <a:t>Base Budget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u="sng" dirty="0"/>
          </a:p>
          <a:p>
            <a:r>
              <a:rPr lang="en-US" sz="2000" dirty="0"/>
              <a:t>Supports staff in 56 full-time and 1 part-time office</a:t>
            </a:r>
          </a:p>
          <a:p>
            <a:pPr lvl="1"/>
            <a:r>
              <a:rPr lang="en-US" sz="1600" dirty="0"/>
              <a:t>443 full-time (including the elected) positions</a:t>
            </a:r>
          </a:p>
          <a:p>
            <a:pPr lvl="1"/>
            <a:r>
              <a:rPr lang="en-US" sz="1600" dirty="0"/>
              <a:t>  57 part-time positions</a:t>
            </a:r>
          </a:p>
          <a:p>
            <a:pPr lvl="1"/>
            <a:r>
              <a:rPr lang="en-US" sz="1600" dirty="0"/>
              <a:t>  80 quarter-time positions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Operating budget</a:t>
            </a:r>
          </a:p>
          <a:p>
            <a:pPr lvl="1"/>
            <a:r>
              <a:rPr lang="en-US" sz="1200" dirty="0"/>
              <a:t>All operating expenses for 56 of the 57 offices </a:t>
            </a:r>
          </a:p>
          <a:p>
            <a:pPr lvl="1"/>
            <a:r>
              <a:rPr lang="en-US" sz="1200" dirty="0"/>
              <a:t>Expert Witness expenses</a:t>
            </a:r>
          </a:p>
          <a:p>
            <a:pPr lvl="1"/>
            <a:r>
              <a:rPr lang="en-US" sz="1200" dirty="0"/>
              <a:t>Legal Research</a:t>
            </a:r>
          </a:p>
          <a:p>
            <a:pPr lvl="1"/>
            <a:r>
              <a:rPr lang="en-US" sz="1200" dirty="0"/>
              <a:t>Information Technology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Commonwealth’s Rocket Docket Programs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$1.8M for FY24 in general funds in addition to $2M from Justice Cabinet to support 132 positions in 49 offices.</a:t>
            </a:r>
          </a:p>
          <a:p>
            <a:pPr lvl="1"/>
            <a:r>
              <a:rPr lang="en-US" sz="1600" dirty="0"/>
              <a:t>+ 48,000 cases completed in 8 years</a:t>
            </a:r>
          </a:p>
          <a:p>
            <a:pPr lvl="1"/>
            <a:r>
              <a:rPr lang="en-US" sz="1600" dirty="0"/>
              <a:t>+ 38,000 treatment referrals</a:t>
            </a:r>
          </a:p>
          <a:p>
            <a:pPr lvl="1"/>
            <a:r>
              <a:rPr lang="en-US" sz="1600" dirty="0"/>
              <a:t>Savings of over $210M since inception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Additional funding provided in previous budget</a:t>
            </a:r>
          </a:p>
          <a:p>
            <a:pPr lvl="1"/>
            <a:r>
              <a:rPr lang="en-US" sz="1600" dirty="0"/>
              <a:t>73 positions added or upgraded status </a:t>
            </a:r>
          </a:p>
          <a:p>
            <a:pPr lvl="1"/>
            <a:r>
              <a:rPr lang="en-US" sz="1600" dirty="0"/>
              <a:t>VOCA grant cuts – 5 victim advocate positions assumed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630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1166</Words>
  <Application>Microsoft Office PowerPoint</Application>
  <PresentationFormat>Widescreen</PresentationFormat>
  <Paragraphs>331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Carey (PAC)</dc:creator>
  <cp:lastModifiedBy>Gina Carey (PAC)</cp:lastModifiedBy>
  <cp:revision>11</cp:revision>
  <dcterms:created xsi:type="dcterms:W3CDTF">2023-05-18T20:10:47Z</dcterms:created>
  <dcterms:modified xsi:type="dcterms:W3CDTF">2023-10-30T19:59:38Z</dcterms:modified>
</cp:coreProperties>
</file>