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8" r:id="rId1"/>
    <p:sldMasterId id="2147484000" r:id="rId2"/>
  </p:sldMasterIdLst>
  <p:notesMasterIdLst>
    <p:notesMasterId r:id="rId25"/>
  </p:notesMasterIdLst>
  <p:sldIdLst>
    <p:sldId id="322" r:id="rId3"/>
    <p:sldId id="379" r:id="rId4"/>
    <p:sldId id="380" r:id="rId5"/>
    <p:sldId id="370" r:id="rId6"/>
    <p:sldId id="372" r:id="rId7"/>
    <p:sldId id="383" r:id="rId8"/>
    <p:sldId id="362" r:id="rId9"/>
    <p:sldId id="385" r:id="rId10"/>
    <p:sldId id="313" r:id="rId11"/>
    <p:sldId id="320" r:id="rId12"/>
    <p:sldId id="321" r:id="rId13"/>
    <p:sldId id="386" r:id="rId14"/>
    <p:sldId id="391" r:id="rId15"/>
    <p:sldId id="387" r:id="rId16"/>
    <p:sldId id="388" r:id="rId17"/>
    <p:sldId id="392" r:id="rId18"/>
    <p:sldId id="366" r:id="rId19"/>
    <p:sldId id="393" r:id="rId20"/>
    <p:sldId id="360" r:id="rId21"/>
    <p:sldId id="394" r:id="rId22"/>
    <p:sldId id="390" r:id="rId23"/>
    <p:sldId id="367"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5F48"/>
    <a:srgbClr val="FF5C5C"/>
    <a:srgbClr val="003E9A"/>
    <a:srgbClr val="D0BD6E"/>
    <a:srgbClr val="3E67DA"/>
    <a:srgbClr val="3333FF"/>
    <a:srgbClr val="3366FF"/>
    <a:srgbClr val="6E71FA"/>
    <a:srgbClr val="FFFF5C"/>
    <a:srgbClr val="FFD8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6" autoAdjust="0"/>
    <p:restoredTop sz="96323" autoAdjust="0"/>
  </p:normalViewPr>
  <p:slideViewPr>
    <p:cSldViewPr>
      <p:cViewPr varScale="1">
        <p:scale>
          <a:sx n="109" d="100"/>
          <a:sy n="109" d="100"/>
        </p:scale>
        <p:origin x="1482" y="96"/>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6AED0702-867D-4CCF-BADE-514FA1348131}" type="datetimeFigureOut">
              <a:rPr lang="en-US" smtClean="0"/>
              <a:pPr/>
              <a:t>6/4/2024</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05ED1F4C-05E5-496B-B7A8-AEE7112DDE11}" type="slidenum">
              <a:rPr lang="en-US" smtClean="0"/>
              <a:pPr/>
              <a:t>‹#›</a:t>
            </a:fld>
            <a:endParaRPr lang="en-US" dirty="0"/>
          </a:p>
        </p:txBody>
      </p:sp>
    </p:spTree>
    <p:extLst>
      <p:ext uri="{BB962C8B-B14F-4D97-AF65-F5344CB8AC3E}">
        <p14:creationId xmlns:p14="http://schemas.microsoft.com/office/powerpoint/2010/main" val="2213579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ED1F4C-05E5-496B-B7A8-AEE7112DDE11}" type="slidenum">
              <a:rPr lang="en-US" smtClean="0"/>
              <a:pPr/>
              <a:t>1</a:t>
            </a:fld>
            <a:endParaRPr lang="en-US" dirty="0"/>
          </a:p>
        </p:txBody>
      </p:sp>
    </p:spTree>
    <p:extLst>
      <p:ext uri="{BB962C8B-B14F-4D97-AF65-F5344CB8AC3E}">
        <p14:creationId xmlns:p14="http://schemas.microsoft.com/office/powerpoint/2010/main" val="353721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Special</a:t>
            </a:r>
            <a:r>
              <a:rPr lang="en-US" baseline="0" dirty="0"/>
              <a:t> Purpose Governmental Entity portal – provides a uniform on-line portal to report financial statements of the SPGE Budgets.</a:t>
            </a:r>
          </a:p>
          <a:p>
            <a:endParaRPr lang="en-US" dirty="0"/>
          </a:p>
          <a:p>
            <a:r>
              <a:rPr lang="en-US" dirty="0"/>
              <a:t>What qualifies as a Special District? (SPGEs): RS2013</a:t>
            </a:r>
            <a:r>
              <a:rPr lang="en-US" baseline="0" dirty="0"/>
              <a:t> HB1  Exercises less than statewide jurisdiction, exists for the purpose of providing one or a limited number of services or functions, governed by a board, council, commission, committee, authority or corporation with policy-making authority that is separate from the state and the governing body of the city, county, or cities and counties in which it operates, and has independent authority to generate public funds or may receive and expend public funds, grants, awards or appropriations from the state, any agency, city , county or SPGE.</a:t>
            </a:r>
          </a:p>
          <a:p>
            <a:endParaRPr lang="en-US" baseline="0" dirty="0"/>
          </a:p>
          <a:p>
            <a:r>
              <a:rPr lang="en-US" dirty="0"/>
              <a:t>The Kentucky Local Debt Report outlines bonded debt of counties, cities and special districts.</a:t>
            </a:r>
          </a:p>
          <a:p>
            <a:endParaRPr lang="en-US" dirty="0"/>
          </a:p>
          <a:p>
            <a:r>
              <a:rPr lang="en-US" b="1" dirty="0"/>
              <a:t>CDEBG</a:t>
            </a:r>
            <a:r>
              <a:rPr lang="en-US" dirty="0"/>
              <a:t> – available to city and county governments for</a:t>
            </a:r>
            <a:r>
              <a:rPr lang="en-US" b="1" dirty="0"/>
              <a:t>:</a:t>
            </a:r>
            <a:r>
              <a:rPr lang="en-US" b="1" baseline="0" dirty="0"/>
              <a:t> Community Emergency Relief</a:t>
            </a:r>
            <a:r>
              <a:rPr lang="en-US" b="0" baseline="0" dirty="0"/>
              <a:t> (Severe weather events or other crisis that adversely affects health, safety and welfare of the community)</a:t>
            </a:r>
            <a:r>
              <a:rPr lang="en-US" b="1" baseline="0" dirty="0"/>
              <a:t> , Community Projects </a:t>
            </a:r>
            <a:r>
              <a:rPr lang="en-US" baseline="0" dirty="0"/>
              <a:t>(health Depts., Senior Centers, Crisis centers and facilities that provide services to low and mod. Income persons and downtown revitalizations), </a:t>
            </a:r>
            <a:r>
              <a:rPr lang="en-US" b="1" baseline="0" dirty="0"/>
              <a:t>Economic Development </a:t>
            </a:r>
            <a:r>
              <a:rPr lang="en-US" baseline="0" dirty="0"/>
              <a:t>(provide training and professional advancement of low and mod income)</a:t>
            </a:r>
          </a:p>
          <a:p>
            <a:endParaRPr lang="en-US" baseline="0" dirty="0"/>
          </a:p>
          <a:p>
            <a:r>
              <a:rPr lang="en-US" b="1" baseline="0" dirty="0"/>
              <a:t>NSP – </a:t>
            </a:r>
            <a:r>
              <a:rPr lang="en-US" b="0" baseline="0" dirty="0"/>
              <a:t>funds from HUD to provide targeted assistance to acquire and redevelop foreclosed properties to prevent abandonment and neighborhood blight.</a:t>
            </a:r>
          </a:p>
          <a:p>
            <a:endParaRPr lang="en-US" b="0" baseline="0" dirty="0"/>
          </a:p>
          <a:p>
            <a:r>
              <a:rPr lang="en-US" b="1" baseline="0" dirty="0"/>
              <a:t>LWCF</a:t>
            </a:r>
            <a:r>
              <a:rPr lang="en-US" b="0" baseline="0" dirty="0"/>
              <a:t> – funds to acquire land for recreational development, construct new outdoor recreational facilities or the renovation of existing facilities. </a:t>
            </a:r>
          </a:p>
          <a:p>
            <a:endParaRPr lang="en-US" b="0" baseline="0" dirty="0"/>
          </a:p>
          <a:p>
            <a:r>
              <a:rPr lang="en-US" b="1" baseline="0" dirty="0"/>
              <a:t>RTP</a:t>
            </a:r>
            <a:r>
              <a:rPr lang="en-US" b="0" baseline="0" dirty="0"/>
              <a:t> – Funds to acquire easements for recreational trails and to develop and renovate trails for both motorized and non-motorized use.</a:t>
            </a:r>
          </a:p>
          <a:p>
            <a:endParaRPr lang="en-US" b="0" dirty="0"/>
          </a:p>
          <a:p>
            <a:r>
              <a:rPr lang="en-US" b="1" dirty="0"/>
              <a:t>ARC</a:t>
            </a:r>
            <a:r>
              <a:rPr lang="en-US" b="0" dirty="0"/>
              <a:t> - Funds to assist the economic development of Appalachia through a variety of projects in the areas of public infrastructure</a:t>
            </a:r>
            <a:r>
              <a:rPr lang="en-US" b="0" baseline="0" dirty="0"/>
              <a:t> (water, sewer, housing and telecommunications), human resource development (education, workforce development and affordable and accessible healthcare), and business development.  54 counties qualify for ARC funding.</a:t>
            </a:r>
          </a:p>
          <a:p>
            <a:endParaRPr lang="en-US" b="0" baseline="0" dirty="0"/>
          </a:p>
          <a:p>
            <a:r>
              <a:rPr lang="en-US" b="0" baseline="0" dirty="0"/>
              <a:t>DRA – funds used for economic development projects in 21 DRA-eligible counties.</a:t>
            </a:r>
          </a:p>
          <a:p>
            <a:r>
              <a:rPr lang="en-US" b="1" baseline="0" dirty="0"/>
              <a:t>JFA</a:t>
            </a:r>
            <a:r>
              <a:rPr lang="en-US" b="0" baseline="0" dirty="0"/>
              <a:t> – A way to unify funding to the ADDs form multiple sources (both state and federal).  Includes EDA (Economic Development Admin.), CDBG and DLG.</a:t>
            </a:r>
          </a:p>
          <a:p>
            <a:r>
              <a:rPr lang="en-US" b="1" dirty="0"/>
              <a:t> </a:t>
            </a:r>
          </a:p>
          <a:p>
            <a:r>
              <a:rPr lang="en-US" b="1" dirty="0"/>
              <a:t>Flood Control Matching Program</a:t>
            </a:r>
            <a:r>
              <a:rPr lang="en-US" b="0" dirty="0"/>
              <a:t> – funds used to help</a:t>
            </a:r>
            <a:r>
              <a:rPr lang="en-US" b="0" baseline="0" dirty="0"/>
              <a:t> meet the cost-share match requirements associated with the Corps of Engineers, FEMA and the Natural Resources Conservation Service flood control programs.</a:t>
            </a:r>
            <a:endParaRPr lang="en-US" b="1"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10</a:t>
            </a:fld>
            <a:endParaRPr lang="en-US" dirty="0"/>
          </a:p>
        </p:txBody>
      </p:sp>
    </p:spTree>
    <p:extLst>
      <p:ext uri="{BB962C8B-B14F-4D97-AF65-F5344CB8AC3E}">
        <p14:creationId xmlns:p14="http://schemas.microsoft.com/office/powerpoint/2010/main" val="986831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11</a:t>
            </a:fld>
            <a:endParaRPr lang="en-US" dirty="0"/>
          </a:p>
        </p:txBody>
      </p:sp>
    </p:spTree>
    <p:extLst>
      <p:ext uri="{BB962C8B-B14F-4D97-AF65-F5344CB8AC3E}">
        <p14:creationId xmlns:p14="http://schemas.microsoft.com/office/powerpoint/2010/main" val="3923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45" indent="-177845">
              <a:buFont typeface="Arial" panose="020B0604020202020204" pitchFamily="34" charset="0"/>
              <a:buChar char="•"/>
            </a:pPr>
            <a:r>
              <a:rPr lang="en-US" dirty="0"/>
              <a:t>Accepts complaints and investigate violations of the ethics</a:t>
            </a:r>
            <a:r>
              <a:rPr lang="en-US" baseline="0" dirty="0"/>
              <a:t> code</a:t>
            </a:r>
          </a:p>
          <a:p>
            <a:pPr marL="177845" indent="-177845">
              <a:buFont typeface="Arial" panose="020B0604020202020204" pitchFamily="34" charset="0"/>
              <a:buChar char="•"/>
            </a:pPr>
            <a:r>
              <a:rPr lang="en-US" baseline="0" dirty="0"/>
              <a:t>Charges public servants who violate the ethic code; including issuing fines and public reprimands</a:t>
            </a:r>
            <a:endParaRPr lang="en-US" dirty="0"/>
          </a:p>
          <a:p>
            <a:pPr marL="177845" indent="-177845">
              <a:buFont typeface="Arial" panose="020B0604020202020204" pitchFamily="34" charset="0"/>
              <a:buChar char="•"/>
            </a:pPr>
            <a:r>
              <a:rPr lang="en-US" dirty="0"/>
              <a:t>Public Records include:</a:t>
            </a:r>
          </a:p>
          <a:p>
            <a:pPr marL="652099" lvl="1" indent="-177845">
              <a:buFont typeface="Arial" panose="020B0604020202020204" pitchFamily="34" charset="0"/>
              <a:buChar char="•"/>
            </a:pPr>
            <a:r>
              <a:rPr lang="en-US" dirty="0"/>
              <a:t>Financial disclosures</a:t>
            </a:r>
            <a:r>
              <a:rPr lang="en-US" baseline="0" dirty="0"/>
              <a:t> of elected officials, candidates, and certain state employees</a:t>
            </a:r>
          </a:p>
          <a:p>
            <a:pPr marL="652099" lvl="1" indent="-177845">
              <a:buFont typeface="Arial" panose="020B0604020202020204" pitchFamily="34" charset="0"/>
              <a:buChar char="•"/>
            </a:pPr>
            <a:r>
              <a:rPr lang="en-US" baseline="0" dirty="0"/>
              <a:t>Executive lobbyists registration statements</a:t>
            </a:r>
          </a:p>
          <a:p>
            <a:pPr marL="652099" lvl="1" indent="-177845">
              <a:buFont typeface="Arial" panose="020B0604020202020204" pitchFamily="34" charset="0"/>
              <a:buChar char="•"/>
            </a:pPr>
            <a:r>
              <a:rPr lang="en-US" baseline="0" dirty="0"/>
              <a:t>Gift disclosure statements</a:t>
            </a:r>
          </a:p>
          <a:p>
            <a:pPr marL="652099" lvl="1" indent="-177845">
              <a:buFont typeface="Arial" panose="020B0604020202020204" pitchFamily="34" charset="0"/>
              <a:buChar char="•"/>
            </a:pPr>
            <a:r>
              <a:rPr lang="en-US" baseline="0" dirty="0"/>
              <a:t>Day to day record of the commission</a:t>
            </a:r>
          </a:p>
          <a:p>
            <a:pPr marL="177845" indent="-177845">
              <a:buFont typeface="Arial" panose="020B0604020202020204" pitchFamily="34" charset="0"/>
              <a:buChar char="•"/>
            </a:pPr>
            <a:r>
              <a:rPr lang="en-US" baseline="0" dirty="0"/>
              <a:t>Restricted Funds generated by lobbyist registration fees- increased from $125 to $500 in HB 80</a:t>
            </a:r>
          </a:p>
          <a:p>
            <a:pPr marL="177845" indent="-177845">
              <a:buFont typeface="Arial" panose="020B0604020202020204" pitchFamily="34" charset="0"/>
              <a:buChar char="•"/>
            </a:pPr>
            <a:r>
              <a:rPr lang="en-US" baseline="0" dirty="0"/>
              <a:t>Additional funding for $13,400 for FY2019 and $12,400 for FY2020 for relocation expenses.</a:t>
            </a:r>
          </a:p>
          <a:p>
            <a:pPr marL="177845" indent="-177845">
              <a:buFont typeface="Arial" panose="020B0604020202020204" pitchFamily="34" charset="0"/>
              <a:buChar char="•"/>
            </a:pPr>
            <a:r>
              <a:rPr lang="en-US" baseline="0" dirty="0"/>
              <a:t>SB 6 from 2019 will have an impact on receipts from additional lobbyist registration fees</a:t>
            </a:r>
          </a:p>
          <a:p>
            <a:pPr marL="474254" lvl="1"/>
            <a:r>
              <a:rPr lang="en-US" baseline="0" dirty="0"/>
              <a:t>	</a:t>
            </a:r>
          </a:p>
        </p:txBody>
      </p:sp>
      <p:sp>
        <p:nvSpPr>
          <p:cNvPr id="4" name="Slide Number Placeholder 3"/>
          <p:cNvSpPr>
            <a:spLocks noGrp="1"/>
          </p:cNvSpPr>
          <p:nvPr>
            <p:ph type="sldNum" sz="quarter" idx="10"/>
          </p:nvPr>
        </p:nvSpPr>
        <p:spPr/>
        <p:txBody>
          <a:bodyPr/>
          <a:lstStyle/>
          <a:p>
            <a:fld id="{05ED1F4C-05E5-496B-B7A8-AEE7112DDE11}" type="slidenum">
              <a:rPr lang="en-US" smtClean="0"/>
              <a:pPr/>
              <a:t>12</a:t>
            </a:fld>
            <a:endParaRPr lang="en-US" dirty="0"/>
          </a:p>
        </p:txBody>
      </p:sp>
    </p:spTree>
    <p:extLst>
      <p:ext uri="{BB962C8B-B14F-4D97-AF65-F5344CB8AC3E}">
        <p14:creationId xmlns:p14="http://schemas.microsoft.com/office/powerpoint/2010/main" val="2317580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Restricted</a:t>
            </a:r>
            <a:r>
              <a:rPr lang="en-US" baseline="0" dirty="0"/>
              <a:t> Funds are generated from candidate filing fees and business filing fees</a:t>
            </a:r>
            <a:endParaRPr lang="en-US" dirty="0"/>
          </a:p>
        </p:txBody>
      </p:sp>
      <p:sp>
        <p:nvSpPr>
          <p:cNvPr id="4" name="Slide Number Placeholder 3"/>
          <p:cNvSpPr>
            <a:spLocks noGrp="1"/>
          </p:cNvSpPr>
          <p:nvPr>
            <p:ph type="sldNum" sz="quarter" idx="10"/>
          </p:nvPr>
        </p:nvSpPr>
        <p:spPr/>
        <p:txBody>
          <a:bodyPr/>
          <a:lstStyle/>
          <a:p>
            <a:pPr defTabSz="948507">
              <a:defRPr/>
            </a:pPr>
            <a:fld id="{05ED1F4C-05E5-496B-B7A8-AEE7112DDE11}" type="slidenum">
              <a:rPr lang="en-US">
                <a:solidFill>
                  <a:prstClr val="black"/>
                </a:solidFill>
                <a:latin typeface="Calibri"/>
              </a:rPr>
              <a:pPr defTabSz="948507">
                <a:defRPr/>
              </a:pPr>
              <a:t>13</a:t>
            </a:fld>
            <a:endParaRPr lang="en-US" dirty="0">
              <a:solidFill>
                <a:prstClr val="black"/>
              </a:solidFill>
              <a:latin typeface="Calibri"/>
            </a:endParaRPr>
          </a:p>
        </p:txBody>
      </p:sp>
    </p:spTree>
    <p:extLst>
      <p:ext uri="{BB962C8B-B14F-4D97-AF65-F5344CB8AC3E}">
        <p14:creationId xmlns:p14="http://schemas.microsoft.com/office/powerpoint/2010/main" val="2388803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45" indent="-177845">
              <a:buFont typeface="Arial" panose="020B0604020202020204" pitchFamily="34" charset="0"/>
              <a:buChar char="•"/>
            </a:pPr>
            <a:r>
              <a:rPr lang="en-US" dirty="0"/>
              <a:t>Restricted</a:t>
            </a:r>
            <a:r>
              <a:rPr lang="en-US" baseline="0" dirty="0"/>
              <a:t> Funds are primarily generated through sales of precinct lists</a:t>
            </a:r>
            <a:endParaRPr lang="en-US" dirty="0"/>
          </a:p>
          <a:p>
            <a:pPr marL="177845" indent="-177845">
              <a:buFont typeface="Arial" panose="020B0604020202020204" pitchFamily="34" charset="0"/>
              <a:buChar char="•"/>
            </a:pPr>
            <a:r>
              <a:rPr lang="en-US" dirty="0"/>
              <a:t>State</a:t>
            </a:r>
            <a:r>
              <a:rPr lang="en-US" baseline="0" dirty="0"/>
              <a:t> share of county election expenses:</a:t>
            </a:r>
          </a:p>
          <a:p>
            <a:pPr marL="652099" lvl="1" indent="-177845">
              <a:buFont typeface="Arial" panose="020B0604020202020204" pitchFamily="34" charset="0"/>
              <a:buChar char="•"/>
            </a:pPr>
            <a:r>
              <a:rPr lang="en-US" baseline="0" dirty="0"/>
              <a:t>Statutory rate of up to $255 for each precinct</a:t>
            </a:r>
          </a:p>
          <a:p>
            <a:pPr marL="652099" lvl="1" indent="-177845">
              <a:buFont typeface="Arial" panose="020B0604020202020204" pitchFamily="34" charset="0"/>
              <a:buChar char="•"/>
            </a:pPr>
            <a:r>
              <a:rPr lang="en-US" baseline="0" dirty="0"/>
              <a:t>Statutory rate of $.50 per registered voter and $.25 for new registrants</a:t>
            </a:r>
          </a:p>
          <a:p>
            <a:pPr marL="652099" lvl="1" indent="-177845">
              <a:buFont typeface="Arial" panose="020B0604020202020204" pitchFamily="34" charset="0"/>
              <a:buChar char="•"/>
            </a:pPr>
            <a:r>
              <a:rPr lang="en-US" baseline="0" dirty="0"/>
              <a:t>Notwithstanding clauses lowering the rate repaid to county boards was taken out of the FY21 Budget Bill</a:t>
            </a:r>
          </a:p>
          <a:p>
            <a:pPr marL="177845" indent="-177845">
              <a:buFont typeface="Arial" panose="020B0604020202020204" pitchFamily="34" charset="0"/>
              <a:buChar char="•"/>
            </a:pPr>
            <a:r>
              <a:rPr lang="en-US" baseline="0" dirty="0" err="1"/>
              <a:t>HAVA</a:t>
            </a:r>
            <a:r>
              <a:rPr lang="en-US" baseline="0" dirty="0"/>
              <a:t> funding for new voting equipment is winding down.</a:t>
            </a:r>
          </a:p>
          <a:p>
            <a:pPr marL="177845" indent="-177845">
              <a:buFont typeface="Arial" panose="020B0604020202020204" pitchFamily="34" charset="0"/>
              <a:buChar char="•"/>
            </a:pPr>
            <a:r>
              <a:rPr lang="en-US" baseline="0" dirty="0" err="1"/>
              <a:t>HAVA</a:t>
            </a:r>
            <a:r>
              <a:rPr lang="en-US" baseline="0" dirty="0"/>
              <a:t> Title 3 grants were to insure all voting systems met a uniform and non-discriminatory threshold set by the federal government in the Help America Vote Act.	</a:t>
            </a:r>
          </a:p>
          <a:p>
            <a:pPr marL="474254" lvl="1"/>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14</a:t>
            </a:fld>
            <a:endParaRPr lang="en-US" dirty="0"/>
          </a:p>
        </p:txBody>
      </p:sp>
    </p:spTree>
    <p:extLst>
      <p:ext uri="{BB962C8B-B14F-4D97-AF65-F5344CB8AC3E}">
        <p14:creationId xmlns:p14="http://schemas.microsoft.com/office/powerpoint/2010/main" val="1981440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KREF</a:t>
            </a:r>
            <a:r>
              <a:rPr lang="en-US" dirty="0"/>
              <a:t> database – Kentucky Interactive presented at the Sept. 2022 meeting of State Government.  The database is still having issues, both with submitting campaign information and reporting information.  </a:t>
            </a:r>
          </a:p>
        </p:txBody>
      </p:sp>
      <p:sp>
        <p:nvSpPr>
          <p:cNvPr id="4" name="Slide Number Placeholder 3"/>
          <p:cNvSpPr>
            <a:spLocks noGrp="1"/>
          </p:cNvSpPr>
          <p:nvPr>
            <p:ph type="sldNum" sz="quarter" idx="5"/>
          </p:nvPr>
        </p:nvSpPr>
        <p:spPr/>
        <p:txBody>
          <a:bodyPr/>
          <a:lstStyle/>
          <a:p>
            <a:fld id="{05ED1F4C-05E5-496B-B7A8-AEE7112DDE11}" type="slidenum">
              <a:rPr lang="en-US" smtClean="0"/>
              <a:pPr/>
              <a:t>15</a:t>
            </a:fld>
            <a:endParaRPr lang="en-US" dirty="0"/>
          </a:p>
        </p:txBody>
      </p:sp>
    </p:spTree>
    <p:extLst>
      <p:ext uri="{BB962C8B-B14F-4D97-AF65-F5344CB8AC3E}">
        <p14:creationId xmlns:p14="http://schemas.microsoft.com/office/powerpoint/2010/main" val="3002805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HB6</a:t>
            </a:r>
            <a:r>
              <a:rPr lang="en-US" dirty="0"/>
              <a:t> additional funding - $41,500 in FY 24 and $140,900 in FY 25 and FY 26 in General Fund for the Kentucky Office of Regulatory Relief, $691,700 in FY 24 and $1,011,700 in FY 25 and FY 26 in General Fund for the Office of Medicaid Fraud and Abuse Control, $200,000 in FY 24, $600,000 in FY 25, and $300,000 in FY 26 in General Fund for Criminal Investigation Enhancements, $5 million in FY 25 and $10 million in FY 26 in Restricted Funds for Body Armor Grant Program, $1,199,000 in FY 25 and $2,974,000 in FY 26 in General Fund for Reorganization, $2 million in General Fund in each fiscal year for Recruitment and Retention, $3,241,200 in Restricted Funds and $1,939,700 in Federal Funds for Administrative Hearings, and $450,000 in each fiscal year for Child Exploitation Specialized Investigation and Prosecution Unit. </a:t>
            </a:r>
          </a:p>
          <a:p>
            <a:endParaRPr lang="en-US" dirty="0"/>
          </a:p>
          <a:p>
            <a:r>
              <a:rPr lang="en-US" dirty="0"/>
              <a:t>Administrative services includes:</a:t>
            </a:r>
          </a:p>
          <a:p>
            <a:pPr marL="652099" lvl="1" indent="-177845">
              <a:buFont typeface="Arial" panose="020B0604020202020204" pitchFamily="34" charset="0"/>
              <a:buChar char="•"/>
            </a:pPr>
            <a:r>
              <a:rPr lang="en-US" dirty="0"/>
              <a:t>The Office of the</a:t>
            </a:r>
            <a:r>
              <a:rPr lang="en-US" baseline="0" dirty="0"/>
              <a:t> Attorney General- provides management, policy direction, and leadership to implement program activities</a:t>
            </a:r>
          </a:p>
          <a:p>
            <a:pPr marL="652099" lvl="1" indent="-177845" defTabSz="948507">
              <a:buFont typeface="Arial" panose="020B0604020202020204" pitchFamily="34" charset="0"/>
              <a:buChar char="•"/>
              <a:defRPr/>
            </a:pPr>
            <a:r>
              <a:rPr lang="en-US" baseline="0" dirty="0"/>
              <a:t>The Office of Administrative Services- </a:t>
            </a:r>
            <a:r>
              <a:rPr lang="en-US" dirty="0"/>
              <a:t>personnel, payroll, fiscal, budget, IT, grants, and training</a:t>
            </a:r>
            <a:endParaRPr lang="en-US" baseline="0" dirty="0"/>
          </a:p>
          <a:p>
            <a:endParaRPr lang="en-US" baseline="0" dirty="0"/>
          </a:p>
          <a:p>
            <a:r>
              <a:rPr lang="en-US" baseline="0" dirty="0"/>
              <a:t>Uninsured Employers’ Fund- represents the fund in cases in which employers did not have workers compensation coverage for the claim. The fund ensures no worker will be unable to receive compensation because of failure by employer to obtain coverage</a:t>
            </a:r>
          </a:p>
          <a:p>
            <a:endParaRPr lang="en-US" baseline="0" dirty="0"/>
          </a:p>
          <a:p>
            <a:r>
              <a:rPr lang="en-US" baseline="0" dirty="0"/>
              <a:t>Restricted funds primarily generated from legal services, settlements, registration and filing fees </a:t>
            </a:r>
            <a:endParaRPr lang="en-US" dirty="0"/>
          </a:p>
        </p:txBody>
      </p:sp>
      <p:sp>
        <p:nvSpPr>
          <p:cNvPr id="4" name="Slide Number Placeholder 3"/>
          <p:cNvSpPr>
            <a:spLocks noGrp="1"/>
          </p:cNvSpPr>
          <p:nvPr>
            <p:ph type="sldNum" sz="quarter" idx="10"/>
          </p:nvPr>
        </p:nvSpPr>
        <p:spPr/>
        <p:txBody>
          <a:bodyPr/>
          <a:lstStyle/>
          <a:p>
            <a:pPr defTabSz="948507">
              <a:defRPr/>
            </a:pPr>
            <a:fld id="{05ED1F4C-05E5-496B-B7A8-AEE7112DDE11}" type="slidenum">
              <a:rPr lang="en-US">
                <a:solidFill>
                  <a:prstClr val="black"/>
                </a:solidFill>
                <a:latin typeface="Calibri"/>
              </a:rPr>
              <a:pPr defTabSz="948507">
                <a:defRPr/>
              </a:pPr>
              <a:t>16</a:t>
            </a:fld>
            <a:endParaRPr lang="en-US" dirty="0">
              <a:solidFill>
                <a:prstClr val="black"/>
              </a:solidFill>
              <a:latin typeface="Calibri"/>
            </a:endParaRPr>
          </a:p>
        </p:txBody>
      </p:sp>
    </p:spTree>
    <p:extLst>
      <p:ext uri="{BB962C8B-B14F-4D97-AF65-F5344CB8AC3E}">
        <p14:creationId xmlns:p14="http://schemas.microsoft.com/office/powerpoint/2010/main" val="144224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Restricted</a:t>
            </a:r>
            <a:r>
              <a:rPr lang="en-US" baseline="0" dirty="0"/>
              <a:t> Funds are primarily generated through asset forfeitures, grants, and transfers from other agencies</a:t>
            </a: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17</a:t>
            </a:fld>
            <a:endParaRPr lang="en-US" dirty="0"/>
          </a:p>
        </p:txBody>
      </p:sp>
    </p:spTree>
    <p:extLst>
      <p:ext uri="{BB962C8B-B14F-4D97-AF65-F5344CB8AC3E}">
        <p14:creationId xmlns:p14="http://schemas.microsoft.com/office/powerpoint/2010/main" val="702671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HB6</a:t>
            </a:r>
            <a:r>
              <a:rPr lang="en-US" dirty="0"/>
              <a:t> additional funding - $120,000 in General Fund in </a:t>
            </a:r>
            <a:r>
              <a:rPr lang="en-US" dirty="0" err="1"/>
              <a:t>FY25</a:t>
            </a:r>
            <a:r>
              <a:rPr lang="en-US" dirty="0"/>
              <a:t> for printing equipment </a:t>
            </a:r>
          </a:p>
        </p:txBody>
      </p:sp>
      <p:sp>
        <p:nvSpPr>
          <p:cNvPr id="4" name="Slide Number Placeholder 3"/>
          <p:cNvSpPr>
            <a:spLocks noGrp="1"/>
          </p:cNvSpPr>
          <p:nvPr>
            <p:ph type="sldNum" sz="quarter" idx="10"/>
          </p:nvPr>
        </p:nvSpPr>
        <p:spPr/>
        <p:txBody>
          <a:bodyPr/>
          <a:lstStyle/>
          <a:p>
            <a:pPr defTabSz="948507">
              <a:defRPr/>
            </a:pPr>
            <a:fld id="{05ED1F4C-05E5-496B-B7A8-AEE7112DDE11}" type="slidenum">
              <a:rPr lang="en-US">
                <a:solidFill>
                  <a:prstClr val="black"/>
                </a:solidFill>
                <a:latin typeface="Calibri"/>
              </a:rPr>
              <a:pPr defTabSz="948507">
                <a:defRPr/>
              </a:pPr>
              <a:t>18</a:t>
            </a:fld>
            <a:endParaRPr lang="en-US" dirty="0">
              <a:solidFill>
                <a:prstClr val="black"/>
              </a:solidFill>
              <a:latin typeface="Calibri"/>
            </a:endParaRPr>
          </a:p>
        </p:txBody>
      </p:sp>
    </p:spTree>
    <p:extLst>
      <p:ext uri="{BB962C8B-B14F-4D97-AF65-F5344CB8AC3E}">
        <p14:creationId xmlns:p14="http://schemas.microsoft.com/office/powerpoint/2010/main" val="4085183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19</a:t>
            </a:fld>
            <a:endParaRPr lang="en-US" dirty="0"/>
          </a:p>
        </p:txBody>
      </p:sp>
    </p:spTree>
    <p:extLst>
      <p:ext uri="{BB962C8B-B14F-4D97-AF65-F5344CB8AC3E}">
        <p14:creationId xmlns:p14="http://schemas.microsoft.com/office/powerpoint/2010/main" val="1794698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Chief of Staff</a:t>
            </a:r>
          </a:p>
          <a:p>
            <a:r>
              <a:rPr lang="en-US" dirty="0"/>
              <a:t>Communications</a:t>
            </a:r>
            <a:r>
              <a:rPr lang="en-US" baseline="0" dirty="0"/>
              <a:t> Office</a:t>
            </a:r>
          </a:p>
          <a:p>
            <a:r>
              <a:rPr lang="en-US" baseline="0" dirty="0"/>
              <a:t>Legislative and public liaisons</a:t>
            </a:r>
          </a:p>
          <a:p>
            <a:r>
              <a:rPr lang="en-US" baseline="0" dirty="0"/>
              <a:t>Administrative assistants and support staff.</a:t>
            </a:r>
          </a:p>
          <a:p>
            <a:r>
              <a:rPr lang="en-US" baseline="0" dirty="0"/>
              <a:t>Constituent Services</a:t>
            </a:r>
          </a:p>
          <a:p>
            <a:r>
              <a:rPr lang="en-US" baseline="0" dirty="0"/>
              <a:t>Scheduling office</a:t>
            </a:r>
          </a:p>
          <a:p>
            <a:r>
              <a:rPr lang="en-US" baseline="0" dirty="0"/>
              <a:t>General Counsel:  reviews legal documents requiring the Gov.’s signature, legal advisor, drafts and reviews all executive orders</a:t>
            </a:r>
          </a:p>
          <a:p>
            <a:r>
              <a:rPr lang="en-US" baseline="0" dirty="0"/>
              <a:t>Legislative Liaison: is the link between the Gov. and the members of the legislature and works with executive branch agencies on proposed legislation and tracking proposed legislation.</a:t>
            </a:r>
          </a:p>
          <a:p>
            <a:endParaRPr lang="en-US" baseline="0" dirty="0"/>
          </a:p>
          <a:p>
            <a:r>
              <a:rPr lang="en-US" baseline="0" dirty="0"/>
              <a:t>Governor’s office: Budget for personnel FY2017 $6,250,334; FY2018 $5,555.600; FY19 $6,514,500</a:t>
            </a:r>
          </a:p>
          <a:p>
            <a:r>
              <a:rPr lang="en-US" baseline="0" dirty="0"/>
              <a:t>Lt. Governor’s office  ~ 5 employees</a:t>
            </a:r>
          </a:p>
          <a:p>
            <a:endParaRPr lang="en-US" baseline="0" dirty="0"/>
          </a:p>
          <a:p>
            <a:r>
              <a:rPr lang="en-US" b="0" baseline="0" dirty="0">
                <a:solidFill>
                  <a:srgbClr val="FF0000"/>
                </a:solidFill>
              </a:rPr>
              <a:t>Office of the Gov. Fund – Restricted funds, payments to the Governor’s Office for the Washington D.C. Office – FY20 $294,700</a:t>
            </a:r>
          </a:p>
          <a:p>
            <a:r>
              <a:rPr lang="en-US" baseline="0" dirty="0"/>
              <a:t>Sec of Cabinet - $279,300 (1 emp.)</a:t>
            </a:r>
          </a:p>
          <a:p>
            <a:endParaRPr lang="en-US" baseline="0" dirty="0"/>
          </a:p>
          <a:p>
            <a:r>
              <a:rPr lang="en-US" baseline="0" dirty="0"/>
              <a:t>Commission on Military Affairs (2 emp.) : FY2019 $232,500 - Gov or designee; Adjutant General; Commission Executive Director; Commissioner of Veterans Affairs; Ky. Civilian Aides to the Sec. of the Army; Chief Justice; Attorney General; Executive Director of Homeland Security; Two members of the General Assembly; Chairperson of KY committee for Employer Support of the Guard and Reserve; Secretaries of: Economic Development, Education and Workforce Development, Energy and Environment, Finance and Administration, Health and Family Services, Justice and Public Safety, Labor, Personnel, Public Protection, Tourism, Arts and Heritage, Transportation; Commanders of: Army Cadet Command, Army Human Resources, Army Recruiting, 84</a:t>
            </a:r>
            <a:r>
              <a:rPr lang="en-US" baseline="30000" dirty="0"/>
              <a:t>th</a:t>
            </a:r>
            <a:r>
              <a:rPr lang="en-US" baseline="0" dirty="0"/>
              <a:t> Training Command, One Hundredth Division, 101</a:t>
            </a:r>
            <a:r>
              <a:rPr lang="en-US" baseline="30000" dirty="0"/>
              <a:t>st</a:t>
            </a:r>
            <a:r>
              <a:rPr lang="en-US" baseline="0" dirty="0"/>
              <a:t> Airborne Division, Fort Campbell, Fort Knox, Bluegrass Army Depot, US Army Recruiting Command, Huntington District of Army Corps of Engineers, Louisville District of the US Army Corps of Engineers, Adjutant General of the U.S. Army, and 11</a:t>
            </a:r>
            <a:r>
              <a:rPr lang="en-US" baseline="30000" dirty="0"/>
              <a:t>th</a:t>
            </a:r>
            <a:r>
              <a:rPr lang="en-US" baseline="0" dirty="0"/>
              <a:t> Theater Aviation Command; Five at large members appointed by the Gov.,</a:t>
            </a:r>
          </a:p>
          <a:p>
            <a:endParaRPr lang="en-US" baseline="0" dirty="0"/>
          </a:p>
          <a:p>
            <a:r>
              <a:rPr lang="en-US" baseline="0" dirty="0"/>
              <a:t>Office of Minority Empowerment:  rolled into the Department of Workforce Investment per HB 392</a:t>
            </a:r>
          </a:p>
          <a:p>
            <a:endParaRPr lang="en-US" baseline="0" dirty="0"/>
          </a:p>
          <a:p>
            <a:r>
              <a:rPr lang="en-US" baseline="0" dirty="0">
                <a:solidFill>
                  <a:srgbClr val="FF0000"/>
                </a:solidFill>
              </a:rPr>
              <a:t>2019 Session NOW IN EDUCATION AND WORKFORCE DEVELOPMENT: 	Early Childhood Advisory Council (10 emp.)  ; FY 2020 $2,589,800</a:t>
            </a:r>
          </a:p>
          <a:p>
            <a:r>
              <a:rPr lang="en-US" b="0" baseline="0" dirty="0">
                <a:solidFill>
                  <a:srgbClr val="FF0000"/>
                </a:solidFill>
              </a:rPr>
              <a:t>					Personnel exp. FY20 -   Federal $175,000</a:t>
            </a:r>
          </a:p>
          <a:p>
            <a:r>
              <a:rPr lang="en-US" b="0" baseline="0" dirty="0">
                <a:solidFill>
                  <a:srgbClr val="FF0000"/>
                </a:solidFill>
              </a:rPr>
              <a:t>	              				Restricted $364,800 (Registration fees, donations and private grants for Early Childhood</a:t>
            </a:r>
          </a:p>
          <a:p>
            <a:r>
              <a:rPr lang="en-US" b="0" baseline="0" dirty="0">
                <a:solidFill>
                  <a:srgbClr val="FF0000"/>
                </a:solidFill>
              </a:rPr>
              <a:t> 					professional development activities)</a:t>
            </a:r>
          </a:p>
          <a:p>
            <a:r>
              <a:rPr lang="en-US" b="0" baseline="0" dirty="0">
                <a:solidFill>
                  <a:srgbClr val="FF0000"/>
                </a:solidFill>
              </a:rPr>
              <a:t>	              				Tobacco Settlement Phase I $1,866,000</a:t>
            </a:r>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2</a:t>
            </a:fld>
            <a:endParaRPr lang="en-US" dirty="0"/>
          </a:p>
        </p:txBody>
      </p:sp>
    </p:spTree>
    <p:extLst>
      <p:ext uri="{BB962C8B-B14F-4D97-AF65-F5344CB8AC3E}">
        <p14:creationId xmlns:p14="http://schemas.microsoft.com/office/powerpoint/2010/main" val="3995150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HB6</a:t>
            </a:r>
            <a:r>
              <a:rPr lang="en-US" dirty="0"/>
              <a:t> additional funding - $250,000 in General Fund in </a:t>
            </a:r>
            <a:r>
              <a:rPr lang="en-US" dirty="0" err="1"/>
              <a:t>FY25</a:t>
            </a:r>
            <a:r>
              <a:rPr lang="en-US" dirty="0"/>
              <a:t> for Outlier Audit Assistance Program, $2,250,000 in General Fund in each fiscal year for Revenue Replacement, $397,500 in FY 25 and $367,500 in FY 26 in General Fund for Building Costs, $40,000 in FY 24, $190,000 in FY 25, and $40,000 in FY 26 in General Fund for Server Upgrades, $2,250,000 in General Fund in each fiscal year and $16,042,400 in Restricted Funds in each fiscal year for the reorg of the Office of the Ombudsman and Administrative review from CHFS to the Auditor of Public Accounts, $750,000 in General Fund in FY 25 for Jefferson County Public Schools Audit, $250,000 in FY 25 for the Unified Prosecutorial System Audit, and $250,000 in General Fund in FY 25 for School Facility Assistance Fund Audit.  </a:t>
            </a:r>
          </a:p>
        </p:txBody>
      </p:sp>
      <p:sp>
        <p:nvSpPr>
          <p:cNvPr id="4" name="Slide Number Placeholder 3"/>
          <p:cNvSpPr>
            <a:spLocks noGrp="1"/>
          </p:cNvSpPr>
          <p:nvPr>
            <p:ph type="sldNum" sz="quarter" idx="10"/>
          </p:nvPr>
        </p:nvSpPr>
        <p:spPr/>
        <p:txBody>
          <a:bodyPr/>
          <a:lstStyle/>
          <a:p>
            <a:pPr defTabSz="948507">
              <a:defRPr/>
            </a:pPr>
            <a:fld id="{05ED1F4C-05E5-496B-B7A8-AEE7112DDE11}" type="slidenum">
              <a:rPr lang="en-US">
                <a:solidFill>
                  <a:prstClr val="black"/>
                </a:solidFill>
                <a:latin typeface="Calibri"/>
              </a:rPr>
              <a:pPr defTabSz="948507">
                <a:defRPr/>
              </a:pPr>
              <a:t>20</a:t>
            </a:fld>
            <a:endParaRPr lang="en-US" dirty="0">
              <a:solidFill>
                <a:prstClr val="black"/>
              </a:solidFill>
              <a:latin typeface="Calibri"/>
            </a:endParaRPr>
          </a:p>
        </p:txBody>
      </p:sp>
    </p:spTree>
    <p:extLst>
      <p:ext uri="{BB962C8B-B14F-4D97-AF65-F5344CB8AC3E}">
        <p14:creationId xmlns:p14="http://schemas.microsoft.com/office/powerpoint/2010/main" val="34033418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mission</a:t>
            </a:r>
            <a:r>
              <a:rPr lang="en-US" baseline="0" dirty="0"/>
              <a:t> of the Kentucky River Authority is to protect the quality any sufficiency of the water supply in the Kentucky River Basin.  Forty-Two counties depend on the river and its tributaries for clean drinking water, commercial and industrial uses and the generation of electricity.  </a:t>
            </a:r>
          </a:p>
          <a:p>
            <a:pPr marL="177845" indent="-177845">
              <a:buFont typeface="Arial" panose="020B0604020202020204" pitchFamily="34" charset="0"/>
              <a:buChar char="•"/>
            </a:pPr>
            <a:r>
              <a:rPr lang="en-US" baseline="0" dirty="0"/>
              <a:t>Water supply maintained in a series of pools behind 14 dams, some of which contain working locks to allow for commercial and recreational boat traffic</a:t>
            </a:r>
          </a:p>
          <a:p>
            <a:pPr marL="177845" indent="-177845">
              <a:buFont typeface="Arial" panose="020B0604020202020204" pitchFamily="34" charset="0"/>
              <a:buChar char="•"/>
            </a:pPr>
            <a:r>
              <a:rPr lang="en-US" baseline="0" dirty="0"/>
              <a:t>Funds are derived from water withdrawal fees</a:t>
            </a:r>
          </a:p>
          <a:p>
            <a:pPr marL="652099" lvl="1" indent="-177845">
              <a:buFont typeface="Arial" panose="020B0604020202020204" pitchFamily="34" charset="0"/>
              <a:buChar char="•"/>
            </a:pPr>
            <a:r>
              <a:rPr lang="en-US" baseline="0" dirty="0"/>
              <a:t>Tier 1 water use fees are currently 2.2 cents per thousand gallons with a planned increase to 2.9 cents for this next biennium.</a:t>
            </a:r>
          </a:p>
          <a:p>
            <a:pPr marL="652099" lvl="1" indent="-177845">
              <a:buFont typeface="Arial" panose="020B0604020202020204" pitchFamily="34" charset="0"/>
              <a:buChar char="•"/>
            </a:pPr>
            <a:r>
              <a:rPr lang="en-US" baseline="0" dirty="0"/>
              <a:t>Tier 2 fees are 22 cents per thousand gallons to pay for additional debt service on Dam 10 in  Madison County </a:t>
            </a:r>
          </a:p>
          <a:p>
            <a:pPr marL="177845" indent="-177845">
              <a:buFont typeface="Arial" panose="020B0604020202020204" pitchFamily="34" charset="0"/>
              <a:buChar char="•"/>
            </a:pPr>
            <a:r>
              <a:rPr lang="en-US" baseline="0" dirty="0"/>
              <a:t>General Fund monies pay for staffing the four operating locks during the summer</a:t>
            </a:r>
          </a:p>
          <a:p>
            <a:endParaRPr lang="en-US" baseline="0" dirty="0"/>
          </a:p>
          <a:p>
            <a:r>
              <a:rPr lang="en-US" baseline="0" dirty="0"/>
              <a:t>The Authority is governed by a board consisting of the Sec. of Finance and Administration, the Sec. of Energy and Environment, and ten members appointed by the Gov. Those ten include a mayor and a county judge executive from jurisdictions within the KY River Basin, an engineer, and a water quality expert. </a:t>
            </a:r>
          </a:p>
          <a:p>
            <a:endParaRPr lang="en-US" baseline="0" dirty="0"/>
          </a:p>
          <a:p>
            <a:pPr marL="177845" indent="-177845">
              <a:buFont typeface="Arial" panose="020B0604020202020204" pitchFamily="34" charset="0"/>
              <a:buChar char="•"/>
            </a:pPr>
            <a:r>
              <a:rPr lang="en-US" baseline="0" dirty="0"/>
              <a:t>Kentucky owns the titles on dams 5-14; leases dams 1-4 from the Army Corp. of Engineers.</a:t>
            </a:r>
          </a:p>
          <a:p>
            <a:pPr marL="177845" indent="-177845">
              <a:buFont typeface="Arial" panose="020B0604020202020204" pitchFamily="34" charset="0"/>
              <a:buChar char="•"/>
            </a:pPr>
            <a:r>
              <a:rPr lang="en-US" baseline="0" dirty="0"/>
              <a:t>Locks 1-4 are currently open</a:t>
            </a:r>
          </a:p>
          <a:p>
            <a:pPr marL="177845" indent="-177845">
              <a:buFont typeface="Arial" panose="020B0604020202020204" pitchFamily="34" charset="0"/>
              <a:buChar char="•"/>
            </a:pPr>
            <a:r>
              <a:rPr lang="en-US" baseline="0" dirty="0"/>
              <a:t>Dam 10 construction began in June 2018 and is expected to last 3 years - $24.4 million</a:t>
            </a: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21</a:t>
            </a:fld>
            <a:endParaRPr lang="en-US" dirty="0"/>
          </a:p>
        </p:txBody>
      </p:sp>
    </p:spTree>
    <p:extLst>
      <p:ext uri="{BB962C8B-B14F-4D97-AF65-F5344CB8AC3E}">
        <p14:creationId xmlns:p14="http://schemas.microsoft.com/office/powerpoint/2010/main" val="3775322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412">
              <a:defRPr/>
            </a:pPr>
            <a:r>
              <a:rPr lang="en-US" dirty="0" err="1"/>
              <a:t>KentuckyWired</a:t>
            </a:r>
            <a:r>
              <a:rPr lang="en-US" dirty="0"/>
              <a:t>, also referred to as Kentucky I-Way in eastern KY, will provide Middle Mile infrastructure and support. Think of Wired as an interstate highway system, connecting the worldwide internet to “exit ramps” close to a community. </a:t>
            </a:r>
          </a:p>
          <a:p>
            <a:endParaRPr lang="en-US" dirty="0"/>
          </a:p>
          <a:p>
            <a:pPr defTabSz="948412">
              <a:defRPr/>
            </a:pPr>
            <a:r>
              <a:rPr lang="en-US" dirty="0"/>
              <a:t>KCNA</a:t>
            </a:r>
            <a:r>
              <a:rPr lang="en-US" baseline="0" dirty="0"/>
              <a:t> also has a Board, which </a:t>
            </a:r>
            <a:r>
              <a:rPr lang="en-US" dirty="0"/>
              <a:t>includes Secretary of the Governor’s Executive Cabinet, who services as Chair of the Board; the State Budget Director; the Secretaries of the Transportation, Economic Development  and Justice and Public Safety Cabinets; the Commissioner of the Department for Local Government; and a representative from the Center for Rural Development</a:t>
            </a:r>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22</a:t>
            </a:fld>
            <a:endParaRPr lang="en-US" dirty="0"/>
          </a:p>
        </p:txBody>
      </p:sp>
    </p:spTree>
    <p:extLst>
      <p:ext uri="{BB962C8B-B14F-4D97-AF65-F5344CB8AC3E}">
        <p14:creationId xmlns:p14="http://schemas.microsoft.com/office/powerpoint/2010/main" val="2066480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Restricted</a:t>
            </a:r>
            <a:r>
              <a:rPr lang="en-US" baseline="0" dirty="0"/>
              <a:t> Funds derived from enterprise wide allocation receipts. </a:t>
            </a: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3</a:t>
            </a:fld>
            <a:endParaRPr lang="en-US" dirty="0"/>
          </a:p>
        </p:txBody>
      </p:sp>
    </p:spTree>
    <p:extLst>
      <p:ext uri="{BB962C8B-B14F-4D97-AF65-F5344CB8AC3E}">
        <p14:creationId xmlns:p14="http://schemas.microsoft.com/office/powerpoint/2010/main" val="233815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45" indent="-177845" defTabSz="948507">
              <a:buFont typeface="Arial" panose="020B0604020202020204" pitchFamily="34" charset="0"/>
              <a:buChar char="•"/>
              <a:defRPr/>
            </a:pPr>
            <a:r>
              <a:rPr lang="en-US" baseline="0" dirty="0"/>
              <a:t>Eye on Kentucky allows residents to report suspicious activity online and by phone</a:t>
            </a:r>
          </a:p>
          <a:p>
            <a:pPr marL="177845" indent="-177845" defTabSz="948507">
              <a:buFont typeface="Arial" panose="020B0604020202020204" pitchFamily="34" charset="0"/>
              <a:buChar char="•"/>
              <a:defRPr/>
            </a:pPr>
            <a:r>
              <a:rPr lang="en-US" baseline="0" dirty="0"/>
              <a:t>Fusion Center gathers, compiles, and analyzes intelligence to improve information sharing among federal, state, and local levels to anticipate, prevent, and monitor activities that may pose a threat to Kentucky</a:t>
            </a:r>
            <a:endParaRPr lang="en-US" dirty="0"/>
          </a:p>
          <a:p>
            <a:pPr marL="177845" indent="-177845">
              <a:buFont typeface="Arial" panose="020B0604020202020204" pitchFamily="34" charset="0"/>
              <a:buChar char="•"/>
            </a:pPr>
            <a:r>
              <a:rPr lang="en-US" dirty="0"/>
              <a:t>U.S.</a:t>
            </a:r>
            <a:r>
              <a:rPr lang="en-US" baseline="0" dirty="0"/>
              <a:t> Department of Homeland Security funds the Kentucky Office of Homeland Security Grant Program</a:t>
            </a:r>
          </a:p>
          <a:p>
            <a:pPr marL="652099" lvl="1" indent="-177845" defTabSz="948507">
              <a:buFont typeface="Arial" panose="020B0604020202020204" pitchFamily="34" charset="0"/>
              <a:buChar char="•"/>
              <a:defRPr/>
            </a:pPr>
            <a:r>
              <a:rPr lang="en-US" dirty="0"/>
              <a:t>The FY 2019 NSGP (Non-Profit Security Grant </a:t>
            </a:r>
            <a:r>
              <a:rPr lang="en-US" dirty="0" err="1"/>
              <a:t>Prgm</a:t>
            </a:r>
            <a:r>
              <a:rPr lang="en-US" dirty="0"/>
              <a:t>.) “provides funding support for physical security enhancements and other security related activities to nonprofit organizations that are at high risk of a terrorist attack.”</a:t>
            </a:r>
          </a:p>
          <a:p>
            <a:pPr marL="177845" indent="-177845" defTabSz="948507">
              <a:buFont typeface="Arial" panose="020B0604020202020204" pitchFamily="34" charset="0"/>
              <a:buChar char="•"/>
              <a:defRPr/>
            </a:pPr>
            <a:r>
              <a:rPr lang="en-US" baseline="0" dirty="0"/>
              <a:t>LEPP provides grants for body armor, duty weapons, ammunition, and electronic control devices</a:t>
            </a:r>
          </a:p>
          <a:p>
            <a:pPr marL="177845" indent="-177845">
              <a:buFont typeface="Arial" panose="020B0604020202020204" pitchFamily="34" charset="0"/>
              <a:buChar char="•"/>
            </a:pPr>
            <a:r>
              <a:rPr lang="en-US" baseline="0" dirty="0"/>
              <a:t>Restricted Fund sources	</a:t>
            </a:r>
          </a:p>
          <a:p>
            <a:pPr marL="652099" lvl="1" indent="-177845">
              <a:buFont typeface="Arial" panose="020B0604020202020204" pitchFamily="34" charset="0"/>
              <a:buChar char="•"/>
            </a:pPr>
            <a:r>
              <a:rPr lang="en-US" baseline="0" dirty="0"/>
              <a:t>911 fees on wireless phones</a:t>
            </a:r>
          </a:p>
          <a:p>
            <a:pPr marL="652099" lvl="1" indent="-177845">
              <a:buFont typeface="Arial" panose="020B0604020202020204" pitchFamily="34" charset="0"/>
              <a:buChar char="•"/>
            </a:pPr>
            <a:r>
              <a:rPr lang="en-US" baseline="0" dirty="0"/>
              <a:t>Sales from public auctions of confiscated firearms- funds the law enforcement protection program</a:t>
            </a:r>
          </a:p>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4</a:t>
            </a:fld>
            <a:endParaRPr lang="en-US" dirty="0"/>
          </a:p>
        </p:txBody>
      </p:sp>
    </p:spTree>
    <p:extLst>
      <p:ext uri="{BB962C8B-B14F-4D97-AF65-F5344CB8AC3E}">
        <p14:creationId xmlns:p14="http://schemas.microsoft.com/office/powerpoint/2010/main" val="1804627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45" indent="-177845">
              <a:buFont typeface="Arial" panose="020B0604020202020204" pitchFamily="34" charset="0"/>
              <a:buChar char="•"/>
            </a:pPr>
            <a:r>
              <a:rPr lang="en-US" dirty="0"/>
              <a:t>Cemeteries-</a:t>
            </a:r>
            <a:r>
              <a:rPr lang="en-US" baseline="0" dirty="0"/>
              <a:t> Williamstown, Hopkinsville, Greenup County, Radcliff</a:t>
            </a:r>
          </a:p>
          <a:p>
            <a:pPr marL="177845" indent="-177845">
              <a:buFont typeface="Arial" panose="020B0604020202020204" pitchFamily="34" charset="0"/>
              <a:buChar char="•"/>
            </a:pPr>
            <a:r>
              <a:rPr lang="en-US" baseline="0" dirty="0"/>
              <a:t>Nursing Homes- Hazard, Wilmore, Hanson, Radcliff</a:t>
            </a:r>
          </a:p>
          <a:p>
            <a:pPr marL="177845" indent="-177845">
              <a:buFont typeface="Arial" panose="020B0604020202020204" pitchFamily="34" charset="0"/>
              <a:buChar char="•"/>
            </a:pPr>
            <a:r>
              <a:rPr lang="en-US" baseline="0" dirty="0"/>
              <a:t>Benefits- nursing homes, burial honors, benefits counseling, housing services, employment services, tuition assistance, special license plates</a:t>
            </a:r>
          </a:p>
          <a:p>
            <a:pPr marL="177845" indent="-177845">
              <a:buFont typeface="Arial" panose="020B0604020202020204" pitchFamily="34" charset="0"/>
              <a:buChar char="•"/>
            </a:pPr>
            <a:r>
              <a:rPr lang="en-US" baseline="0" dirty="0"/>
              <a:t>USDVA grant and per diem program- 35% state match for nursing home construction and renovation projects</a:t>
            </a:r>
          </a:p>
          <a:p>
            <a:pPr marL="177845" indent="-177845">
              <a:buFont typeface="Arial" panose="020B0604020202020204" pitchFamily="34" charset="0"/>
              <a:buChar char="•"/>
            </a:pPr>
            <a:r>
              <a:rPr lang="en-US" baseline="0" dirty="0"/>
              <a:t>Cemetery Grant does not include the cost of land acquisition</a:t>
            </a:r>
          </a:p>
          <a:p>
            <a:pPr marL="177845" indent="-177845">
              <a:buFont typeface="Arial" panose="020B0604020202020204" pitchFamily="34" charset="0"/>
              <a:buChar char="•"/>
            </a:pPr>
            <a:r>
              <a:rPr lang="en-US" baseline="0" dirty="0"/>
              <a:t>Restricted Funds </a:t>
            </a:r>
          </a:p>
          <a:p>
            <a:pPr marL="652099" lvl="1" indent="-177845">
              <a:buFont typeface="Arial" panose="020B0604020202020204" pitchFamily="34" charset="0"/>
              <a:buChar char="•"/>
            </a:pPr>
            <a:r>
              <a:rPr lang="en-US" baseline="0" dirty="0"/>
              <a:t>Veterans Centers- residents (Private payments are capped at $3,700 per month), USDVA, private insurance companies, Medicaid, and Medicare (reimburse approx. $300 per day)</a:t>
            </a:r>
          </a:p>
          <a:p>
            <a:pPr marL="652099" lvl="1" indent="-177845">
              <a:buFont typeface="Arial" panose="020B0604020202020204" pitchFamily="34" charset="0"/>
              <a:buChar char="•"/>
            </a:pPr>
            <a:r>
              <a:rPr lang="en-US" baseline="0" dirty="0"/>
              <a:t>Veterans Cemeteries- internments of veterans, funds from USDVA, and license plates</a:t>
            </a:r>
          </a:p>
          <a:p>
            <a:pPr marL="177845" indent="-177845">
              <a:buFont typeface="Arial" panose="020B0604020202020204" pitchFamily="34" charset="0"/>
              <a:buChar char="•"/>
            </a:pPr>
            <a:r>
              <a:rPr lang="en-US" baseline="0" dirty="0"/>
              <a:t>Line Item of $187,500 in each fiscal year goes to stipends and training costs for helping Veterans Service Organizations to aid Veterans with navigating the VA system and accessing various federal and state resources.  Any monies not expended are transferred to the Veterans Service Organization Burial Honors fund.</a:t>
            </a:r>
          </a:p>
          <a:p>
            <a:pPr marL="177845" indent="-17784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5</a:t>
            </a:fld>
            <a:endParaRPr lang="en-US" dirty="0"/>
          </a:p>
        </p:txBody>
      </p:sp>
    </p:spTree>
    <p:extLst>
      <p:ext uri="{BB962C8B-B14F-4D97-AF65-F5344CB8AC3E}">
        <p14:creationId xmlns:p14="http://schemas.microsoft.com/office/powerpoint/2010/main" val="3755940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Fund A:  Must be for wastewater treatment facilities that</a:t>
            </a:r>
            <a:r>
              <a:rPr lang="en-US" baseline="0" dirty="0"/>
              <a:t> comply with the Clean Water Act.  Must be included on project priority list in the Intended Use Plan for the Clean Water State Revolving Fund loan program.  Awards are based on the project ranking on the Clean Water Project Priority List as well as degree of environmental impact of the project.</a:t>
            </a:r>
          </a:p>
          <a:p>
            <a:endParaRPr lang="en-US" baseline="0" dirty="0"/>
          </a:p>
          <a:p>
            <a:r>
              <a:rPr lang="en-US" baseline="0" dirty="0"/>
              <a:t>Fund B RL/Grant program: The applicant must be a governmental agency and the project must be financially feasible.  First-come, first-served, as long as funds are available.  The loans are offered at or below market interest rates not to exceed 30 year terms.  Grants are reserved for borrowers facing both financial hardship and an extreme health hazard.</a:t>
            </a:r>
          </a:p>
          <a:p>
            <a:endParaRPr lang="en-US" baseline="0" dirty="0"/>
          </a:p>
          <a:p>
            <a:r>
              <a:rPr lang="en-US" baseline="0" dirty="0"/>
              <a:t>Fund B 2020 Program:  This fund provides financing primarily for, but not limited to, water service projects.  Promotes the merger and consolidation of systems, and encourages the increased financial managerial, and technical capacity of systems to provide service.</a:t>
            </a:r>
          </a:p>
          <a:p>
            <a:endParaRPr lang="en-US" baseline="0" dirty="0"/>
          </a:p>
          <a:p>
            <a:r>
              <a:rPr lang="en-US" baseline="0" dirty="0"/>
              <a:t>Fund C Gov. Agencies Program:  This program provides local governmental agencies access to funding at better terms than could be obtained on an independent basis.  Loans are available at terms of up to thirty years for any eligible infrastructure project owned by governmental entities in the commonwealth. First-come, first-served, as long as funds are available. Loans may be used to fund totally a construction project or they can be used to supplement grants or cash contributions.</a:t>
            </a:r>
          </a:p>
          <a:p>
            <a:endParaRPr lang="en-US" baseline="0" dirty="0"/>
          </a:p>
          <a:p>
            <a:r>
              <a:rPr lang="en-US" baseline="0" dirty="0"/>
              <a:t>Fund F:  Governmental agencies, other than federal agencies, for facilities necessary to achieve or maintain compliance with the Safe Drinking Water Act or to protect public health.  Borrower must demonstrate financial, managerial, and technical capacity.  Project must be included on the project priority list in the Intended Use Plan for Drinking Water State Revolving Fund loan program.  Awards are based on the project ranking on the Drinking Water Project Priority List.  Maximum award per year to a governmental agency is $4 million.</a:t>
            </a:r>
          </a:p>
          <a:p>
            <a:endParaRPr lang="en-US" baseline="0" dirty="0"/>
          </a:p>
          <a:p>
            <a:r>
              <a:rPr lang="en-US" baseline="0" dirty="0"/>
              <a:t>Water Management Fund – Created in HB 1 to provide assistance for governmental entities to provide drinking water and wastewater services to the public.  This has not been used at this point.</a:t>
            </a:r>
          </a:p>
          <a:p>
            <a:endParaRPr lang="en-US" baseline="0" dirty="0"/>
          </a:p>
          <a:p>
            <a:r>
              <a:rPr lang="en-US" baseline="0" dirty="0"/>
              <a:t>Restricted Fund - KIA Administration Fund: Receipts from trustees and interest income from state revolving fund from the outstanding balance on each loan. </a:t>
            </a:r>
          </a:p>
          <a:p>
            <a:endParaRPr lang="en-US" baseline="0" dirty="0"/>
          </a:p>
          <a:p>
            <a:r>
              <a:rPr lang="en-US" dirty="0"/>
              <a:t>Broadband Deployment Fund:</a:t>
            </a:r>
          </a:p>
          <a:p>
            <a:r>
              <a:rPr lang="en-US" dirty="0"/>
              <a:t>Under House Bill 320 and House Bill 382, the Broadband Deployment Fund includes $300 million </a:t>
            </a:r>
          </a:p>
          <a:p>
            <a:r>
              <a:rPr lang="en-US" dirty="0"/>
              <a:t>$20 million from the Rural Infrastructure Improvement Program – replacing poles.</a:t>
            </a:r>
          </a:p>
        </p:txBody>
      </p:sp>
      <p:sp>
        <p:nvSpPr>
          <p:cNvPr id="4" name="Slide Number Placeholder 3"/>
          <p:cNvSpPr>
            <a:spLocks noGrp="1"/>
          </p:cNvSpPr>
          <p:nvPr>
            <p:ph type="sldNum" sz="quarter" idx="10"/>
          </p:nvPr>
        </p:nvSpPr>
        <p:spPr/>
        <p:txBody>
          <a:bodyPr/>
          <a:lstStyle/>
          <a:p>
            <a:fld id="{05ED1F4C-05E5-496B-B7A8-AEE7112DDE11}" type="slidenum">
              <a:rPr lang="en-US" smtClean="0"/>
              <a:pPr/>
              <a:t>6</a:t>
            </a:fld>
            <a:endParaRPr lang="en-US" dirty="0"/>
          </a:p>
        </p:txBody>
      </p:sp>
    </p:spTree>
    <p:extLst>
      <p:ext uri="{BB962C8B-B14F-4D97-AF65-F5344CB8AC3E}">
        <p14:creationId xmlns:p14="http://schemas.microsoft.com/office/powerpoint/2010/main" val="2262341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45" indent="-177845">
              <a:buFont typeface="Arial" panose="020B0604020202020204" pitchFamily="34" charset="0"/>
              <a:buChar char="•"/>
            </a:pPr>
            <a:r>
              <a:rPr lang="en-US" dirty="0"/>
              <a:t>Kentucky Emergency Management</a:t>
            </a:r>
            <a:r>
              <a:rPr lang="en-US" baseline="0" dirty="0"/>
              <a:t> Public Affairs Office increases public awareness and education, answers inquires from the public about disasters and emergencies </a:t>
            </a:r>
          </a:p>
          <a:p>
            <a:pPr marL="177845" indent="-177845">
              <a:buFont typeface="Arial" panose="020B0604020202020204" pitchFamily="34" charset="0"/>
              <a:buChar char="•"/>
            </a:pPr>
            <a:r>
              <a:rPr lang="en-US" dirty="0"/>
              <a:t>Search</a:t>
            </a:r>
            <a:r>
              <a:rPr lang="en-US" baseline="0" dirty="0"/>
              <a:t> and Rescue Grant</a:t>
            </a:r>
          </a:p>
          <a:p>
            <a:pPr marL="177845" indent="-177845">
              <a:buFont typeface="Arial" panose="020B0604020202020204" pitchFamily="34" charset="0"/>
              <a:buChar char="•"/>
            </a:pPr>
            <a:r>
              <a:rPr lang="en-US" baseline="0" dirty="0"/>
              <a:t>The Department organizes, equips, trains, and houses the National Guard</a:t>
            </a:r>
            <a:endParaRPr lang="en-US" dirty="0"/>
          </a:p>
          <a:p>
            <a:pPr marL="177845" indent="-177845">
              <a:buFont typeface="Arial" panose="020B0604020202020204" pitchFamily="34" charset="0"/>
              <a:buChar char="•"/>
            </a:pPr>
            <a:r>
              <a:rPr lang="en-US" dirty="0"/>
              <a:t>The</a:t>
            </a:r>
            <a:r>
              <a:rPr lang="en-US" baseline="0" dirty="0"/>
              <a:t> majority of Restricted Funds are generated by the Bluegrass Station (Receipts from rentals and sales) and Logistics Operations Center (Receipts from clothing sales)</a:t>
            </a:r>
          </a:p>
          <a:p>
            <a:pPr marL="177845" indent="-177845">
              <a:buFont typeface="Arial" panose="020B0604020202020204" pitchFamily="34" charset="0"/>
              <a:buChar char="•"/>
            </a:pPr>
            <a:r>
              <a:rPr lang="en-US" baseline="0" dirty="0"/>
              <a:t>Bluegrass Station includes 2 million square feet of rentable space (tenants are state agencies, federal agencies, contractors, commercial and private operations, and residential tenants)</a:t>
            </a:r>
          </a:p>
          <a:p>
            <a:pPr marL="652099" lvl="1" indent="-177845">
              <a:buFont typeface="Arial" panose="020B0604020202020204" pitchFamily="34" charset="0"/>
              <a:buChar char="•"/>
            </a:pPr>
            <a:r>
              <a:rPr lang="en-US" baseline="0" dirty="0"/>
              <a:t>Estimated economic impact is greater than $248 mil per fiscal year</a:t>
            </a:r>
          </a:p>
          <a:p>
            <a:pPr marL="177845" indent="-177845">
              <a:buFont typeface="Arial" panose="020B0604020202020204" pitchFamily="34" charset="0"/>
              <a:buChar char="•"/>
            </a:pPr>
            <a:r>
              <a:rPr lang="en-US" baseline="0" dirty="0"/>
              <a:t>Kentucky Logistics Operations Center provides uniforms for members of military units</a:t>
            </a:r>
          </a:p>
          <a:p>
            <a:pPr marL="177845" indent="-177845">
              <a:buFont typeface="Arial" panose="020B0604020202020204" pitchFamily="34" charset="0"/>
              <a:buChar char="•"/>
            </a:pPr>
            <a:r>
              <a:rPr lang="en-US" baseline="0" dirty="0"/>
              <a:t>Youth Challenge Program- 25% state match</a:t>
            </a:r>
          </a:p>
          <a:p>
            <a:pPr marL="177845" indent="-177845">
              <a:buFont typeface="Arial" panose="020B0604020202020204" pitchFamily="34" charset="0"/>
              <a:buChar char="•"/>
            </a:pPr>
            <a:r>
              <a:rPr lang="en-US" baseline="0" dirty="0"/>
              <a:t>FFTL employees- youth workers, maintenance workers and handles, anyone working under a federal grants program</a:t>
            </a:r>
          </a:p>
          <a:p>
            <a:endParaRPr lang="en-US" baseline="0" dirty="0"/>
          </a:p>
          <a:p>
            <a:pPr marL="177845" indent="-17784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7</a:t>
            </a:fld>
            <a:endParaRPr lang="en-US" dirty="0"/>
          </a:p>
        </p:txBody>
      </p:sp>
    </p:spTree>
    <p:extLst>
      <p:ext uri="{BB962C8B-B14F-4D97-AF65-F5344CB8AC3E}">
        <p14:creationId xmlns:p14="http://schemas.microsoft.com/office/powerpoint/2010/main" val="1541099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45" indent="-177845">
              <a:buFont typeface="Arial" panose="020B0604020202020204" pitchFamily="34" charset="0"/>
              <a:buChar char="•"/>
            </a:pPr>
            <a:r>
              <a:rPr lang="en-US" baseline="0" dirty="0"/>
              <a:t>Investigates, litigates, and rules upon alleged violations in Kentucky to safeguard all individuals from discrimination</a:t>
            </a:r>
            <a:endParaRPr lang="en-US" dirty="0"/>
          </a:p>
          <a:p>
            <a:pPr marL="177845" indent="-177845">
              <a:buFont typeface="Arial" panose="020B0604020202020204" pitchFamily="34" charset="0"/>
              <a:buChar char="•"/>
            </a:pPr>
            <a:r>
              <a:rPr lang="en-US" dirty="0"/>
              <a:t>Kentucky Civil Rights Act makes</a:t>
            </a:r>
            <a:r>
              <a:rPr lang="en-US" baseline="0" dirty="0"/>
              <a:t> it unlawful to discriminate against people in the areas of employment, financial transactions, housing and public accommodations</a:t>
            </a:r>
          </a:p>
          <a:p>
            <a:pPr marL="177845" indent="-177845">
              <a:buFont typeface="Arial" panose="020B0604020202020204" pitchFamily="34" charset="0"/>
              <a:buChar char="•"/>
            </a:pPr>
            <a:r>
              <a:rPr lang="en-US" baseline="0" dirty="0"/>
              <a:t>Protected classes- race, color, religion, national origin, gender, and disability (employment protects those over 40 and tobacco usage status)</a:t>
            </a:r>
          </a:p>
          <a:p>
            <a:pPr marL="177845" indent="-177845">
              <a:buFont typeface="Arial" panose="020B0604020202020204" pitchFamily="34" charset="0"/>
              <a:buChar char="•"/>
            </a:pPr>
            <a:r>
              <a:rPr lang="en-US" baseline="0" dirty="0"/>
              <a:t>Training and Education includes:</a:t>
            </a:r>
          </a:p>
          <a:p>
            <a:pPr marL="652099" lvl="1" indent="-177845">
              <a:buFont typeface="Arial" panose="020B0604020202020204" pitchFamily="34" charset="0"/>
              <a:buChar char="•"/>
            </a:pPr>
            <a:r>
              <a:rPr lang="en-US" baseline="0" dirty="0"/>
              <a:t>Fair Housing Training Seminars</a:t>
            </a:r>
          </a:p>
          <a:p>
            <a:pPr marL="652099" lvl="1" indent="-177845">
              <a:buFont typeface="Arial" panose="020B0604020202020204" pitchFamily="34" charset="0"/>
              <a:buChar char="•"/>
            </a:pPr>
            <a:r>
              <a:rPr lang="en-US" baseline="0" dirty="0"/>
              <a:t>Fair Employment Training Seminars</a:t>
            </a:r>
          </a:p>
          <a:p>
            <a:pPr marL="652099" lvl="1" indent="-177845">
              <a:buFont typeface="Arial" panose="020B0604020202020204" pitchFamily="34" charset="0"/>
              <a:buChar char="•"/>
            </a:pPr>
            <a:r>
              <a:rPr lang="en-US" baseline="0" dirty="0"/>
              <a:t>Diversity Training Workshops</a:t>
            </a:r>
          </a:p>
          <a:p>
            <a:pPr marL="652099" lvl="1" indent="-177845">
              <a:buFont typeface="Arial" panose="020B0604020202020204" pitchFamily="34" charset="0"/>
              <a:buChar char="•"/>
            </a:pPr>
            <a:r>
              <a:rPr lang="en-US" baseline="0" dirty="0"/>
              <a:t>Sexual Harassment Training</a:t>
            </a:r>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8</a:t>
            </a:fld>
            <a:endParaRPr lang="en-US" dirty="0"/>
          </a:p>
        </p:txBody>
      </p:sp>
    </p:spTree>
    <p:extLst>
      <p:ext uri="{BB962C8B-B14F-4D97-AF65-F5344CB8AC3E}">
        <p14:creationId xmlns:p14="http://schemas.microsoft.com/office/powerpoint/2010/main" val="3699522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D1F4C-05E5-496B-B7A8-AEE7112DDE11}" type="slidenum">
              <a:rPr lang="en-US" smtClean="0"/>
              <a:pPr/>
              <a:t>9</a:t>
            </a:fld>
            <a:endParaRPr lang="en-US" dirty="0"/>
          </a:p>
        </p:txBody>
      </p:sp>
    </p:spTree>
    <p:extLst>
      <p:ext uri="{BB962C8B-B14F-4D97-AF65-F5344CB8AC3E}">
        <p14:creationId xmlns:p14="http://schemas.microsoft.com/office/powerpoint/2010/main" val="36794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217FA9-5845-4BDF-BBCE-0FFB288DDED0}" type="datetime1">
              <a:rPr lang="en-US" smtClean="0"/>
              <a:t>6/4/2024</a:t>
            </a:fld>
            <a:endParaRPr lang="en-US" dirty="0"/>
          </a:p>
        </p:txBody>
      </p:sp>
      <p:sp>
        <p:nvSpPr>
          <p:cNvPr id="5" name="Footer Placeholder 4"/>
          <p:cNvSpPr>
            <a:spLocks noGrp="1"/>
          </p:cNvSpPr>
          <p:nvPr>
            <p:ph type="ftr" sz="quarter" idx="11"/>
          </p:nvPr>
        </p:nvSpPr>
        <p:spPr/>
        <p:txBody>
          <a:bodyPr/>
          <a:lstStyle/>
          <a:p>
            <a:r>
              <a:rPr lang="en-US" dirty="0"/>
              <a:t>LRC Office of Budget Review</a:t>
            </a:r>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563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553F5B-95B5-42D9-B826-6B7C2AAAB83E}" type="datetime1">
              <a:rPr lang="en-US" smtClean="0"/>
              <a:t>6/4/2024</a:t>
            </a:fld>
            <a:endParaRPr lang="en-US" dirty="0"/>
          </a:p>
        </p:txBody>
      </p:sp>
      <p:sp>
        <p:nvSpPr>
          <p:cNvPr id="5" name="Footer Placeholder 4"/>
          <p:cNvSpPr>
            <a:spLocks noGrp="1"/>
          </p:cNvSpPr>
          <p:nvPr>
            <p:ph type="ftr" sz="quarter" idx="11"/>
          </p:nvPr>
        </p:nvSpPr>
        <p:spPr/>
        <p:txBody>
          <a:bodyPr/>
          <a:lstStyle/>
          <a:p>
            <a:r>
              <a:rPr lang="en-US" dirty="0"/>
              <a:t>LRC Office of Budget Review</a:t>
            </a:r>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2778476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F84DA-B3A7-43C8-AF1D-456442F9A3B2}" type="datetime1">
              <a:rPr lang="en-US" smtClean="0"/>
              <a:t>6/4/2024</a:t>
            </a:fld>
            <a:endParaRPr lang="en-US" dirty="0"/>
          </a:p>
        </p:txBody>
      </p:sp>
      <p:sp>
        <p:nvSpPr>
          <p:cNvPr id="5" name="Footer Placeholder 4"/>
          <p:cNvSpPr>
            <a:spLocks noGrp="1"/>
          </p:cNvSpPr>
          <p:nvPr>
            <p:ph type="ftr" sz="quarter" idx="11"/>
          </p:nvPr>
        </p:nvSpPr>
        <p:spPr/>
        <p:txBody>
          <a:bodyPr/>
          <a:lstStyle/>
          <a:p>
            <a:r>
              <a:rPr lang="en-US" dirty="0"/>
              <a:t>LRC Office of Budget Review</a:t>
            </a:r>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851704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2644530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1978510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234932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1566731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24406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3803709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2998008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8307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34F3CE-E736-4373-8D49-0ACD56468317}" type="datetime1">
              <a:rPr lang="en-US" smtClean="0"/>
              <a:t>6/4/2024</a:t>
            </a:fld>
            <a:endParaRPr lang="en-US" dirty="0"/>
          </a:p>
        </p:txBody>
      </p:sp>
      <p:sp>
        <p:nvSpPr>
          <p:cNvPr id="5" name="Footer Placeholder 4"/>
          <p:cNvSpPr>
            <a:spLocks noGrp="1"/>
          </p:cNvSpPr>
          <p:nvPr>
            <p:ph type="ftr" sz="quarter" idx="11"/>
          </p:nvPr>
        </p:nvSpPr>
        <p:spPr/>
        <p:txBody>
          <a:bodyPr/>
          <a:lstStyle/>
          <a:p>
            <a:r>
              <a:rPr lang="en-US" dirty="0"/>
              <a:t>LRC Office of Budget Review</a:t>
            </a:r>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36431539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382472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3630259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4060DB-EA6B-40BD-A13A-CB1D52FCCD5E}" type="datetimeFigureOut">
              <a:rPr lang="en-US" smtClean="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7C96D2-C4AB-4AD9-B82D-14CE6020F102}" type="slidenum">
              <a:rPr lang="en-US" smtClean="0"/>
              <a:t>‹#›</a:t>
            </a:fld>
            <a:endParaRPr lang="en-US" dirty="0"/>
          </a:p>
        </p:txBody>
      </p:sp>
    </p:spTree>
    <p:extLst>
      <p:ext uri="{BB962C8B-B14F-4D97-AF65-F5344CB8AC3E}">
        <p14:creationId xmlns:p14="http://schemas.microsoft.com/office/powerpoint/2010/main" val="4193850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3AE94C-B73F-4F57-ACD9-65FE959DF645}" type="datetime1">
              <a:rPr lang="en-US" smtClean="0"/>
              <a:t>6/4/2024</a:t>
            </a:fld>
            <a:endParaRPr lang="en-US" dirty="0"/>
          </a:p>
        </p:txBody>
      </p:sp>
      <p:sp>
        <p:nvSpPr>
          <p:cNvPr id="5" name="Footer Placeholder 4"/>
          <p:cNvSpPr>
            <a:spLocks noGrp="1"/>
          </p:cNvSpPr>
          <p:nvPr>
            <p:ph type="ftr" sz="quarter" idx="11"/>
          </p:nvPr>
        </p:nvSpPr>
        <p:spPr/>
        <p:txBody>
          <a:bodyPr/>
          <a:lstStyle/>
          <a:p>
            <a:r>
              <a:rPr lang="en-US" dirty="0"/>
              <a:t>LRC Office of Budget Review</a:t>
            </a:r>
          </a:p>
        </p:txBody>
      </p:sp>
      <p:sp>
        <p:nvSpPr>
          <p:cNvPr id="6" name="Slide Number Placeholder 5"/>
          <p:cNvSpPr>
            <a:spLocks noGrp="1"/>
          </p:cNvSpPr>
          <p:nvPr>
            <p:ph type="sldNum" sz="quarter" idx="12"/>
          </p:nvPr>
        </p:nvSpPr>
        <p:spPr/>
        <p:txBody>
          <a:bodyPr/>
          <a:lstStyle/>
          <a:p>
            <a:fld id="{E75BD6E0-CBC4-4B0E-8789-88250BB53F6B}"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04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EC61DB-4B4C-4393-9A59-9D074116DD0B}" type="datetime1">
              <a:rPr lang="en-US" smtClean="0"/>
              <a:t>6/4/2024</a:t>
            </a:fld>
            <a:endParaRPr lang="en-US" dirty="0"/>
          </a:p>
        </p:txBody>
      </p:sp>
      <p:sp>
        <p:nvSpPr>
          <p:cNvPr id="6" name="Footer Placeholder 5"/>
          <p:cNvSpPr>
            <a:spLocks noGrp="1"/>
          </p:cNvSpPr>
          <p:nvPr>
            <p:ph type="ftr" sz="quarter" idx="11"/>
          </p:nvPr>
        </p:nvSpPr>
        <p:spPr/>
        <p:txBody>
          <a:bodyPr/>
          <a:lstStyle/>
          <a:p>
            <a:r>
              <a:rPr lang="en-US" dirty="0"/>
              <a:t>LRC Office of Budget Review</a:t>
            </a:r>
          </a:p>
        </p:txBody>
      </p:sp>
      <p:sp>
        <p:nvSpPr>
          <p:cNvPr id="7" name="Slide Number Placeholder 6"/>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20138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5A7C3-2A17-4CF2-90D3-9127EBAF043D}" type="datetime1">
              <a:rPr lang="en-US" smtClean="0"/>
              <a:t>6/4/2024</a:t>
            </a:fld>
            <a:endParaRPr lang="en-US" dirty="0"/>
          </a:p>
        </p:txBody>
      </p:sp>
      <p:sp>
        <p:nvSpPr>
          <p:cNvPr id="8" name="Footer Placeholder 7"/>
          <p:cNvSpPr>
            <a:spLocks noGrp="1"/>
          </p:cNvSpPr>
          <p:nvPr>
            <p:ph type="ftr" sz="quarter" idx="11"/>
          </p:nvPr>
        </p:nvSpPr>
        <p:spPr/>
        <p:txBody>
          <a:bodyPr/>
          <a:lstStyle/>
          <a:p>
            <a:r>
              <a:rPr lang="en-US" dirty="0"/>
              <a:t>LRC Office of Budget Review</a:t>
            </a:r>
          </a:p>
        </p:txBody>
      </p:sp>
      <p:sp>
        <p:nvSpPr>
          <p:cNvPr id="9" name="Slide Number Placeholder 8"/>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71599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596326-1D79-406A-981C-167A56713CA2}" type="datetime1">
              <a:rPr lang="en-US" smtClean="0"/>
              <a:t>6/4/2024</a:t>
            </a:fld>
            <a:endParaRPr lang="en-US"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5" name="Slide Number Placeholder 4"/>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294954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62C553-A3FF-4477-B423-8579144AD01D}" type="datetime1">
              <a:rPr lang="en-US" smtClean="0"/>
              <a:t>6/4/2024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LRC Office of Budget Review</a:t>
            </a:r>
          </a:p>
        </p:txBody>
      </p:sp>
      <p:sp>
        <p:nvSpPr>
          <p:cNvPr id="9" name="Slide Number Placeholder 8"/>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250014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1AF37E7-B049-491D-8800-D2EDFB61D975}" type="datetime1">
              <a:rPr lang="en-US" smtClean="0"/>
              <a:t>6/4/2024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a:t>LRC Office of Budget Review</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329304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6B71F8-924F-4FC5-B3BC-66CF61D785E7}" type="datetime1">
              <a:rPr lang="en-US" smtClean="0"/>
              <a:t>6/4/2024</a:t>
            </a:fld>
            <a:endParaRPr lang="en-US" dirty="0"/>
          </a:p>
        </p:txBody>
      </p:sp>
      <p:sp>
        <p:nvSpPr>
          <p:cNvPr id="6" name="Footer Placeholder 5"/>
          <p:cNvSpPr>
            <a:spLocks noGrp="1"/>
          </p:cNvSpPr>
          <p:nvPr>
            <p:ph type="ftr" sz="quarter" idx="11"/>
          </p:nvPr>
        </p:nvSpPr>
        <p:spPr/>
        <p:txBody>
          <a:bodyPr/>
          <a:lstStyle/>
          <a:p>
            <a:r>
              <a:rPr lang="en-US" dirty="0"/>
              <a:t>LRC Office of Budget Review</a:t>
            </a:r>
          </a:p>
        </p:txBody>
      </p:sp>
      <p:sp>
        <p:nvSpPr>
          <p:cNvPr id="7" name="Slide Number Placeholder 6"/>
          <p:cNvSpPr>
            <a:spLocks noGrp="1"/>
          </p:cNvSpPr>
          <p:nvPr>
            <p:ph type="sldNum" sz="quarter" idx="12"/>
          </p:nvPr>
        </p:nvSpPr>
        <p:spPr/>
        <p:txBody>
          <a:bodyPr/>
          <a:lstStyle/>
          <a:p>
            <a:fld id="{E75BD6E0-CBC4-4B0E-8789-88250BB53F6B}" type="slidenum">
              <a:rPr lang="en-US" smtClean="0"/>
              <a:pPr/>
              <a:t>‹#›</a:t>
            </a:fld>
            <a:endParaRPr lang="en-US" dirty="0"/>
          </a:p>
        </p:txBody>
      </p:sp>
    </p:spTree>
    <p:extLst>
      <p:ext uri="{BB962C8B-B14F-4D97-AF65-F5344CB8AC3E}">
        <p14:creationId xmlns:p14="http://schemas.microsoft.com/office/powerpoint/2010/main" val="400951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68EDFB0-965C-4E32-8964-1FFF044FA775}" type="datetime1">
              <a:rPr lang="en-US" smtClean="0"/>
              <a:t>6/4/2024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LRC Office of Budget Review</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75BD6E0-CBC4-4B0E-8789-88250BB53F6B}"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754985"/>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060DB-EA6B-40BD-A13A-CB1D52FCCD5E}" type="datetimeFigureOut">
              <a:rPr lang="en-US" smtClean="0"/>
              <a:t>6/4/2024</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C96D2-C4AB-4AD9-B82D-14CE6020F102}" type="slidenum">
              <a:rPr lang="en-US" smtClean="0"/>
              <a:t>‹#›</a:t>
            </a:fld>
            <a:endParaRPr lang="en-US" dirty="0"/>
          </a:p>
        </p:txBody>
      </p:sp>
    </p:spTree>
    <p:extLst>
      <p:ext uri="{BB962C8B-B14F-4D97-AF65-F5344CB8AC3E}">
        <p14:creationId xmlns:p14="http://schemas.microsoft.com/office/powerpoint/2010/main" val="1521854174"/>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a:t>General Government</a:t>
            </a:r>
          </a:p>
        </p:txBody>
      </p:sp>
      <p:sp>
        <p:nvSpPr>
          <p:cNvPr id="8" name="Subtitle 7"/>
          <p:cNvSpPr>
            <a:spLocks noGrp="1"/>
          </p:cNvSpPr>
          <p:nvPr>
            <p:ph type="subTitle" idx="1"/>
          </p:nvPr>
        </p:nvSpPr>
        <p:spPr>
          <a:xfrm>
            <a:off x="822960" y="4495800"/>
            <a:ext cx="7543800" cy="1752600"/>
          </a:xfrm>
        </p:spPr>
        <p:txBody>
          <a:bodyPr>
            <a:normAutofit fontScale="92500" lnSpcReduction="20000"/>
          </a:bodyPr>
          <a:lstStyle/>
          <a:p>
            <a:pPr algn="ctr"/>
            <a:r>
              <a:rPr lang="en-US" dirty="0"/>
              <a:t>Overview</a:t>
            </a:r>
          </a:p>
          <a:p>
            <a:pPr algn="ctr"/>
            <a:r>
              <a:rPr lang="en-US" sz="1700" cap="none" dirty="0">
                <a:latin typeface="+mn-lt"/>
              </a:rPr>
              <a:t>Emma Mills, Fiscal Analyst</a:t>
            </a:r>
          </a:p>
          <a:p>
            <a:pPr algn="ctr"/>
            <a:r>
              <a:rPr lang="en-US" sz="1700" cap="none" dirty="0">
                <a:latin typeface="+mn-lt"/>
              </a:rPr>
              <a:t>Joey Holt, Fiscal Analyst</a:t>
            </a:r>
          </a:p>
          <a:p>
            <a:pPr algn="ctr"/>
            <a:r>
              <a:rPr lang="en-US" sz="1700" cap="none" dirty="0">
                <a:latin typeface="+mn-lt"/>
              </a:rPr>
              <a:t>Justin Perry, Fiscal Analyst</a:t>
            </a:r>
          </a:p>
          <a:p>
            <a:pPr algn="ctr"/>
            <a:r>
              <a:rPr lang="en-US" sz="1700" cap="none" dirty="0">
                <a:latin typeface="+mn-lt"/>
              </a:rPr>
              <a:t>David Talley, Fiscal Analyst</a:t>
            </a:r>
          </a:p>
        </p:txBody>
      </p:sp>
      <p:sp>
        <p:nvSpPr>
          <p:cNvPr id="2" name="Footer Placeholder 1"/>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a:t>
            </a:fld>
            <a:endParaRPr lang="en-US" dirty="0"/>
          </a:p>
        </p:txBody>
      </p:sp>
    </p:spTree>
    <p:extLst>
      <p:ext uri="{BB962C8B-B14F-4D97-AF65-F5344CB8AC3E}">
        <p14:creationId xmlns:p14="http://schemas.microsoft.com/office/powerpoint/2010/main" val="2252201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2960" y="286605"/>
            <a:ext cx="7543800" cy="703995"/>
          </a:xfrm>
        </p:spPr>
        <p:txBody>
          <a:bodyPr>
            <a:normAutofit fontScale="90000"/>
          </a:bodyPr>
          <a:lstStyle/>
          <a:p>
            <a:r>
              <a:rPr lang="en-US" dirty="0"/>
              <a:t>DLG</a:t>
            </a:r>
          </a:p>
        </p:txBody>
      </p:sp>
      <p:sp>
        <p:nvSpPr>
          <p:cNvPr id="8" name="Content Placeholder 7"/>
          <p:cNvSpPr>
            <a:spLocks noGrp="1"/>
          </p:cNvSpPr>
          <p:nvPr>
            <p:ph sz="half" idx="1"/>
          </p:nvPr>
        </p:nvSpPr>
        <p:spPr>
          <a:xfrm>
            <a:off x="822960" y="990600"/>
            <a:ext cx="3703320" cy="4878493"/>
          </a:xfrm>
        </p:spPr>
        <p:txBody>
          <a:bodyPr>
            <a:normAutofit fontScale="92500" lnSpcReduction="10000"/>
          </a:bodyPr>
          <a:lstStyle/>
          <a:p>
            <a:r>
              <a:rPr lang="en-US" dirty="0"/>
              <a:t>Office of Financial Management &amp; Administration </a:t>
            </a:r>
          </a:p>
          <a:p>
            <a:endParaRPr lang="en-US" dirty="0"/>
          </a:p>
          <a:p>
            <a:pPr marL="182880" indent="-182880">
              <a:buFont typeface="Arial" panose="020B0604020202020204" pitchFamily="34" charset="0"/>
              <a:buChar char="•"/>
            </a:pPr>
            <a:r>
              <a:rPr lang="en-US" dirty="0"/>
              <a:t>Provides technical and financial management assistance to cities, counties, and special districts including certification of county budgets and property tax rates</a:t>
            </a:r>
          </a:p>
          <a:p>
            <a:pPr marL="182880" indent="-182880">
              <a:buFont typeface="Arial" panose="020B0604020202020204" pitchFamily="34" charset="0"/>
              <a:buChar char="•"/>
            </a:pPr>
            <a:r>
              <a:rPr lang="en-US" dirty="0"/>
              <a:t>Provides administrative support for the state local debt officer and the state local finance officer</a:t>
            </a:r>
          </a:p>
          <a:p>
            <a:pPr marL="182880" indent="-182880">
              <a:buFont typeface="Arial" panose="020B0604020202020204" pitchFamily="34" charset="0"/>
              <a:buChar char="•"/>
            </a:pPr>
            <a:r>
              <a:rPr lang="en-US" dirty="0"/>
              <a:t>Manages Special Purpose Governmental Entity (SPGE) portal</a:t>
            </a:r>
          </a:p>
          <a:p>
            <a:pPr marL="182880" indent="-182880">
              <a:buFont typeface="Arial" panose="020B0604020202020204" pitchFamily="34" charset="0"/>
              <a:buChar char="•"/>
            </a:pPr>
            <a:r>
              <a:rPr lang="en-US" dirty="0"/>
              <a:t>Provides internal finance, budgeting and administrative support to </a:t>
            </a:r>
            <a:r>
              <a:rPr lang="en-US" dirty="0" err="1"/>
              <a:t>DLG</a:t>
            </a:r>
            <a:endParaRPr lang="en-US" dirty="0"/>
          </a:p>
        </p:txBody>
      </p:sp>
      <p:sp>
        <p:nvSpPr>
          <p:cNvPr id="9" name="Content Placeholder 8"/>
          <p:cNvSpPr>
            <a:spLocks noGrp="1"/>
          </p:cNvSpPr>
          <p:nvPr>
            <p:ph sz="half" idx="2"/>
          </p:nvPr>
        </p:nvSpPr>
        <p:spPr>
          <a:xfrm>
            <a:off x="4648200" y="838200"/>
            <a:ext cx="3718560" cy="5621586"/>
          </a:xfrm>
        </p:spPr>
        <p:txBody>
          <a:bodyPr>
            <a:normAutofit fontScale="92500" lnSpcReduction="10000"/>
          </a:bodyPr>
          <a:lstStyle/>
          <a:p>
            <a:pPr marL="0" indent="0">
              <a:buNone/>
            </a:pPr>
            <a:endParaRPr lang="en-US" dirty="0"/>
          </a:p>
          <a:p>
            <a:pPr marL="0" indent="0">
              <a:buNone/>
            </a:pPr>
            <a:r>
              <a:rPr lang="en-US" dirty="0"/>
              <a:t>Office of Federal Grants</a:t>
            </a:r>
          </a:p>
          <a:p>
            <a:pPr marL="0" indent="0">
              <a:buNone/>
            </a:pPr>
            <a:endParaRPr lang="en-US" dirty="0"/>
          </a:p>
          <a:p>
            <a:pPr marL="182880" indent="-182880">
              <a:buFont typeface="Arial" panose="020B0604020202020204" pitchFamily="34" charset="0"/>
              <a:buChar char="•"/>
            </a:pPr>
            <a:r>
              <a:rPr lang="en-US" dirty="0"/>
              <a:t>Community Development Block Grant Program (CDBG)</a:t>
            </a:r>
          </a:p>
          <a:p>
            <a:pPr marL="182880" indent="-182880">
              <a:buFont typeface="Arial" panose="020B0604020202020204" pitchFamily="34" charset="0"/>
              <a:buChar char="•"/>
            </a:pPr>
            <a:r>
              <a:rPr lang="en-US" dirty="0"/>
              <a:t>Neighborhood Stabilization Program (NSP)</a:t>
            </a:r>
          </a:p>
          <a:p>
            <a:pPr marL="182880" indent="-182880">
              <a:buFont typeface="Arial" panose="020B0604020202020204" pitchFamily="34" charset="0"/>
              <a:buChar char="•"/>
            </a:pPr>
            <a:r>
              <a:rPr lang="en-US" dirty="0"/>
              <a:t>Land &amp; Water Conservation Fund</a:t>
            </a:r>
          </a:p>
          <a:p>
            <a:pPr marL="182880" indent="-182880">
              <a:buFont typeface="Arial" panose="020B0604020202020204" pitchFamily="34" charset="0"/>
              <a:buChar char="•"/>
            </a:pPr>
            <a:r>
              <a:rPr lang="en-US" dirty="0"/>
              <a:t>Recreational Trails Program</a:t>
            </a:r>
          </a:p>
          <a:p>
            <a:pPr marL="182880" indent="-182880">
              <a:buFont typeface="Arial" panose="020B0604020202020204" pitchFamily="34" charset="0"/>
              <a:buChar char="•"/>
            </a:pPr>
            <a:r>
              <a:rPr lang="en-US" dirty="0"/>
              <a:t>Appalachia Regional Commission (ARC) Grants</a:t>
            </a:r>
          </a:p>
          <a:p>
            <a:pPr marL="182880" indent="-182880">
              <a:buFont typeface="Arial" panose="020B0604020202020204" pitchFamily="34" charset="0"/>
              <a:buChar char="•"/>
            </a:pPr>
            <a:r>
              <a:rPr lang="en-US" dirty="0"/>
              <a:t>Delta Regional Authority (DRA) Grants</a:t>
            </a:r>
          </a:p>
          <a:p>
            <a:pPr marL="182880" indent="-182880">
              <a:buFont typeface="Arial" panose="020B0604020202020204" pitchFamily="34" charset="0"/>
              <a:buChar char="•"/>
            </a:pPr>
            <a:r>
              <a:rPr lang="en-US" dirty="0"/>
              <a:t>Joint Funding Administration (JFA) Grant for ADD’s</a:t>
            </a:r>
          </a:p>
          <a:p>
            <a:pPr marL="182880" indent="-182880">
              <a:buFont typeface="Arial" panose="020B0604020202020204" pitchFamily="34" charset="0"/>
              <a:buChar char="•"/>
            </a:pPr>
            <a:r>
              <a:rPr lang="en-US" dirty="0"/>
              <a:t>Flood Control Matching Program</a:t>
            </a:r>
          </a:p>
        </p:txBody>
      </p:sp>
      <p:sp>
        <p:nvSpPr>
          <p:cNvPr id="2" name="Footer Placeholder 1"/>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10</a:t>
            </a:fld>
            <a:endParaRPr lang="en-US" dirty="0"/>
          </a:p>
        </p:txBody>
      </p:sp>
      <p:cxnSp>
        <p:nvCxnSpPr>
          <p:cNvPr id="15" name="Straight Connector 14"/>
          <p:cNvCxnSpPr/>
          <p:nvPr/>
        </p:nvCxnSpPr>
        <p:spPr>
          <a:xfrm>
            <a:off x="4526280" y="990600"/>
            <a:ext cx="0" cy="4878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015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3996"/>
          </a:xfrm>
        </p:spPr>
        <p:txBody>
          <a:bodyPr>
            <a:normAutofit fontScale="90000"/>
          </a:bodyPr>
          <a:lstStyle/>
          <a:p>
            <a:r>
              <a:rPr lang="en-US" dirty="0"/>
              <a:t>DLG Continued</a:t>
            </a:r>
          </a:p>
        </p:txBody>
      </p:sp>
      <p:sp>
        <p:nvSpPr>
          <p:cNvPr id="3" name="Content Placeholder 2"/>
          <p:cNvSpPr>
            <a:spLocks noGrp="1"/>
          </p:cNvSpPr>
          <p:nvPr>
            <p:ph sz="half" idx="1"/>
          </p:nvPr>
        </p:nvSpPr>
        <p:spPr>
          <a:xfrm>
            <a:off x="822960" y="1143000"/>
            <a:ext cx="3703320" cy="4726094"/>
          </a:xfrm>
        </p:spPr>
        <p:txBody>
          <a:bodyPr>
            <a:normAutofit fontScale="92500" lnSpcReduction="10000"/>
          </a:bodyPr>
          <a:lstStyle/>
          <a:p>
            <a:r>
              <a:rPr lang="en-US" dirty="0"/>
              <a:t>Office of State Grants</a:t>
            </a:r>
          </a:p>
          <a:p>
            <a:endParaRPr lang="en-US" dirty="0"/>
          </a:p>
          <a:p>
            <a:pPr marL="182880" indent="-182880">
              <a:buFont typeface="Arial" panose="020B0604020202020204" pitchFamily="34" charset="0"/>
              <a:buChar char="•"/>
            </a:pPr>
            <a:r>
              <a:rPr lang="en-US" dirty="0"/>
              <a:t>Local Government Economic Development Fund (LGEDF) Grants (Coal Severance)</a:t>
            </a:r>
          </a:p>
          <a:p>
            <a:pPr marL="182880" indent="-182880">
              <a:buFont typeface="Arial" panose="020B0604020202020204" pitchFamily="34" charset="0"/>
              <a:buChar char="•"/>
            </a:pPr>
            <a:r>
              <a:rPr lang="en-US" dirty="0"/>
              <a:t>Local Government Economic Assistance Fund (LGEAF) Allocations (Coal &amp; Mineral Severance)</a:t>
            </a:r>
          </a:p>
          <a:p>
            <a:pPr marL="182880" indent="-182880">
              <a:buFont typeface="Arial" panose="020B0604020202020204" pitchFamily="34" charset="0"/>
              <a:buChar char="•"/>
            </a:pPr>
            <a:r>
              <a:rPr lang="en-US" dirty="0"/>
              <a:t>Other budgeted line-items and/or special projects</a:t>
            </a:r>
          </a:p>
          <a:p>
            <a:pPr marL="182880" indent="-182880">
              <a:buFont typeface="Arial" panose="020B0604020202020204" pitchFamily="34" charset="0"/>
              <a:buChar char="•"/>
            </a:pPr>
            <a:r>
              <a:rPr lang="en-US" dirty="0"/>
              <a:t>Energy Efficiency and Conservation Block Grants (EECBG) – From TVA-EPA Settlement Funds</a:t>
            </a:r>
          </a:p>
        </p:txBody>
      </p:sp>
      <p:sp>
        <p:nvSpPr>
          <p:cNvPr id="4" name="Content Placeholder 3"/>
          <p:cNvSpPr>
            <a:spLocks noGrp="1"/>
          </p:cNvSpPr>
          <p:nvPr>
            <p:ph sz="half" idx="2"/>
          </p:nvPr>
        </p:nvSpPr>
        <p:spPr>
          <a:xfrm>
            <a:off x="4663440" y="1142999"/>
            <a:ext cx="3703320" cy="4726095"/>
          </a:xfrm>
        </p:spPr>
        <p:txBody>
          <a:bodyPr>
            <a:normAutofit fontScale="92500" lnSpcReduction="10000"/>
          </a:bodyPr>
          <a:lstStyle/>
          <a:p>
            <a:r>
              <a:rPr lang="en-US" dirty="0"/>
              <a:t>Area Development Fund (ADF)</a:t>
            </a:r>
          </a:p>
          <a:p>
            <a:endParaRPr lang="en-US" dirty="0"/>
          </a:p>
          <a:p>
            <a:pPr marL="182880" indent="-182880">
              <a:buFont typeface="Arial" panose="020B0604020202020204" pitchFamily="34" charset="0"/>
              <a:buChar char="•"/>
            </a:pPr>
            <a:r>
              <a:rPr lang="en-US" dirty="0"/>
              <a:t>Provides financial support for capital projects that otherwise have no funding through an application process through their Area Development District (ADD)</a:t>
            </a:r>
          </a:p>
          <a:p>
            <a:pPr marL="182880" indent="-182880">
              <a:buFont typeface="Arial" panose="020B0604020202020204" pitchFamily="34" charset="0"/>
              <a:buChar char="•"/>
            </a:pPr>
            <a:r>
              <a:rPr lang="en-US" dirty="0"/>
              <a:t>Eligible Activities include: improvements to real estate, acquisition of real property, equipment purchases, industrial site development, public infrastructure development, and solid waste management or disposal systems needed to comply with law</a:t>
            </a:r>
          </a:p>
        </p:txBody>
      </p:sp>
      <p:sp>
        <p:nvSpPr>
          <p:cNvPr id="5" name="Footer Placeholder 4"/>
          <p:cNvSpPr>
            <a:spLocks noGrp="1"/>
          </p:cNvSpPr>
          <p:nvPr>
            <p:ph type="ftr" sz="quarter" idx="11"/>
          </p:nvPr>
        </p:nvSpPr>
        <p:spPr/>
        <p:txBody>
          <a:bodyPr/>
          <a:lstStyle/>
          <a:p>
            <a:r>
              <a:rPr lang="en-US" dirty="0"/>
              <a:t>LRC Office of Budget Review</a:t>
            </a:r>
          </a:p>
        </p:txBody>
      </p:sp>
      <p:sp>
        <p:nvSpPr>
          <p:cNvPr id="6" name="Slide Number Placeholder 5"/>
          <p:cNvSpPr>
            <a:spLocks noGrp="1"/>
          </p:cNvSpPr>
          <p:nvPr>
            <p:ph type="sldNum" sz="quarter" idx="12"/>
          </p:nvPr>
        </p:nvSpPr>
        <p:spPr/>
        <p:txBody>
          <a:bodyPr/>
          <a:lstStyle/>
          <a:p>
            <a:fld id="{E75BD6E0-CBC4-4B0E-8789-88250BB53F6B}" type="slidenum">
              <a:rPr lang="en-US" smtClean="0"/>
              <a:pPr/>
              <a:t>11</a:t>
            </a:fld>
            <a:endParaRPr lang="en-US" dirty="0"/>
          </a:p>
        </p:txBody>
      </p:sp>
      <p:cxnSp>
        <p:nvCxnSpPr>
          <p:cNvPr id="8" name="Straight Connector 7"/>
          <p:cNvCxnSpPr/>
          <p:nvPr/>
        </p:nvCxnSpPr>
        <p:spPr>
          <a:xfrm>
            <a:off x="4663440" y="990601"/>
            <a:ext cx="0" cy="46481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855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Executive Branch Ethics Commission</a:t>
            </a:r>
          </a:p>
        </p:txBody>
      </p:sp>
      <p:sp>
        <p:nvSpPr>
          <p:cNvPr id="9" name="Content Placeholder 8"/>
          <p:cNvSpPr>
            <a:spLocks noGrp="1"/>
          </p:cNvSpPr>
          <p:nvPr>
            <p:ph idx="1"/>
          </p:nvPr>
        </p:nvSpPr>
        <p:spPr>
          <a:xfrm>
            <a:off x="3276600" y="914400"/>
            <a:ext cx="5638800" cy="5105400"/>
          </a:xfrm>
        </p:spPr>
        <p:txBody>
          <a:bodyPr>
            <a:normAutofit/>
          </a:bodyPr>
          <a:lstStyle/>
          <a:p>
            <a:pPr>
              <a:buFont typeface="Arial" panose="020B0604020202020204" pitchFamily="34" charset="0"/>
              <a:buChar char="•"/>
            </a:pPr>
            <a:r>
              <a:rPr lang="en-US" dirty="0"/>
              <a:t> Administers and enforces the Ethics Code.</a:t>
            </a:r>
          </a:p>
          <a:p>
            <a:pPr lvl="1"/>
            <a:r>
              <a:rPr lang="en-US" sz="2000" dirty="0"/>
              <a:t>The Ethics Code governs the conduct of all executive branch elected officials, employees, and executive agency lobbyists</a:t>
            </a:r>
          </a:p>
          <a:p>
            <a:pPr>
              <a:buFont typeface="Arial" panose="020B0604020202020204" pitchFamily="34" charset="0"/>
              <a:buChar char="•"/>
            </a:pPr>
            <a:r>
              <a:rPr lang="en-US" dirty="0"/>
              <a:t> Reviews and houses public records.</a:t>
            </a:r>
          </a:p>
          <a:p>
            <a:pPr>
              <a:buFont typeface="Arial" panose="020B0604020202020204" pitchFamily="34" charset="0"/>
              <a:buChar char="•"/>
            </a:pPr>
            <a:r>
              <a:rPr lang="en-US" dirty="0"/>
              <a:t> Promotes ethical conduct through:</a:t>
            </a:r>
          </a:p>
          <a:p>
            <a:pPr marL="578358" lvl="1" indent="-285750"/>
            <a:r>
              <a:rPr lang="en-US" sz="2000" dirty="0"/>
              <a:t>Training and education</a:t>
            </a:r>
          </a:p>
          <a:p>
            <a:pPr marL="578358" lvl="1" indent="-285750"/>
            <a:r>
              <a:rPr lang="en-US" sz="2000" dirty="0"/>
              <a:t>Providing guidance and enforcing the ethics code</a:t>
            </a:r>
          </a:p>
          <a:p>
            <a:pPr marL="578358" lvl="1" indent="-285750"/>
            <a:r>
              <a:rPr lang="en-US" sz="2000" dirty="0"/>
              <a:t>Issuing advisory opinions</a:t>
            </a:r>
          </a:p>
          <a:p>
            <a:pPr marL="578358" lvl="1" indent="-285750"/>
            <a:r>
              <a:rPr lang="en-US" sz="2000" dirty="0"/>
              <a:t>Registering executive branch lobbyists</a:t>
            </a:r>
          </a:p>
          <a:p>
            <a:pPr marL="578358" lvl="1" indent="-285750"/>
            <a:r>
              <a:rPr lang="en-US" sz="2000" dirty="0"/>
              <a:t>Recommending legislation to the General Assembly</a:t>
            </a:r>
          </a:p>
          <a:p>
            <a:pPr marL="475488" lvl="2" indent="0">
              <a:buNone/>
            </a:pPr>
            <a:endParaRPr lang="en-US" dirty="0"/>
          </a:p>
          <a:p>
            <a:pPr marL="761238" lvl="2" indent="-285750"/>
            <a:endParaRPr lang="en-US" dirty="0"/>
          </a:p>
          <a:p>
            <a:pPr marL="578358" lvl="1" indent="-285750"/>
            <a:endParaRPr lang="en-US"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3325535"/>
              </p:ext>
            </p:extLst>
          </p:nvPr>
        </p:nvGraphicFramePr>
        <p:xfrm>
          <a:off x="152400" y="3276598"/>
          <a:ext cx="2743200" cy="1180248"/>
        </p:xfrm>
        <a:graphic>
          <a:graphicData uri="http://schemas.openxmlformats.org/drawingml/2006/table">
            <a:tbl>
              <a:tblPr firstRow="1" bandRow="1">
                <a:tableStyleId>{5C22544A-7EE6-4342-B048-85BDC9FD1C3A}</a:tableStyleId>
              </a:tblPr>
              <a:tblGrid>
                <a:gridCol w="571497">
                  <a:extLst>
                    <a:ext uri="{9D8B030D-6E8A-4147-A177-3AD203B41FA5}">
                      <a16:colId xmlns:a16="http://schemas.microsoft.com/office/drawing/2014/main" val="20000"/>
                    </a:ext>
                  </a:extLst>
                </a:gridCol>
                <a:gridCol w="1018799">
                  <a:extLst>
                    <a:ext uri="{9D8B030D-6E8A-4147-A177-3AD203B41FA5}">
                      <a16:colId xmlns:a16="http://schemas.microsoft.com/office/drawing/2014/main" val="1263496338"/>
                    </a:ext>
                  </a:extLst>
                </a:gridCol>
                <a:gridCol w="1152904">
                  <a:extLst>
                    <a:ext uri="{9D8B030D-6E8A-4147-A177-3AD203B41FA5}">
                      <a16:colId xmlns:a16="http://schemas.microsoft.com/office/drawing/2014/main" val="20002"/>
                    </a:ext>
                  </a:extLst>
                </a:gridCol>
              </a:tblGrid>
              <a:tr h="342046">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FY25</a:t>
                      </a:r>
                    </a:p>
                  </a:txBody>
                  <a:tcPr marL="9525" marR="9525" marT="9525" marB="0" anchor="b"/>
                </a:tc>
                <a:tc>
                  <a:txBody>
                    <a:bodyPr/>
                    <a:lstStyle/>
                    <a:p>
                      <a:pPr algn="ctr" fontAlgn="b"/>
                      <a:r>
                        <a:rPr lang="en-US" sz="1400" b="1" u="none" strike="noStrike" dirty="0">
                          <a:solidFill>
                            <a:schemeClr val="tx1"/>
                          </a:solidFill>
                          <a:effectLst/>
                        </a:rPr>
                        <a:t>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67556">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681,900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701,300</a:t>
                      </a:r>
                    </a:p>
                  </a:txBody>
                  <a:tcPr marL="9525" marR="9525" marT="9525" marB="0"/>
                </a:tc>
                <a:extLst>
                  <a:ext uri="{0D108BD9-81ED-4DB2-BD59-A6C34878D82A}">
                    <a16:rowId xmlns:a16="http://schemas.microsoft.com/office/drawing/2014/main" val="10002"/>
                  </a:ext>
                </a:extLst>
              </a:tr>
              <a:tr h="228600">
                <a:tc>
                  <a:txBody>
                    <a:bodyPr/>
                    <a:lstStyle/>
                    <a:p>
                      <a:pPr algn="l" fontAlgn="b"/>
                      <a:r>
                        <a:rPr lang="en-US" sz="1400" u="none" strike="noStrike" dirty="0">
                          <a:effectLst/>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525,900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536,900</a:t>
                      </a:r>
                    </a:p>
                  </a:txBody>
                  <a:tcPr marL="9525" marR="9525" marT="9525" marB="0"/>
                </a:tc>
                <a:extLst>
                  <a:ext uri="{0D108BD9-81ED-4DB2-BD59-A6C34878D82A}">
                    <a16:rowId xmlns:a16="http://schemas.microsoft.com/office/drawing/2014/main" val="10003"/>
                  </a:ext>
                </a:extLst>
              </a:tr>
              <a:tr h="342046">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1,207,800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1,238,200</a:t>
                      </a:r>
                    </a:p>
                  </a:txBody>
                  <a:tcPr marL="9525" marR="9525" marT="9525" marB="0"/>
                </a:tc>
                <a:extLst>
                  <a:ext uri="{0D108BD9-81ED-4DB2-BD59-A6C34878D82A}">
                    <a16:rowId xmlns:a16="http://schemas.microsoft.com/office/drawing/2014/main" val="10004"/>
                  </a:ext>
                </a:extLst>
              </a:tr>
            </a:tbl>
          </a:graphicData>
        </a:graphic>
      </p:graphicFrame>
      <p:sp>
        <p:nvSpPr>
          <p:cNvPr id="6" name="TextBox 5"/>
          <p:cNvSpPr txBox="1"/>
          <p:nvPr/>
        </p:nvSpPr>
        <p:spPr>
          <a:xfrm>
            <a:off x="314324" y="5150812"/>
            <a:ext cx="2428876" cy="646331"/>
          </a:xfrm>
          <a:prstGeom prst="rect">
            <a:avLst/>
          </a:prstGeom>
          <a:noFill/>
        </p:spPr>
        <p:txBody>
          <a:bodyPr wrap="square" rtlCol="0">
            <a:spAutoFit/>
          </a:bodyPr>
          <a:lstStyle/>
          <a:p>
            <a:pPr algn="ctr"/>
            <a:r>
              <a:rPr lang="en-US" dirty="0">
                <a:solidFill>
                  <a:schemeClr val="bg1"/>
                </a:solidFill>
              </a:rPr>
              <a:t>~5 full-time employees</a:t>
            </a:r>
          </a:p>
          <a:p>
            <a:pPr algn="ctr"/>
            <a:r>
              <a:rPr lang="en-US" dirty="0">
                <a:solidFill>
                  <a:schemeClr val="bg1"/>
                </a:solidFill>
              </a:rPr>
              <a:t>~2 part-time employees</a:t>
            </a:r>
          </a:p>
        </p:txBody>
      </p:sp>
    </p:spTree>
    <p:extLst>
      <p:ext uri="{BB962C8B-B14F-4D97-AF65-F5344CB8AC3E}">
        <p14:creationId xmlns:p14="http://schemas.microsoft.com/office/powerpoint/2010/main" val="3766599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Secretary of State</a:t>
            </a:r>
          </a:p>
        </p:txBody>
      </p:sp>
      <p:sp>
        <p:nvSpPr>
          <p:cNvPr id="9" name="Content Placeholder 8"/>
          <p:cNvSpPr>
            <a:spLocks noGrp="1"/>
          </p:cNvSpPr>
          <p:nvPr>
            <p:ph idx="1"/>
          </p:nvPr>
        </p:nvSpPr>
        <p:spPr>
          <a:xfrm>
            <a:off x="3352801" y="731520"/>
            <a:ext cx="5410200" cy="5257800"/>
          </a:xfrm>
        </p:spPr>
        <p:txBody>
          <a:bodyPr>
            <a:normAutofit/>
          </a:bodyPr>
          <a:lstStyle/>
          <a:p>
            <a:pPr marL="282575" indent="-282575">
              <a:buFont typeface="Arial" panose="020B0604020202020204" pitchFamily="34" charset="0"/>
              <a:buChar char="•"/>
            </a:pPr>
            <a:r>
              <a:rPr lang="en-US" dirty="0"/>
              <a:t>Constitutionally elected office </a:t>
            </a:r>
          </a:p>
          <a:p>
            <a:pPr marL="282575" indent="-282575">
              <a:buFont typeface="Arial" panose="020B0604020202020204" pitchFamily="34" charset="0"/>
              <a:buChar char="•"/>
            </a:pPr>
            <a:r>
              <a:rPr lang="en-US" dirty="0"/>
              <a:t>Chief Election Official, Business Official, and ex-officio member of the State Board of Elections</a:t>
            </a:r>
          </a:p>
          <a:p>
            <a:pPr marL="225425" indent="-225425">
              <a:buFont typeface="Arial" panose="020B0604020202020204" pitchFamily="34" charset="0"/>
              <a:buChar char="•"/>
            </a:pPr>
            <a:r>
              <a:rPr lang="en-US" dirty="0"/>
              <a:t> Organizational Structure:</a:t>
            </a:r>
          </a:p>
          <a:p>
            <a:pPr lvl="2"/>
            <a:r>
              <a:rPr lang="en-US" sz="2000" dirty="0"/>
              <a:t>Office of Business – business filings, trademarks, notary applications, </a:t>
            </a:r>
          </a:p>
          <a:p>
            <a:pPr lvl="2"/>
            <a:r>
              <a:rPr lang="en-US" sz="2000" dirty="0"/>
              <a:t>Office of Elections – maintain voter rolls, advocate for voter education and participation, administer filing for candidates </a:t>
            </a:r>
          </a:p>
          <a:p>
            <a:pPr lvl="2"/>
            <a:r>
              <a:rPr lang="en-US" sz="2000" dirty="0"/>
              <a:t>Office of Administration – manage SOS finance and personnel, maintain land records, maintain executive journal</a:t>
            </a:r>
            <a:endParaRPr lang="en-US" dirty="0"/>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637052"/>
                </a:solidFill>
                <a:effectLst/>
                <a:uLnTx/>
                <a:uFillTx/>
                <a:latin typeface="Calibri" panose="020F0502020204030204"/>
                <a:ea typeface="+mn-ea"/>
                <a:cs typeface="+mn-cs"/>
              </a:rPr>
              <a:t>LRC Office of Budget Review</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5BD6E0-CBC4-4B0E-8789-88250BB53F6B}" type="slidenum">
              <a:rPr kumimoji="0" lang="en-US" sz="1050" b="0" i="0" u="none" strike="noStrike" kern="1200" cap="none" spc="0" normalizeH="0" baseline="0" noProof="0" smtClean="0">
                <a:ln>
                  <a:noFill/>
                </a:ln>
                <a:solidFill>
                  <a:srgbClr val="637052"/>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50" b="0" i="0" u="none" strike="noStrike" kern="1200" cap="none" spc="0" normalizeH="0" baseline="0" noProof="0" dirty="0">
              <a:ln>
                <a:noFill/>
              </a:ln>
              <a:solidFill>
                <a:srgbClr val="637052"/>
              </a:solidFill>
              <a:effectLst/>
              <a:uLnTx/>
              <a:uFillTx/>
              <a:latin typeface="Calibri" panose="020F0502020204030204"/>
              <a:ea typeface="+mn-ea"/>
              <a:cs typeface="+mn-cs"/>
            </a:endParaRPr>
          </a:p>
        </p:txBody>
      </p:sp>
      <p:graphicFrame>
        <p:nvGraphicFramePr>
          <p:cNvPr id="5" name="Table 4"/>
          <p:cNvGraphicFramePr>
            <a:graphicFrameLocks noGrp="1"/>
          </p:cNvGraphicFramePr>
          <p:nvPr/>
        </p:nvGraphicFramePr>
        <p:xfrm>
          <a:off x="152400" y="3276600"/>
          <a:ext cx="2743201" cy="1037728"/>
        </p:xfrm>
        <a:graphic>
          <a:graphicData uri="http://schemas.openxmlformats.org/drawingml/2006/table">
            <a:tbl>
              <a:tblPr firstRow="1" bandRow="1">
                <a:tableStyleId>{5C22544A-7EE6-4342-B048-85BDC9FD1C3A}</a:tableStyleId>
              </a:tblPr>
              <a:tblGrid>
                <a:gridCol w="641759">
                  <a:extLst>
                    <a:ext uri="{9D8B030D-6E8A-4147-A177-3AD203B41FA5}">
                      <a16:colId xmlns:a16="http://schemas.microsoft.com/office/drawing/2014/main" val="20000"/>
                    </a:ext>
                  </a:extLst>
                </a:gridCol>
                <a:gridCol w="1069596">
                  <a:extLst>
                    <a:ext uri="{9D8B030D-6E8A-4147-A177-3AD203B41FA5}">
                      <a16:colId xmlns:a16="http://schemas.microsoft.com/office/drawing/2014/main" val="20001"/>
                    </a:ext>
                  </a:extLst>
                </a:gridCol>
                <a:gridCol w="1031846">
                  <a:extLst>
                    <a:ext uri="{9D8B030D-6E8A-4147-A177-3AD203B41FA5}">
                      <a16:colId xmlns:a16="http://schemas.microsoft.com/office/drawing/2014/main" val="20002"/>
                    </a:ext>
                  </a:extLst>
                </a:gridCol>
              </a:tblGrid>
              <a:tr h="259432">
                <a:tc>
                  <a:txBody>
                    <a:bodyPr/>
                    <a:lstStyle/>
                    <a:p>
                      <a:pPr algn="l" fontAlgn="b"/>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err="1">
                          <a:solidFill>
                            <a:schemeClr val="tx1"/>
                          </a:solidFill>
                          <a:effectLst/>
                        </a:rPr>
                        <a:t>FY25</a:t>
                      </a:r>
                      <a:endParaRPr lang="en-US" sz="1400" b="1"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err="1">
                          <a:solidFill>
                            <a:schemeClr val="tx1"/>
                          </a:solidFill>
                          <a:effectLst/>
                        </a:rPr>
                        <a:t>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59432">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0</a:t>
                      </a:r>
                    </a:p>
                  </a:txBody>
                  <a:tcPr marL="9525" marR="9525" marT="9525" marB="0"/>
                </a:tc>
                <a:extLst>
                  <a:ext uri="{0D108BD9-81ED-4DB2-BD59-A6C34878D82A}">
                    <a16:rowId xmlns:a16="http://schemas.microsoft.com/office/drawing/2014/main" val="10002"/>
                  </a:ext>
                </a:extLst>
              </a:tr>
              <a:tr h="259432">
                <a:tc>
                  <a:txBody>
                    <a:bodyPr/>
                    <a:lstStyle/>
                    <a:p>
                      <a:pPr algn="l" fontAlgn="b"/>
                      <a:r>
                        <a:rPr lang="en-US" sz="1400" u="none" strike="noStrike" dirty="0">
                          <a:effectLst/>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6,649,700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6,759,700</a:t>
                      </a:r>
                    </a:p>
                  </a:txBody>
                  <a:tcPr marL="9525" marR="9525" marT="9525" marB="0"/>
                </a:tc>
                <a:extLst>
                  <a:ext uri="{0D108BD9-81ED-4DB2-BD59-A6C34878D82A}">
                    <a16:rowId xmlns:a16="http://schemas.microsoft.com/office/drawing/2014/main" val="10003"/>
                  </a:ext>
                </a:extLst>
              </a:tr>
              <a:tr h="259432">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6,649,700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6,759,700</a:t>
                      </a:r>
                    </a:p>
                  </a:txBody>
                  <a:tcPr marL="9525" marR="9525" marT="9525" marB="0"/>
                </a:tc>
                <a:extLst>
                  <a:ext uri="{0D108BD9-81ED-4DB2-BD59-A6C34878D82A}">
                    <a16:rowId xmlns:a16="http://schemas.microsoft.com/office/drawing/2014/main" val="10005"/>
                  </a:ext>
                </a:extLst>
              </a:tr>
            </a:tbl>
          </a:graphicData>
        </a:graphic>
      </p:graphicFrame>
      <p:sp>
        <p:nvSpPr>
          <p:cNvPr id="6" name="TextBox 5"/>
          <p:cNvSpPr txBox="1"/>
          <p:nvPr/>
        </p:nvSpPr>
        <p:spPr>
          <a:xfrm>
            <a:off x="342900" y="5486400"/>
            <a:ext cx="23241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~33 employees</a:t>
            </a:r>
          </a:p>
        </p:txBody>
      </p:sp>
    </p:spTree>
    <p:extLst>
      <p:ext uri="{BB962C8B-B14F-4D97-AF65-F5344CB8AC3E}">
        <p14:creationId xmlns:p14="http://schemas.microsoft.com/office/powerpoint/2010/main" val="3038732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005" y="1905000"/>
            <a:ext cx="2400300" cy="905162"/>
          </a:xfrm>
        </p:spPr>
        <p:txBody>
          <a:bodyPr>
            <a:normAutofit/>
          </a:bodyPr>
          <a:lstStyle/>
          <a:p>
            <a:r>
              <a:rPr lang="en-US" sz="2800" dirty="0"/>
              <a:t>State Board of Elections</a:t>
            </a:r>
          </a:p>
        </p:txBody>
      </p:sp>
      <p:sp>
        <p:nvSpPr>
          <p:cNvPr id="10" name="Content Placeholder 9"/>
          <p:cNvSpPr>
            <a:spLocks noGrp="1"/>
          </p:cNvSpPr>
          <p:nvPr>
            <p:ph idx="1"/>
          </p:nvPr>
        </p:nvSpPr>
        <p:spPr>
          <a:xfrm>
            <a:off x="3429000" y="1219200"/>
            <a:ext cx="5150363" cy="2895600"/>
          </a:xfrm>
        </p:spPr>
        <p:txBody>
          <a:bodyPr>
            <a:normAutofit/>
          </a:bodyPr>
          <a:lstStyle/>
          <a:p>
            <a:pPr marL="182880" indent="-182880">
              <a:buFont typeface="Arial" panose="020B0604020202020204" pitchFamily="34" charset="0"/>
              <a:buChar char="•"/>
            </a:pPr>
            <a:r>
              <a:rPr lang="en-US" b="1" dirty="0"/>
              <a:t>The State Board of Elections:</a:t>
            </a:r>
          </a:p>
          <a:p>
            <a:pPr lvl="1"/>
            <a:r>
              <a:rPr lang="en-US" sz="2000" dirty="0"/>
              <a:t>Administers election laws</a:t>
            </a:r>
          </a:p>
          <a:p>
            <a:pPr lvl="1"/>
            <a:r>
              <a:rPr lang="en-US" sz="2000" dirty="0"/>
              <a:t>Oversees registration and purgation of voters</a:t>
            </a:r>
          </a:p>
          <a:p>
            <a:pPr lvl="1"/>
            <a:r>
              <a:rPr lang="en-US" sz="2000" dirty="0"/>
              <a:t>Appoints political party representatives</a:t>
            </a:r>
          </a:p>
          <a:p>
            <a:pPr lvl="1"/>
            <a:r>
              <a:rPr lang="en-US" sz="2000" dirty="0"/>
              <a:t>Certifies election results</a:t>
            </a:r>
          </a:p>
          <a:p>
            <a:pPr lvl="1"/>
            <a:r>
              <a:rPr lang="en-US" sz="2000" dirty="0"/>
              <a:t>Provides training of election laws</a:t>
            </a:r>
          </a:p>
          <a:p>
            <a:pPr lvl="1"/>
            <a:r>
              <a:rPr lang="en-US" sz="2000" dirty="0"/>
              <a:t>Assists county clerks with election duties</a:t>
            </a:r>
          </a:p>
          <a:p>
            <a:pPr lvl="1"/>
            <a:r>
              <a:rPr lang="en-US" sz="2000" dirty="0"/>
              <a:t>Conducts voter education programs</a:t>
            </a:r>
          </a:p>
          <a:p>
            <a:pPr lvl="1"/>
            <a:endParaRPr lang="en-US" sz="2000"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79692206"/>
              </p:ext>
            </p:extLst>
          </p:nvPr>
        </p:nvGraphicFramePr>
        <p:xfrm>
          <a:off x="158262" y="3124200"/>
          <a:ext cx="2661138" cy="1320165"/>
        </p:xfrm>
        <a:graphic>
          <a:graphicData uri="http://schemas.openxmlformats.org/drawingml/2006/table">
            <a:tbl>
              <a:tblPr firstRow="1" bandRow="1">
                <a:tableStyleId>{5C22544A-7EE6-4342-B048-85BDC9FD1C3A}</a:tableStyleId>
              </a:tblPr>
              <a:tblGrid>
                <a:gridCol w="631248">
                  <a:extLst>
                    <a:ext uri="{9D8B030D-6E8A-4147-A177-3AD203B41FA5}">
                      <a16:colId xmlns:a16="http://schemas.microsoft.com/office/drawing/2014/main" val="20000"/>
                    </a:ext>
                  </a:extLst>
                </a:gridCol>
                <a:gridCol w="1014945">
                  <a:extLst>
                    <a:ext uri="{9D8B030D-6E8A-4147-A177-3AD203B41FA5}">
                      <a16:colId xmlns:a16="http://schemas.microsoft.com/office/drawing/2014/main" val="3592359373"/>
                    </a:ext>
                  </a:extLst>
                </a:gridCol>
                <a:gridCol w="1014945">
                  <a:extLst>
                    <a:ext uri="{9D8B030D-6E8A-4147-A177-3AD203B41FA5}">
                      <a16:colId xmlns:a16="http://schemas.microsoft.com/office/drawing/2014/main" val="20002"/>
                    </a:ext>
                  </a:extLst>
                </a:gridCol>
              </a:tblGrid>
              <a:tr h="274320">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chemeClr val="tx1"/>
                          </a:solidFill>
                          <a:effectLst/>
                          <a:latin typeface="Calibri" panose="020F0502020204030204" pitchFamily="34" charset="0"/>
                        </a:rPr>
                        <a:t>FY25</a:t>
                      </a:r>
                    </a:p>
                  </a:txBody>
                  <a:tcPr marL="9525" marR="9525" marT="9525" marB="0" anchor="b"/>
                </a:tc>
                <a:tc>
                  <a:txBody>
                    <a:bodyPr/>
                    <a:lstStyle/>
                    <a:p>
                      <a:pPr algn="ctr" fontAlgn="b"/>
                      <a:r>
                        <a:rPr lang="en-US" sz="1400" b="1" u="none" strike="noStrike" dirty="0">
                          <a:solidFill>
                            <a:schemeClr val="tx1"/>
                          </a:solidFill>
                          <a:effectLst/>
                        </a:rPr>
                        <a:t>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74320">
                <a:tc>
                  <a:txBody>
                    <a:bodyPr/>
                    <a:lstStyle/>
                    <a:p>
                      <a:pPr algn="ctr"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6,780,500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6,808,500</a:t>
                      </a:r>
                    </a:p>
                  </a:txBody>
                  <a:tcPr marL="9525" marR="9525" marT="9525" marB="0"/>
                </a:tc>
                <a:extLst>
                  <a:ext uri="{0D108BD9-81ED-4DB2-BD59-A6C34878D82A}">
                    <a16:rowId xmlns:a16="http://schemas.microsoft.com/office/drawing/2014/main" val="10002"/>
                  </a:ext>
                </a:extLst>
              </a:tr>
              <a:tr h="213360">
                <a:tc>
                  <a:txBody>
                    <a:bodyPr/>
                    <a:lstStyle/>
                    <a:p>
                      <a:pPr algn="ctr" fontAlgn="b"/>
                      <a:r>
                        <a:rPr lang="en-US" sz="1400" b="0" i="0" u="none" strike="noStrike" dirty="0">
                          <a:solidFill>
                            <a:srgbClr val="000000"/>
                          </a:solidFill>
                          <a:effectLst/>
                          <a:latin typeface="Calibri" panose="020F0502020204030204" pitchFamily="34" charset="0"/>
                        </a:rPr>
                        <a:t>RSTD</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148,200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148,200</a:t>
                      </a:r>
                    </a:p>
                  </a:txBody>
                  <a:tcPr marL="9525" marR="9525" marT="9525" marB="0"/>
                </a:tc>
                <a:extLst>
                  <a:ext uri="{0D108BD9-81ED-4DB2-BD59-A6C34878D82A}">
                    <a16:rowId xmlns:a16="http://schemas.microsoft.com/office/drawing/2014/main" val="10003"/>
                  </a:ext>
                </a:extLst>
              </a:tr>
              <a:tr h="274320">
                <a:tc>
                  <a:txBody>
                    <a:bodyPr/>
                    <a:lstStyle/>
                    <a:p>
                      <a:pPr algn="ctr" fontAlgn="b"/>
                      <a:r>
                        <a:rPr lang="en-US" sz="1400" b="0" i="0" u="none" strike="noStrike" dirty="0">
                          <a:solidFill>
                            <a:schemeClr val="dk1"/>
                          </a:solidFill>
                          <a:effectLst/>
                          <a:latin typeface="+mn-lt"/>
                        </a:rPr>
                        <a:t>FDRL</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1,829.800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1,829,800</a:t>
                      </a:r>
                    </a:p>
                  </a:txBody>
                  <a:tcPr marL="9525" marR="9525" marT="9525" marB="0"/>
                </a:tc>
                <a:extLst>
                  <a:ext uri="{0D108BD9-81ED-4DB2-BD59-A6C34878D82A}">
                    <a16:rowId xmlns:a16="http://schemas.microsoft.com/office/drawing/2014/main" val="10004"/>
                  </a:ext>
                </a:extLst>
              </a:tr>
              <a:tr h="274320">
                <a:tc>
                  <a:txBody>
                    <a:bodyPr/>
                    <a:lstStyle/>
                    <a:p>
                      <a:pPr algn="ctr"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8,758,500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8,786,500</a:t>
                      </a:r>
                    </a:p>
                  </a:txBody>
                  <a:tcPr marL="9525" marR="9525" marT="9525" marB="0"/>
                </a:tc>
                <a:extLst>
                  <a:ext uri="{0D108BD9-81ED-4DB2-BD59-A6C34878D82A}">
                    <a16:rowId xmlns:a16="http://schemas.microsoft.com/office/drawing/2014/main" val="10005"/>
                  </a:ext>
                </a:extLst>
              </a:tr>
            </a:tbl>
          </a:graphicData>
        </a:graphic>
      </p:graphicFrame>
      <p:sp>
        <p:nvSpPr>
          <p:cNvPr id="6" name="TextBox 5"/>
          <p:cNvSpPr txBox="1"/>
          <p:nvPr/>
        </p:nvSpPr>
        <p:spPr>
          <a:xfrm>
            <a:off x="211616" y="4876800"/>
            <a:ext cx="2518689" cy="369332"/>
          </a:xfrm>
          <a:prstGeom prst="rect">
            <a:avLst/>
          </a:prstGeom>
          <a:noFill/>
        </p:spPr>
        <p:txBody>
          <a:bodyPr wrap="square" rtlCol="0">
            <a:spAutoFit/>
          </a:bodyPr>
          <a:lstStyle/>
          <a:p>
            <a:pPr algn="ctr"/>
            <a:r>
              <a:rPr lang="en-US" dirty="0">
                <a:solidFill>
                  <a:schemeClr val="bg1"/>
                </a:solidFill>
              </a:rPr>
              <a:t>~11 employees</a:t>
            </a:r>
          </a:p>
        </p:txBody>
      </p:sp>
    </p:spTree>
    <p:extLst>
      <p:ext uri="{BB962C8B-B14F-4D97-AF65-F5344CB8AC3E}">
        <p14:creationId xmlns:p14="http://schemas.microsoft.com/office/powerpoint/2010/main" val="2404131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LRC Office of Budget Review</a:t>
            </a:r>
            <a:endParaRPr lang="en-US" dirty="0"/>
          </a:p>
        </p:txBody>
      </p:sp>
      <p:sp>
        <p:nvSpPr>
          <p:cNvPr id="6" name="Slide Number Placeholder 5"/>
          <p:cNvSpPr>
            <a:spLocks noGrp="1"/>
          </p:cNvSpPr>
          <p:nvPr>
            <p:ph type="sldNum" sz="quarter" idx="12"/>
          </p:nvPr>
        </p:nvSpPr>
        <p:spPr/>
        <p:txBody>
          <a:bodyPr/>
          <a:lstStyle/>
          <a:p>
            <a:fld id="{E75BD6E0-CBC4-4B0E-8789-88250BB53F6B}" type="slidenum">
              <a:rPr lang="en-US" smtClean="0"/>
              <a:pPr/>
              <a:t>15</a:t>
            </a:fld>
            <a:endParaRPr lang="en-US" dirty="0"/>
          </a:p>
        </p:txBody>
      </p:sp>
      <p:sp>
        <p:nvSpPr>
          <p:cNvPr id="7" name="Text Placeholder 12"/>
          <p:cNvSpPr>
            <a:spLocks noGrp="1"/>
          </p:cNvSpPr>
          <p:nvPr>
            <p:ph type="body" sz="half" idx="2"/>
          </p:nvPr>
        </p:nvSpPr>
        <p:spPr/>
        <p:txBody>
          <a:bodyPr>
            <a:normAutofit/>
          </a:bodyPr>
          <a:lstStyle/>
          <a:p>
            <a:pPr>
              <a:lnSpc>
                <a:spcPct val="85000"/>
              </a:lnSpc>
              <a:spcBef>
                <a:spcPct val="0"/>
              </a:spcBef>
            </a:pPr>
            <a:endParaRPr lang="en-US" sz="2800" spc="-50" dirty="0">
              <a:latin typeface="+mj-lt"/>
              <a:ea typeface="+mj-ea"/>
              <a:cs typeface="+mj-cs"/>
            </a:endParaRPr>
          </a:p>
          <a:p>
            <a:pPr>
              <a:lnSpc>
                <a:spcPct val="85000"/>
              </a:lnSpc>
              <a:spcBef>
                <a:spcPct val="0"/>
              </a:spcBef>
            </a:pPr>
            <a:endParaRPr lang="en-US" sz="2800" spc="-50" dirty="0">
              <a:latin typeface="+mj-lt"/>
              <a:ea typeface="+mj-ea"/>
              <a:cs typeface="+mj-cs"/>
            </a:endParaRPr>
          </a:p>
          <a:p>
            <a:pPr>
              <a:lnSpc>
                <a:spcPct val="85000"/>
              </a:lnSpc>
              <a:spcBef>
                <a:spcPct val="0"/>
              </a:spcBef>
            </a:pPr>
            <a:endParaRPr lang="en-US" sz="2800" spc="-50" dirty="0">
              <a:latin typeface="+mj-lt"/>
              <a:ea typeface="+mj-ea"/>
              <a:cs typeface="+mj-cs"/>
            </a:endParaRPr>
          </a:p>
        </p:txBody>
      </p:sp>
      <p:sp>
        <p:nvSpPr>
          <p:cNvPr id="8" name="Text Placeholder 12"/>
          <p:cNvSpPr>
            <a:spLocks noGrp="1"/>
          </p:cNvSpPr>
          <p:nvPr>
            <p:ph type="title"/>
          </p:nvPr>
        </p:nvSpPr>
        <p:spPr>
          <a:xfrm>
            <a:off x="214710" y="840957"/>
            <a:ext cx="2552700" cy="1826043"/>
          </a:xfrm>
        </p:spPr>
        <p:txBody>
          <a:bodyPr>
            <a:normAutofit/>
          </a:bodyPr>
          <a:lstStyle/>
          <a:p>
            <a:pPr>
              <a:lnSpc>
                <a:spcPct val="85000"/>
              </a:lnSpc>
              <a:spcBef>
                <a:spcPct val="0"/>
              </a:spcBef>
            </a:pPr>
            <a:r>
              <a:rPr lang="en-US" sz="2800" spc="-50" dirty="0">
                <a:latin typeface="+mj-lt"/>
                <a:ea typeface="+mj-ea"/>
                <a:cs typeface="+mj-cs"/>
              </a:rPr>
              <a:t>Registry of Election Finance</a:t>
            </a:r>
          </a:p>
          <a:p>
            <a:pPr>
              <a:lnSpc>
                <a:spcPct val="85000"/>
              </a:lnSpc>
              <a:spcBef>
                <a:spcPct val="0"/>
              </a:spcBef>
            </a:pPr>
            <a:endParaRPr lang="en-US" sz="2800" spc="-50" dirty="0">
              <a:latin typeface="+mj-lt"/>
              <a:ea typeface="+mj-ea"/>
              <a:cs typeface="+mj-cs"/>
            </a:endParaRPr>
          </a:p>
        </p:txBody>
      </p:sp>
      <p:sp>
        <p:nvSpPr>
          <p:cNvPr id="9" name="TextBox 8"/>
          <p:cNvSpPr txBox="1"/>
          <p:nvPr/>
        </p:nvSpPr>
        <p:spPr>
          <a:xfrm>
            <a:off x="238920" y="4430976"/>
            <a:ext cx="2281911" cy="369332"/>
          </a:xfrm>
          <a:prstGeom prst="rect">
            <a:avLst/>
          </a:prstGeom>
          <a:noFill/>
        </p:spPr>
        <p:txBody>
          <a:bodyPr wrap="square" rtlCol="0">
            <a:spAutoFit/>
          </a:bodyPr>
          <a:lstStyle/>
          <a:p>
            <a:pPr algn="ctr"/>
            <a:r>
              <a:rPr lang="en-US" dirty="0">
                <a:solidFill>
                  <a:schemeClr val="bg1"/>
                </a:solidFill>
              </a:rPr>
              <a:t>~11 employees</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108509290"/>
              </p:ext>
            </p:extLst>
          </p:nvPr>
        </p:nvGraphicFramePr>
        <p:xfrm>
          <a:off x="238919" y="2916098"/>
          <a:ext cx="2552699" cy="817702"/>
        </p:xfrm>
        <a:graphic>
          <a:graphicData uri="http://schemas.openxmlformats.org/drawingml/2006/table">
            <a:tbl>
              <a:tblPr firstRow="1" bandRow="1">
                <a:tableStyleId>{5C22544A-7EE6-4342-B048-85BDC9FD1C3A}</a:tableStyleId>
              </a:tblPr>
              <a:tblGrid>
                <a:gridCol w="704192">
                  <a:extLst>
                    <a:ext uri="{9D8B030D-6E8A-4147-A177-3AD203B41FA5}">
                      <a16:colId xmlns:a16="http://schemas.microsoft.com/office/drawing/2014/main" val="20000"/>
                    </a:ext>
                  </a:extLst>
                </a:gridCol>
                <a:gridCol w="872304">
                  <a:extLst>
                    <a:ext uri="{9D8B030D-6E8A-4147-A177-3AD203B41FA5}">
                      <a16:colId xmlns:a16="http://schemas.microsoft.com/office/drawing/2014/main" val="20001"/>
                    </a:ext>
                  </a:extLst>
                </a:gridCol>
                <a:gridCol w="976203">
                  <a:extLst>
                    <a:ext uri="{9D8B030D-6E8A-4147-A177-3AD203B41FA5}">
                      <a16:colId xmlns:a16="http://schemas.microsoft.com/office/drawing/2014/main" val="20002"/>
                    </a:ext>
                  </a:extLst>
                </a:gridCol>
              </a:tblGrid>
              <a:tr h="265692">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FY25</a:t>
                      </a:r>
                      <a:endParaRPr lang="en-US" sz="1400" b="1"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53588">
                <a:tc>
                  <a:txBody>
                    <a:bodyPr/>
                    <a:lstStyle/>
                    <a:p>
                      <a:pPr algn="ctr"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1,798,200</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400" b="0" i="0" u="none" strike="noStrike" dirty="0">
                          <a:solidFill>
                            <a:srgbClr val="000000"/>
                          </a:solidFill>
                          <a:effectLst/>
                          <a:latin typeface="Calibri" panose="020F0502020204030204" pitchFamily="34" charset="0"/>
                        </a:rPr>
                        <a:t>1,839,800</a:t>
                      </a:r>
                    </a:p>
                  </a:txBody>
                  <a:tcPr marL="9525" marR="9525" marT="9525" marB="0"/>
                </a:tc>
                <a:extLst>
                  <a:ext uri="{0D108BD9-81ED-4DB2-BD59-A6C34878D82A}">
                    <a16:rowId xmlns:a16="http://schemas.microsoft.com/office/drawing/2014/main" val="10002"/>
                  </a:ext>
                </a:extLst>
              </a:tr>
              <a:tr h="298422">
                <a:tc>
                  <a:txBody>
                    <a:bodyPr/>
                    <a:lstStyle/>
                    <a:p>
                      <a:pPr algn="ctr"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1,798,200</a:t>
                      </a:r>
                    </a:p>
                  </a:txBody>
                  <a:tcPr marL="9525" marR="9525" marT="9525" marB="0"/>
                </a:tc>
                <a:tc>
                  <a:txBody>
                    <a:bodyPr/>
                    <a:lstStyle/>
                    <a:p>
                      <a:pPr algn="ctr" fontAlgn="b"/>
                      <a:r>
                        <a:rPr lang="en-US" sz="1400" b="1" i="0" u="none" strike="noStrike" dirty="0">
                          <a:solidFill>
                            <a:srgbClr val="000000"/>
                          </a:solidFill>
                          <a:effectLst/>
                          <a:latin typeface="Calibri" panose="020F0502020204030204" pitchFamily="34" charset="0"/>
                        </a:rPr>
                        <a:t>1,839,800</a:t>
                      </a:r>
                    </a:p>
                  </a:txBody>
                  <a:tcPr marL="9525" marR="9525" marT="9525" marB="0"/>
                </a:tc>
                <a:extLst>
                  <a:ext uri="{0D108BD9-81ED-4DB2-BD59-A6C34878D82A}">
                    <a16:rowId xmlns:a16="http://schemas.microsoft.com/office/drawing/2014/main" val="10003"/>
                  </a:ext>
                </a:extLst>
              </a:tr>
            </a:tbl>
          </a:graphicData>
        </a:graphic>
      </p:graphicFrame>
      <p:sp>
        <p:nvSpPr>
          <p:cNvPr id="13" name="TextBox 12"/>
          <p:cNvSpPr txBox="1"/>
          <p:nvPr/>
        </p:nvSpPr>
        <p:spPr>
          <a:xfrm>
            <a:off x="3352800" y="1524000"/>
            <a:ext cx="5410200" cy="3570208"/>
          </a:xfrm>
          <a:prstGeom prst="rect">
            <a:avLst/>
          </a:prstGeom>
          <a:noFill/>
        </p:spPr>
        <p:txBody>
          <a:bodyPr wrap="square" rtlCol="0">
            <a:spAutoFit/>
          </a:bodyPr>
          <a:lstStyle/>
          <a:p>
            <a:pPr marL="182880" indent="-182880">
              <a:buClr>
                <a:schemeClr val="accent1">
                  <a:lumMod val="75000"/>
                </a:schemeClr>
              </a:buClr>
              <a:buFont typeface="Arial" panose="020B0604020202020204" pitchFamily="34" charset="0"/>
              <a:buChar char="•"/>
            </a:pPr>
            <a:r>
              <a:rPr lang="en-US" b="1" dirty="0"/>
              <a:t>The Registry of Election Finance administers, regulates, and enforces campaign finance laws. </a:t>
            </a:r>
          </a:p>
          <a:p>
            <a:pPr marL="800100" lvl="1" indent="-342900">
              <a:buClr>
                <a:schemeClr val="accent1">
                  <a:lumMod val="75000"/>
                </a:schemeClr>
              </a:buClr>
              <a:buFont typeface="Arial" panose="020B0604020202020204" pitchFamily="34" charset="0"/>
              <a:buChar char="•"/>
            </a:pPr>
            <a:r>
              <a:rPr lang="en-US" sz="2000" dirty="0"/>
              <a:t>Educate candidates</a:t>
            </a:r>
          </a:p>
          <a:p>
            <a:pPr lvl="1">
              <a:buClr>
                <a:schemeClr val="accent1">
                  <a:lumMod val="75000"/>
                </a:schemeClr>
              </a:buClr>
            </a:pPr>
            <a:endParaRPr lang="en-US" sz="1050" dirty="0"/>
          </a:p>
          <a:p>
            <a:pPr marL="800100" lvl="1" indent="-342900">
              <a:buClr>
                <a:schemeClr val="accent1">
                  <a:lumMod val="75000"/>
                </a:schemeClr>
              </a:buClr>
              <a:buFont typeface="Arial" panose="020B0604020202020204" pitchFamily="34" charset="0"/>
              <a:buChar char="•"/>
            </a:pPr>
            <a:r>
              <a:rPr lang="en-US" sz="2000" dirty="0"/>
              <a:t>Review and audit to ensure compliance</a:t>
            </a:r>
          </a:p>
          <a:p>
            <a:pPr marL="800100" lvl="1" indent="-342900">
              <a:buClr>
                <a:schemeClr val="accent1">
                  <a:lumMod val="75000"/>
                </a:schemeClr>
              </a:buClr>
              <a:buFont typeface="Arial" panose="020B0604020202020204" pitchFamily="34" charset="0"/>
              <a:buChar char="•"/>
            </a:pPr>
            <a:endParaRPr lang="en-US" sz="1100" dirty="0"/>
          </a:p>
          <a:p>
            <a:pPr marL="800100" lvl="1" indent="-342900">
              <a:buClr>
                <a:schemeClr val="accent1">
                  <a:lumMod val="75000"/>
                </a:schemeClr>
              </a:buClr>
              <a:buFont typeface="Arial" panose="020B0604020202020204" pitchFamily="34" charset="0"/>
              <a:buChar char="•"/>
            </a:pPr>
            <a:r>
              <a:rPr lang="en-US" sz="2000" dirty="0"/>
              <a:t>Investigate complaints/violations</a:t>
            </a:r>
          </a:p>
          <a:p>
            <a:pPr marL="800100" lvl="1" indent="-342900">
              <a:buClr>
                <a:schemeClr val="accent1">
                  <a:lumMod val="75000"/>
                </a:schemeClr>
              </a:buClr>
              <a:buFont typeface="Arial" panose="020B0604020202020204" pitchFamily="34" charset="0"/>
              <a:buChar char="•"/>
            </a:pPr>
            <a:endParaRPr lang="en-US" sz="1050" dirty="0"/>
          </a:p>
          <a:p>
            <a:pPr marL="800100" lvl="1" indent="-342900">
              <a:buClr>
                <a:schemeClr val="accent1">
                  <a:lumMod val="75000"/>
                </a:schemeClr>
              </a:buClr>
              <a:buFont typeface="Arial" panose="020B0604020202020204" pitchFamily="34" charset="0"/>
              <a:buChar char="•"/>
            </a:pPr>
            <a:r>
              <a:rPr lang="en-US" sz="2000" dirty="0"/>
              <a:t>Advise on campaign finance questions</a:t>
            </a:r>
          </a:p>
          <a:p>
            <a:pPr marL="800100" lvl="1" indent="-342900">
              <a:buClr>
                <a:schemeClr val="accent1">
                  <a:lumMod val="75000"/>
                </a:schemeClr>
              </a:buClr>
              <a:buFont typeface="Arial" panose="020B0604020202020204" pitchFamily="34" charset="0"/>
              <a:buChar char="•"/>
            </a:pPr>
            <a:endParaRPr lang="en-US" sz="1050" dirty="0"/>
          </a:p>
          <a:p>
            <a:pPr marL="800100" lvl="1" indent="-342900">
              <a:buClr>
                <a:schemeClr val="accent1">
                  <a:lumMod val="75000"/>
                </a:schemeClr>
              </a:buClr>
              <a:buFont typeface="Arial" panose="020B0604020202020204" pitchFamily="34" charset="0"/>
              <a:buChar char="•"/>
            </a:pPr>
            <a:r>
              <a:rPr lang="en-US" sz="2000" dirty="0"/>
              <a:t>Receive, compile, and maintain financial disclosure reports of elected officials and candidates for office</a:t>
            </a:r>
          </a:p>
        </p:txBody>
      </p:sp>
    </p:spTree>
    <p:extLst>
      <p:ext uri="{BB962C8B-B14F-4D97-AF65-F5344CB8AC3E}">
        <p14:creationId xmlns:p14="http://schemas.microsoft.com/office/powerpoint/2010/main" val="363188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Attorney General</a:t>
            </a:r>
          </a:p>
        </p:txBody>
      </p:sp>
      <p:sp>
        <p:nvSpPr>
          <p:cNvPr id="9" name="Content Placeholder 8"/>
          <p:cNvSpPr>
            <a:spLocks noGrp="1"/>
          </p:cNvSpPr>
          <p:nvPr>
            <p:ph idx="1"/>
          </p:nvPr>
        </p:nvSpPr>
        <p:spPr>
          <a:xfrm>
            <a:off x="3200401" y="228600"/>
            <a:ext cx="5867400" cy="6231186"/>
          </a:xfrm>
        </p:spPr>
        <p:txBody>
          <a:bodyPr>
            <a:normAutofit/>
          </a:bodyPr>
          <a:lstStyle/>
          <a:p>
            <a:pPr marL="169863" indent="-169863">
              <a:buFont typeface="Arial" panose="020B0604020202020204" pitchFamily="34" charset="0"/>
              <a:buChar char="•"/>
            </a:pPr>
            <a:r>
              <a:rPr lang="en-US" dirty="0"/>
              <a:t>Constitutionally elected office whose statutory responsibility is to act as the chief law enforcement officer for the Commonwealth of Kentucky </a:t>
            </a:r>
          </a:p>
          <a:p>
            <a:pPr marL="169863" indent="-169863">
              <a:buFont typeface="Arial" panose="020B0604020202020204" pitchFamily="34" charset="0"/>
              <a:buChar char="•"/>
            </a:pPr>
            <a:r>
              <a:rPr lang="en-US" dirty="0"/>
              <a:t>Organizational Structure:</a:t>
            </a:r>
          </a:p>
          <a:p>
            <a:pPr lvl="1">
              <a:buFont typeface="Arial" panose="020B0604020202020204" pitchFamily="34" charset="0"/>
              <a:buChar char="•"/>
            </a:pPr>
            <a:r>
              <a:rPr lang="en-US" dirty="0"/>
              <a:t>Admin Services - provides administrative support to the various offices, departments, and divisions of the OAG</a:t>
            </a:r>
          </a:p>
          <a:p>
            <a:pPr lvl="1">
              <a:buFont typeface="Arial" panose="020B0604020202020204" pitchFamily="34" charset="0"/>
              <a:buChar char="•"/>
            </a:pPr>
            <a:r>
              <a:rPr lang="en-US" dirty="0"/>
              <a:t>Criminal Services - Criminal Appeals, Special Prosecutions, Criminal Investigations, and the Prosecutors Advisory Council</a:t>
            </a:r>
          </a:p>
          <a:p>
            <a:pPr lvl="1">
              <a:buFont typeface="Arial" panose="020B0604020202020204" pitchFamily="34" charset="0"/>
              <a:buChar char="•"/>
            </a:pPr>
            <a:r>
              <a:rPr lang="en-US" dirty="0"/>
              <a:t>Uninsured Employers Fund – while administered by the Department Of Labor, the OAG is responsible for the Uninsured Employers Fund in all claims made against the fund or on its behalf</a:t>
            </a:r>
          </a:p>
          <a:p>
            <a:pPr lvl="1">
              <a:buFont typeface="Arial" panose="020B0604020202020204" pitchFamily="34" charset="0"/>
              <a:buChar char="•"/>
            </a:pPr>
            <a:r>
              <a:rPr lang="en-US" dirty="0"/>
              <a:t>Advocacy Services - Consumer Protection, Senior Protection, Victims Advocacy, Child Abuse, Human Trafficking</a:t>
            </a:r>
          </a:p>
          <a:p>
            <a:pPr lvl="1">
              <a:buFont typeface="Arial" panose="020B0604020202020204" pitchFamily="34" charset="0"/>
              <a:buChar char="•"/>
            </a:pPr>
            <a:r>
              <a:rPr lang="en-US" dirty="0"/>
              <a:t>Civil Services - Civil and Environmental Law, Medicaid Fraud and Abuse Control, and Rate Intervention (utilities)</a:t>
            </a:r>
          </a:p>
          <a:p>
            <a:pPr lvl="1">
              <a:buFont typeface="Arial" panose="020B0604020202020204" pitchFamily="34" charset="0"/>
              <a:buChar char="•"/>
            </a:pPr>
            <a:r>
              <a:rPr lang="en-US" dirty="0"/>
              <a:t>Opioid Abatement Advisory Commission - distribute the Commonwealth's portion of opioid-related </a:t>
            </a:r>
            <a:r>
              <a:rPr lang="en-US"/>
              <a:t>settlement funds</a:t>
            </a:r>
            <a:endParaRPr lang="en-US" dirty="0"/>
          </a:p>
          <a:p>
            <a:pPr marL="0" indent="0">
              <a:buNone/>
            </a:pPr>
            <a:endParaRPr lang="en-US" dirty="0"/>
          </a:p>
          <a:p>
            <a:pPr marL="475488" lvl="2" indent="0">
              <a:buNone/>
            </a:pPr>
            <a:endParaRPr lang="en-US" dirty="0"/>
          </a:p>
          <a:p>
            <a:pPr marL="761238" lvl="2" indent="-285750"/>
            <a:endParaRPr lang="en-US" dirty="0"/>
          </a:p>
          <a:p>
            <a:pPr marL="578358" lvl="1" indent="-285750"/>
            <a:endParaRPr lang="en-US" dirty="0"/>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637052"/>
                </a:solidFill>
                <a:effectLst/>
                <a:uLnTx/>
                <a:uFillTx/>
                <a:latin typeface="Calibri" panose="020F0502020204030204"/>
                <a:ea typeface="+mn-ea"/>
                <a:cs typeface="+mn-cs"/>
              </a:rPr>
              <a:t>LRC Office of Budget Review</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5BD6E0-CBC4-4B0E-8789-88250BB53F6B}" type="slidenum">
              <a:rPr kumimoji="0" lang="en-US" sz="1050" b="0" i="0" u="none" strike="noStrike" kern="1200" cap="none" spc="0" normalizeH="0" baseline="0" noProof="0" smtClean="0">
                <a:ln>
                  <a:noFill/>
                </a:ln>
                <a:solidFill>
                  <a:srgbClr val="637052"/>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50" b="0" i="0" u="none" strike="noStrike" kern="1200" cap="none" spc="0" normalizeH="0" baseline="0" noProof="0" dirty="0">
              <a:ln>
                <a:noFill/>
              </a:ln>
              <a:solidFill>
                <a:srgbClr val="637052"/>
              </a:solidFill>
              <a:effectLst/>
              <a:uLnTx/>
              <a:uFillTx/>
              <a:latin typeface="Calibri" panose="020F0502020204030204"/>
              <a:ea typeface="+mn-ea"/>
              <a:cs typeface="+mn-cs"/>
            </a:endParaRPr>
          </a:p>
        </p:txBody>
      </p:sp>
      <p:graphicFrame>
        <p:nvGraphicFramePr>
          <p:cNvPr id="5" name="Table 4"/>
          <p:cNvGraphicFramePr>
            <a:graphicFrameLocks noGrp="1"/>
          </p:cNvGraphicFramePr>
          <p:nvPr/>
        </p:nvGraphicFramePr>
        <p:xfrm>
          <a:off x="152400" y="3276600"/>
          <a:ext cx="2743201" cy="1371600"/>
        </p:xfrm>
        <a:graphic>
          <a:graphicData uri="http://schemas.openxmlformats.org/drawingml/2006/table">
            <a:tbl>
              <a:tblPr firstRow="1" bandRow="1">
                <a:tableStyleId>{5C22544A-7EE6-4342-B048-85BDC9FD1C3A}</a:tableStyleId>
              </a:tblPr>
              <a:tblGrid>
                <a:gridCol w="641759">
                  <a:extLst>
                    <a:ext uri="{9D8B030D-6E8A-4147-A177-3AD203B41FA5}">
                      <a16:colId xmlns:a16="http://schemas.microsoft.com/office/drawing/2014/main" val="20000"/>
                    </a:ext>
                  </a:extLst>
                </a:gridCol>
                <a:gridCol w="1069596">
                  <a:extLst>
                    <a:ext uri="{9D8B030D-6E8A-4147-A177-3AD203B41FA5}">
                      <a16:colId xmlns:a16="http://schemas.microsoft.com/office/drawing/2014/main" val="20001"/>
                    </a:ext>
                  </a:extLst>
                </a:gridCol>
                <a:gridCol w="1031846">
                  <a:extLst>
                    <a:ext uri="{9D8B030D-6E8A-4147-A177-3AD203B41FA5}">
                      <a16:colId xmlns:a16="http://schemas.microsoft.com/office/drawing/2014/main" val="20002"/>
                    </a:ext>
                  </a:extLst>
                </a:gridCol>
              </a:tblGrid>
              <a:tr h="228600">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err="1">
                          <a:solidFill>
                            <a:schemeClr val="tx1"/>
                          </a:solidFill>
                          <a:effectLst/>
                        </a:rPr>
                        <a:t>FY25</a:t>
                      </a:r>
                      <a:endParaRPr lang="en-US" sz="1400" b="1"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err="1">
                          <a:solidFill>
                            <a:schemeClr val="tx1"/>
                          </a:solidFill>
                          <a:effectLst/>
                        </a:rPr>
                        <a:t>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28600">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25,046,900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27,039,100</a:t>
                      </a:r>
                    </a:p>
                  </a:txBody>
                  <a:tcPr marL="9525" marR="9525" marT="9525" marB="0"/>
                </a:tc>
                <a:extLst>
                  <a:ext uri="{0D108BD9-81ED-4DB2-BD59-A6C34878D82A}">
                    <a16:rowId xmlns:a16="http://schemas.microsoft.com/office/drawing/2014/main" val="10002"/>
                  </a:ext>
                </a:extLst>
              </a:tr>
              <a:tr h="228600">
                <a:tc>
                  <a:txBody>
                    <a:bodyPr/>
                    <a:lstStyle/>
                    <a:p>
                      <a:pPr algn="l" fontAlgn="b"/>
                      <a:r>
                        <a:rPr lang="en-US" sz="1400" b="0" i="0" u="none" strike="noStrike" dirty="0" err="1">
                          <a:solidFill>
                            <a:srgbClr val="000000"/>
                          </a:solidFill>
                          <a:effectLst/>
                          <a:latin typeface="Calibri" panose="020F0502020204030204" pitchFamily="34" charset="0"/>
                        </a:rPr>
                        <a:t>TBCO</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150,000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150,000</a:t>
                      </a:r>
                    </a:p>
                  </a:txBody>
                  <a:tcPr marL="9525" marR="9525" marT="9525" marB="0"/>
                </a:tc>
                <a:extLst>
                  <a:ext uri="{0D108BD9-81ED-4DB2-BD59-A6C34878D82A}">
                    <a16:rowId xmlns:a16="http://schemas.microsoft.com/office/drawing/2014/main" val="10003"/>
                  </a:ext>
                </a:extLst>
              </a:tr>
              <a:tr h="228600">
                <a:tc>
                  <a:txBody>
                    <a:bodyPr/>
                    <a:lstStyle/>
                    <a:p>
                      <a:pPr algn="l" fontAlgn="b"/>
                      <a:r>
                        <a:rPr lang="en-US" sz="1400" u="none" strike="noStrike" dirty="0">
                          <a:effectLst/>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69,072,500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54,286,400</a:t>
                      </a:r>
                    </a:p>
                  </a:txBody>
                  <a:tcPr marL="9525" marR="9525" marT="9525" marB="0"/>
                </a:tc>
                <a:extLst>
                  <a:ext uri="{0D108BD9-81ED-4DB2-BD59-A6C34878D82A}">
                    <a16:rowId xmlns:a16="http://schemas.microsoft.com/office/drawing/2014/main" val="10004"/>
                  </a:ext>
                </a:extLst>
              </a:tr>
              <a:tr h="228600">
                <a:tc>
                  <a:txBody>
                    <a:bodyPr/>
                    <a:lstStyle/>
                    <a:p>
                      <a:pPr algn="l" fontAlgn="b"/>
                      <a:r>
                        <a:rPr lang="en-US" sz="1400" b="0" i="0" u="none" strike="noStrike" dirty="0">
                          <a:solidFill>
                            <a:srgbClr val="000000"/>
                          </a:solidFill>
                          <a:effectLst/>
                          <a:latin typeface="Calibri" panose="020F0502020204030204" pitchFamily="34" charset="0"/>
                        </a:rPr>
                        <a:t>FDRL</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7,855,500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7,960,100</a:t>
                      </a:r>
                    </a:p>
                  </a:txBody>
                  <a:tcPr marL="9525" marR="9525" marT="9525" marB="0"/>
                </a:tc>
                <a:extLst>
                  <a:ext uri="{0D108BD9-81ED-4DB2-BD59-A6C34878D82A}">
                    <a16:rowId xmlns:a16="http://schemas.microsoft.com/office/drawing/2014/main" val="10005"/>
                  </a:ext>
                </a:extLst>
              </a:tr>
              <a:tr h="228600">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102,124,900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89,435,600</a:t>
                      </a:r>
                    </a:p>
                  </a:txBody>
                  <a:tcPr marL="9525" marR="9525" marT="9525" marB="0"/>
                </a:tc>
                <a:extLst>
                  <a:ext uri="{0D108BD9-81ED-4DB2-BD59-A6C34878D82A}">
                    <a16:rowId xmlns:a16="http://schemas.microsoft.com/office/drawing/2014/main" val="10006"/>
                  </a:ext>
                </a:extLst>
              </a:tr>
            </a:tbl>
          </a:graphicData>
        </a:graphic>
      </p:graphicFrame>
      <p:sp>
        <p:nvSpPr>
          <p:cNvPr id="6" name="TextBox 5"/>
          <p:cNvSpPr txBox="1"/>
          <p:nvPr/>
        </p:nvSpPr>
        <p:spPr>
          <a:xfrm>
            <a:off x="152401" y="5105400"/>
            <a:ext cx="27432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~202 full-time employees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~4 part-time employees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~17 other employees</a:t>
            </a:r>
          </a:p>
        </p:txBody>
      </p:sp>
    </p:spTree>
    <p:extLst>
      <p:ext uri="{BB962C8B-B14F-4D97-AF65-F5344CB8AC3E}">
        <p14:creationId xmlns:p14="http://schemas.microsoft.com/office/powerpoint/2010/main" val="2114283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496888"/>
            <a:ext cx="2400300" cy="1331912"/>
          </a:xfrm>
        </p:spPr>
        <p:txBody>
          <a:bodyPr>
            <a:normAutofit/>
          </a:bodyPr>
          <a:lstStyle/>
          <a:p>
            <a:r>
              <a:rPr lang="en-US" sz="2800" dirty="0"/>
              <a:t>Unified Prosecutorial System</a:t>
            </a:r>
          </a:p>
        </p:txBody>
      </p:sp>
      <p:sp>
        <p:nvSpPr>
          <p:cNvPr id="9" name="Content Placeholder 8"/>
          <p:cNvSpPr>
            <a:spLocks noGrp="1"/>
          </p:cNvSpPr>
          <p:nvPr>
            <p:ph idx="1"/>
          </p:nvPr>
        </p:nvSpPr>
        <p:spPr/>
        <p:txBody>
          <a:bodyPr>
            <a:normAutofit lnSpcReduction="10000"/>
          </a:bodyPr>
          <a:lstStyle/>
          <a:p>
            <a:pPr marL="225425" indent="-225425">
              <a:buFont typeface="Arial" panose="020B0604020202020204" pitchFamily="34" charset="0"/>
              <a:buChar char="•"/>
            </a:pPr>
            <a:r>
              <a:rPr lang="en-US" dirty="0"/>
              <a:t>Comprised of 57 Commonwealth’s Attorneys and 120 County Attorneys</a:t>
            </a:r>
          </a:p>
          <a:p>
            <a:pPr marL="225425" indent="-225425">
              <a:buFont typeface="Arial" panose="020B0604020202020204" pitchFamily="34" charset="0"/>
              <a:buChar char="•"/>
            </a:pPr>
            <a:r>
              <a:rPr lang="en-US" dirty="0"/>
              <a:t>Administered by the Prosecutors Advisory Council (PAC):</a:t>
            </a:r>
          </a:p>
          <a:p>
            <a:pPr lvl="1"/>
            <a:r>
              <a:rPr lang="en-US" sz="2000" dirty="0"/>
              <a:t>Manages daily administrative duties</a:t>
            </a:r>
          </a:p>
          <a:p>
            <a:pPr lvl="1"/>
            <a:r>
              <a:rPr lang="en-US" sz="2000" dirty="0"/>
              <a:t>Prepares and monitors biennial budget</a:t>
            </a:r>
          </a:p>
          <a:p>
            <a:pPr lvl="1"/>
            <a:r>
              <a:rPr lang="en-US" sz="2000" dirty="0"/>
              <a:t>Oversees training	</a:t>
            </a:r>
          </a:p>
          <a:p>
            <a:pPr marL="225425" indent="-225425">
              <a:buFont typeface="Arial" panose="020B0604020202020204" pitchFamily="34" charset="0"/>
              <a:buChar char="•"/>
            </a:pPr>
            <a:r>
              <a:rPr lang="en-US" dirty="0"/>
              <a:t>Commonwealth’s Attorneys</a:t>
            </a:r>
          </a:p>
          <a:p>
            <a:pPr lvl="1"/>
            <a:r>
              <a:rPr lang="en-US" sz="2000" dirty="0"/>
              <a:t>Prosecutes violations of criminal and penal laws in circuit court including; felonies in which the death penalty may be imposed</a:t>
            </a:r>
          </a:p>
          <a:p>
            <a:pPr marL="225425" indent="-225425">
              <a:buFont typeface="Arial" panose="020B0604020202020204" pitchFamily="34" charset="0"/>
              <a:buChar char="•"/>
            </a:pPr>
            <a:r>
              <a:rPr lang="en-US" dirty="0"/>
              <a:t>County Attorneys</a:t>
            </a:r>
          </a:p>
          <a:p>
            <a:pPr lvl="1"/>
            <a:r>
              <a:rPr lang="en-US" sz="2000" dirty="0"/>
              <a:t>Prosecutes violations of criminal and penal laws in district court including; felonies, misdemeanors, juvenile cases, and traffic cases</a:t>
            </a:r>
          </a:p>
          <a:p>
            <a:pPr lvl="1"/>
            <a:endParaRPr lang="en-US" dirty="0"/>
          </a:p>
          <a:p>
            <a:pPr marL="0" indent="0">
              <a:buNone/>
            </a:pPr>
            <a:endParaRPr lang="en-US" dirty="0"/>
          </a:p>
          <a:p>
            <a:pPr marL="475488" lvl="2" indent="0">
              <a:buNone/>
            </a:pPr>
            <a:endParaRPr lang="en-US" dirty="0"/>
          </a:p>
          <a:p>
            <a:pPr marL="761238" lvl="2" indent="-285750"/>
            <a:endParaRPr lang="en-US" dirty="0"/>
          </a:p>
          <a:p>
            <a:pPr marL="578358" lvl="1" indent="-285750"/>
            <a:endParaRPr lang="en-US"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49792398"/>
              </p:ext>
            </p:extLst>
          </p:nvPr>
        </p:nvGraphicFramePr>
        <p:xfrm>
          <a:off x="163286" y="1985645"/>
          <a:ext cx="2743200" cy="1374775"/>
        </p:xfrm>
        <a:graphic>
          <a:graphicData uri="http://schemas.openxmlformats.org/drawingml/2006/table">
            <a:tbl>
              <a:tblPr firstRow="1" bandRow="1">
                <a:tableStyleId>{5C22544A-7EE6-4342-B048-85BDC9FD1C3A}</a:tableStyleId>
              </a:tblPr>
              <a:tblGrid>
                <a:gridCol w="641759">
                  <a:extLst>
                    <a:ext uri="{9D8B030D-6E8A-4147-A177-3AD203B41FA5}">
                      <a16:colId xmlns:a16="http://schemas.microsoft.com/office/drawing/2014/main" val="20000"/>
                    </a:ext>
                  </a:extLst>
                </a:gridCol>
                <a:gridCol w="1069596">
                  <a:extLst>
                    <a:ext uri="{9D8B030D-6E8A-4147-A177-3AD203B41FA5}">
                      <a16:colId xmlns:a16="http://schemas.microsoft.com/office/drawing/2014/main" val="20001"/>
                    </a:ext>
                  </a:extLst>
                </a:gridCol>
                <a:gridCol w="1031845">
                  <a:extLst>
                    <a:ext uri="{9D8B030D-6E8A-4147-A177-3AD203B41FA5}">
                      <a16:colId xmlns:a16="http://schemas.microsoft.com/office/drawing/2014/main" val="20002"/>
                    </a:ext>
                  </a:extLst>
                </a:gridCol>
              </a:tblGrid>
              <a:tr h="260350">
                <a:tc gridSpan="3">
                  <a:txBody>
                    <a:bodyPr/>
                    <a:lstStyle/>
                    <a:p>
                      <a:pPr algn="ctr" fontAlgn="b"/>
                      <a:r>
                        <a:rPr lang="en-US" sz="1400" b="1" i="0" u="none" strike="noStrike" dirty="0">
                          <a:solidFill>
                            <a:schemeClr val="bg1"/>
                          </a:solidFill>
                          <a:effectLst/>
                          <a:latin typeface="Calibri" panose="020F0502020204030204" pitchFamily="34" charset="0"/>
                        </a:rPr>
                        <a:t>Commonwealth’s Attorneys</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3835">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FY25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FY26</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182245">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77,365,400 </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80,019,400</a:t>
                      </a:r>
                    </a:p>
                  </a:txBody>
                  <a:tcPr marL="9525" marR="9525" marT="9525" marB="0"/>
                </a:tc>
                <a:extLst>
                  <a:ext uri="{0D108BD9-81ED-4DB2-BD59-A6C34878D82A}">
                    <a16:rowId xmlns:a16="http://schemas.microsoft.com/office/drawing/2014/main" val="10002"/>
                  </a:ext>
                </a:extLst>
              </a:tr>
              <a:tr h="210185">
                <a:tc>
                  <a:txBody>
                    <a:bodyPr/>
                    <a:lstStyle/>
                    <a:p>
                      <a:pPr algn="l" fontAlgn="b"/>
                      <a:r>
                        <a:rPr lang="en-US" sz="1400" u="none" strike="noStrike" dirty="0">
                          <a:effectLst/>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chemeClr val="dk1"/>
                          </a:solidFill>
                          <a:effectLst/>
                          <a:latin typeface="+mn-lt"/>
                        </a:rPr>
                        <a:t>6,228,100</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6,263,000</a:t>
                      </a:r>
                    </a:p>
                  </a:txBody>
                  <a:tcPr marL="9525" marR="9525" marT="9525" marB="0"/>
                </a:tc>
                <a:extLst>
                  <a:ext uri="{0D108BD9-81ED-4DB2-BD59-A6C34878D82A}">
                    <a16:rowId xmlns:a16="http://schemas.microsoft.com/office/drawing/2014/main" val="10003"/>
                  </a:ext>
                </a:extLst>
              </a:tr>
              <a:tr h="210185">
                <a:tc>
                  <a:txBody>
                    <a:bodyPr/>
                    <a:lstStyle/>
                    <a:p>
                      <a:pPr algn="l" fontAlgn="b"/>
                      <a:r>
                        <a:rPr lang="en-US" sz="1400" b="0" i="0" u="none" strike="noStrike" dirty="0">
                          <a:solidFill>
                            <a:srgbClr val="000000"/>
                          </a:solidFill>
                          <a:effectLst/>
                          <a:latin typeface="Calibri" panose="020F0502020204030204" pitchFamily="34" charset="0"/>
                        </a:rPr>
                        <a:t>FDRL</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642,200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647,700</a:t>
                      </a:r>
                    </a:p>
                  </a:txBody>
                  <a:tcPr marL="9525" marR="9525" marT="9525" marB="0"/>
                </a:tc>
                <a:extLst>
                  <a:ext uri="{0D108BD9-81ED-4DB2-BD59-A6C34878D82A}">
                    <a16:rowId xmlns:a16="http://schemas.microsoft.com/office/drawing/2014/main" val="10004"/>
                  </a:ext>
                </a:extLst>
              </a:tr>
              <a:tr h="152716">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 84,235,700</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86,930,100</a:t>
                      </a:r>
                    </a:p>
                  </a:txBody>
                  <a:tcPr marL="9525" marR="9525" marT="9525" marB="0"/>
                </a:tc>
                <a:extLst>
                  <a:ext uri="{0D108BD9-81ED-4DB2-BD59-A6C34878D82A}">
                    <a16:rowId xmlns:a16="http://schemas.microsoft.com/office/drawing/2014/main" val="1000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69187429"/>
              </p:ext>
            </p:extLst>
          </p:nvPr>
        </p:nvGraphicFramePr>
        <p:xfrm>
          <a:off x="152400" y="4495800"/>
          <a:ext cx="2743200" cy="1374775"/>
        </p:xfrm>
        <a:graphic>
          <a:graphicData uri="http://schemas.openxmlformats.org/drawingml/2006/table">
            <a:tbl>
              <a:tblPr firstRow="1" bandRow="1">
                <a:tableStyleId>{5C22544A-7EE6-4342-B048-85BDC9FD1C3A}</a:tableStyleId>
              </a:tblPr>
              <a:tblGrid>
                <a:gridCol w="641759">
                  <a:extLst>
                    <a:ext uri="{9D8B030D-6E8A-4147-A177-3AD203B41FA5}">
                      <a16:colId xmlns:a16="http://schemas.microsoft.com/office/drawing/2014/main" val="20000"/>
                    </a:ext>
                  </a:extLst>
                </a:gridCol>
                <a:gridCol w="1069596">
                  <a:extLst>
                    <a:ext uri="{9D8B030D-6E8A-4147-A177-3AD203B41FA5}">
                      <a16:colId xmlns:a16="http://schemas.microsoft.com/office/drawing/2014/main" val="20001"/>
                    </a:ext>
                  </a:extLst>
                </a:gridCol>
                <a:gridCol w="1031845">
                  <a:extLst>
                    <a:ext uri="{9D8B030D-6E8A-4147-A177-3AD203B41FA5}">
                      <a16:colId xmlns:a16="http://schemas.microsoft.com/office/drawing/2014/main" val="20002"/>
                    </a:ext>
                  </a:extLst>
                </a:gridCol>
              </a:tblGrid>
              <a:tr h="260350">
                <a:tc gridSpan="3">
                  <a:txBody>
                    <a:bodyPr/>
                    <a:lstStyle/>
                    <a:p>
                      <a:pPr algn="ctr" fontAlgn="b"/>
                      <a:r>
                        <a:rPr lang="en-US" sz="1400" b="1" i="0" u="none" strike="noStrike" dirty="0">
                          <a:solidFill>
                            <a:schemeClr val="bg1"/>
                          </a:solidFill>
                          <a:effectLst/>
                          <a:latin typeface="Calibri" panose="020F0502020204030204" pitchFamily="34" charset="0"/>
                        </a:rPr>
                        <a:t>County Attorneys</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3835">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FY25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FY26</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182245">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78,783,900 </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81,980,400</a:t>
                      </a:r>
                    </a:p>
                  </a:txBody>
                  <a:tcPr marL="9525" marR="9525" marT="9525" marB="0"/>
                </a:tc>
                <a:extLst>
                  <a:ext uri="{0D108BD9-81ED-4DB2-BD59-A6C34878D82A}">
                    <a16:rowId xmlns:a16="http://schemas.microsoft.com/office/drawing/2014/main" val="10002"/>
                  </a:ext>
                </a:extLst>
              </a:tr>
              <a:tr h="210185">
                <a:tc>
                  <a:txBody>
                    <a:bodyPr/>
                    <a:lstStyle/>
                    <a:p>
                      <a:pPr algn="l" fontAlgn="b"/>
                      <a:r>
                        <a:rPr lang="en-US" sz="1400" u="none" strike="noStrike" dirty="0">
                          <a:effectLst/>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chemeClr val="dk1"/>
                          </a:solidFill>
                          <a:effectLst/>
                          <a:latin typeface="+mn-lt"/>
                        </a:rPr>
                        <a:t>941,800</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941,800</a:t>
                      </a:r>
                    </a:p>
                  </a:txBody>
                  <a:tcPr marL="9525" marR="9525" marT="9525" marB="0"/>
                </a:tc>
                <a:extLst>
                  <a:ext uri="{0D108BD9-81ED-4DB2-BD59-A6C34878D82A}">
                    <a16:rowId xmlns:a16="http://schemas.microsoft.com/office/drawing/2014/main" val="10003"/>
                  </a:ext>
                </a:extLst>
              </a:tr>
              <a:tr h="210185">
                <a:tc>
                  <a:txBody>
                    <a:bodyPr/>
                    <a:lstStyle/>
                    <a:p>
                      <a:pPr algn="l" fontAlgn="b"/>
                      <a:r>
                        <a:rPr lang="en-US" sz="1400" b="0" i="0" u="none" strike="noStrike" dirty="0">
                          <a:solidFill>
                            <a:srgbClr val="000000"/>
                          </a:solidFill>
                          <a:effectLst/>
                          <a:latin typeface="Calibri" panose="020F0502020204030204" pitchFamily="34" charset="0"/>
                        </a:rPr>
                        <a:t>FDRL</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636,700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644,800</a:t>
                      </a:r>
                    </a:p>
                  </a:txBody>
                  <a:tcPr marL="9525" marR="9525" marT="9525" marB="0"/>
                </a:tc>
                <a:extLst>
                  <a:ext uri="{0D108BD9-81ED-4DB2-BD59-A6C34878D82A}">
                    <a16:rowId xmlns:a16="http://schemas.microsoft.com/office/drawing/2014/main" val="10004"/>
                  </a:ext>
                </a:extLst>
              </a:tr>
              <a:tr h="152716">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 80,362,400</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83,567,000</a:t>
                      </a:r>
                    </a:p>
                  </a:txBody>
                  <a:tcPr marL="9525" marR="9525" marT="9525" marB="0"/>
                </a:tc>
                <a:extLst>
                  <a:ext uri="{0D108BD9-81ED-4DB2-BD59-A6C34878D82A}">
                    <a16:rowId xmlns:a16="http://schemas.microsoft.com/office/drawing/2014/main" val="10005"/>
                  </a:ext>
                </a:extLst>
              </a:tr>
            </a:tbl>
          </a:graphicData>
        </a:graphic>
      </p:graphicFrame>
      <p:sp>
        <p:nvSpPr>
          <p:cNvPr id="8" name="TextBox 7"/>
          <p:cNvSpPr txBox="1"/>
          <p:nvPr/>
        </p:nvSpPr>
        <p:spPr>
          <a:xfrm>
            <a:off x="163286" y="5974246"/>
            <a:ext cx="2743200" cy="646331"/>
          </a:xfrm>
          <a:prstGeom prst="rect">
            <a:avLst/>
          </a:prstGeom>
          <a:noFill/>
        </p:spPr>
        <p:txBody>
          <a:bodyPr wrap="square" rtlCol="0">
            <a:spAutoFit/>
          </a:bodyPr>
          <a:lstStyle/>
          <a:p>
            <a:pPr algn="ctr"/>
            <a:r>
              <a:rPr lang="en-US" dirty="0">
                <a:solidFill>
                  <a:schemeClr val="bg1"/>
                </a:solidFill>
              </a:rPr>
              <a:t>~309 full-time employees</a:t>
            </a:r>
          </a:p>
          <a:p>
            <a:pPr algn="ctr"/>
            <a:r>
              <a:rPr lang="en-US" dirty="0">
                <a:solidFill>
                  <a:schemeClr val="bg1"/>
                </a:solidFill>
              </a:rPr>
              <a:t>~371 part-time employees</a:t>
            </a:r>
          </a:p>
        </p:txBody>
      </p:sp>
      <p:sp>
        <p:nvSpPr>
          <p:cNvPr id="10" name="TextBox 9"/>
          <p:cNvSpPr txBox="1"/>
          <p:nvPr/>
        </p:nvSpPr>
        <p:spPr>
          <a:xfrm>
            <a:off x="174823" y="3454469"/>
            <a:ext cx="2656114" cy="646331"/>
          </a:xfrm>
          <a:prstGeom prst="rect">
            <a:avLst/>
          </a:prstGeom>
          <a:noFill/>
        </p:spPr>
        <p:txBody>
          <a:bodyPr wrap="square" rtlCol="0">
            <a:spAutoFit/>
          </a:bodyPr>
          <a:lstStyle/>
          <a:p>
            <a:pPr algn="ctr"/>
            <a:r>
              <a:rPr lang="en-US" dirty="0">
                <a:solidFill>
                  <a:schemeClr val="bg1"/>
                </a:solidFill>
              </a:rPr>
              <a:t>~443 full-time employees</a:t>
            </a:r>
          </a:p>
          <a:p>
            <a:pPr algn="ctr"/>
            <a:r>
              <a:rPr lang="en-US" dirty="0">
                <a:solidFill>
                  <a:schemeClr val="bg1"/>
                </a:solidFill>
              </a:rPr>
              <a:t>~165 part-time employees</a:t>
            </a:r>
          </a:p>
        </p:txBody>
      </p:sp>
    </p:spTree>
    <p:extLst>
      <p:ext uri="{BB962C8B-B14F-4D97-AF65-F5344CB8AC3E}">
        <p14:creationId xmlns:p14="http://schemas.microsoft.com/office/powerpoint/2010/main" val="982187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Treasury</a:t>
            </a:r>
          </a:p>
        </p:txBody>
      </p:sp>
      <p:sp>
        <p:nvSpPr>
          <p:cNvPr id="6" name="Content Placeholder 5"/>
          <p:cNvSpPr>
            <a:spLocks noGrp="1"/>
          </p:cNvSpPr>
          <p:nvPr>
            <p:ph idx="1"/>
          </p:nvPr>
        </p:nvSpPr>
        <p:spPr>
          <a:xfrm>
            <a:off x="3460237" y="731520"/>
            <a:ext cx="5226563" cy="5573684"/>
          </a:xfrm>
        </p:spPr>
        <p:txBody>
          <a:bodyPr>
            <a:normAutofit/>
          </a:bodyPr>
          <a:lstStyle/>
          <a:p>
            <a:pPr marL="282575" indent="-282575">
              <a:buFont typeface="Arial" panose="020B0604020202020204" pitchFamily="34" charset="0"/>
              <a:buChar char="•"/>
            </a:pPr>
            <a:r>
              <a:rPr lang="en-US" dirty="0"/>
              <a:t>Constitutionally elected office </a:t>
            </a:r>
          </a:p>
          <a:p>
            <a:pPr marL="282575" indent="-282575">
              <a:buFont typeface="Arial" panose="020B0604020202020204" pitchFamily="34" charset="0"/>
              <a:buChar char="•"/>
            </a:pPr>
            <a:r>
              <a:rPr lang="en-US" dirty="0"/>
              <a:t>Processes and distributes of checks and other financial documents/transactions, including W-2s for state employees, wire transactions, electronic file transfers, tax levies, court orders, and garnishments</a:t>
            </a:r>
          </a:p>
          <a:p>
            <a:pPr marL="282575" indent="-282575">
              <a:buFont typeface="Arial" panose="020B0604020202020204" pitchFamily="34" charset="0"/>
              <a:buChar char="•"/>
            </a:pPr>
            <a:r>
              <a:rPr lang="en-US" dirty="0"/>
              <a:t>Deposits and balances all moneys of the Commonwealth with the State Depository</a:t>
            </a:r>
          </a:p>
          <a:p>
            <a:pPr marL="282575" indent="-282575">
              <a:buFont typeface="Arial" panose="020B0604020202020204" pitchFamily="34" charset="0"/>
              <a:buChar char="•"/>
            </a:pPr>
            <a:r>
              <a:rPr lang="en-US" dirty="0"/>
              <a:t> Administers the Unclaimed Property Program</a:t>
            </a:r>
          </a:p>
          <a:p>
            <a:pPr marL="282575" indent="-282575">
              <a:buFont typeface="Arial" panose="020B0604020202020204" pitchFamily="34" charset="0"/>
              <a:buChar char="•"/>
            </a:pPr>
            <a:r>
              <a:rPr lang="en-US" dirty="0"/>
              <a:t>Commonwealth Council on Developmental Disabilities is now administratively attached to Treasurer, which is mostly funded by Federal Funds</a:t>
            </a:r>
          </a:p>
          <a:p>
            <a:pPr marL="282575" indent="-282575">
              <a:buFont typeface="Arial" panose="020B0604020202020204" pitchFamily="34" charset="0"/>
              <a:buChar char="•"/>
            </a:pPr>
            <a:r>
              <a:rPr lang="en-US" sz="2000" dirty="0"/>
              <a:t>Restricted funds represent money transferred from the General Fund to support the operation of the Unclaimed Property Program</a:t>
            </a:r>
          </a:p>
          <a:p>
            <a:endParaRPr lang="en-US" dirty="0"/>
          </a:p>
          <a:p>
            <a:pPr lvl="2"/>
            <a:endParaRPr lang="en-US" sz="2000" dirty="0"/>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637052"/>
                </a:solidFill>
                <a:effectLst/>
                <a:uLnTx/>
                <a:uFillTx/>
                <a:latin typeface="Calibri" panose="020F0502020204030204"/>
                <a:ea typeface="+mn-ea"/>
                <a:cs typeface="+mn-cs"/>
              </a:rPr>
              <a:t>LRC Office of Budget Review</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5BD6E0-CBC4-4B0E-8789-88250BB53F6B}" type="slidenum">
              <a:rPr kumimoji="0" lang="en-US" sz="1050" b="0" i="0" u="none" strike="noStrike" kern="1200" cap="none" spc="0" normalizeH="0" baseline="0" noProof="0" smtClean="0">
                <a:ln>
                  <a:noFill/>
                </a:ln>
                <a:solidFill>
                  <a:srgbClr val="637052"/>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50" b="0" i="0" u="none" strike="noStrike" kern="1200" cap="none" spc="0" normalizeH="0" baseline="0" noProof="0" dirty="0">
              <a:ln>
                <a:noFill/>
              </a:ln>
              <a:solidFill>
                <a:srgbClr val="637052"/>
              </a:solidFill>
              <a:effectLst/>
              <a:uLnTx/>
              <a:uFillTx/>
              <a:latin typeface="Calibri" panose="020F0502020204030204"/>
              <a:ea typeface="+mn-ea"/>
              <a:cs typeface="+mn-cs"/>
            </a:endParaRPr>
          </a:p>
        </p:txBody>
      </p:sp>
      <p:graphicFrame>
        <p:nvGraphicFramePr>
          <p:cNvPr id="5" name="Table 4"/>
          <p:cNvGraphicFramePr>
            <a:graphicFrameLocks noGrp="1"/>
          </p:cNvGraphicFramePr>
          <p:nvPr/>
        </p:nvGraphicFramePr>
        <p:xfrm>
          <a:off x="76200" y="3124200"/>
          <a:ext cx="2895601" cy="1449003"/>
        </p:xfrm>
        <a:graphic>
          <a:graphicData uri="http://schemas.openxmlformats.org/drawingml/2006/table">
            <a:tbl>
              <a:tblPr firstRow="1" bandRow="1">
                <a:tableStyleId>{5C22544A-7EE6-4342-B048-85BDC9FD1C3A}</a:tableStyleId>
              </a:tblPr>
              <a:tblGrid>
                <a:gridCol w="569442">
                  <a:extLst>
                    <a:ext uri="{9D8B030D-6E8A-4147-A177-3AD203B41FA5}">
                      <a16:colId xmlns:a16="http://schemas.microsoft.com/office/drawing/2014/main" val="20000"/>
                    </a:ext>
                  </a:extLst>
                </a:gridCol>
                <a:gridCol w="1094225">
                  <a:extLst>
                    <a:ext uri="{9D8B030D-6E8A-4147-A177-3AD203B41FA5}">
                      <a16:colId xmlns:a16="http://schemas.microsoft.com/office/drawing/2014/main" val="20001"/>
                    </a:ext>
                  </a:extLst>
                </a:gridCol>
                <a:gridCol w="1231934">
                  <a:extLst>
                    <a:ext uri="{9D8B030D-6E8A-4147-A177-3AD203B41FA5}">
                      <a16:colId xmlns:a16="http://schemas.microsoft.com/office/drawing/2014/main" val="20002"/>
                    </a:ext>
                  </a:extLst>
                </a:gridCol>
              </a:tblGrid>
              <a:tr h="263135">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400" b="1" i="0" u="none" strike="noStrike" dirty="0" err="1">
                          <a:solidFill>
                            <a:srgbClr val="000000"/>
                          </a:solidFill>
                          <a:effectLst/>
                          <a:latin typeface="Calibri" panose="020F0502020204030204" pitchFamily="34" charset="0"/>
                        </a:rPr>
                        <a:t>FY25</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400" b="1" i="0" u="none" strike="noStrike" dirty="0" err="1">
                          <a:solidFill>
                            <a:srgbClr val="000000"/>
                          </a:solidFill>
                          <a:effectLst/>
                          <a:latin typeface="Calibri" panose="020F0502020204030204" pitchFamily="34" charset="0"/>
                        </a:rPr>
                        <a:t>FY26</a:t>
                      </a:r>
                      <a:endParaRPr lang="en-US" sz="14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1"/>
                  </a:ext>
                </a:extLst>
              </a:tr>
              <a:tr h="296467">
                <a:tc>
                  <a:txBody>
                    <a:bodyPr/>
                    <a:lstStyle/>
                    <a:p>
                      <a:pPr algn="l" fontAlgn="b"/>
                      <a:r>
                        <a:rPr lang="en-US" sz="1400" b="0" i="0" u="none" strike="noStrike" dirty="0">
                          <a:solidFill>
                            <a:srgbClr val="000000"/>
                          </a:solidFill>
                          <a:effectLst/>
                          <a:latin typeface="Calibri" panose="020F0502020204030204" pitchFamily="34" charset="0"/>
                        </a:rPr>
                        <a:t>GNRL</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3,709,700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3,672,000</a:t>
                      </a:r>
                    </a:p>
                  </a:txBody>
                  <a:tcPr marL="9525" marR="9525" marT="9525" marB="0"/>
                </a:tc>
                <a:extLst>
                  <a:ext uri="{0D108BD9-81ED-4DB2-BD59-A6C34878D82A}">
                    <a16:rowId xmlns:a16="http://schemas.microsoft.com/office/drawing/2014/main" val="10002"/>
                  </a:ext>
                </a:extLst>
              </a:tr>
              <a:tr h="296467">
                <a:tc>
                  <a:txBody>
                    <a:bodyPr/>
                    <a:lstStyle/>
                    <a:p>
                      <a:pPr algn="l" fontAlgn="b"/>
                      <a:r>
                        <a:rPr lang="en-US" sz="1400" b="0" i="0" u="none" strike="noStrike" dirty="0">
                          <a:solidFill>
                            <a:srgbClr val="000000"/>
                          </a:solidFill>
                          <a:effectLst/>
                          <a:latin typeface="Calibri" panose="020F0502020204030204" pitchFamily="34" charset="0"/>
                        </a:rPr>
                        <a:t>RSTD</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2,122,600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2,159,600</a:t>
                      </a:r>
                    </a:p>
                  </a:txBody>
                  <a:tcPr marL="9525" marR="9525" marT="9525" marB="0"/>
                </a:tc>
                <a:extLst>
                  <a:ext uri="{0D108BD9-81ED-4DB2-BD59-A6C34878D82A}">
                    <a16:rowId xmlns:a16="http://schemas.microsoft.com/office/drawing/2014/main" val="10003"/>
                  </a:ext>
                </a:extLst>
              </a:tr>
              <a:tr h="296467">
                <a:tc>
                  <a:txBody>
                    <a:bodyPr/>
                    <a:lstStyle/>
                    <a:p>
                      <a:pPr algn="l" fontAlgn="b"/>
                      <a:r>
                        <a:rPr lang="en-US" sz="1400" b="0" i="0" u="none" strike="noStrike" dirty="0" err="1">
                          <a:solidFill>
                            <a:srgbClr val="000000"/>
                          </a:solidFill>
                          <a:effectLst/>
                          <a:latin typeface="Calibri" panose="020F0502020204030204" pitchFamily="34" charset="0"/>
                        </a:rPr>
                        <a:t>FDRL</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1,253,900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1,211,400</a:t>
                      </a:r>
                    </a:p>
                  </a:txBody>
                  <a:tcPr marL="9525" marR="9525" marT="9525" marB="0"/>
                </a:tc>
                <a:extLst>
                  <a:ext uri="{0D108BD9-81ED-4DB2-BD59-A6C34878D82A}">
                    <a16:rowId xmlns:a16="http://schemas.microsoft.com/office/drawing/2014/main" val="10004"/>
                  </a:ext>
                </a:extLst>
              </a:tr>
              <a:tr h="296467">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7,086,200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7,043,000</a:t>
                      </a:r>
                    </a:p>
                  </a:txBody>
                  <a:tcPr marL="9525" marR="9525" marT="9525" marB="0"/>
                </a:tc>
                <a:extLst>
                  <a:ext uri="{0D108BD9-81ED-4DB2-BD59-A6C34878D82A}">
                    <a16:rowId xmlns:a16="http://schemas.microsoft.com/office/drawing/2014/main" val="10006"/>
                  </a:ext>
                </a:extLst>
              </a:tr>
            </a:tbl>
          </a:graphicData>
        </a:graphic>
      </p:graphicFrame>
      <p:sp>
        <p:nvSpPr>
          <p:cNvPr id="7" name="TextBox 6"/>
          <p:cNvSpPr txBox="1"/>
          <p:nvPr/>
        </p:nvSpPr>
        <p:spPr>
          <a:xfrm>
            <a:off x="342900" y="5410200"/>
            <a:ext cx="2476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~23 full-time employees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~3 other employees</a:t>
            </a:r>
          </a:p>
        </p:txBody>
      </p:sp>
    </p:spTree>
    <p:extLst>
      <p:ext uri="{BB962C8B-B14F-4D97-AF65-F5344CB8AC3E}">
        <p14:creationId xmlns:p14="http://schemas.microsoft.com/office/powerpoint/2010/main" val="3127903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Kentucky Department of Agriculture (KDA)</a:t>
            </a:r>
          </a:p>
        </p:txBody>
      </p:sp>
      <p:sp>
        <p:nvSpPr>
          <p:cNvPr id="6" name="Content Placeholder 5"/>
          <p:cNvSpPr>
            <a:spLocks noGrp="1"/>
          </p:cNvSpPr>
          <p:nvPr>
            <p:ph idx="1"/>
          </p:nvPr>
        </p:nvSpPr>
        <p:spPr>
          <a:xfrm>
            <a:off x="3420752" y="419100"/>
            <a:ext cx="5380348" cy="5829300"/>
          </a:xfrm>
        </p:spPr>
        <p:txBody>
          <a:bodyPr>
            <a:normAutofit fontScale="92500" lnSpcReduction="20000"/>
          </a:bodyPr>
          <a:lstStyle/>
          <a:p>
            <a:pPr>
              <a:buFont typeface="Arial" panose="020B0604020202020204" pitchFamily="34" charset="0"/>
              <a:buChar char="•"/>
            </a:pPr>
            <a:r>
              <a:rPr lang="en-US" dirty="0"/>
              <a:t>Commissioner of Agriculture is a constitutionally elected office </a:t>
            </a:r>
          </a:p>
          <a:p>
            <a:pPr>
              <a:buFont typeface="Arial" panose="020B0604020202020204" pitchFamily="34" charset="0"/>
              <a:buChar char="•"/>
            </a:pPr>
            <a:r>
              <a:rPr lang="en-US" dirty="0"/>
              <a:t>Regulates Kentucky’s agriculture industry</a:t>
            </a:r>
          </a:p>
          <a:p>
            <a:pPr>
              <a:buFont typeface="Arial" panose="020B0604020202020204" pitchFamily="34" charset="0"/>
              <a:buChar char="•"/>
            </a:pPr>
            <a:r>
              <a:rPr lang="en-US" dirty="0"/>
              <a:t>Tests for and eradicates livestock diseases</a:t>
            </a:r>
          </a:p>
          <a:p>
            <a:pPr>
              <a:buFont typeface="Arial" panose="020B0604020202020204" pitchFamily="34" charset="0"/>
              <a:buChar char="•"/>
            </a:pPr>
            <a:r>
              <a:rPr lang="en-US" dirty="0"/>
              <a:t>Promotes state-grown food products through its “Kentucky Proud” Program, and assists farmers in broadening to use of agricultural products to domestic and international markets</a:t>
            </a:r>
          </a:p>
          <a:p>
            <a:pPr>
              <a:buFont typeface="Arial" panose="020B0604020202020204" pitchFamily="34" charset="0"/>
              <a:buChar char="•"/>
            </a:pPr>
            <a:r>
              <a:rPr lang="en-US" dirty="0"/>
              <a:t>Involved in dozens of non-farm functions including safety inspections of all amusement rides and attractions, testing fuel pumps and analyzing random samplings of eggs from markets to ensure freshness and quality</a:t>
            </a:r>
          </a:p>
          <a:p>
            <a:pPr marL="169863" indent="-169863">
              <a:buFont typeface="Arial" panose="020B0604020202020204" pitchFamily="34" charset="0"/>
              <a:buChar char="•"/>
            </a:pPr>
            <a:r>
              <a:rPr lang="en-US" dirty="0"/>
              <a:t>RS 2021 SB 3 abolished the Governor’s Office of Agriculture Policy and established the Kentucky Office of Agricultural Policy within the Dept. of Agriculture. This deals with the master settlement agreement (</a:t>
            </a:r>
            <a:r>
              <a:rPr lang="en-US" dirty="0" err="1"/>
              <a:t>MSA</a:t>
            </a:r>
            <a:r>
              <a:rPr lang="en-US" dirty="0"/>
              <a:t>) tobacco settlement. </a:t>
            </a:r>
          </a:p>
          <a:p>
            <a:pPr marL="169863" indent="-169863">
              <a:buFont typeface="Arial" panose="020B0604020202020204" pitchFamily="34" charset="0"/>
              <a:buChar char="•"/>
            </a:pPr>
            <a:r>
              <a:rPr lang="en-US" dirty="0"/>
              <a:t>Restricted Funds </a:t>
            </a:r>
          </a:p>
          <a:p>
            <a:pPr marL="462471" lvl="1" indent="-169863">
              <a:buFont typeface="Arial" panose="020B0604020202020204" pitchFamily="34" charset="0"/>
              <a:buChar char="•"/>
            </a:pPr>
            <a:r>
              <a:rPr lang="en-US" dirty="0"/>
              <a:t>Consumer and Environmental protection</a:t>
            </a:r>
          </a:p>
          <a:p>
            <a:pPr marL="462471" lvl="1" indent="-169863">
              <a:buFont typeface="Arial" panose="020B0604020202020204" pitchFamily="34" charset="0"/>
              <a:buChar char="•"/>
            </a:pPr>
            <a:r>
              <a:rPr lang="en-US" dirty="0"/>
              <a:t>Motor Fuel Inspection and Testing</a:t>
            </a:r>
          </a:p>
          <a:p>
            <a:pPr marL="462471" lvl="1" indent="-169863">
              <a:buFont typeface="Arial" panose="020B0604020202020204" pitchFamily="34" charset="0"/>
              <a:buChar char="•"/>
            </a:pPr>
            <a:r>
              <a:rPr lang="en-US" dirty="0"/>
              <a:t>Industrial Hemp Program</a:t>
            </a:r>
          </a:p>
          <a:p>
            <a:pPr marL="462471" lvl="1" indent="-169863">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19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14078326"/>
              </p:ext>
            </p:extLst>
          </p:nvPr>
        </p:nvGraphicFramePr>
        <p:xfrm>
          <a:off x="76200" y="3048000"/>
          <a:ext cx="2895600" cy="1501149"/>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1102291">
                  <a:extLst>
                    <a:ext uri="{9D8B030D-6E8A-4147-A177-3AD203B41FA5}">
                      <a16:colId xmlns:a16="http://schemas.microsoft.com/office/drawing/2014/main" val="20001"/>
                    </a:ext>
                  </a:extLst>
                </a:gridCol>
                <a:gridCol w="1031309">
                  <a:extLst>
                    <a:ext uri="{9D8B030D-6E8A-4147-A177-3AD203B41FA5}">
                      <a16:colId xmlns:a16="http://schemas.microsoft.com/office/drawing/2014/main" val="20002"/>
                    </a:ext>
                  </a:extLst>
                </a:gridCol>
              </a:tblGrid>
              <a:tr h="248269">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400" b="1" i="0" u="none" strike="noStrike" dirty="0" err="1">
                          <a:solidFill>
                            <a:srgbClr val="000000"/>
                          </a:solidFill>
                          <a:effectLst/>
                          <a:latin typeface="Calibri" panose="020F0502020204030204" pitchFamily="34" charset="0"/>
                        </a:rPr>
                        <a:t>FY25</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400" b="1" i="0" u="none" strike="noStrike" dirty="0" err="1">
                          <a:solidFill>
                            <a:srgbClr val="000000"/>
                          </a:solidFill>
                          <a:effectLst/>
                          <a:latin typeface="Calibri" panose="020F0502020204030204" pitchFamily="34" charset="0"/>
                        </a:rPr>
                        <a:t>FY26</a:t>
                      </a:r>
                      <a:endParaRPr lang="en-US" sz="14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1"/>
                  </a:ext>
                </a:extLst>
              </a:tr>
              <a:tr h="259804">
                <a:tc>
                  <a:txBody>
                    <a:bodyPr/>
                    <a:lstStyle/>
                    <a:p>
                      <a:pPr algn="l" fontAlgn="b"/>
                      <a:r>
                        <a:rPr lang="en-US" sz="1400" b="0" i="0" u="none" strike="noStrike" dirty="0">
                          <a:solidFill>
                            <a:srgbClr val="000000"/>
                          </a:solidFill>
                          <a:effectLst/>
                          <a:latin typeface="Calibri" panose="020F0502020204030204" pitchFamily="34" charset="0"/>
                        </a:rPr>
                        <a:t>TBCO</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38,967,100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39,961,000</a:t>
                      </a:r>
                    </a:p>
                  </a:txBody>
                  <a:tcPr marL="9525" marR="9525" marT="9525" marB="0"/>
                </a:tc>
                <a:extLst>
                  <a:ext uri="{0D108BD9-81ED-4DB2-BD59-A6C34878D82A}">
                    <a16:rowId xmlns:a16="http://schemas.microsoft.com/office/drawing/2014/main" val="10002"/>
                  </a:ext>
                </a:extLst>
              </a:tr>
              <a:tr h="248269">
                <a:tc>
                  <a:txBody>
                    <a:bodyPr/>
                    <a:lstStyle/>
                    <a:p>
                      <a:pPr algn="l" fontAlgn="b"/>
                      <a:r>
                        <a:rPr lang="en-US" sz="1400" b="0" i="0" u="none" strike="noStrike" dirty="0">
                          <a:solidFill>
                            <a:srgbClr val="000000"/>
                          </a:solidFill>
                          <a:effectLst/>
                          <a:latin typeface="Calibri" panose="020F0502020204030204" pitchFamily="34" charset="0"/>
                        </a:rPr>
                        <a:t>GNRL</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21,691,600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22,741,000</a:t>
                      </a:r>
                    </a:p>
                  </a:txBody>
                  <a:tcPr marL="9525" marR="9525" marT="9525" marB="0"/>
                </a:tc>
                <a:extLst>
                  <a:ext uri="{0D108BD9-81ED-4DB2-BD59-A6C34878D82A}">
                    <a16:rowId xmlns:a16="http://schemas.microsoft.com/office/drawing/2014/main" val="10003"/>
                  </a:ext>
                </a:extLst>
              </a:tr>
              <a:tr h="248269">
                <a:tc>
                  <a:txBody>
                    <a:bodyPr/>
                    <a:lstStyle/>
                    <a:p>
                      <a:pPr algn="l" fontAlgn="b"/>
                      <a:r>
                        <a:rPr lang="en-US" sz="14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12,859,900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12,908,500</a:t>
                      </a:r>
                    </a:p>
                  </a:txBody>
                  <a:tcPr marL="9525" marR="9525" marT="9525" marB="0"/>
                </a:tc>
                <a:extLst>
                  <a:ext uri="{0D108BD9-81ED-4DB2-BD59-A6C34878D82A}">
                    <a16:rowId xmlns:a16="http://schemas.microsoft.com/office/drawing/2014/main" val="10004"/>
                  </a:ext>
                </a:extLst>
              </a:tr>
              <a:tr h="248269">
                <a:tc>
                  <a:txBody>
                    <a:bodyPr/>
                    <a:lstStyle/>
                    <a:p>
                      <a:pPr algn="l" fontAlgn="b"/>
                      <a:r>
                        <a:rPr lang="en-US" sz="1400" b="0" i="0" u="none" strike="noStrike" dirty="0">
                          <a:solidFill>
                            <a:srgbClr val="000000"/>
                          </a:solidFill>
                          <a:effectLst/>
                          <a:latin typeface="Calibri" panose="020F0502020204030204" pitchFamily="34" charset="0"/>
                        </a:rPr>
                        <a:t>FDRL</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12,125,100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12,173,200</a:t>
                      </a:r>
                    </a:p>
                  </a:txBody>
                  <a:tcPr marL="9525" marR="9525" marT="9525" marB="0"/>
                </a:tc>
                <a:extLst>
                  <a:ext uri="{0D108BD9-81ED-4DB2-BD59-A6C34878D82A}">
                    <a16:rowId xmlns:a16="http://schemas.microsoft.com/office/drawing/2014/main" val="10005"/>
                  </a:ext>
                </a:extLst>
              </a:tr>
              <a:tr h="248269">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tc>
                <a:tc>
                  <a:txBody>
                    <a:bodyPr/>
                    <a:lstStyle/>
                    <a:p>
                      <a:pPr algn="r" fontAlgn="t"/>
                      <a:r>
                        <a:rPr lang="en-US" sz="1400" b="1" i="0" u="none" strike="noStrike" dirty="0">
                          <a:solidFill>
                            <a:srgbClr val="000000"/>
                          </a:solidFill>
                          <a:effectLst/>
                          <a:latin typeface="Calibri" panose="020F0502020204030204" pitchFamily="34" charset="0"/>
                        </a:rPr>
                        <a:t>85,643,700</a:t>
                      </a:r>
                    </a:p>
                  </a:txBody>
                  <a:tcPr marL="9525" marR="9525" marT="9525" marB="0"/>
                </a:tc>
                <a:tc>
                  <a:txBody>
                    <a:bodyPr/>
                    <a:lstStyle/>
                    <a:p>
                      <a:pPr algn="r" fontAlgn="t"/>
                      <a:r>
                        <a:rPr lang="en-US" sz="1400" b="1" i="0" u="none" strike="noStrike" dirty="0">
                          <a:solidFill>
                            <a:srgbClr val="000000"/>
                          </a:solidFill>
                          <a:effectLst/>
                          <a:latin typeface="Calibri" panose="020F0502020204030204" pitchFamily="34" charset="0"/>
                        </a:rPr>
                        <a:t>87,783,700</a:t>
                      </a:r>
                    </a:p>
                  </a:txBody>
                  <a:tcPr marL="9525" marR="9525" marT="9525" marB="0"/>
                </a:tc>
                <a:extLst>
                  <a:ext uri="{0D108BD9-81ED-4DB2-BD59-A6C34878D82A}">
                    <a16:rowId xmlns:a16="http://schemas.microsoft.com/office/drawing/2014/main" val="10006"/>
                  </a:ext>
                </a:extLst>
              </a:tr>
            </a:tbl>
          </a:graphicData>
        </a:graphic>
      </p:graphicFrame>
      <p:sp>
        <p:nvSpPr>
          <p:cNvPr id="7" name="TextBox 6"/>
          <p:cNvSpPr txBox="1"/>
          <p:nvPr/>
        </p:nvSpPr>
        <p:spPr>
          <a:xfrm>
            <a:off x="228600" y="5105400"/>
            <a:ext cx="2743200" cy="369332"/>
          </a:xfrm>
          <a:prstGeom prst="rect">
            <a:avLst/>
          </a:prstGeom>
          <a:noFill/>
        </p:spPr>
        <p:txBody>
          <a:bodyPr wrap="square" rtlCol="0">
            <a:spAutoFit/>
          </a:bodyPr>
          <a:lstStyle/>
          <a:p>
            <a:pPr algn="ctr"/>
            <a:r>
              <a:rPr lang="en-US">
                <a:solidFill>
                  <a:schemeClr val="bg1"/>
                </a:solidFill>
              </a:rPr>
              <a:t>~240 </a:t>
            </a:r>
            <a:r>
              <a:rPr lang="en-US" dirty="0">
                <a:solidFill>
                  <a:schemeClr val="bg1"/>
                </a:solidFill>
              </a:rPr>
              <a:t>full-time employees</a:t>
            </a:r>
          </a:p>
        </p:txBody>
      </p:sp>
    </p:spTree>
    <p:extLst>
      <p:ext uri="{BB962C8B-B14F-4D97-AF65-F5344CB8AC3E}">
        <p14:creationId xmlns:p14="http://schemas.microsoft.com/office/powerpoint/2010/main" val="2062061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Office of the Governor</a:t>
            </a:r>
          </a:p>
        </p:txBody>
      </p:sp>
      <p:sp>
        <p:nvSpPr>
          <p:cNvPr id="9" name="Content Placeholder 8"/>
          <p:cNvSpPr>
            <a:spLocks noGrp="1"/>
          </p:cNvSpPr>
          <p:nvPr>
            <p:ph idx="1"/>
          </p:nvPr>
        </p:nvSpPr>
        <p:spPr>
          <a:xfrm>
            <a:off x="3249533" y="228601"/>
            <a:ext cx="5644969" cy="6231186"/>
          </a:xfrm>
        </p:spPr>
        <p:txBody>
          <a:bodyPr anchor="ctr">
            <a:normAutofit/>
          </a:bodyPr>
          <a:lstStyle/>
          <a:p>
            <a:pPr indent="-182880">
              <a:spcBef>
                <a:spcPts val="600"/>
              </a:spcBef>
              <a:buFont typeface="Arial" panose="020B0604020202020204" pitchFamily="34" charset="0"/>
              <a:buChar char="•"/>
            </a:pPr>
            <a:r>
              <a:rPr lang="en-US" sz="1800" b="1" dirty="0">
                <a:latin typeface="Segoe UI" panose="020B0502040204020203" pitchFamily="34" charset="0"/>
                <a:cs typeface="Segoe UI" panose="020B0502040204020203" pitchFamily="34" charset="0"/>
              </a:rPr>
              <a:t>Governor’s Office</a:t>
            </a:r>
          </a:p>
          <a:p>
            <a:pPr lvl="1"/>
            <a:r>
              <a:rPr lang="en-US" sz="1600" dirty="0">
                <a:latin typeface="Segoe UI" panose="020B0502040204020203" pitchFamily="34" charset="0"/>
                <a:cs typeface="Segoe UI" panose="020B0502040204020203" pitchFamily="34" charset="0"/>
              </a:rPr>
              <a:t>Governor’s Office Expense Allowance ~ $1,500/month plus employer share of FICA and retirement.</a:t>
            </a:r>
          </a:p>
          <a:p>
            <a:pPr indent="-182880">
              <a:buFont typeface="Arial" panose="020B0604020202020204" pitchFamily="34" charset="0"/>
              <a:buChar char="•"/>
            </a:pPr>
            <a:r>
              <a:rPr lang="en-US" sz="1800" b="1" dirty="0">
                <a:latin typeface="Segoe UI" panose="020B0502040204020203" pitchFamily="34" charset="0"/>
                <a:cs typeface="Segoe UI" panose="020B0502040204020203" pitchFamily="34" charset="0"/>
              </a:rPr>
              <a:t>Lieutenant Governor’s Office </a:t>
            </a:r>
          </a:p>
          <a:p>
            <a:pPr lvl="1"/>
            <a:r>
              <a:rPr lang="en-US" sz="1600" dirty="0">
                <a:latin typeface="Segoe UI" panose="020B0502040204020203" pitchFamily="34" charset="0"/>
                <a:cs typeface="Segoe UI" panose="020B0502040204020203" pitchFamily="34" charset="0"/>
              </a:rPr>
              <a:t>Lieutenant Governor’s Expense Allowance ~ $833/month plus employer share of FICA and retirement.</a:t>
            </a:r>
          </a:p>
          <a:p>
            <a:pPr indent="-182880">
              <a:buFont typeface="Arial" panose="020B0604020202020204" pitchFamily="34" charset="0"/>
              <a:buChar char="•"/>
            </a:pPr>
            <a:r>
              <a:rPr lang="en-US" sz="1800" b="1" dirty="0">
                <a:latin typeface="Segoe UI" panose="020B0502040204020203" pitchFamily="34" charset="0"/>
                <a:cs typeface="Segoe UI" panose="020B0502040204020203" pitchFamily="34" charset="0"/>
              </a:rPr>
              <a:t>Secretary of the Cabinet</a:t>
            </a:r>
          </a:p>
          <a:p>
            <a:pPr indent="-182880">
              <a:buFont typeface="Arial" panose="020B0604020202020204" pitchFamily="34" charset="0"/>
              <a:buChar char="•"/>
            </a:pPr>
            <a:r>
              <a:rPr lang="en-US" sz="1800" b="1" dirty="0">
                <a:latin typeface="Segoe UI" panose="020B0502040204020203" pitchFamily="34" charset="0"/>
                <a:cs typeface="Segoe UI" panose="020B0502040204020203" pitchFamily="34" charset="0"/>
              </a:rPr>
              <a:t>Kentucky Commission on Military Affairs</a:t>
            </a:r>
          </a:p>
          <a:p>
            <a:pPr lvl="1"/>
            <a:r>
              <a:rPr lang="en-US" sz="1600" dirty="0">
                <a:latin typeface="Segoe UI" panose="020B0502040204020203" pitchFamily="34" charset="0"/>
                <a:cs typeface="Segoe UI" panose="020B0502040204020203" pitchFamily="34" charset="0"/>
              </a:rPr>
              <a:t>Advises on all matters in which the military services and the Commonwealth have mutual interests, needs, and concerns.</a:t>
            </a:r>
          </a:p>
          <a:p>
            <a:pPr indent="-182880">
              <a:buFont typeface="Arial" panose="020B0604020202020204" pitchFamily="34" charset="0"/>
              <a:buChar char="•"/>
            </a:pPr>
            <a:r>
              <a:rPr lang="en-US" sz="1800" b="1" dirty="0">
                <a:latin typeface="Segoe UI" panose="020B0502040204020203" pitchFamily="34" charset="0"/>
                <a:cs typeface="Segoe UI" panose="020B0502040204020203" pitchFamily="34" charset="0"/>
              </a:rPr>
              <a:t>Office of Minority Empowerment </a:t>
            </a:r>
            <a:r>
              <a:rPr lang="en-US" sz="1600" dirty="0">
                <a:latin typeface="Segoe UI" panose="020B0502040204020203" pitchFamily="34" charset="0"/>
                <a:cs typeface="Segoe UI" panose="020B0502040204020203" pitchFamily="34" charset="0"/>
              </a:rPr>
              <a:t>Focuses on jobs, education, and health and is responsible for assessing utilization of services and programs by minorities and minority owned businesses.</a:t>
            </a:r>
          </a:p>
          <a:p>
            <a:pPr indent="-182880">
              <a:buFont typeface="Arial" panose="020B0604020202020204" pitchFamily="34" charset="0"/>
              <a:buChar char="•"/>
            </a:pPr>
            <a:r>
              <a:rPr lang="en-US" sz="1800" b="1" dirty="0">
                <a:latin typeface="Segoe UI" panose="020B0502040204020203" pitchFamily="34" charset="0"/>
                <a:cs typeface="Segoe UI" panose="020B0502040204020203" pitchFamily="34" charset="0"/>
              </a:rPr>
              <a:t>Faith-based Initiatives </a:t>
            </a:r>
            <a:r>
              <a:rPr lang="en-US" sz="1600" dirty="0">
                <a:latin typeface="Segoe UI" panose="020B0502040204020203" pitchFamily="34" charset="0"/>
                <a:cs typeface="Segoe UI" panose="020B0502040204020203" pitchFamily="34" charset="0"/>
              </a:rPr>
              <a:t>Responsible for establishing policies, priorities, and practices to enable and expand social service programs of faith-based and community nonprofit organizations.</a:t>
            </a:r>
            <a:endParaRPr lang="en-US" sz="1800" dirty="0">
              <a:latin typeface="Segoe UI" panose="020B0502040204020203" pitchFamily="34" charset="0"/>
              <a:cs typeface="Segoe UI" panose="020B0502040204020203" pitchFamily="34" charset="0"/>
            </a:endParaRP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90708396"/>
              </p:ext>
            </p:extLst>
          </p:nvPr>
        </p:nvGraphicFramePr>
        <p:xfrm>
          <a:off x="100767" y="3200400"/>
          <a:ext cx="2819400" cy="1260090"/>
        </p:xfrm>
        <a:graphic>
          <a:graphicData uri="http://schemas.openxmlformats.org/drawingml/2006/table">
            <a:tbl>
              <a:tblPr firstRow="1" bandRow="1">
                <a:tableStyleId>{5C22544A-7EE6-4342-B048-85BDC9FD1C3A}</a:tableStyleId>
              </a:tblPr>
              <a:tblGrid>
                <a:gridCol w="604158">
                  <a:extLst>
                    <a:ext uri="{9D8B030D-6E8A-4147-A177-3AD203B41FA5}">
                      <a16:colId xmlns:a16="http://schemas.microsoft.com/office/drawing/2014/main" val="20000"/>
                    </a:ext>
                  </a:extLst>
                </a:gridCol>
                <a:gridCol w="1107621">
                  <a:extLst>
                    <a:ext uri="{9D8B030D-6E8A-4147-A177-3AD203B41FA5}">
                      <a16:colId xmlns:a16="http://schemas.microsoft.com/office/drawing/2014/main" val="20001"/>
                    </a:ext>
                  </a:extLst>
                </a:gridCol>
                <a:gridCol w="1107621">
                  <a:extLst>
                    <a:ext uri="{9D8B030D-6E8A-4147-A177-3AD203B41FA5}">
                      <a16:colId xmlns:a16="http://schemas.microsoft.com/office/drawing/2014/main" val="20002"/>
                    </a:ext>
                  </a:extLst>
                </a:gridCol>
              </a:tblGrid>
              <a:tr h="252018">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FY25</a:t>
                      </a:r>
                      <a:endParaRPr lang="en-US" sz="1400" b="1"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52018">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6,728,400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6,872,700</a:t>
                      </a:r>
                    </a:p>
                  </a:txBody>
                  <a:tcPr marL="9525" marR="9525" marT="9525" marB="0"/>
                </a:tc>
                <a:extLst>
                  <a:ext uri="{0D108BD9-81ED-4DB2-BD59-A6C34878D82A}">
                    <a16:rowId xmlns:a16="http://schemas.microsoft.com/office/drawing/2014/main" val="10002"/>
                  </a:ext>
                </a:extLst>
              </a:tr>
              <a:tr h="252018">
                <a:tc>
                  <a:txBody>
                    <a:bodyPr/>
                    <a:lstStyle/>
                    <a:p>
                      <a:pPr algn="l" fontAlgn="b"/>
                      <a:r>
                        <a:rPr lang="en-US" sz="1400" u="none" strike="noStrike" dirty="0">
                          <a:effectLst/>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288,100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288,100</a:t>
                      </a:r>
                    </a:p>
                  </a:txBody>
                  <a:tcPr marL="9525" marR="9525" marT="9525" marB="0"/>
                </a:tc>
                <a:extLst>
                  <a:ext uri="{0D108BD9-81ED-4DB2-BD59-A6C34878D82A}">
                    <a16:rowId xmlns:a16="http://schemas.microsoft.com/office/drawing/2014/main" val="10003"/>
                  </a:ext>
                </a:extLst>
              </a:tr>
              <a:tr h="252018">
                <a:tc>
                  <a:txBody>
                    <a:bodyPr/>
                    <a:lstStyle/>
                    <a:p>
                      <a:pPr algn="l" fontAlgn="b"/>
                      <a:r>
                        <a:rPr lang="en-US" sz="1400" b="0" i="0" u="none" strike="noStrike" dirty="0">
                          <a:solidFill>
                            <a:schemeClr val="dk1"/>
                          </a:solidFill>
                          <a:effectLst/>
                          <a:latin typeface="+mn-lt"/>
                        </a:rPr>
                        <a:t>FDRL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500,000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500,000</a:t>
                      </a:r>
                    </a:p>
                  </a:txBody>
                  <a:tcPr marL="9525" marR="9525" marT="9525" marB="0"/>
                </a:tc>
                <a:extLst>
                  <a:ext uri="{0D108BD9-81ED-4DB2-BD59-A6C34878D82A}">
                    <a16:rowId xmlns:a16="http://schemas.microsoft.com/office/drawing/2014/main" val="10004"/>
                  </a:ext>
                </a:extLst>
              </a:tr>
              <a:tr h="252018">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chemeClr val="dk1"/>
                          </a:solidFill>
                          <a:effectLst/>
                          <a:latin typeface="+mn-lt"/>
                        </a:rPr>
                        <a:t>7,516,500</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7,660,800</a:t>
                      </a:r>
                    </a:p>
                  </a:txBody>
                  <a:tcPr marL="9525" marR="9525" marT="9525" marB="0"/>
                </a:tc>
                <a:extLst>
                  <a:ext uri="{0D108BD9-81ED-4DB2-BD59-A6C34878D82A}">
                    <a16:rowId xmlns:a16="http://schemas.microsoft.com/office/drawing/2014/main" val="10005"/>
                  </a:ext>
                </a:extLst>
              </a:tr>
            </a:tbl>
          </a:graphicData>
        </a:graphic>
      </p:graphicFrame>
      <p:sp>
        <p:nvSpPr>
          <p:cNvPr id="7" name="TextBox 6"/>
          <p:cNvSpPr txBox="1"/>
          <p:nvPr/>
        </p:nvSpPr>
        <p:spPr>
          <a:xfrm>
            <a:off x="457200" y="5257800"/>
            <a:ext cx="2133600" cy="369332"/>
          </a:xfrm>
          <a:prstGeom prst="rect">
            <a:avLst/>
          </a:prstGeom>
          <a:noFill/>
        </p:spPr>
        <p:txBody>
          <a:bodyPr wrap="square" rtlCol="0">
            <a:spAutoFit/>
          </a:bodyPr>
          <a:lstStyle/>
          <a:p>
            <a:pPr algn="ctr"/>
            <a:r>
              <a:rPr lang="en-US" dirty="0">
                <a:solidFill>
                  <a:schemeClr val="bg1"/>
                </a:solidFill>
              </a:rPr>
              <a:t>~35 employees</a:t>
            </a:r>
          </a:p>
        </p:txBody>
      </p:sp>
    </p:spTree>
    <p:extLst>
      <p:ext uri="{BB962C8B-B14F-4D97-AF65-F5344CB8AC3E}">
        <p14:creationId xmlns:p14="http://schemas.microsoft.com/office/powerpoint/2010/main" val="3969908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Auditor of Public Accounts</a:t>
            </a:r>
          </a:p>
        </p:txBody>
      </p:sp>
      <p:sp>
        <p:nvSpPr>
          <p:cNvPr id="6" name="Content Placeholder 5"/>
          <p:cNvSpPr>
            <a:spLocks noGrp="1"/>
          </p:cNvSpPr>
          <p:nvPr>
            <p:ph idx="1"/>
          </p:nvPr>
        </p:nvSpPr>
        <p:spPr/>
        <p:txBody>
          <a:bodyPr>
            <a:normAutofit/>
          </a:bodyPr>
          <a:lstStyle/>
          <a:p>
            <a:pPr>
              <a:buFont typeface="Arial" panose="020B0604020202020204" pitchFamily="34" charset="0"/>
              <a:buChar char="•"/>
            </a:pPr>
            <a:r>
              <a:rPr lang="en-US" dirty="0"/>
              <a:t>Constitutionally elected office </a:t>
            </a:r>
          </a:p>
          <a:p>
            <a:pPr>
              <a:buFont typeface="Arial" panose="020B0604020202020204" pitchFamily="34" charset="0"/>
              <a:buChar char="•"/>
            </a:pPr>
            <a:endParaRPr lang="en-US" dirty="0"/>
          </a:p>
          <a:p>
            <a:pPr>
              <a:buFont typeface="Arial" panose="020B0604020202020204" pitchFamily="34" charset="0"/>
              <a:buChar char="•"/>
            </a:pPr>
            <a:r>
              <a:rPr lang="en-US" dirty="0"/>
              <a:t>Responsible for auditing the accounts and financial transactions of all state agencies and county governments</a:t>
            </a:r>
          </a:p>
          <a:p>
            <a:pPr>
              <a:buFont typeface="Arial" panose="020B0604020202020204" pitchFamily="34" charset="0"/>
              <a:buChar char="•"/>
            </a:pPr>
            <a:r>
              <a:rPr lang="en-US" dirty="0"/>
              <a:t> Examines the state’s general accounts, the accounts of all state agencies, all private and semi-private agencies receiving or handling state funds, and all state revenue collections</a:t>
            </a:r>
          </a:p>
          <a:p>
            <a:pPr>
              <a:buFont typeface="Arial" panose="020B0604020202020204" pitchFamily="34" charset="0"/>
              <a:buChar char="•"/>
            </a:pPr>
            <a:r>
              <a:rPr lang="en-US" dirty="0"/>
              <a:t> Conducts technology audits, special investigations, and performance reviews</a:t>
            </a:r>
          </a:p>
          <a:p>
            <a:pPr>
              <a:buFont typeface="Arial" panose="020B0604020202020204" pitchFamily="34" charset="0"/>
              <a:buChar char="•"/>
            </a:pPr>
            <a:r>
              <a:rPr lang="en-US" dirty="0"/>
              <a:t>Restricted funds are generated by billing counties or other entities for audits</a:t>
            </a:r>
          </a:p>
          <a:p>
            <a:pP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637052"/>
                </a:solidFill>
                <a:effectLst/>
                <a:uLnTx/>
                <a:uFillTx/>
                <a:latin typeface="Calibri" panose="020F0502020204030204"/>
                <a:ea typeface="+mn-ea"/>
                <a:cs typeface="+mn-cs"/>
              </a:rPr>
              <a:t>LRC Office of Budget Review</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5BD6E0-CBC4-4B0E-8789-88250BB53F6B}" type="slidenum">
              <a:rPr kumimoji="0" lang="en-US" sz="1050" b="0" i="0" u="none" strike="noStrike" kern="1200" cap="none" spc="0" normalizeH="0" baseline="0" noProof="0" smtClean="0">
                <a:ln>
                  <a:noFill/>
                </a:ln>
                <a:solidFill>
                  <a:srgbClr val="637052"/>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50" b="0" i="0" u="none" strike="noStrike" kern="1200" cap="none" spc="0" normalizeH="0" baseline="0" noProof="0" dirty="0">
              <a:ln>
                <a:noFill/>
              </a:ln>
              <a:solidFill>
                <a:srgbClr val="637052"/>
              </a:solidFill>
              <a:effectLst/>
              <a:uLnTx/>
              <a:uFillTx/>
              <a:latin typeface="Calibri" panose="020F0502020204030204"/>
              <a:ea typeface="+mn-ea"/>
              <a:cs typeface="+mn-cs"/>
            </a:endParaRPr>
          </a:p>
        </p:txBody>
      </p:sp>
      <p:graphicFrame>
        <p:nvGraphicFramePr>
          <p:cNvPr id="5" name="Table 4"/>
          <p:cNvGraphicFramePr>
            <a:graphicFrameLocks noGrp="1"/>
          </p:cNvGraphicFramePr>
          <p:nvPr/>
        </p:nvGraphicFramePr>
        <p:xfrm>
          <a:off x="152400" y="3200400"/>
          <a:ext cx="2762250" cy="990600"/>
        </p:xfrm>
        <a:graphic>
          <a:graphicData uri="http://schemas.openxmlformats.org/drawingml/2006/table">
            <a:tbl>
              <a:tblPr firstRow="1" bandRow="1">
                <a:tableStyleId>{5C22544A-7EE6-4342-B048-85BDC9FD1C3A}</a:tableStyleId>
              </a:tblPr>
              <a:tblGrid>
                <a:gridCol w="624943">
                  <a:extLst>
                    <a:ext uri="{9D8B030D-6E8A-4147-A177-3AD203B41FA5}">
                      <a16:colId xmlns:a16="http://schemas.microsoft.com/office/drawing/2014/main" val="20000"/>
                    </a:ext>
                  </a:extLst>
                </a:gridCol>
                <a:gridCol w="1074903">
                  <a:extLst>
                    <a:ext uri="{9D8B030D-6E8A-4147-A177-3AD203B41FA5}">
                      <a16:colId xmlns:a16="http://schemas.microsoft.com/office/drawing/2014/main" val="20001"/>
                    </a:ext>
                  </a:extLst>
                </a:gridCol>
                <a:gridCol w="1062404">
                  <a:extLst>
                    <a:ext uri="{9D8B030D-6E8A-4147-A177-3AD203B41FA5}">
                      <a16:colId xmlns:a16="http://schemas.microsoft.com/office/drawing/2014/main" val="20002"/>
                    </a:ext>
                  </a:extLst>
                </a:gridCol>
              </a:tblGrid>
              <a:tr h="247650">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400" b="1" i="0" u="none" strike="noStrike" dirty="0" err="1">
                          <a:solidFill>
                            <a:srgbClr val="000000"/>
                          </a:solidFill>
                          <a:effectLst/>
                          <a:latin typeface="Calibri" panose="020F0502020204030204" pitchFamily="34" charset="0"/>
                        </a:rPr>
                        <a:t>FY25</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400" b="1" i="0" u="none" strike="noStrike" dirty="0" err="1">
                          <a:solidFill>
                            <a:srgbClr val="000000"/>
                          </a:solidFill>
                          <a:effectLst/>
                          <a:latin typeface="Calibri" panose="020F0502020204030204" pitchFamily="34" charset="0"/>
                        </a:rPr>
                        <a:t>FY26</a:t>
                      </a:r>
                      <a:endParaRPr lang="en-US" sz="14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1"/>
                  </a:ext>
                </a:extLst>
              </a:tr>
              <a:tr h="247650">
                <a:tc>
                  <a:txBody>
                    <a:bodyPr/>
                    <a:lstStyle/>
                    <a:p>
                      <a:pPr algn="l" fontAlgn="b"/>
                      <a:r>
                        <a:rPr lang="en-US" sz="1400" b="0" i="0" u="none" strike="noStrike" dirty="0">
                          <a:solidFill>
                            <a:srgbClr val="000000"/>
                          </a:solidFill>
                          <a:effectLst/>
                          <a:latin typeface="Calibri" panose="020F0502020204030204" pitchFamily="34" charset="0"/>
                        </a:rPr>
                        <a:t>GNRL</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14,435,400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13,151,000</a:t>
                      </a:r>
                    </a:p>
                  </a:txBody>
                  <a:tcPr marL="9525" marR="9525" marT="9525" marB="0"/>
                </a:tc>
                <a:extLst>
                  <a:ext uri="{0D108BD9-81ED-4DB2-BD59-A6C34878D82A}">
                    <a16:rowId xmlns:a16="http://schemas.microsoft.com/office/drawing/2014/main" val="10002"/>
                  </a:ext>
                </a:extLst>
              </a:tr>
              <a:tr h="247650">
                <a:tc>
                  <a:txBody>
                    <a:bodyPr/>
                    <a:lstStyle/>
                    <a:p>
                      <a:pPr algn="l" fontAlgn="b"/>
                      <a:r>
                        <a:rPr lang="en-US" sz="14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26,306,300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26,406,100</a:t>
                      </a:r>
                    </a:p>
                  </a:txBody>
                  <a:tcPr marL="9525" marR="9525" marT="9525" marB="0"/>
                </a:tc>
                <a:extLst>
                  <a:ext uri="{0D108BD9-81ED-4DB2-BD59-A6C34878D82A}">
                    <a16:rowId xmlns:a16="http://schemas.microsoft.com/office/drawing/2014/main" val="10003"/>
                  </a:ext>
                </a:extLst>
              </a:tr>
              <a:tr h="247650">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40,741,700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39,557,100</a:t>
                      </a:r>
                    </a:p>
                  </a:txBody>
                  <a:tcPr marL="9525" marR="9525" marT="9525" marB="0"/>
                </a:tc>
                <a:extLst>
                  <a:ext uri="{0D108BD9-81ED-4DB2-BD59-A6C34878D82A}">
                    <a16:rowId xmlns:a16="http://schemas.microsoft.com/office/drawing/2014/main" val="10004"/>
                  </a:ext>
                </a:extLst>
              </a:tr>
            </a:tbl>
          </a:graphicData>
        </a:graphic>
      </p:graphicFrame>
      <p:sp>
        <p:nvSpPr>
          <p:cNvPr id="7" name="TextBox 6"/>
          <p:cNvSpPr txBox="1"/>
          <p:nvPr/>
        </p:nvSpPr>
        <p:spPr>
          <a:xfrm>
            <a:off x="228600" y="4800600"/>
            <a:ext cx="25908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~116 full time employees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~6 part time employees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~7 other employees</a:t>
            </a:r>
          </a:p>
        </p:txBody>
      </p:sp>
    </p:spTree>
    <p:extLst>
      <p:ext uri="{BB962C8B-B14F-4D97-AF65-F5344CB8AC3E}">
        <p14:creationId xmlns:p14="http://schemas.microsoft.com/office/powerpoint/2010/main" val="2122454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94359"/>
            <a:ext cx="2400300" cy="2286000"/>
          </a:xfrm>
        </p:spPr>
        <p:txBody>
          <a:bodyPr>
            <a:normAutofit/>
          </a:bodyPr>
          <a:lstStyle/>
          <a:p>
            <a:pPr algn="ctr"/>
            <a:r>
              <a:rPr lang="en-US" dirty="0"/>
              <a:t>The Kentucky River Authority</a:t>
            </a:r>
          </a:p>
        </p:txBody>
      </p:sp>
      <p:sp>
        <p:nvSpPr>
          <p:cNvPr id="3" name="Footer Placeholder 2"/>
          <p:cNvSpPr>
            <a:spLocks noGrp="1"/>
          </p:cNvSpPr>
          <p:nvPr>
            <p:ph type="ftr" sz="quarter" idx="11"/>
          </p:nvPr>
        </p:nvSpPr>
        <p:spPr/>
        <p:txBody>
          <a:bodyPr/>
          <a:lstStyle/>
          <a:p>
            <a:r>
              <a:rPr lang="en-US" dirty="0"/>
              <a:t>LRC Office of Budget Review</a:t>
            </a:r>
          </a:p>
        </p:txBody>
      </p:sp>
      <p:sp>
        <p:nvSpPr>
          <p:cNvPr id="4" name="Slide Number Placeholder 3"/>
          <p:cNvSpPr>
            <a:spLocks noGrp="1"/>
          </p:cNvSpPr>
          <p:nvPr>
            <p:ph type="sldNum" sz="quarter" idx="12"/>
          </p:nvPr>
        </p:nvSpPr>
        <p:spPr/>
        <p:txBody>
          <a:bodyPr/>
          <a:lstStyle/>
          <a:p>
            <a:fld id="{E75BD6E0-CBC4-4B0E-8789-88250BB53F6B}" type="slidenum">
              <a:rPr lang="en-US" smtClean="0"/>
              <a:pPr/>
              <a:t>21</a:t>
            </a:fld>
            <a:endParaRPr lang="en-US" dirty="0"/>
          </a:p>
        </p:txBody>
      </p:sp>
      <p:pic>
        <p:nvPicPr>
          <p:cNvPr id="9" name="Content Placeholder 8"/>
          <p:cNvPicPr>
            <a:picLocks noGrp="1" noChangeAspect="1"/>
          </p:cNvPicPr>
          <p:nvPr>
            <p:ph idx="1"/>
          </p:nvPr>
        </p:nvPicPr>
        <p:blipFill>
          <a:blip r:embed="rId3"/>
          <a:stretch>
            <a:fillRect/>
          </a:stretch>
        </p:blipFill>
        <p:spPr>
          <a:xfrm>
            <a:off x="4267200" y="3629770"/>
            <a:ext cx="3627293" cy="2646459"/>
          </a:xfrm>
          <a:prstGeom prst="rect">
            <a:avLst/>
          </a:prstGeom>
          <a:ln>
            <a:solidFill>
              <a:schemeClr val="accent1"/>
            </a:solidFill>
          </a:ln>
        </p:spPr>
      </p:pic>
      <p:sp>
        <p:nvSpPr>
          <p:cNvPr id="10" name="TextBox 9"/>
          <p:cNvSpPr txBox="1"/>
          <p:nvPr/>
        </p:nvSpPr>
        <p:spPr>
          <a:xfrm>
            <a:off x="5608319" y="3733800"/>
            <a:ext cx="2286174" cy="1015663"/>
          </a:xfrm>
          <a:prstGeom prst="rect">
            <a:avLst/>
          </a:prstGeom>
          <a:noFill/>
        </p:spPr>
        <p:txBody>
          <a:bodyPr wrap="square" rtlCol="0">
            <a:spAutoFit/>
          </a:bodyPr>
          <a:lstStyle/>
          <a:p>
            <a:pPr algn="ctr"/>
            <a:r>
              <a:rPr lang="en-US" sz="2000" dirty="0">
                <a:solidFill>
                  <a:schemeClr val="accent1">
                    <a:lumMod val="75000"/>
                  </a:schemeClr>
                </a:solidFill>
              </a:rPr>
              <a:t>14 Lock and dam structures on the Kentucky River</a:t>
            </a:r>
          </a:p>
        </p:txBody>
      </p:sp>
      <p:sp>
        <p:nvSpPr>
          <p:cNvPr id="12" name="TextBox 11"/>
          <p:cNvSpPr txBox="1"/>
          <p:nvPr/>
        </p:nvSpPr>
        <p:spPr>
          <a:xfrm>
            <a:off x="3272919" y="1131536"/>
            <a:ext cx="5615854" cy="2246769"/>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dirty="0"/>
              <a:t>Maintain current water supply pools supplying 42 counties and more than 780,000 Kentuckians</a:t>
            </a:r>
          </a:p>
          <a:p>
            <a:pPr marL="285750" indent="-285750">
              <a:buClr>
                <a:schemeClr val="accent1"/>
              </a:buClr>
              <a:buFont typeface="Arial" panose="020B0604020202020204" pitchFamily="34" charset="0"/>
              <a:buChar char="•"/>
            </a:pPr>
            <a:endParaRPr lang="en-US" sz="800" dirty="0"/>
          </a:p>
          <a:p>
            <a:pPr marL="285750" indent="-285750">
              <a:buClr>
                <a:schemeClr val="accent1"/>
              </a:buClr>
              <a:buFont typeface="Arial" panose="020B0604020202020204" pitchFamily="34" charset="0"/>
              <a:buChar char="•"/>
            </a:pPr>
            <a:r>
              <a:rPr lang="en-US" dirty="0"/>
              <a:t>Monitor and improve water quality in the basin</a:t>
            </a:r>
          </a:p>
          <a:p>
            <a:pPr>
              <a:buClr>
                <a:schemeClr val="accent1"/>
              </a:buClr>
            </a:pPr>
            <a:endParaRPr lang="en-US" sz="800" dirty="0"/>
          </a:p>
          <a:p>
            <a:pPr marL="285750" indent="-285750">
              <a:buClr>
                <a:schemeClr val="accent1"/>
              </a:buClr>
              <a:buFont typeface="Arial" panose="020B0604020202020204" pitchFamily="34" charset="0"/>
              <a:buChar char="•"/>
            </a:pPr>
            <a:r>
              <a:rPr lang="en-US" dirty="0"/>
              <a:t>Management of water resources to mitigate droughts</a:t>
            </a:r>
          </a:p>
          <a:p>
            <a:pPr>
              <a:buClr>
                <a:schemeClr val="accent1"/>
              </a:buClr>
            </a:pPr>
            <a:endParaRPr lang="en-US" sz="800" dirty="0"/>
          </a:p>
          <a:p>
            <a:pPr marL="285750" indent="-285750">
              <a:buClr>
                <a:schemeClr val="accent1"/>
              </a:buClr>
              <a:buFont typeface="Arial" panose="020B0604020202020204" pitchFamily="34" charset="0"/>
              <a:buChar char="•"/>
            </a:pPr>
            <a:r>
              <a:rPr lang="en-US" dirty="0"/>
              <a:t>Provide recreational opportunities</a:t>
            </a:r>
          </a:p>
          <a:p>
            <a:pPr>
              <a:buClr>
                <a:schemeClr val="accent1"/>
              </a:buClr>
            </a:pPr>
            <a:endParaRPr lang="en-US" sz="800" dirty="0"/>
          </a:p>
          <a:p>
            <a:pPr marL="285750" indent="-285750">
              <a:buClr>
                <a:schemeClr val="accent1"/>
              </a:buClr>
              <a:buFont typeface="Arial" panose="020B0604020202020204" pitchFamily="34" charset="0"/>
              <a:buChar char="•"/>
            </a:pPr>
            <a:r>
              <a:rPr lang="en-US" dirty="0"/>
              <a:t>Lock and Dam Maintenance</a:t>
            </a:r>
          </a:p>
        </p:txBody>
      </p:sp>
      <p:sp>
        <p:nvSpPr>
          <p:cNvPr id="6" name="TextBox 5"/>
          <p:cNvSpPr txBox="1"/>
          <p:nvPr/>
        </p:nvSpPr>
        <p:spPr>
          <a:xfrm>
            <a:off x="342900" y="4953000"/>
            <a:ext cx="2400300" cy="369332"/>
          </a:xfrm>
          <a:prstGeom prst="rect">
            <a:avLst/>
          </a:prstGeom>
          <a:noFill/>
        </p:spPr>
        <p:txBody>
          <a:bodyPr wrap="square" rtlCol="0">
            <a:spAutoFit/>
          </a:bodyPr>
          <a:lstStyle/>
          <a:p>
            <a:pPr algn="ctr"/>
            <a:r>
              <a:rPr lang="en-US" dirty="0">
                <a:solidFill>
                  <a:schemeClr val="bg1"/>
                </a:solidFill>
              </a:rPr>
              <a:t>~9 employees</a:t>
            </a:r>
          </a:p>
        </p:txBody>
      </p:sp>
      <p:graphicFrame>
        <p:nvGraphicFramePr>
          <p:cNvPr id="11" name="Table 10">
            <a:extLst>
              <a:ext uri="{FF2B5EF4-FFF2-40B4-BE49-F238E27FC236}">
                <a16:creationId xmlns:a16="http://schemas.microsoft.com/office/drawing/2014/main" id="{478F6A41-5BC6-4EF9-9242-F975ACEA03AB}"/>
              </a:ext>
            </a:extLst>
          </p:cNvPr>
          <p:cNvGraphicFramePr>
            <a:graphicFrameLocks noGrp="1"/>
          </p:cNvGraphicFramePr>
          <p:nvPr>
            <p:extLst>
              <p:ext uri="{D42A27DB-BD31-4B8C-83A1-F6EECF244321}">
                <p14:modId xmlns:p14="http://schemas.microsoft.com/office/powerpoint/2010/main" val="2520988349"/>
              </p:ext>
            </p:extLst>
          </p:nvPr>
        </p:nvGraphicFramePr>
        <p:xfrm>
          <a:off x="76200" y="3124200"/>
          <a:ext cx="2895601" cy="1449003"/>
        </p:xfrm>
        <a:graphic>
          <a:graphicData uri="http://schemas.openxmlformats.org/drawingml/2006/table">
            <a:tbl>
              <a:tblPr firstRow="1" bandRow="1">
                <a:tableStyleId>{5C22544A-7EE6-4342-B048-85BDC9FD1C3A}</a:tableStyleId>
              </a:tblPr>
              <a:tblGrid>
                <a:gridCol w="569442">
                  <a:extLst>
                    <a:ext uri="{9D8B030D-6E8A-4147-A177-3AD203B41FA5}">
                      <a16:colId xmlns:a16="http://schemas.microsoft.com/office/drawing/2014/main" val="20000"/>
                    </a:ext>
                  </a:extLst>
                </a:gridCol>
                <a:gridCol w="1094225">
                  <a:extLst>
                    <a:ext uri="{9D8B030D-6E8A-4147-A177-3AD203B41FA5}">
                      <a16:colId xmlns:a16="http://schemas.microsoft.com/office/drawing/2014/main" val="20001"/>
                    </a:ext>
                  </a:extLst>
                </a:gridCol>
                <a:gridCol w="1231934">
                  <a:extLst>
                    <a:ext uri="{9D8B030D-6E8A-4147-A177-3AD203B41FA5}">
                      <a16:colId xmlns:a16="http://schemas.microsoft.com/office/drawing/2014/main" val="20002"/>
                    </a:ext>
                  </a:extLst>
                </a:gridCol>
              </a:tblGrid>
              <a:tr h="263135">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400" b="1" i="0" u="none" strike="noStrike" dirty="0">
                          <a:solidFill>
                            <a:srgbClr val="000000"/>
                          </a:solidFill>
                          <a:effectLst/>
                          <a:latin typeface="Calibri" panose="020F0502020204030204" pitchFamily="34" charset="0"/>
                        </a:rPr>
                        <a:t>FY25</a:t>
                      </a:r>
                    </a:p>
                  </a:txBody>
                  <a:tcPr marL="9525" marR="9525" marT="9525" marB="0"/>
                </a:tc>
                <a:tc>
                  <a:txBody>
                    <a:bodyPr/>
                    <a:lstStyle/>
                    <a:p>
                      <a:pPr algn="ctr" fontAlgn="b"/>
                      <a:r>
                        <a:rPr lang="en-US" sz="1400" b="1" i="0" u="none" strike="noStrike" dirty="0">
                          <a:solidFill>
                            <a:srgbClr val="000000"/>
                          </a:solidFill>
                          <a:effectLst/>
                          <a:latin typeface="Calibri" panose="020F0502020204030204" pitchFamily="34" charset="0"/>
                        </a:rPr>
                        <a:t>FY26</a:t>
                      </a:r>
                    </a:p>
                  </a:txBody>
                  <a:tcPr marL="9525" marR="9525" marT="9525" marB="0"/>
                </a:tc>
                <a:extLst>
                  <a:ext uri="{0D108BD9-81ED-4DB2-BD59-A6C34878D82A}">
                    <a16:rowId xmlns:a16="http://schemas.microsoft.com/office/drawing/2014/main" val="10001"/>
                  </a:ext>
                </a:extLst>
              </a:tr>
              <a:tr h="296467">
                <a:tc>
                  <a:txBody>
                    <a:bodyPr/>
                    <a:lstStyle/>
                    <a:p>
                      <a:pPr algn="l" fontAlgn="b"/>
                      <a:r>
                        <a:rPr lang="en-US" sz="1400" b="0" i="0" u="none" strike="noStrike" dirty="0">
                          <a:solidFill>
                            <a:srgbClr val="000000"/>
                          </a:solidFill>
                          <a:effectLst/>
                          <a:latin typeface="Calibri" panose="020F0502020204030204" pitchFamily="34" charset="0"/>
                        </a:rPr>
                        <a:t>GNRL</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398,400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407,500</a:t>
                      </a:r>
                    </a:p>
                  </a:txBody>
                  <a:tcPr marL="9525" marR="9525" marT="9525" marB="0"/>
                </a:tc>
                <a:extLst>
                  <a:ext uri="{0D108BD9-81ED-4DB2-BD59-A6C34878D82A}">
                    <a16:rowId xmlns:a16="http://schemas.microsoft.com/office/drawing/2014/main" val="10002"/>
                  </a:ext>
                </a:extLst>
              </a:tr>
              <a:tr h="296467">
                <a:tc>
                  <a:txBody>
                    <a:bodyPr/>
                    <a:lstStyle/>
                    <a:p>
                      <a:pPr algn="l" fontAlgn="b"/>
                      <a:r>
                        <a:rPr lang="en-US" sz="1400" b="0" i="0" u="none" strike="noStrike" dirty="0">
                          <a:solidFill>
                            <a:srgbClr val="000000"/>
                          </a:solidFill>
                          <a:effectLst/>
                          <a:latin typeface="Calibri" panose="020F0502020204030204" pitchFamily="34" charset="0"/>
                        </a:rPr>
                        <a:t>RSTD</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16,063,000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6,274,600</a:t>
                      </a:r>
                    </a:p>
                  </a:txBody>
                  <a:tcPr marL="9525" marR="9525" marT="9525" marB="0"/>
                </a:tc>
                <a:extLst>
                  <a:ext uri="{0D108BD9-81ED-4DB2-BD59-A6C34878D82A}">
                    <a16:rowId xmlns:a16="http://schemas.microsoft.com/office/drawing/2014/main" val="10003"/>
                  </a:ext>
                </a:extLst>
              </a:tr>
              <a:tr h="296467">
                <a:tc>
                  <a:txBody>
                    <a:bodyPr/>
                    <a:lstStyle/>
                    <a:p>
                      <a:pPr algn="l" fontAlgn="b"/>
                      <a:r>
                        <a:rPr lang="en-US" sz="1400" b="0" i="0" u="none" strike="noStrike" dirty="0" err="1">
                          <a:solidFill>
                            <a:srgbClr val="000000"/>
                          </a:solidFill>
                          <a:effectLst/>
                          <a:latin typeface="Calibri" panose="020F0502020204030204" pitchFamily="34" charset="0"/>
                        </a:rPr>
                        <a:t>FDRL</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4,400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4,300</a:t>
                      </a:r>
                    </a:p>
                  </a:txBody>
                  <a:tcPr marL="9525" marR="9525" marT="9525" marB="0"/>
                </a:tc>
                <a:extLst>
                  <a:ext uri="{0D108BD9-81ED-4DB2-BD59-A6C34878D82A}">
                    <a16:rowId xmlns:a16="http://schemas.microsoft.com/office/drawing/2014/main" val="10004"/>
                  </a:ext>
                </a:extLst>
              </a:tr>
              <a:tr h="296467">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16,465,800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6,686,400</a:t>
                      </a:r>
                    </a:p>
                  </a:txBody>
                  <a:tcPr marL="9525" marR="9525" marT="9525"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30779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4359"/>
            <a:ext cx="2971800" cy="2286000"/>
          </a:xfrm>
        </p:spPr>
        <p:txBody>
          <a:bodyPr>
            <a:normAutofit/>
          </a:bodyPr>
          <a:lstStyle/>
          <a:p>
            <a:pPr algn="ctr"/>
            <a:r>
              <a:rPr lang="en-US" sz="2800" dirty="0"/>
              <a:t>Kentucky Communications Network Authority (KCNA)</a:t>
            </a:r>
            <a:br>
              <a:rPr lang="en-US" sz="2800" dirty="0"/>
            </a:br>
            <a:endParaRPr lang="en-US" sz="1800" dirty="0"/>
          </a:p>
        </p:txBody>
      </p:sp>
      <p:sp>
        <p:nvSpPr>
          <p:cNvPr id="9" name="Content Placeholder 8"/>
          <p:cNvSpPr>
            <a:spLocks noGrp="1"/>
          </p:cNvSpPr>
          <p:nvPr>
            <p:ph idx="1"/>
          </p:nvPr>
        </p:nvSpPr>
        <p:spPr>
          <a:xfrm>
            <a:off x="3600450" y="210174"/>
            <a:ext cx="4990832" cy="6231186"/>
          </a:xfrm>
        </p:spPr>
        <p:txBody>
          <a:bodyPr>
            <a:noAutofit/>
          </a:bodyPr>
          <a:lstStyle/>
          <a:p>
            <a:pPr marL="0" indent="0" algn="just">
              <a:lnSpc>
                <a:spcPct val="70000"/>
              </a:lnSpc>
              <a:spcBef>
                <a:spcPts val="200"/>
              </a:spcBef>
              <a:spcAft>
                <a:spcPts val="400"/>
              </a:spcAft>
              <a:buNone/>
            </a:pPr>
            <a:endParaRPr lang="en-US" i="1" dirty="0"/>
          </a:p>
          <a:p>
            <a:pPr algn="just">
              <a:lnSpc>
                <a:spcPct val="100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KCNA is responsible for the day-to-day management of the Commonwealth’s P3 open access broadband network, known as </a:t>
            </a:r>
            <a:r>
              <a:rPr lang="en-US" sz="1800" b="1" i="1" dirty="0" err="1">
                <a:effectLst/>
                <a:latin typeface="Calibri" panose="020F0502020204030204" pitchFamily="34" charset="0"/>
                <a:ea typeface="Calibri" panose="020F0502020204030204" pitchFamily="34" charset="0"/>
              </a:rPr>
              <a:t>KentuckyWired</a:t>
            </a:r>
            <a:r>
              <a:rPr lang="en-US" sz="1800" b="1" i="1" dirty="0">
                <a:effectLst/>
                <a:latin typeface="Calibri" panose="020F0502020204030204" pitchFamily="34" charset="0"/>
                <a:ea typeface="Calibri" panose="020F0502020204030204" pitchFamily="34" charset="0"/>
              </a:rPr>
              <a:t>.</a:t>
            </a:r>
          </a:p>
          <a:p>
            <a:pPr algn="just">
              <a:lnSpc>
                <a:spcPct val="100000"/>
              </a:lnSpc>
              <a:spcBef>
                <a:spcPts val="0"/>
              </a:spcBef>
              <a:spcAft>
                <a:spcPts val="0"/>
              </a:spcAft>
              <a:buFont typeface="Arial" panose="020B0604020202020204" pitchFamily="34" charset="0"/>
              <a:buChar char="•"/>
            </a:pPr>
            <a:endParaRPr lang="en-US" sz="1800" b="1" i="1" dirty="0">
              <a:latin typeface="Calibri" panose="020F0502020204030204" pitchFamily="34" charset="0"/>
              <a:ea typeface="Calibri" panose="020F0502020204030204" pitchFamily="34" charset="0"/>
            </a:endParaRPr>
          </a:p>
          <a:p>
            <a:pPr algn="just">
              <a:lnSpc>
                <a:spcPct val="100000"/>
              </a:lnSpc>
              <a:spcBef>
                <a:spcPts val="0"/>
              </a:spcBef>
              <a:spcAft>
                <a:spcPts val="0"/>
              </a:spcAft>
              <a:buFont typeface="Arial" panose="020B0604020202020204" pitchFamily="34" charset="0"/>
              <a:buChar char="•"/>
            </a:pPr>
            <a:r>
              <a:rPr lang="en-US" sz="1800" b="1" dirty="0"/>
              <a:t>Availability Payments </a:t>
            </a:r>
            <a:r>
              <a:rPr lang="en-US" sz="1800" dirty="0"/>
              <a:t>represent the majority of the General Fund appropriation, with the remainder supporting contractual obligations, personnel, and operations:</a:t>
            </a:r>
          </a:p>
          <a:p>
            <a:pPr marL="0" indent="0" algn="just">
              <a:lnSpc>
                <a:spcPct val="100000"/>
              </a:lnSpc>
              <a:spcBef>
                <a:spcPts val="0"/>
              </a:spcBef>
              <a:spcAft>
                <a:spcPts val="0"/>
              </a:spcAft>
              <a:buNone/>
            </a:pPr>
            <a:r>
              <a:rPr lang="en-US" sz="1800" dirty="0">
                <a:effectLst/>
                <a:latin typeface="Calibri" panose="020F0502020204030204" pitchFamily="34" charset="0"/>
                <a:ea typeface="Calibri" panose="020F0502020204030204" pitchFamily="34" charset="0"/>
              </a:rPr>
              <a:t>	FY 2</a:t>
            </a:r>
            <a:r>
              <a:rPr lang="en-US" sz="1800" dirty="0">
                <a:latin typeface="Calibri" panose="020F0502020204030204" pitchFamily="34" charset="0"/>
                <a:ea typeface="Calibri" panose="020F0502020204030204" pitchFamily="34" charset="0"/>
              </a:rPr>
              <a:t>4: $34.5M</a:t>
            </a:r>
          </a:p>
          <a:p>
            <a:pPr marL="0" indent="0" algn="just">
              <a:lnSpc>
                <a:spcPct val="100000"/>
              </a:lnSpc>
              <a:spcBef>
                <a:spcPts val="0"/>
              </a:spcBef>
              <a:spcAft>
                <a:spcPts val="0"/>
              </a:spcAft>
              <a:buNone/>
            </a:pPr>
            <a:r>
              <a:rPr lang="en-US" sz="1800" dirty="0">
                <a:latin typeface="Calibri" panose="020F0502020204030204" pitchFamily="34" charset="0"/>
                <a:ea typeface="Calibri" panose="020F0502020204030204" pitchFamily="34" charset="0"/>
              </a:rPr>
              <a:t>	FY 25: $35.8M</a:t>
            </a:r>
          </a:p>
          <a:p>
            <a:pPr marL="0" indent="0" algn="just">
              <a:lnSpc>
                <a:spcPct val="100000"/>
              </a:lnSpc>
              <a:spcBef>
                <a:spcPts val="0"/>
              </a:spcBef>
              <a:spcAft>
                <a:spcPts val="0"/>
              </a:spcAft>
              <a:buNone/>
            </a:pPr>
            <a:r>
              <a:rPr lang="en-US" sz="1800" dirty="0">
                <a:latin typeface="Calibri" panose="020F0502020204030204" pitchFamily="34" charset="0"/>
                <a:ea typeface="Calibri" panose="020F0502020204030204" pitchFamily="34" charset="0"/>
              </a:rPr>
              <a:t>	FY 26: $38.2M</a:t>
            </a:r>
            <a:endParaRPr lang="en-US" sz="1800" dirty="0"/>
          </a:p>
          <a:p>
            <a:pPr algn="just">
              <a:lnSpc>
                <a:spcPct val="100000"/>
              </a:lnSpc>
              <a:spcBef>
                <a:spcPts val="0"/>
              </a:spcBef>
              <a:spcAft>
                <a:spcPts val="0"/>
              </a:spcAft>
              <a:buFont typeface="Arial" panose="020B0604020202020204" pitchFamily="34" charset="0"/>
              <a:buChar char="•"/>
            </a:pPr>
            <a:endParaRPr lang="en-US" sz="1800" dirty="0"/>
          </a:p>
          <a:p>
            <a:pPr algn="just">
              <a:lnSpc>
                <a:spcPct val="100000"/>
              </a:lnSpc>
              <a:spcBef>
                <a:spcPts val="0"/>
              </a:spcBef>
              <a:spcAft>
                <a:spcPts val="0"/>
              </a:spcAft>
              <a:buFont typeface="Arial" panose="020B0604020202020204" pitchFamily="34" charset="0"/>
              <a:buChar char="•"/>
            </a:pPr>
            <a:r>
              <a:rPr lang="en-US" sz="1800" dirty="0"/>
              <a:t>APs are scheduled to rise throughout the life of the project (2046).</a:t>
            </a:r>
          </a:p>
          <a:p>
            <a:pPr marL="0" indent="0" algn="just">
              <a:lnSpc>
                <a:spcPct val="100000"/>
              </a:lnSpc>
              <a:spcBef>
                <a:spcPts val="0"/>
              </a:spcBef>
              <a:spcAft>
                <a:spcPts val="0"/>
              </a:spcAft>
              <a:buNone/>
            </a:pPr>
            <a:r>
              <a:rPr lang="en-US" sz="1800" b="1" i="1" dirty="0">
                <a:effectLst/>
                <a:latin typeface="Calibri" panose="020F0502020204030204" pitchFamily="34" charset="0"/>
                <a:ea typeface="Calibri" panose="020F0502020204030204" pitchFamily="34" charset="0"/>
              </a:rPr>
              <a:t>	</a:t>
            </a:r>
            <a:endParaRPr lang="en-US" sz="1800" b="1" i="1" dirty="0">
              <a:latin typeface="Calibri" panose="020F0502020204030204" pitchFamily="34" charset="0"/>
            </a:endParaRPr>
          </a:p>
          <a:p>
            <a:pPr algn="just">
              <a:lnSpc>
                <a:spcPct val="100000"/>
              </a:lnSpc>
              <a:spcBef>
                <a:spcPts val="0"/>
              </a:spcBef>
              <a:spcAft>
                <a:spcPts val="0"/>
              </a:spcAft>
              <a:buFont typeface="Arial" panose="020B0604020202020204" pitchFamily="34" charset="0"/>
              <a:buChar char="•"/>
            </a:pPr>
            <a:r>
              <a:rPr lang="en-US" sz="1800" dirty="0">
                <a:latin typeface="Calibri" panose="020F0502020204030204" pitchFamily="34" charset="0"/>
              </a:rPr>
              <a:t>Network-generated revenues from state agencies’ fees for use and wholesale.</a:t>
            </a:r>
          </a:p>
          <a:p>
            <a:pPr algn="just">
              <a:lnSpc>
                <a:spcPct val="100000"/>
              </a:lnSpc>
              <a:spcBef>
                <a:spcPts val="0"/>
              </a:spcBef>
              <a:spcAft>
                <a:spcPts val="0"/>
              </a:spcAft>
              <a:buFont typeface="Arial" panose="020B0604020202020204" pitchFamily="34" charset="0"/>
              <a:buChar char="•"/>
            </a:pPr>
            <a:endParaRPr lang="en-US" sz="1800" dirty="0">
              <a:latin typeface="Calibri" panose="020F0502020204030204" pitchFamily="34" charset="0"/>
            </a:endParaRPr>
          </a:p>
          <a:p>
            <a:pPr algn="just">
              <a:lnSpc>
                <a:spcPct val="70000"/>
              </a:lnSpc>
              <a:spcBef>
                <a:spcPts val="200"/>
              </a:spcBef>
              <a:spcAft>
                <a:spcPts val="400"/>
              </a:spcAft>
              <a:buFont typeface="Arial" panose="020B0604020202020204" pitchFamily="34" charset="0"/>
              <a:buChar char="•"/>
            </a:pPr>
            <a:endParaRPr lang="en-US" sz="1800" dirty="0">
              <a:latin typeface="Calibri" panose="020F0502020204030204" pitchFamily="34" charset="0"/>
            </a:endParaRPr>
          </a:p>
          <a:p>
            <a:pPr marL="0" indent="0" algn="just">
              <a:lnSpc>
                <a:spcPct val="70000"/>
              </a:lnSpc>
              <a:spcBef>
                <a:spcPts val="200"/>
              </a:spcBef>
              <a:spcAft>
                <a:spcPts val="400"/>
              </a:spcAft>
              <a:buNone/>
            </a:pPr>
            <a:endParaRPr lang="en-US" dirty="0"/>
          </a:p>
          <a:p>
            <a:pPr marL="0" indent="0" algn="just">
              <a:lnSpc>
                <a:spcPct val="70000"/>
              </a:lnSpc>
              <a:spcBef>
                <a:spcPts val="200"/>
              </a:spcBef>
              <a:spcAft>
                <a:spcPts val="400"/>
              </a:spcAft>
              <a:buNone/>
            </a:pPr>
            <a:endParaRPr lang="en-US" dirty="0"/>
          </a:p>
          <a:p>
            <a:pPr algn="just">
              <a:lnSpc>
                <a:spcPct val="70000"/>
              </a:lnSpc>
              <a:spcBef>
                <a:spcPts val="200"/>
              </a:spcBef>
              <a:spcAft>
                <a:spcPts val="400"/>
              </a:spcAft>
              <a:buFont typeface="Arial" panose="020B0604020202020204" pitchFamily="34" charset="0"/>
              <a:buChar char="•"/>
            </a:pPr>
            <a:endParaRPr lang="en-US" dirty="0"/>
          </a:p>
          <a:p>
            <a:pPr marL="0" indent="0" algn="just">
              <a:lnSpc>
                <a:spcPct val="70000"/>
              </a:lnSpc>
              <a:buNone/>
            </a:pPr>
            <a:endParaRPr lang="en-US" sz="1700"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22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23953945"/>
              </p:ext>
            </p:extLst>
          </p:nvPr>
        </p:nvGraphicFramePr>
        <p:xfrm>
          <a:off x="76200" y="3048001"/>
          <a:ext cx="2895599" cy="1267822"/>
        </p:xfrm>
        <a:graphic>
          <a:graphicData uri="http://schemas.openxmlformats.org/drawingml/2006/table">
            <a:tbl>
              <a:tblPr firstRow="1" bandRow="1">
                <a:tableStyleId>{5C22544A-7EE6-4342-B048-85BDC9FD1C3A}</a:tableStyleId>
              </a:tblPr>
              <a:tblGrid>
                <a:gridCol w="705457">
                  <a:extLst>
                    <a:ext uri="{9D8B030D-6E8A-4147-A177-3AD203B41FA5}">
                      <a16:colId xmlns:a16="http://schemas.microsoft.com/office/drawing/2014/main" val="20000"/>
                    </a:ext>
                  </a:extLst>
                </a:gridCol>
                <a:gridCol w="1095071">
                  <a:extLst>
                    <a:ext uri="{9D8B030D-6E8A-4147-A177-3AD203B41FA5}">
                      <a16:colId xmlns:a16="http://schemas.microsoft.com/office/drawing/2014/main" val="20001"/>
                    </a:ext>
                  </a:extLst>
                </a:gridCol>
                <a:gridCol w="1095071">
                  <a:extLst>
                    <a:ext uri="{9D8B030D-6E8A-4147-A177-3AD203B41FA5}">
                      <a16:colId xmlns:a16="http://schemas.microsoft.com/office/drawing/2014/main" val="20002"/>
                    </a:ext>
                  </a:extLst>
                </a:gridCol>
              </a:tblGrid>
              <a:tr h="319446">
                <a:tc gridSpan="3">
                  <a:txBody>
                    <a:bodyPr/>
                    <a:lstStyle/>
                    <a:p>
                      <a:pPr algn="ctr" fontAlgn="b"/>
                      <a:r>
                        <a:rPr lang="en-US" sz="1400" b="1" i="0" u="none" strike="noStrike" dirty="0">
                          <a:solidFill>
                            <a:schemeClr val="bg1"/>
                          </a:solidFill>
                          <a:effectLst/>
                          <a:latin typeface="Calibri" panose="020F0502020204030204" pitchFamily="34" charset="0"/>
                        </a:rPr>
                        <a:t>Appropriation</a:t>
                      </a: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709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a:t>
                      </a:r>
                      <a:r>
                        <a:rPr lang="en-US" sz="1400" b="1" i="0" u="none" strike="noStrike" baseline="0" dirty="0">
                          <a:solidFill>
                            <a:srgbClr val="000000"/>
                          </a:solidFill>
                          <a:effectLst/>
                          <a:latin typeface="Calibri" panose="020F0502020204030204" pitchFamily="34" charset="0"/>
                        </a:rPr>
                        <a:t> 25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 26</a:t>
                      </a:r>
                    </a:p>
                  </a:txBody>
                  <a:tcPr marL="9525" marR="9525" marT="9525" marB="0" anchor="b"/>
                </a:tc>
                <a:extLst>
                  <a:ext uri="{0D108BD9-81ED-4DB2-BD59-A6C34878D82A}">
                    <a16:rowId xmlns:a16="http://schemas.microsoft.com/office/drawing/2014/main" val="10001"/>
                  </a:ext>
                </a:extLst>
              </a:tr>
              <a:tr h="237094">
                <a:tc>
                  <a:txBody>
                    <a:bodyPr/>
                    <a:lstStyle/>
                    <a:p>
                      <a:pPr algn="l" fontAlgn="b"/>
                      <a:r>
                        <a:rPr lang="en-US" sz="1400" b="0" i="0" u="none" strike="noStrike" dirty="0" err="1">
                          <a:solidFill>
                            <a:srgbClr val="000000"/>
                          </a:solidFill>
                          <a:effectLst/>
                          <a:latin typeface="Calibri" panose="020F0502020204030204" pitchFamily="34" charset="0"/>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41,454,600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44,845,600</a:t>
                      </a:r>
                    </a:p>
                  </a:txBody>
                  <a:tcPr marL="9525" marR="9525" marT="9525" marB="0"/>
                </a:tc>
                <a:extLst>
                  <a:ext uri="{0D108BD9-81ED-4DB2-BD59-A6C34878D82A}">
                    <a16:rowId xmlns:a16="http://schemas.microsoft.com/office/drawing/2014/main" val="10002"/>
                  </a:ext>
                </a:extLst>
              </a:tr>
              <a:tr h="237094">
                <a:tc>
                  <a:txBody>
                    <a:bodyPr/>
                    <a:lstStyle/>
                    <a:p>
                      <a:pPr algn="l" fontAlgn="b"/>
                      <a:r>
                        <a:rPr lang="en-US" sz="1400" b="0" i="0" u="none" strike="noStrike" dirty="0" err="1">
                          <a:solidFill>
                            <a:srgbClr val="000000"/>
                          </a:solidFill>
                          <a:effectLst/>
                          <a:latin typeface="Calibri" panose="020F0502020204030204" pitchFamily="34" charset="0"/>
                        </a:rPr>
                        <a:t>RSTD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9,779,300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10,254,100</a:t>
                      </a:r>
                    </a:p>
                  </a:txBody>
                  <a:tcPr marL="9525" marR="9525" marT="9525" marB="0"/>
                </a:tc>
                <a:extLst>
                  <a:ext uri="{0D108BD9-81ED-4DB2-BD59-A6C34878D82A}">
                    <a16:rowId xmlns:a16="http://schemas.microsoft.com/office/drawing/2014/main" val="10003"/>
                  </a:ext>
                </a:extLst>
              </a:tr>
              <a:tr h="237094">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51,233,900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55,099,700</a:t>
                      </a:r>
                    </a:p>
                  </a:txBody>
                  <a:tcPr marL="9525" marR="9525" marT="9525" marB="0"/>
                </a:tc>
                <a:extLst>
                  <a:ext uri="{0D108BD9-81ED-4DB2-BD59-A6C34878D82A}">
                    <a16:rowId xmlns:a16="http://schemas.microsoft.com/office/drawing/2014/main" val="10004"/>
                  </a:ext>
                </a:extLst>
              </a:tr>
            </a:tbl>
          </a:graphicData>
        </a:graphic>
      </p:graphicFrame>
      <p:sp>
        <p:nvSpPr>
          <p:cNvPr id="8" name="TextBox 7">
            <a:extLst>
              <a:ext uri="{FF2B5EF4-FFF2-40B4-BE49-F238E27FC236}">
                <a16:creationId xmlns:a16="http://schemas.microsoft.com/office/drawing/2014/main" id="{3A72C54E-FA6A-46F0-857B-AF9EA2289BB7}"/>
              </a:ext>
            </a:extLst>
          </p:cNvPr>
          <p:cNvSpPr txBox="1"/>
          <p:nvPr/>
        </p:nvSpPr>
        <p:spPr>
          <a:xfrm>
            <a:off x="683580" y="4466985"/>
            <a:ext cx="4576438" cy="369332"/>
          </a:xfrm>
          <a:prstGeom prst="rect">
            <a:avLst/>
          </a:prstGeom>
          <a:noFill/>
        </p:spPr>
        <p:txBody>
          <a:bodyPr wrap="square">
            <a:spAutoFit/>
          </a:bodyPr>
          <a:lstStyle/>
          <a:p>
            <a:r>
              <a:rPr lang="en-US" sz="1800" dirty="0">
                <a:solidFill>
                  <a:schemeClr val="bg1"/>
                </a:solidFill>
              </a:rPr>
              <a:t>~13 Employees</a:t>
            </a:r>
            <a:endParaRPr lang="en-US" dirty="0">
              <a:solidFill>
                <a:schemeClr val="bg1"/>
              </a:solidFill>
            </a:endParaRPr>
          </a:p>
        </p:txBody>
      </p:sp>
    </p:spTree>
    <p:extLst>
      <p:ext uri="{BB962C8B-B14F-4D97-AF65-F5344CB8AC3E}">
        <p14:creationId xmlns:p14="http://schemas.microsoft.com/office/powerpoint/2010/main" val="294612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84" y="337262"/>
            <a:ext cx="2400300" cy="1737359"/>
          </a:xfrm>
        </p:spPr>
        <p:txBody>
          <a:bodyPr>
            <a:normAutofit/>
          </a:bodyPr>
          <a:lstStyle/>
          <a:p>
            <a:r>
              <a:rPr lang="en-US" sz="2800" dirty="0"/>
              <a:t>Office of State Budget Director</a:t>
            </a:r>
          </a:p>
        </p:txBody>
      </p:sp>
      <p:sp>
        <p:nvSpPr>
          <p:cNvPr id="9" name="Content Placeholder 8"/>
          <p:cNvSpPr>
            <a:spLocks noGrp="1"/>
          </p:cNvSpPr>
          <p:nvPr>
            <p:ph idx="1"/>
          </p:nvPr>
        </p:nvSpPr>
        <p:spPr>
          <a:xfrm>
            <a:off x="3252153" y="1098226"/>
            <a:ext cx="5531363" cy="4356748"/>
          </a:xfrm>
        </p:spPr>
        <p:txBody>
          <a:bodyPr>
            <a:normAutofit/>
          </a:bodyPr>
          <a:lstStyle/>
          <a:p>
            <a:pPr marL="182880" indent="-182880">
              <a:buFont typeface="Arial" panose="020B0604020202020204" pitchFamily="34" charset="0"/>
              <a:buChar char="•"/>
            </a:pPr>
            <a:r>
              <a:rPr lang="en-US" b="1" dirty="0"/>
              <a:t>Governor’s Office of Policy and Management</a:t>
            </a:r>
          </a:p>
          <a:p>
            <a:pPr marL="578358" lvl="1" indent="-285750">
              <a:buSzPct val="100000"/>
            </a:pPr>
            <a:r>
              <a:rPr lang="en-US" dirty="0"/>
              <a:t>Responsible for preparation, implementation, and oversight of the Executive Branch Budget as enacted by the General Assembly.</a:t>
            </a:r>
          </a:p>
          <a:p>
            <a:pPr marL="182880" indent="-182880">
              <a:buFont typeface="Arial" panose="020B0604020202020204" pitchFamily="34" charset="0"/>
              <a:buChar char="•"/>
            </a:pPr>
            <a:endParaRPr lang="en-US" b="1" dirty="0"/>
          </a:p>
          <a:p>
            <a:pPr marL="182880" indent="-182880">
              <a:buFont typeface="Arial" panose="020B0604020202020204" pitchFamily="34" charset="0"/>
              <a:buChar char="•"/>
            </a:pPr>
            <a:r>
              <a:rPr lang="en-US" b="1" dirty="0"/>
              <a:t>Governor’s Office for Policy Research</a:t>
            </a:r>
          </a:p>
          <a:p>
            <a:pPr marL="578358" lvl="1" indent="-285750"/>
            <a:r>
              <a:rPr lang="en-US" dirty="0"/>
              <a:t>Performs research and analysis on public policy issues important to the Commonwealth.</a:t>
            </a:r>
          </a:p>
          <a:p>
            <a:pPr marL="182880" indent="-182880">
              <a:buFont typeface="Arial" panose="020B0604020202020204" pitchFamily="34" charset="0"/>
              <a:buChar char="•"/>
            </a:pPr>
            <a:endParaRPr lang="en-US" dirty="0"/>
          </a:p>
          <a:p>
            <a:pPr marL="182880" indent="-182880">
              <a:buFont typeface="Arial" panose="020B0604020202020204" pitchFamily="34" charset="0"/>
              <a:buChar char="•"/>
            </a:pPr>
            <a:r>
              <a:rPr lang="en-US" b="1" dirty="0"/>
              <a:t>Governor’s Office for Economic Analysis</a:t>
            </a:r>
          </a:p>
          <a:p>
            <a:pPr marL="578358" lvl="1" indent="-285750"/>
            <a:r>
              <a:rPr lang="en-US" dirty="0"/>
              <a:t>Performs economic research, forecasting, and revenue estimating for the Commonwealth.</a:t>
            </a:r>
          </a:p>
          <a:p>
            <a:pPr marL="182880" indent="-182880">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52187733"/>
              </p:ext>
            </p:extLst>
          </p:nvPr>
        </p:nvGraphicFramePr>
        <p:xfrm>
          <a:off x="198308" y="2628901"/>
          <a:ext cx="2743200" cy="1295398"/>
        </p:xfrm>
        <a:graphic>
          <a:graphicData uri="http://schemas.openxmlformats.org/drawingml/2006/table">
            <a:tbl>
              <a:tblPr firstRow="1" bandRow="1">
                <a:tableStyleId>{5C22544A-7EE6-4342-B048-85BDC9FD1C3A}</a:tableStyleId>
              </a:tblPr>
              <a:tblGrid>
                <a:gridCol w="663359">
                  <a:extLst>
                    <a:ext uri="{9D8B030D-6E8A-4147-A177-3AD203B41FA5}">
                      <a16:colId xmlns:a16="http://schemas.microsoft.com/office/drawing/2014/main" val="20000"/>
                    </a:ext>
                  </a:extLst>
                </a:gridCol>
                <a:gridCol w="1105288">
                  <a:extLst>
                    <a:ext uri="{9D8B030D-6E8A-4147-A177-3AD203B41FA5}">
                      <a16:colId xmlns:a16="http://schemas.microsoft.com/office/drawing/2014/main" val="20001"/>
                    </a:ext>
                  </a:extLst>
                </a:gridCol>
                <a:gridCol w="974553">
                  <a:extLst>
                    <a:ext uri="{9D8B030D-6E8A-4147-A177-3AD203B41FA5}">
                      <a16:colId xmlns:a16="http://schemas.microsoft.com/office/drawing/2014/main" val="20002"/>
                    </a:ext>
                  </a:extLst>
                </a:gridCol>
              </a:tblGrid>
              <a:tr h="241367">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FY25</a:t>
                      </a:r>
                      <a:endParaRPr lang="en-US" sz="1400" b="1"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59992">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3,976,400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4,073,900</a:t>
                      </a:r>
                    </a:p>
                  </a:txBody>
                  <a:tcPr marL="9525" marR="9525" marT="9525" marB="0"/>
                </a:tc>
                <a:extLst>
                  <a:ext uri="{0D108BD9-81ED-4DB2-BD59-A6C34878D82A}">
                    <a16:rowId xmlns:a16="http://schemas.microsoft.com/office/drawing/2014/main" val="10002"/>
                  </a:ext>
                </a:extLst>
              </a:tr>
              <a:tr h="259992">
                <a:tc>
                  <a:txBody>
                    <a:bodyPr/>
                    <a:lstStyle/>
                    <a:p>
                      <a:pPr algn="l" fontAlgn="b"/>
                      <a:r>
                        <a:rPr lang="en-US" sz="1400" u="none" strike="noStrike" dirty="0">
                          <a:effectLst/>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u="none" strike="noStrike" dirty="0">
                          <a:effectLst/>
                        </a:rPr>
                        <a:t>261,400</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261,400</a:t>
                      </a:r>
                    </a:p>
                  </a:txBody>
                  <a:tcPr marL="9525" marR="9525" marT="9525" marB="0"/>
                </a:tc>
                <a:extLst>
                  <a:ext uri="{0D108BD9-81ED-4DB2-BD59-A6C34878D82A}">
                    <a16:rowId xmlns:a16="http://schemas.microsoft.com/office/drawing/2014/main" val="10003"/>
                  </a:ext>
                </a:extLst>
              </a:tr>
              <a:tr h="259992">
                <a:tc>
                  <a:txBody>
                    <a:bodyPr/>
                    <a:lstStyle/>
                    <a:p>
                      <a:pPr algn="l" fontAlgn="b"/>
                      <a:r>
                        <a:rPr lang="en-US" sz="1400" b="0" i="0" u="none" strike="noStrike" dirty="0" err="1">
                          <a:solidFill>
                            <a:srgbClr val="000000"/>
                          </a:solidFill>
                          <a:effectLst/>
                          <a:latin typeface="Calibri" panose="020F0502020204030204" pitchFamily="34" charset="0"/>
                        </a:rPr>
                        <a:t>FDRL</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132,300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132,300</a:t>
                      </a:r>
                    </a:p>
                  </a:txBody>
                  <a:tcPr marL="9525" marR="9525" marT="9525" marB="0"/>
                </a:tc>
                <a:extLst>
                  <a:ext uri="{0D108BD9-81ED-4DB2-BD59-A6C34878D82A}">
                    <a16:rowId xmlns:a16="http://schemas.microsoft.com/office/drawing/2014/main" val="10005"/>
                  </a:ext>
                </a:extLst>
              </a:tr>
              <a:tr h="274055">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4,370,100</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4,467,600</a:t>
                      </a:r>
                    </a:p>
                  </a:txBody>
                  <a:tcPr marL="9525" marR="9525" marT="9525" marB="0"/>
                </a:tc>
                <a:extLst>
                  <a:ext uri="{0D108BD9-81ED-4DB2-BD59-A6C34878D82A}">
                    <a16:rowId xmlns:a16="http://schemas.microsoft.com/office/drawing/2014/main" val="10004"/>
                  </a:ext>
                </a:extLst>
              </a:tr>
            </a:tbl>
          </a:graphicData>
        </a:graphic>
      </p:graphicFrame>
      <p:sp>
        <p:nvSpPr>
          <p:cNvPr id="7" name="TextBox 6"/>
          <p:cNvSpPr txBox="1"/>
          <p:nvPr/>
        </p:nvSpPr>
        <p:spPr>
          <a:xfrm>
            <a:off x="360484" y="4708664"/>
            <a:ext cx="2209799" cy="369332"/>
          </a:xfrm>
          <a:prstGeom prst="rect">
            <a:avLst/>
          </a:prstGeom>
          <a:noFill/>
        </p:spPr>
        <p:txBody>
          <a:bodyPr wrap="square" rtlCol="0">
            <a:spAutoFit/>
          </a:bodyPr>
          <a:lstStyle/>
          <a:p>
            <a:pPr algn="ctr"/>
            <a:r>
              <a:rPr lang="en-US" dirty="0">
                <a:solidFill>
                  <a:schemeClr val="bg1"/>
                </a:solidFill>
              </a:rPr>
              <a:t>~19 employees</a:t>
            </a:r>
          </a:p>
        </p:txBody>
      </p:sp>
    </p:spTree>
    <p:extLst>
      <p:ext uri="{BB962C8B-B14F-4D97-AF65-F5344CB8AC3E}">
        <p14:creationId xmlns:p14="http://schemas.microsoft.com/office/powerpoint/2010/main" val="4166463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94359"/>
            <a:ext cx="2400300" cy="1615441"/>
          </a:xfrm>
        </p:spPr>
        <p:txBody>
          <a:bodyPr>
            <a:normAutofit/>
          </a:bodyPr>
          <a:lstStyle/>
          <a:p>
            <a:r>
              <a:rPr lang="en-US" sz="2800" dirty="0"/>
              <a:t>Homeland Security</a:t>
            </a: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39749899"/>
              </p:ext>
            </p:extLst>
          </p:nvPr>
        </p:nvGraphicFramePr>
        <p:xfrm>
          <a:off x="126023" y="2667000"/>
          <a:ext cx="2743200" cy="1219200"/>
        </p:xfrm>
        <a:graphic>
          <a:graphicData uri="http://schemas.openxmlformats.org/drawingml/2006/table">
            <a:tbl>
              <a:tblPr firstRow="1" bandRow="1">
                <a:tableStyleId>{5C22544A-7EE6-4342-B048-85BDC9FD1C3A}</a:tableStyleId>
              </a:tblPr>
              <a:tblGrid>
                <a:gridCol w="641760">
                  <a:extLst>
                    <a:ext uri="{9D8B030D-6E8A-4147-A177-3AD203B41FA5}">
                      <a16:colId xmlns:a16="http://schemas.microsoft.com/office/drawing/2014/main" val="20000"/>
                    </a:ext>
                  </a:extLst>
                </a:gridCol>
                <a:gridCol w="1069596">
                  <a:extLst>
                    <a:ext uri="{9D8B030D-6E8A-4147-A177-3AD203B41FA5}">
                      <a16:colId xmlns:a16="http://schemas.microsoft.com/office/drawing/2014/main" val="20001"/>
                    </a:ext>
                  </a:extLst>
                </a:gridCol>
                <a:gridCol w="1031844">
                  <a:extLst>
                    <a:ext uri="{9D8B030D-6E8A-4147-A177-3AD203B41FA5}">
                      <a16:colId xmlns:a16="http://schemas.microsoft.com/office/drawing/2014/main" val="20002"/>
                    </a:ext>
                  </a:extLst>
                </a:gridCol>
              </a:tblGrid>
              <a:tr h="243840">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FY25</a:t>
                      </a:r>
                      <a:endParaRPr lang="en-US" sz="1400" b="1"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43840">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5,645,900</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5,658,600</a:t>
                      </a:r>
                    </a:p>
                  </a:txBody>
                  <a:tcPr marL="9525" marR="9525" marT="9525" marB="0"/>
                </a:tc>
                <a:extLst>
                  <a:ext uri="{0D108BD9-81ED-4DB2-BD59-A6C34878D82A}">
                    <a16:rowId xmlns:a16="http://schemas.microsoft.com/office/drawing/2014/main" val="10002"/>
                  </a:ext>
                </a:extLst>
              </a:tr>
              <a:tr h="243840">
                <a:tc>
                  <a:txBody>
                    <a:bodyPr/>
                    <a:lstStyle/>
                    <a:p>
                      <a:pPr algn="l" fontAlgn="b"/>
                      <a:r>
                        <a:rPr lang="en-US" sz="1400" u="none" strike="noStrike" dirty="0">
                          <a:effectLst/>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u="none" strike="noStrike" dirty="0">
                          <a:effectLst/>
                        </a:rPr>
                        <a:t>4,482,300</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4,496,900</a:t>
                      </a:r>
                    </a:p>
                  </a:txBody>
                  <a:tcPr marL="9525" marR="9525" marT="9525" marB="0"/>
                </a:tc>
                <a:extLst>
                  <a:ext uri="{0D108BD9-81ED-4DB2-BD59-A6C34878D82A}">
                    <a16:rowId xmlns:a16="http://schemas.microsoft.com/office/drawing/2014/main" val="10003"/>
                  </a:ext>
                </a:extLst>
              </a:tr>
              <a:tr h="243840">
                <a:tc>
                  <a:txBody>
                    <a:bodyPr/>
                    <a:lstStyle/>
                    <a:p>
                      <a:pPr algn="l" fontAlgn="b"/>
                      <a:r>
                        <a:rPr lang="en-US" sz="1400" b="0" i="0" u="none" strike="noStrike" dirty="0">
                          <a:solidFill>
                            <a:schemeClr val="dk1"/>
                          </a:solidFill>
                          <a:effectLst/>
                          <a:latin typeface="+mn-lt"/>
                        </a:rPr>
                        <a:t>FDRL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5,855,600 </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5,893,700</a:t>
                      </a:r>
                    </a:p>
                  </a:txBody>
                  <a:tcPr marL="9525" marR="9525" marT="9525" marB="0"/>
                </a:tc>
                <a:extLst>
                  <a:ext uri="{0D108BD9-81ED-4DB2-BD59-A6C34878D82A}">
                    <a16:rowId xmlns:a16="http://schemas.microsoft.com/office/drawing/2014/main" val="10004"/>
                  </a:ext>
                </a:extLst>
              </a:tr>
              <a:tr h="243840">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15,983,800 </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16,049,200</a:t>
                      </a:r>
                    </a:p>
                  </a:txBody>
                  <a:tcPr marL="9525" marR="9525" marT="9525" marB="0"/>
                </a:tc>
                <a:extLst>
                  <a:ext uri="{0D108BD9-81ED-4DB2-BD59-A6C34878D82A}">
                    <a16:rowId xmlns:a16="http://schemas.microsoft.com/office/drawing/2014/main" val="10005"/>
                  </a:ext>
                </a:extLst>
              </a:tr>
            </a:tbl>
          </a:graphicData>
        </a:graphic>
      </p:graphicFrame>
      <p:sp>
        <p:nvSpPr>
          <p:cNvPr id="6" name="TextBox 5"/>
          <p:cNvSpPr txBox="1"/>
          <p:nvPr/>
        </p:nvSpPr>
        <p:spPr>
          <a:xfrm>
            <a:off x="20515" y="4419600"/>
            <a:ext cx="2743200" cy="369332"/>
          </a:xfrm>
          <a:prstGeom prst="rect">
            <a:avLst/>
          </a:prstGeom>
          <a:noFill/>
        </p:spPr>
        <p:txBody>
          <a:bodyPr wrap="square" rtlCol="0">
            <a:spAutoFit/>
          </a:bodyPr>
          <a:lstStyle/>
          <a:p>
            <a:pPr algn="ctr"/>
            <a:r>
              <a:rPr lang="en-US" dirty="0">
                <a:solidFill>
                  <a:schemeClr val="bg1"/>
                </a:solidFill>
              </a:rPr>
              <a:t>~ 20 full time employees</a:t>
            </a:r>
          </a:p>
        </p:txBody>
      </p:sp>
      <p:sp>
        <p:nvSpPr>
          <p:cNvPr id="7" name="TextBox 6"/>
          <p:cNvSpPr txBox="1"/>
          <p:nvPr/>
        </p:nvSpPr>
        <p:spPr>
          <a:xfrm>
            <a:off x="3276600" y="547935"/>
            <a:ext cx="5638800" cy="5186035"/>
          </a:xfrm>
          <a:prstGeom prst="rect">
            <a:avLst/>
          </a:prstGeom>
          <a:noFill/>
        </p:spPr>
        <p:txBody>
          <a:bodyPr wrap="square" rtlCol="0">
            <a:spAutoFit/>
          </a:bodyPr>
          <a:lstStyle/>
          <a:p>
            <a:pPr marL="182880" indent="-182880">
              <a:buClr>
                <a:schemeClr val="accent1"/>
              </a:buClr>
              <a:buFont typeface="Arial" panose="020B0604020202020204" pitchFamily="34" charset="0"/>
              <a:buChar char="•"/>
            </a:pPr>
            <a:r>
              <a:rPr lang="en-US" b="1" dirty="0">
                <a:latin typeface="Segoe UI" panose="020B0502040204020203" pitchFamily="34" charset="0"/>
                <a:cs typeface="Segoe UI" panose="020B0502040204020203" pitchFamily="34" charset="0"/>
              </a:rPr>
              <a:t>Office of Homeland Security</a:t>
            </a:r>
          </a:p>
          <a:p>
            <a:pPr marL="576072" lvl="1" indent="-285750">
              <a:spcBef>
                <a:spcPts val="200"/>
              </a:spcBef>
              <a:spcAft>
                <a:spcPts val="400"/>
              </a:spcAft>
              <a:buClr>
                <a:schemeClr val="accent1"/>
              </a:buClr>
              <a:buFont typeface="Calibri" panose="020F0502020204030204" pitchFamily="34" charset="0"/>
              <a:buChar char="◦"/>
            </a:pPr>
            <a:r>
              <a:rPr lang="en-US" dirty="0">
                <a:latin typeface="Segoe UI" panose="020B0502040204020203" pitchFamily="34" charset="0"/>
                <a:cs typeface="Segoe UI" panose="020B0502040204020203" pitchFamily="34" charset="0"/>
              </a:rPr>
              <a:t>Coordinates the Commonwealth’s terrorism prevention and emergency preparedness efforts.</a:t>
            </a:r>
          </a:p>
          <a:p>
            <a:pPr marL="576072" lvl="1" indent="-285750">
              <a:spcBef>
                <a:spcPts val="200"/>
              </a:spcBef>
              <a:spcAft>
                <a:spcPts val="400"/>
              </a:spcAft>
              <a:buClr>
                <a:schemeClr val="accent1"/>
              </a:buClr>
              <a:buFont typeface="Calibri" panose="020F0502020204030204" pitchFamily="34" charset="0"/>
              <a:buChar char="◦"/>
            </a:pPr>
            <a:r>
              <a:rPr lang="en-US" dirty="0">
                <a:latin typeface="Segoe UI" panose="020B0502040204020203" pitchFamily="34" charset="0"/>
                <a:cs typeface="Segoe UI" panose="020B0502040204020203" pitchFamily="34" charset="0"/>
              </a:rPr>
              <a:t>Oversees the Kentucky Intelligence Fusion Center.</a:t>
            </a:r>
          </a:p>
          <a:p>
            <a:pPr marL="182880" indent="-18288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p>
            <a:pPr marL="182880" indent="-182880">
              <a:buClr>
                <a:schemeClr val="accent1"/>
              </a:buClr>
              <a:buFont typeface="Arial" panose="020B0604020202020204" pitchFamily="34" charset="0"/>
              <a:buChar char="•"/>
            </a:pPr>
            <a:r>
              <a:rPr lang="en-US" b="1" dirty="0">
                <a:latin typeface="Segoe UI" panose="020B0502040204020203" pitchFamily="34" charset="0"/>
                <a:cs typeface="Segoe UI" panose="020B0502040204020203" pitchFamily="34" charset="0"/>
              </a:rPr>
              <a:t>Commercial Mobile Radio Service</a:t>
            </a:r>
          </a:p>
          <a:p>
            <a:pPr marL="576072" lvl="1" indent="-285750">
              <a:spcBef>
                <a:spcPts val="200"/>
              </a:spcBef>
              <a:spcAft>
                <a:spcPts val="400"/>
              </a:spcAft>
              <a:buClr>
                <a:schemeClr val="accent1"/>
              </a:buClr>
              <a:buFont typeface="Calibri" panose="020F0502020204030204" pitchFamily="34" charset="0"/>
              <a:buChar char="◦"/>
            </a:pPr>
            <a:r>
              <a:rPr lang="en-US" dirty="0">
                <a:latin typeface="Segoe UI" panose="020B0502040204020203" pitchFamily="34" charset="0"/>
                <a:cs typeface="Segoe UI" panose="020B0502040204020203" pitchFamily="34" charset="0"/>
              </a:rPr>
              <a:t>Provides the means and mechanisms to comply with the FCC on 911 services, particularly as it relates to wireless calls.</a:t>
            </a:r>
          </a:p>
          <a:p>
            <a:pPr marL="576072" lvl="1" indent="-285750">
              <a:spcBef>
                <a:spcPts val="200"/>
              </a:spcBef>
              <a:spcAft>
                <a:spcPts val="400"/>
              </a:spcAft>
              <a:buClr>
                <a:schemeClr val="accent1"/>
              </a:buClr>
              <a:buFont typeface="Calibri" panose="020F0502020204030204" pitchFamily="34" charset="0"/>
              <a:buChar char="◦"/>
            </a:pPr>
            <a:r>
              <a:rPr lang="en-US" dirty="0">
                <a:latin typeface="Segoe UI" panose="020B0502040204020203" pitchFamily="34" charset="0"/>
                <a:cs typeface="Segoe UI" panose="020B0502040204020203" pitchFamily="34" charset="0"/>
              </a:rPr>
              <a:t>The 911 Services Board is attached for administrative purposes.</a:t>
            </a:r>
          </a:p>
          <a:p>
            <a:pPr marL="742950" lvl="1" indent="-285750">
              <a:buClr>
                <a:schemeClr val="accent1"/>
              </a:buClr>
              <a:buFont typeface="Calibri" panose="020F0502020204030204" pitchFamily="34" charset="0"/>
              <a:buChar char="◦"/>
            </a:pPr>
            <a:endParaRPr lang="en-US" dirty="0">
              <a:latin typeface="Segoe UI" panose="020B0502040204020203" pitchFamily="34" charset="0"/>
              <a:cs typeface="Segoe UI" panose="020B0502040204020203" pitchFamily="34" charset="0"/>
            </a:endParaRPr>
          </a:p>
          <a:p>
            <a:pPr marL="285750" indent="-285750">
              <a:buClr>
                <a:schemeClr val="accent1"/>
              </a:buClr>
              <a:buFont typeface="Arial" panose="020B0604020202020204" pitchFamily="34" charset="0"/>
              <a:buChar char="•"/>
            </a:pPr>
            <a:r>
              <a:rPr lang="en-US" b="1" dirty="0">
                <a:latin typeface="Segoe UI" panose="020B0502040204020203" pitchFamily="34" charset="0"/>
                <a:cs typeface="Segoe UI" panose="020B0502040204020203" pitchFamily="34" charset="0"/>
              </a:rPr>
              <a:t>Law Enforcement Protection Program</a:t>
            </a:r>
          </a:p>
          <a:p>
            <a:pPr marL="576072" lvl="1" indent="-285750">
              <a:spcBef>
                <a:spcPts val="200"/>
              </a:spcBef>
              <a:spcAft>
                <a:spcPts val="400"/>
              </a:spcAft>
              <a:buClr>
                <a:schemeClr val="accent1"/>
              </a:buClr>
              <a:buFont typeface="Calibri" panose="020F0502020204030204" pitchFamily="34" charset="0"/>
              <a:buChar char="◦"/>
            </a:pPr>
            <a:r>
              <a:rPr lang="en-US" dirty="0">
                <a:latin typeface="Segoe UI" panose="020B0502040204020203" pitchFamily="34" charset="0"/>
                <a:cs typeface="Segoe UI" panose="020B0502040204020203" pitchFamily="34" charset="0"/>
              </a:rPr>
              <a:t>Provides funds for equipment to local law enforcement agencies across the state.</a:t>
            </a:r>
          </a:p>
          <a:p>
            <a:endParaRPr lang="en-US" dirty="0"/>
          </a:p>
        </p:txBody>
      </p:sp>
    </p:spTree>
    <p:extLst>
      <p:ext uri="{BB962C8B-B14F-4D97-AF65-F5344CB8AC3E}">
        <p14:creationId xmlns:p14="http://schemas.microsoft.com/office/powerpoint/2010/main" val="3020184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94359"/>
            <a:ext cx="2400300" cy="1539241"/>
          </a:xfrm>
        </p:spPr>
        <p:txBody>
          <a:bodyPr>
            <a:normAutofit/>
          </a:bodyPr>
          <a:lstStyle/>
          <a:p>
            <a:r>
              <a:rPr lang="en-US" sz="2800" dirty="0"/>
              <a:t>Department of Veterans Affairs</a:t>
            </a:r>
          </a:p>
        </p:txBody>
      </p:sp>
      <p:sp>
        <p:nvSpPr>
          <p:cNvPr id="6" name="Content Placeholder 5"/>
          <p:cNvSpPr>
            <a:spLocks noGrp="1"/>
          </p:cNvSpPr>
          <p:nvPr>
            <p:ph idx="1"/>
          </p:nvPr>
        </p:nvSpPr>
        <p:spPr>
          <a:xfrm>
            <a:off x="3276600" y="594360"/>
            <a:ext cx="5524500" cy="5425440"/>
          </a:xfrm>
        </p:spPr>
        <p:txBody>
          <a:bodyPr>
            <a:normAutofit fontScale="92500" lnSpcReduction="20000"/>
          </a:bodyPr>
          <a:lstStyle/>
          <a:p>
            <a:pPr marL="182880" indent="-182880">
              <a:buFont typeface="Arial" panose="020B0604020202020204" pitchFamily="34" charset="0"/>
              <a:buChar char="•"/>
            </a:pPr>
            <a:r>
              <a:rPr lang="en-US" b="1" dirty="0"/>
              <a:t>Veterans’ Centers – </a:t>
            </a:r>
            <a:r>
              <a:rPr lang="en-US" dirty="0"/>
              <a:t>provides support, skilled nursing, and long term care at the state veterans’ homes.</a:t>
            </a:r>
            <a:endParaRPr lang="en-US" b="1" dirty="0"/>
          </a:p>
          <a:p>
            <a:pPr marL="468630" lvl="2" indent="-285750"/>
            <a:r>
              <a:rPr lang="en-US" sz="1800" dirty="0"/>
              <a:t>Thomas Hood Veterans Center – 258 beds</a:t>
            </a:r>
          </a:p>
          <a:p>
            <a:pPr marL="468630" lvl="2" indent="-285750"/>
            <a:r>
              <a:rPr lang="en-US" sz="1800" dirty="0"/>
              <a:t>Eastern Kentucky Veterans Center – 120 beds</a:t>
            </a:r>
          </a:p>
          <a:p>
            <a:pPr marL="468630" lvl="2" indent="-285750"/>
            <a:r>
              <a:rPr lang="en-US" sz="1800" dirty="0"/>
              <a:t>Western Kentucky Veterans Center – 156 beds</a:t>
            </a:r>
          </a:p>
          <a:p>
            <a:pPr marL="468630" lvl="2" indent="-285750"/>
            <a:r>
              <a:rPr lang="en-US" sz="1800" dirty="0"/>
              <a:t>Radcliff Veterans Center – 120 beds</a:t>
            </a:r>
          </a:p>
          <a:p>
            <a:pPr marL="468630" lvl="2" indent="-285750"/>
            <a:r>
              <a:rPr lang="en-US" sz="1800" dirty="0"/>
              <a:t>Bowling Green Veterans Center – 60 beds</a:t>
            </a:r>
          </a:p>
          <a:p>
            <a:pPr marL="182880" indent="-182880">
              <a:buFont typeface="Arial" panose="020B0604020202020204" pitchFamily="34" charset="0"/>
              <a:buChar char="•"/>
            </a:pPr>
            <a:r>
              <a:rPr lang="en-US" b="1" dirty="0"/>
              <a:t>Veterans’ Cemeteries – </a:t>
            </a:r>
            <a:r>
              <a:rPr lang="en-US" dirty="0"/>
              <a:t>provides for the interment of veterans of the US Armed Forces and eligible family dependents at the five operational state cemeteries.</a:t>
            </a:r>
            <a:endParaRPr lang="en-US" b="1" dirty="0"/>
          </a:p>
          <a:p>
            <a:pPr marL="182880" indent="-182880">
              <a:buFont typeface="Arial" panose="020B0604020202020204" pitchFamily="34" charset="0"/>
              <a:buChar char="•"/>
            </a:pPr>
            <a:r>
              <a:rPr lang="en-US" dirty="0"/>
              <a:t>Leverages the </a:t>
            </a:r>
            <a:r>
              <a:rPr lang="en-US" dirty="0" err="1"/>
              <a:t>USDVA</a:t>
            </a:r>
            <a:r>
              <a:rPr lang="en-US" dirty="0"/>
              <a:t> grant and per diem programs to develop state veteran nursing homes</a:t>
            </a:r>
          </a:p>
          <a:p>
            <a:pPr marL="182880" indent="-182880">
              <a:buFont typeface="Arial" panose="020B0604020202020204" pitchFamily="34" charset="0"/>
              <a:buChar char="•"/>
            </a:pPr>
            <a:r>
              <a:rPr lang="en-US" b="1" dirty="0"/>
              <a:t>Veterans’ Services – </a:t>
            </a:r>
            <a:r>
              <a:rPr lang="en-US" dirty="0"/>
              <a:t>provides services to veterans.</a:t>
            </a:r>
          </a:p>
          <a:p>
            <a:pPr marL="578358" lvl="1" indent="-285750"/>
            <a:r>
              <a:rPr lang="en-US" b="1" dirty="0"/>
              <a:t>Benefits Division – </a:t>
            </a:r>
            <a:r>
              <a:rPr lang="en-US" dirty="0"/>
              <a:t>assists veterans and their families with preparation, documentation, and submission of claims to benefits such as disability compensation, pension benefits, VA healthcare, and VA employment services.</a:t>
            </a:r>
          </a:p>
          <a:p>
            <a:pPr marL="578358" lvl="1" indent="-285750"/>
            <a:r>
              <a:rPr lang="en-US" b="1" dirty="0"/>
              <a:t>State Programs Division – </a:t>
            </a:r>
            <a:r>
              <a:rPr lang="en-US" dirty="0"/>
              <a:t>provides community outreach and wrap-around services such as homelessness, employment and training, and transition services for wounded and disabled veterans.</a:t>
            </a:r>
            <a:endParaRPr lang="en-US" b="1" dirty="0"/>
          </a:p>
          <a:p>
            <a:pPr marL="0" indent="0">
              <a:buNone/>
            </a:pPr>
            <a:endParaRPr lang="en-US" sz="1600"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02025772"/>
              </p:ext>
            </p:extLst>
          </p:nvPr>
        </p:nvGraphicFramePr>
        <p:xfrm>
          <a:off x="209550" y="3048000"/>
          <a:ext cx="2666999" cy="1295400"/>
        </p:xfrm>
        <a:graphic>
          <a:graphicData uri="http://schemas.openxmlformats.org/drawingml/2006/table">
            <a:tbl>
              <a:tblPr firstRow="1" bandRow="1">
                <a:tableStyleId>{5C22544A-7EE6-4342-B048-85BDC9FD1C3A}</a:tableStyleId>
              </a:tblPr>
              <a:tblGrid>
                <a:gridCol w="432486">
                  <a:extLst>
                    <a:ext uri="{9D8B030D-6E8A-4147-A177-3AD203B41FA5}">
                      <a16:colId xmlns:a16="http://schemas.microsoft.com/office/drawing/2014/main" val="20000"/>
                    </a:ext>
                  </a:extLst>
                </a:gridCol>
                <a:gridCol w="1215565">
                  <a:extLst>
                    <a:ext uri="{9D8B030D-6E8A-4147-A177-3AD203B41FA5}">
                      <a16:colId xmlns:a16="http://schemas.microsoft.com/office/drawing/2014/main" val="20002"/>
                    </a:ext>
                  </a:extLst>
                </a:gridCol>
                <a:gridCol w="1018948">
                  <a:extLst>
                    <a:ext uri="{9D8B030D-6E8A-4147-A177-3AD203B41FA5}">
                      <a16:colId xmlns:a16="http://schemas.microsoft.com/office/drawing/2014/main" val="20003"/>
                    </a:ext>
                  </a:extLst>
                </a:gridCol>
              </a:tblGrid>
              <a:tr h="244712">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300" b="1" i="0" u="none" strike="noStrike" dirty="0">
                          <a:solidFill>
                            <a:srgbClr val="000000"/>
                          </a:solidFill>
                          <a:effectLst/>
                          <a:latin typeface="Calibri" panose="020F0502020204030204" pitchFamily="34" charset="0"/>
                        </a:rPr>
                        <a:t>FY25</a:t>
                      </a:r>
                    </a:p>
                  </a:txBody>
                  <a:tcPr marL="9525" marR="9525" marT="9525" marB="0"/>
                </a:tc>
                <a:tc>
                  <a:txBody>
                    <a:bodyPr/>
                    <a:lstStyle/>
                    <a:p>
                      <a:pPr algn="ctr" fontAlgn="b"/>
                      <a:r>
                        <a:rPr lang="en-US" sz="1300" b="1" i="0" u="none" strike="noStrike" dirty="0">
                          <a:solidFill>
                            <a:srgbClr val="000000"/>
                          </a:solidFill>
                          <a:effectLst/>
                          <a:latin typeface="Calibri" panose="020F0502020204030204" pitchFamily="34" charset="0"/>
                        </a:rPr>
                        <a:t>FY26</a:t>
                      </a:r>
                    </a:p>
                  </a:txBody>
                  <a:tcPr marL="9525" marR="9525" marT="9525" marB="0"/>
                </a:tc>
                <a:extLst>
                  <a:ext uri="{0D108BD9-81ED-4DB2-BD59-A6C34878D82A}">
                    <a16:rowId xmlns:a16="http://schemas.microsoft.com/office/drawing/2014/main" val="10001"/>
                  </a:ext>
                </a:extLst>
              </a:tr>
              <a:tr h="262672">
                <a:tc>
                  <a:txBody>
                    <a:bodyPr/>
                    <a:lstStyle/>
                    <a:p>
                      <a:pPr algn="l" fontAlgn="b"/>
                      <a:r>
                        <a:rPr lang="en-US" sz="1300" b="0" i="0" u="none" strike="noStrike" dirty="0">
                          <a:solidFill>
                            <a:srgbClr val="000000"/>
                          </a:solidFill>
                          <a:effectLst/>
                          <a:latin typeface="Calibri" panose="020F0502020204030204" pitchFamily="34" charset="0"/>
                        </a:rPr>
                        <a:t>GNRL</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46,058,400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41,370,000</a:t>
                      </a:r>
                    </a:p>
                  </a:txBody>
                  <a:tcPr marL="9525" marR="9525" marT="9525" marB="0"/>
                </a:tc>
                <a:extLst>
                  <a:ext uri="{0D108BD9-81ED-4DB2-BD59-A6C34878D82A}">
                    <a16:rowId xmlns:a16="http://schemas.microsoft.com/office/drawing/2014/main" val="10002"/>
                  </a:ext>
                </a:extLst>
              </a:tr>
              <a:tr h="262672">
                <a:tc>
                  <a:txBody>
                    <a:bodyPr/>
                    <a:lstStyle/>
                    <a:p>
                      <a:pPr algn="l" fontAlgn="b"/>
                      <a:r>
                        <a:rPr lang="en-US" sz="13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77,257,500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95,193,800</a:t>
                      </a:r>
                    </a:p>
                  </a:txBody>
                  <a:tcPr marL="9525" marR="9525" marT="9525" marB="0"/>
                </a:tc>
                <a:extLst>
                  <a:ext uri="{0D108BD9-81ED-4DB2-BD59-A6C34878D82A}">
                    <a16:rowId xmlns:a16="http://schemas.microsoft.com/office/drawing/2014/main" val="10003"/>
                  </a:ext>
                </a:extLst>
              </a:tr>
              <a:tr h="262672">
                <a:tc>
                  <a:txBody>
                    <a:bodyPr/>
                    <a:lstStyle/>
                    <a:p>
                      <a:pPr algn="l" fontAlgn="b"/>
                      <a:r>
                        <a:rPr lang="en-US" sz="1300" b="0" i="0" u="none" strike="noStrike">
                          <a:solidFill>
                            <a:srgbClr val="000000"/>
                          </a:solidFill>
                          <a:effectLst/>
                          <a:latin typeface="Calibri" panose="020F0502020204030204" pitchFamily="34" charset="0"/>
                        </a:rPr>
                        <a:t>FDRL</a:t>
                      </a:r>
                      <a:endParaRPr lang="en-US" sz="13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1,014,600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-0-</a:t>
                      </a:r>
                    </a:p>
                  </a:txBody>
                  <a:tcPr marL="9525" marR="9525" marT="9525" marB="0"/>
                </a:tc>
                <a:extLst>
                  <a:ext uri="{0D108BD9-81ED-4DB2-BD59-A6C34878D82A}">
                    <a16:rowId xmlns:a16="http://schemas.microsoft.com/office/drawing/2014/main" val="10004"/>
                  </a:ext>
                </a:extLst>
              </a:tr>
              <a:tr h="262672">
                <a:tc>
                  <a:txBody>
                    <a:bodyPr/>
                    <a:lstStyle/>
                    <a:p>
                      <a:pPr algn="l" fontAlgn="b"/>
                      <a:r>
                        <a:rPr lang="en-US" sz="1300" b="1" i="0" u="none" strike="noStrike" dirty="0">
                          <a:solidFill>
                            <a:srgbClr val="000000"/>
                          </a:solidFill>
                          <a:effectLst/>
                          <a:latin typeface="Calibri" panose="020F0502020204030204" pitchFamily="34" charset="0"/>
                        </a:rPr>
                        <a:t>Total</a:t>
                      </a:r>
                    </a:p>
                  </a:txBody>
                  <a:tcPr marL="9525" marR="9525" marT="9525" marB="0"/>
                </a:tc>
                <a:tc>
                  <a:txBody>
                    <a:bodyPr/>
                    <a:lstStyle/>
                    <a:p>
                      <a:pPr algn="r" fontAlgn="t"/>
                      <a:r>
                        <a:rPr lang="en-US" sz="1400" b="1" i="0" u="none" strike="noStrike" dirty="0">
                          <a:solidFill>
                            <a:srgbClr val="000000"/>
                          </a:solidFill>
                          <a:effectLst/>
                          <a:latin typeface="Calibri" panose="020F0502020204030204" pitchFamily="34" charset="0"/>
                        </a:rPr>
                        <a:t>124,330,500</a:t>
                      </a:r>
                    </a:p>
                  </a:txBody>
                  <a:tcPr marL="9525" marR="9525" marT="9525" marB="0"/>
                </a:tc>
                <a:tc>
                  <a:txBody>
                    <a:bodyPr/>
                    <a:lstStyle/>
                    <a:p>
                      <a:pPr algn="r" fontAlgn="t"/>
                      <a:r>
                        <a:rPr lang="en-US" sz="1400" b="1" i="0" u="none" strike="noStrike" dirty="0">
                          <a:solidFill>
                            <a:srgbClr val="000000"/>
                          </a:solidFill>
                          <a:effectLst/>
                          <a:latin typeface="Calibri" panose="020F0502020204030204" pitchFamily="34" charset="0"/>
                        </a:rPr>
                        <a:t>136,563,800</a:t>
                      </a:r>
                    </a:p>
                  </a:txBody>
                  <a:tcPr marL="9525" marR="9525" marT="9525" marB="0"/>
                </a:tc>
                <a:extLst>
                  <a:ext uri="{0D108BD9-81ED-4DB2-BD59-A6C34878D82A}">
                    <a16:rowId xmlns:a16="http://schemas.microsoft.com/office/drawing/2014/main" val="10005"/>
                  </a:ext>
                </a:extLst>
              </a:tr>
            </a:tbl>
          </a:graphicData>
        </a:graphic>
      </p:graphicFrame>
      <p:sp>
        <p:nvSpPr>
          <p:cNvPr id="7" name="TextBox 6"/>
          <p:cNvSpPr txBox="1"/>
          <p:nvPr/>
        </p:nvSpPr>
        <p:spPr>
          <a:xfrm>
            <a:off x="342900" y="4800600"/>
            <a:ext cx="2400300" cy="369332"/>
          </a:xfrm>
          <a:prstGeom prst="rect">
            <a:avLst/>
          </a:prstGeom>
          <a:noFill/>
        </p:spPr>
        <p:txBody>
          <a:bodyPr wrap="square" rtlCol="0">
            <a:spAutoFit/>
          </a:bodyPr>
          <a:lstStyle/>
          <a:p>
            <a:pPr algn="ctr"/>
            <a:r>
              <a:rPr lang="en-US" dirty="0">
                <a:solidFill>
                  <a:schemeClr val="bg1"/>
                </a:solidFill>
              </a:rPr>
              <a:t>~899 employees</a:t>
            </a:r>
          </a:p>
        </p:txBody>
      </p:sp>
    </p:spTree>
    <p:extLst>
      <p:ext uri="{BB962C8B-B14F-4D97-AF65-F5344CB8AC3E}">
        <p14:creationId xmlns:p14="http://schemas.microsoft.com/office/powerpoint/2010/main" val="3097828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Kentucky Infrastructure Authority</a:t>
            </a:r>
            <a:br>
              <a:rPr lang="en-US" sz="2800" dirty="0"/>
            </a:br>
            <a:r>
              <a:rPr lang="en-US" sz="2800" dirty="0"/>
              <a:t>(KIA)</a:t>
            </a: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51197445"/>
              </p:ext>
            </p:extLst>
          </p:nvPr>
        </p:nvGraphicFramePr>
        <p:xfrm>
          <a:off x="152398" y="3276600"/>
          <a:ext cx="2743202" cy="1326271"/>
        </p:xfrm>
        <a:graphic>
          <a:graphicData uri="http://schemas.openxmlformats.org/drawingml/2006/table">
            <a:tbl>
              <a:tblPr firstRow="1" bandRow="1">
                <a:tableStyleId>{5C22544A-7EE6-4342-B048-85BDC9FD1C3A}</a:tableStyleId>
              </a:tblPr>
              <a:tblGrid>
                <a:gridCol w="531408">
                  <a:extLst>
                    <a:ext uri="{9D8B030D-6E8A-4147-A177-3AD203B41FA5}">
                      <a16:colId xmlns:a16="http://schemas.microsoft.com/office/drawing/2014/main" val="20000"/>
                    </a:ext>
                  </a:extLst>
                </a:gridCol>
                <a:gridCol w="1068794">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277795">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FY25</a:t>
                      </a:r>
                      <a:endParaRPr lang="en-US" sz="1400" b="1"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62119">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22,254,000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4,345,200</a:t>
                      </a:r>
                    </a:p>
                  </a:txBody>
                  <a:tcPr marL="9525" marR="9525" marT="9525" marB="0"/>
                </a:tc>
                <a:extLst>
                  <a:ext uri="{0D108BD9-81ED-4DB2-BD59-A6C34878D82A}">
                    <a16:rowId xmlns:a16="http://schemas.microsoft.com/office/drawing/2014/main" val="10002"/>
                  </a:ext>
                </a:extLst>
              </a:tr>
              <a:tr h="262119">
                <a:tc>
                  <a:txBody>
                    <a:bodyPr/>
                    <a:lstStyle/>
                    <a:p>
                      <a:pPr algn="l" fontAlgn="b"/>
                      <a:r>
                        <a:rPr lang="en-US" sz="1400" u="none" strike="noStrike" dirty="0">
                          <a:effectLst/>
                        </a:rPr>
                        <a:t>RSTD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u="none" strike="noStrike" dirty="0">
                          <a:effectLst/>
                        </a:rPr>
                        <a:t>3,366,300</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5,819,400</a:t>
                      </a:r>
                    </a:p>
                  </a:txBody>
                  <a:tcPr marL="9525" marR="9525" marT="9525" marB="0"/>
                </a:tc>
                <a:extLst>
                  <a:ext uri="{0D108BD9-81ED-4DB2-BD59-A6C34878D82A}">
                    <a16:rowId xmlns:a16="http://schemas.microsoft.com/office/drawing/2014/main" val="10003"/>
                  </a:ext>
                </a:extLst>
              </a:tr>
              <a:tr h="262119">
                <a:tc>
                  <a:txBody>
                    <a:bodyPr/>
                    <a:lstStyle/>
                    <a:p>
                      <a:pPr algn="l" fontAlgn="b"/>
                      <a:r>
                        <a:rPr lang="en-US" sz="1400" b="0" i="0" u="none" strike="noStrike" dirty="0">
                          <a:solidFill>
                            <a:schemeClr val="dk1"/>
                          </a:solidFill>
                          <a:effectLst/>
                          <a:latin typeface="+mn-lt"/>
                        </a:rPr>
                        <a:t>FDRL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405,316,600 </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1,007,875,800</a:t>
                      </a:r>
                    </a:p>
                  </a:txBody>
                  <a:tcPr marL="9525" marR="9525" marT="9525" marB="0"/>
                </a:tc>
                <a:extLst>
                  <a:ext uri="{0D108BD9-81ED-4DB2-BD59-A6C34878D82A}">
                    <a16:rowId xmlns:a16="http://schemas.microsoft.com/office/drawing/2014/main" val="10004"/>
                  </a:ext>
                </a:extLst>
              </a:tr>
              <a:tr h="262119">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430,936,900 </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1,018,040,400</a:t>
                      </a:r>
                    </a:p>
                  </a:txBody>
                  <a:tcPr marL="9525" marR="9525" marT="9525" marB="0"/>
                </a:tc>
                <a:extLst>
                  <a:ext uri="{0D108BD9-81ED-4DB2-BD59-A6C34878D82A}">
                    <a16:rowId xmlns:a16="http://schemas.microsoft.com/office/drawing/2014/main" val="10005"/>
                  </a:ext>
                </a:extLst>
              </a:tr>
            </a:tbl>
          </a:graphicData>
        </a:graphic>
      </p:graphicFrame>
      <p:sp>
        <p:nvSpPr>
          <p:cNvPr id="6" name="TextBox 5"/>
          <p:cNvSpPr txBox="1"/>
          <p:nvPr/>
        </p:nvSpPr>
        <p:spPr>
          <a:xfrm>
            <a:off x="342900" y="5181600"/>
            <a:ext cx="2247900" cy="369332"/>
          </a:xfrm>
          <a:prstGeom prst="rect">
            <a:avLst/>
          </a:prstGeom>
          <a:noFill/>
        </p:spPr>
        <p:txBody>
          <a:bodyPr wrap="square" rtlCol="0">
            <a:spAutoFit/>
          </a:bodyPr>
          <a:lstStyle/>
          <a:p>
            <a:pPr algn="ctr"/>
            <a:r>
              <a:rPr lang="en-US" dirty="0">
                <a:solidFill>
                  <a:schemeClr val="bg1"/>
                </a:solidFill>
              </a:rPr>
              <a:t>~18 employees</a:t>
            </a:r>
          </a:p>
        </p:txBody>
      </p:sp>
      <p:sp>
        <p:nvSpPr>
          <p:cNvPr id="8" name="Content Placeholder 8"/>
          <p:cNvSpPr>
            <a:spLocks noGrp="1"/>
          </p:cNvSpPr>
          <p:nvPr>
            <p:ph idx="1"/>
          </p:nvPr>
        </p:nvSpPr>
        <p:spPr>
          <a:xfrm>
            <a:off x="3200399" y="594358"/>
            <a:ext cx="5600701" cy="5654041"/>
          </a:xfrm>
        </p:spPr>
        <p:txBody>
          <a:bodyPr>
            <a:normAutofit/>
          </a:bodyPr>
          <a:lstStyle/>
          <a:p>
            <a:pPr marL="182880" indent="-182880">
              <a:spcBef>
                <a:spcPts val="0"/>
              </a:spcBef>
              <a:spcAft>
                <a:spcPts val="0"/>
              </a:spcAft>
              <a:buFont typeface="Arial" panose="020B0604020202020204" pitchFamily="34" charset="0"/>
              <a:buChar char="•"/>
            </a:pPr>
            <a:r>
              <a:rPr lang="en-US" sz="1800" b="1" dirty="0"/>
              <a:t>Kentucky Infrastructure Authority – </a:t>
            </a:r>
            <a:r>
              <a:rPr lang="en-US" sz="1800" dirty="0"/>
              <a:t>created to fund construction of public works projects including water, sewer, solid waste and other infrastructure.</a:t>
            </a:r>
          </a:p>
          <a:p>
            <a:pPr marL="182880" indent="-182880">
              <a:spcBef>
                <a:spcPts val="0"/>
              </a:spcBef>
              <a:spcAft>
                <a:spcPts val="0"/>
              </a:spcAft>
              <a:buFont typeface="Arial" panose="020B0604020202020204" pitchFamily="34" charset="0"/>
              <a:buChar char="•"/>
            </a:pPr>
            <a:endParaRPr lang="en-US" sz="700" dirty="0"/>
          </a:p>
          <a:p>
            <a:pPr marL="578358" lvl="1" indent="-285750">
              <a:spcBef>
                <a:spcPts val="0"/>
              </a:spcBef>
              <a:spcAft>
                <a:spcPts val="0"/>
              </a:spcAft>
            </a:pPr>
            <a:r>
              <a:rPr lang="en-US" sz="1600" dirty="0"/>
              <a:t>Responsible for statewide community based infrastructure planning and coordination of project prioritization.</a:t>
            </a:r>
          </a:p>
          <a:p>
            <a:pPr>
              <a:spcBef>
                <a:spcPts val="0"/>
              </a:spcBef>
              <a:spcAft>
                <a:spcPts val="0"/>
              </a:spcAft>
              <a:buFont typeface="Calibri" panose="020F0502020204030204" pitchFamily="34" charset="0"/>
              <a:buChar char="◦"/>
            </a:pPr>
            <a:endParaRPr lang="en-US" sz="700" dirty="0"/>
          </a:p>
          <a:p>
            <a:pPr marL="578358" lvl="1" indent="-285750">
              <a:spcBef>
                <a:spcPts val="0"/>
              </a:spcBef>
              <a:spcAft>
                <a:spcPts val="0"/>
              </a:spcAft>
            </a:pPr>
            <a:r>
              <a:rPr lang="en-US" sz="1600" dirty="0"/>
              <a:t>Maintains WRIS database (Water Resource Information System) that tracks proposed and existing infrastructure and system information.</a:t>
            </a:r>
          </a:p>
          <a:p>
            <a:pPr>
              <a:spcBef>
                <a:spcPts val="0"/>
              </a:spcBef>
              <a:spcAft>
                <a:spcPts val="0"/>
              </a:spcAft>
              <a:buFont typeface="Calibri" panose="020F0502020204030204" pitchFamily="34" charset="0"/>
              <a:buChar char="◦"/>
            </a:pPr>
            <a:endParaRPr lang="en-US" sz="700" dirty="0"/>
          </a:p>
          <a:p>
            <a:pPr marL="578358" lvl="1" indent="-285750">
              <a:spcBef>
                <a:spcPts val="0"/>
              </a:spcBef>
              <a:spcAft>
                <a:spcPts val="0"/>
              </a:spcAft>
            </a:pPr>
            <a:r>
              <a:rPr lang="en-US" sz="1600" dirty="0"/>
              <a:t>Administers the following loan and grant programs to assist in funding these type projects:</a:t>
            </a:r>
          </a:p>
          <a:p>
            <a:pPr marL="468630" lvl="2" indent="-285750"/>
            <a:endParaRPr lang="en-US" sz="600" dirty="0"/>
          </a:p>
          <a:p>
            <a:pPr marL="834390" lvl="4" indent="-285750">
              <a:buSzPct val="75000"/>
              <a:buFont typeface="Wingdings" panose="05000000000000000000" pitchFamily="2" charset="2"/>
              <a:buChar char="§"/>
            </a:pPr>
            <a:r>
              <a:rPr lang="en-US" sz="1600" dirty="0"/>
              <a:t>Fund A – Federally Assisted Wastewater Revolving Loan Fund</a:t>
            </a:r>
          </a:p>
          <a:p>
            <a:pPr marL="834390" lvl="4" indent="-285750">
              <a:buSzPct val="75000"/>
              <a:buFont typeface="Wingdings" panose="05000000000000000000" pitchFamily="2" charset="2"/>
              <a:buChar char="§"/>
            </a:pPr>
            <a:r>
              <a:rPr lang="en-US" sz="1600" dirty="0"/>
              <a:t>Fund B – Infrastructure Revolving Fund</a:t>
            </a:r>
          </a:p>
          <a:p>
            <a:pPr marL="834390" lvl="4" indent="-285750">
              <a:buSzPct val="75000"/>
              <a:buFont typeface="Wingdings" panose="05000000000000000000" pitchFamily="2" charset="2"/>
              <a:buChar char="§"/>
            </a:pPr>
            <a:r>
              <a:rPr lang="en-US" sz="1600" dirty="0"/>
              <a:t>Fund C – Governmental Agencies Program</a:t>
            </a:r>
          </a:p>
          <a:p>
            <a:pPr marL="834390" lvl="4" indent="-285750">
              <a:buSzPct val="75000"/>
              <a:buFont typeface="Wingdings" panose="05000000000000000000" pitchFamily="2" charset="2"/>
              <a:buChar char="§"/>
            </a:pPr>
            <a:r>
              <a:rPr lang="en-US" sz="1600" dirty="0"/>
              <a:t>Fund F – Drinking Water Revolving Loan Fund</a:t>
            </a:r>
          </a:p>
          <a:p>
            <a:pPr marL="834390" lvl="4" indent="-285750">
              <a:buSzPct val="75000"/>
              <a:buFont typeface="Wingdings" panose="05000000000000000000" pitchFamily="2" charset="2"/>
              <a:buChar char="§"/>
            </a:pPr>
            <a:endParaRPr lang="en-US" sz="1600" dirty="0"/>
          </a:p>
          <a:p>
            <a:pPr marL="285750" lvl="1" indent="-285750">
              <a:buSzPct val="100000"/>
              <a:buFont typeface="Arial" panose="020B0604020202020204" pitchFamily="34" charset="0"/>
              <a:buChar char="•"/>
            </a:pPr>
            <a:r>
              <a:rPr lang="en-US" b="1" dirty="0">
                <a:solidFill>
                  <a:schemeClr val="tx1">
                    <a:lumMod val="75000"/>
                    <a:lumOff val="25000"/>
                  </a:schemeClr>
                </a:solidFill>
              </a:rPr>
              <a:t>Office of Broadband Deployment – </a:t>
            </a:r>
            <a:r>
              <a:rPr lang="en-US" dirty="0">
                <a:solidFill>
                  <a:schemeClr val="tx1">
                    <a:lumMod val="75000"/>
                    <a:lumOff val="25000"/>
                  </a:schemeClr>
                </a:solidFill>
              </a:rPr>
              <a:t>created as the central broadband planning and coordination entity to develop and improve broadband within the Commonwealth.</a:t>
            </a:r>
            <a:endParaRPr lang="en-US" b="1" dirty="0">
              <a:solidFill>
                <a:schemeClr val="tx1">
                  <a:lumMod val="75000"/>
                  <a:lumOff val="25000"/>
                </a:schemeClr>
              </a:solidFill>
            </a:endParaRPr>
          </a:p>
          <a:p>
            <a:pPr marL="834390" lvl="4" indent="-285750">
              <a:buSzPct val="75000"/>
              <a:buFont typeface="Wingdings" panose="05000000000000000000" pitchFamily="2" charset="2"/>
              <a:buChar char="§"/>
            </a:pPr>
            <a:endParaRPr lang="en-US" dirty="0"/>
          </a:p>
        </p:txBody>
      </p:sp>
    </p:spTree>
    <p:extLst>
      <p:ext uri="{BB962C8B-B14F-4D97-AF65-F5344CB8AC3E}">
        <p14:creationId xmlns:p14="http://schemas.microsoft.com/office/powerpoint/2010/main" val="180241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594359"/>
            <a:ext cx="2400300" cy="1615441"/>
          </a:xfrm>
        </p:spPr>
        <p:txBody>
          <a:bodyPr>
            <a:normAutofit/>
          </a:bodyPr>
          <a:lstStyle/>
          <a:p>
            <a:r>
              <a:rPr lang="en-US" sz="2800" dirty="0"/>
              <a:t>Military Affairs</a:t>
            </a:r>
          </a:p>
        </p:txBody>
      </p:sp>
      <p:sp>
        <p:nvSpPr>
          <p:cNvPr id="9" name="Content Placeholder 8"/>
          <p:cNvSpPr>
            <a:spLocks noGrp="1"/>
          </p:cNvSpPr>
          <p:nvPr>
            <p:ph idx="1"/>
          </p:nvPr>
        </p:nvSpPr>
        <p:spPr>
          <a:xfrm>
            <a:off x="3205318" y="381000"/>
            <a:ext cx="5715001" cy="5838673"/>
          </a:xfrm>
        </p:spPr>
        <p:txBody>
          <a:bodyPr>
            <a:noAutofit/>
          </a:bodyPr>
          <a:lstStyle/>
          <a:p>
            <a:pPr marL="169863" indent="-169863">
              <a:buFont typeface="Arial" panose="020B0604020202020204" pitchFamily="34" charset="0"/>
              <a:buChar char="•"/>
            </a:pPr>
            <a:r>
              <a:rPr lang="en-US" sz="1800" dirty="0"/>
              <a:t>Responsible for military matters and disaster and emergency services in the Commonwealth</a:t>
            </a:r>
          </a:p>
          <a:p>
            <a:pPr>
              <a:buFont typeface="Arial" panose="020B0604020202020204" pitchFamily="34" charset="0"/>
              <a:buChar char="•"/>
            </a:pPr>
            <a:r>
              <a:rPr lang="en-US" b="1" dirty="0"/>
              <a:t> Operations</a:t>
            </a:r>
          </a:p>
          <a:p>
            <a:pPr lvl="1">
              <a:buFont typeface="Arial" panose="020B0604020202020204" pitchFamily="34" charset="0"/>
              <a:buChar char="•"/>
            </a:pPr>
            <a:r>
              <a:rPr lang="en-US" b="1" dirty="0"/>
              <a:t>Emergency Management</a:t>
            </a:r>
          </a:p>
          <a:p>
            <a:pPr lvl="1"/>
            <a:r>
              <a:rPr lang="en-US" dirty="0"/>
              <a:t>Maintains a comprehensive emergency management program</a:t>
            </a:r>
          </a:p>
          <a:p>
            <a:pPr lvl="1"/>
            <a:r>
              <a:rPr lang="en-US" dirty="0"/>
              <a:t>Administers grants for local emergency management agencies</a:t>
            </a:r>
          </a:p>
          <a:p>
            <a:pPr lvl="1">
              <a:buFont typeface="Arial" panose="020B0604020202020204" pitchFamily="34" charset="0"/>
              <a:buChar char="•"/>
            </a:pPr>
            <a:r>
              <a:rPr lang="en-US" b="1" dirty="0"/>
              <a:t> </a:t>
            </a:r>
            <a:r>
              <a:rPr lang="en-US" sz="1800" b="1" dirty="0"/>
              <a:t>Kentucky National Guard</a:t>
            </a:r>
          </a:p>
          <a:p>
            <a:pPr lvl="1"/>
            <a:r>
              <a:rPr lang="en-US" dirty="0"/>
              <a:t>Completes state missions and federal missions.</a:t>
            </a:r>
          </a:p>
          <a:p>
            <a:pPr lvl="1"/>
            <a:r>
              <a:rPr lang="en-US" dirty="0"/>
              <a:t>Provides security at planned events, emergency operations, and drug eradication</a:t>
            </a:r>
          </a:p>
          <a:p>
            <a:pPr lvl="1">
              <a:buFont typeface="Arial" panose="020B0604020202020204" pitchFamily="34" charset="0"/>
              <a:buChar char="•"/>
            </a:pPr>
            <a:r>
              <a:rPr lang="en-US" b="1" dirty="0"/>
              <a:t>Bluegrass Station and Armories</a:t>
            </a:r>
          </a:p>
          <a:p>
            <a:pPr lvl="1"/>
            <a:r>
              <a:rPr lang="en-US" dirty="0"/>
              <a:t>Operates the Bluegrass Station and the Logistics Operations Center</a:t>
            </a:r>
          </a:p>
          <a:p>
            <a:pPr lvl="1"/>
            <a:r>
              <a:rPr lang="en-US" dirty="0"/>
              <a:t>Manages Armories and Training Locations</a:t>
            </a:r>
          </a:p>
          <a:p>
            <a:pPr>
              <a:buFont typeface="Arial" panose="020B0604020202020204" pitchFamily="34" charset="0"/>
              <a:buChar char="•"/>
            </a:pPr>
            <a:r>
              <a:rPr lang="en-US" dirty="0"/>
              <a:t> </a:t>
            </a:r>
            <a:r>
              <a:rPr lang="en-US" sz="1800" dirty="0"/>
              <a:t>Funds and directs the Youth Challenge Programs at Ft. Knox and Harlan County</a:t>
            </a: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90429913"/>
              </p:ext>
            </p:extLst>
          </p:nvPr>
        </p:nvGraphicFramePr>
        <p:xfrm>
          <a:off x="201558" y="2482289"/>
          <a:ext cx="2694041" cy="1251511"/>
        </p:xfrm>
        <a:graphic>
          <a:graphicData uri="http://schemas.openxmlformats.org/drawingml/2006/table">
            <a:tbl>
              <a:tblPr firstRow="1" bandRow="1">
                <a:tableStyleId>{5C22544A-7EE6-4342-B048-85BDC9FD1C3A}</a:tableStyleId>
              </a:tblPr>
              <a:tblGrid>
                <a:gridCol w="557386">
                  <a:extLst>
                    <a:ext uri="{9D8B030D-6E8A-4147-A177-3AD203B41FA5}">
                      <a16:colId xmlns:a16="http://schemas.microsoft.com/office/drawing/2014/main" val="20000"/>
                    </a:ext>
                  </a:extLst>
                </a:gridCol>
                <a:gridCol w="1021878">
                  <a:extLst>
                    <a:ext uri="{9D8B030D-6E8A-4147-A177-3AD203B41FA5}">
                      <a16:colId xmlns:a16="http://schemas.microsoft.com/office/drawing/2014/main" val="20001"/>
                    </a:ext>
                  </a:extLst>
                </a:gridCol>
                <a:gridCol w="1114777">
                  <a:extLst>
                    <a:ext uri="{9D8B030D-6E8A-4147-A177-3AD203B41FA5}">
                      <a16:colId xmlns:a16="http://schemas.microsoft.com/office/drawing/2014/main" val="20002"/>
                    </a:ext>
                  </a:extLst>
                </a:gridCol>
              </a:tblGrid>
              <a:tr h="225619">
                <a:tc>
                  <a:txBody>
                    <a:bodyPr/>
                    <a:lstStyle/>
                    <a:p>
                      <a:pPr algn="l" fontAlgn="b"/>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  FY25</a:t>
                      </a:r>
                      <a:endParaRPr lang="en-US" sz="1400" b="1"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  FY26</a:t>
                      </a:r>
                      <a:endParaRPr lang="en-US" sz="1400" b="1"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56473">
                <a:tc>
                  <a:txBody>
                    <a:bodyPr/>
                    <a:lstStyle/>
                    <a:p>
                      <a:pPr algn="l" fontAlgn="b"/>
                      <a:r>
                        <a:rPr lang="en-US" sz="1600" u="none" strike="noStrike" dirty="0">
                          <a:effectLst/>
                        </a:rPr>
                        <a:t>GNRL</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34,327,500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1400" b="0" i="0" u="none" strike="noStrike" dirty="0">
                          <a:solidFill>
                            <a:srgbClr val="000000"/>
                          </a:solidFill>
                          <a:effectLst/>
                          <a:latin typeface="Calibri" panose="020F0502020204030204" pitchFamily="34" charset="0"/>
                        </a:rPr>
                        <a:t>36,140,800</a:t>
                      </a:r>
                    </a:p>
                  </a:txBody>
                  <a:tcPr marL="9525" marR="9525" marT="9525" marB="0" anchor="ctr"/>
                </a:tc>
                <a:extLst>
                  <a:ext uri="{0D108BD9-81ED-4DB2-BD59-A6C34878D82A}">
                    <a16:rowId xmlns:a16="http://schemas.microsoft.com/office/drawing/2014/main" val="10002"/>
                  </a:ext>
                </a:extLst>
              </a:tr>
              <a:tr h="256473">
                <a:tc>
                  <a:txBody>
                    <a:bodyPr/>
                    <a:lstStyle/>
                    <a:p>
                      <a:pPr algn="l" fontAlgn="b"/>
                      <a:r>
                        <a:rPr lang="en-US" sz="1600" u="none" strike="noStrike" dirty="0">
                          <a:effectLst/>
                        </a:rPr>
                        <a:t>RSTD</a:t>
                      </a:r>
                      <a:endParaRPr lang="en-US"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u="none" strike="noStrike" dirty="0">
                          <a:effectLst/>
                        </a:rPr>
                        <a:t>18,573,200 </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1400" b="0" i="0" u="none" strike="noStrike" dirty="0">
                          <a:solidFill>
                            <a:srgbClr val="000000"/>
                          </a:solidFill>
                          <a:effectLst/>
                          <a:latin typeface="Calibri" panose="020F0502020204030204" pitchFamily="34" charset="0"/>
                        </a:rPr>
                        <a:t>16,888,200</a:t>
                      </a:r>
                    </a:p>
                  </a:txBody>
                  <a:tcPr marL="9525" marR="9525" marT="9525" marB="0" anchor="ctr"/>
                </a:tc>
                <a:extLst>
                  <a:ext uri="{0D108BD9-81ED-4DB2-BD59-A6C34878D82A}">
                    <a16:rowId xmlns:a16="http://schemas.microsoft.com/office/drawing/2014/main" val="10003"/>
                  </a:ext>
                </a:extLst>
              </a:tr>
              <a:tr h="256473">
                <a:tc>
                  <a:txBody>
                    <a:bodyPr/>
                    <a:lstStyle/>
                    <a:p>
                      <a:pPr algn="l" fontAlgn="b"/>
                      <a:r>
                        <a:rPr lang="en-US" sz="1600" b="0" i="0" u="none" strike="noStrike" dirty="0">
                          <a:solidFill>
                            <a:schemeClr val="dk1"/>
                          </a:solidFill>
                          <a:effectLst/>
                          <a:latin typeface="+mn-lt"/>
                        </a:rPr>
                        <a:t>FDRL</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87,674,100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1400" b="0" i="0" u="none" strike="noStrike" dirty="0">
                          <a:solidFill>
                            <a:srgbClr val="000000"/>
                          </a:solidFill>
                          <a:effectLst/>
                          <a:latin typeface="Calibri" panose="020F0502020204030204" pitchFamily="34" charset="0"/>
                        </a:rPr>
                        <a:t>88,324,400</a:t>
                      </a:r>
                    </a:p>
                  </a:txBody>
                  <a:tcPr marL="9525" marR="9525" marT="9525" marB="0" anchor="ctr"/>
                </a:tc>
                <a:extLst>
                  <a:ext uri="{0D108BD9-81ED-4DB2-BD59-A6C34878D82A}">
                    <a16:rowId xmlns:a16="http://schemas.microsoft.com/office/drawing/2014/main" val="10004"/>
                  </a:ext>
                </a:extLst>
              </a:tr>
              <a:tr h="256473">
                <a:tc>
                  <a:txBody>
                    <a:bodyPr/>
                    <a:lstStyle/>
                    <a:p>
                      <a:pPr algn="l" fontAlgn="b"/>
                      <a:r>
                        <a:rPr lang="en-US" sz="1600" b="1"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140,574,800 </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1400" b="1" i="0" u="none" strike="noStrike" dirty="0">
                          <a:solidFill>
                            <a:srgbClr val="000000"/>
                          </a:solidFill>
                          <a:effectLst/>
                          <a:latin typeface="Calibri" panose="020F0502020204030204" pitchFamily="34" charset="0"/>
                        </a:rPr>
                        <a:t>141,353,400</a:t>
                      </a:r>
                    </a:p>
                  </a:txBody>
                  <a:tcPr marL="9525" marR="9525" marT="9525" marB="0" anchor="ctr"/>
                </a:tc>
                <a:extLst>
                  <a:ext uri="{0D108BD9-81ED-4DB2-BD59-A6C34878D82A}">
                    <a16:rowId xmlns:a16="http://schemas.microsoft.com/office/drawing/2014/main" val="10005"/>
                  </a:ext>
                </a:extLst>
              </a:tr>
            </a:tbl>
          </a:graphicData>
        </a:graphic>
      </p:graphicFrame>
      <p:sp>
        <p:nvSpPr>
          <p:cNvPr id="6" name="TextBox 5"/>
          <p:cNvSpPr txBox="1"/>
          <p:nvPr/>
        </p:nvSpPr>
        <p:spPr>
          <a:xfrm>
            <a:off x="109998" y="4253998"/>
            <a:ext cx="2667000" cy="800219"/>
          </a:xfrm>
          <a:prstGeom prst="rect">
            <a:avLst/>
          </a:prstGeom>
          <a:noFill/>
        </p:spPr>
        <p:txBody>
          <a:bodyPr wrap="square" rtlCol="0">
            <a:spAutoFit/>
          </a:bodyPr>
          <a:lstStyle/>
          <a:p>
            <a:pPr algn="ctr"/>
            <a:r>
              <a:rPr lang="en-US" dirty="0">
                <a:solidFill>
                  <a:schemeClr val="bg1"/>
                </a:solidFill>
              </a:rPr>
              <a:t>~77 full-time employees</a:t>
            </a:r>
          </a:p>
          <a:p>
            <a:pPr algn="ctr"/>
            <a:r>
              <a:rPr lang="en-US" dirty="0">
                <a:solidFill>
                  <a:schemeClr val="bg1"/>
                </a:solidFill>
              </a:rPr>
              <a:t>~400 FFTL employees</a:t>
            </a:r>
          </a:p>
          <a:p>
            <a:pPr algn="ctr"/>
            <a:r>
              <a:rPr lang="en-US" sz="1000" dirty="0">
                <a:solidFill>
                  <a:schemeClr val="bg1"/>
                </a:solidFill>
              </a:rPr>
              <a:t>*funded 50% or more with federal grants</a:t>
            </a:r>
          </a:p>
        </p:txBody>
      </p:sp>
    </p:spTree>
    <p:extLst>
      <p:ext uri="{BB962C8B-B14F-4D97-AF65-F5344CB8AC3E}">
        <p14:creationId xmlns:p14="http://schemas.microsoft.com/office/powerpoint/2010/main" val="3059910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73" y="1638354"/>
            <a:ext cx="2400300" cy="905162"/>
          </a:xfrm>
        </p:spPr>
        <p:txBody>
          <a:bodyPr>
            <a:normAutofit/>
          </a:bodyPr>
          <a:lstStyle/>
          <a:p>
            <a:r>
              <a:rPr lang="en-US" sz="2800" dirty="0"/>
              <a:t>Commission on Human Rights</a:t>
            </a:r>
          </a:p>
        </p:txBody>
      </p:sp>
      <p:sp>
        <p:nvSpPr>
          <p:cNvPr id="10" name="Content Placeholder 9"/>
          <p:cNvSpPr>
            <a:spLocks noGrp="1"/>
          </p:cNvSpPr>
          <p:nvPr>
            <p:ph idx="1"/>
          </p:nvPr>
        </p:nvSpPr>
        <p:spPr>
          <a:xfrm>
            <a:off x="3200400" y="990600"/>
            <a:ext cx="5562600" cy="4953000"/>
          </a:xfrm>
        </p:spPr>
        <p:txBody>
          <a:bodyPr>
            <a:normAutofit/>
          </a:bodyPr>
          <a:lstStyle/>
          <a:p>
            <a:pPr marL="225425" indent="-146050">
              <a:buFont typeface="Arial" panose="020B0604020202020204" pitchFamily="34" charset="0"/>
              <a:buChar char="•"/>
            </a:pPr>
            <a:r>
              <a:rPr lang="en-US" dirty="0"/>
              <a:t>Commission on Human Rights enforces the Kentucky Civil Rights Act</a:t>
            </a:r>
          </a:p>
          <a:p>
            <a:pPr lvl="1">
              <a:buFont typeface="Calibri" panose="020F0502020204030204" pitchFamily="34" charset="0"/>
              <a:buChar char="°"/>
            </a:pPr>
            <a:r>
              <a:rPr lang="en-US" sz="2000" dirty="0"/>
              <a:t>Responds to thousands of inquires each year from citizens who believe they may have been discriminated against</a:t>
            </a:r>
          </a:p>
          <a:p>
            <a:pPr lvl="1">
              <a:buFont typeface="Calibri" panose="020F0502020204030204" pitchFamily="34" charset="0"/>
              <a:buChar char="°"/>
            </a:pPr>
            <a:r>
              <a:rPr lang="en-US" sz="2000" dirty="0"/>
              <a:t>Educates the public and advocates for human and civil rights issues</a:t>
            </a:r>
          </a:p>
          <a:p>
            <a:pPr marL="171450" indent="-171450">
              <a:buFont typeface="Arial" panose="020B0604020202020204" pitchFamily="34" charset="0"/>
              <a:buChar char="•"/>
            </a:pPr>
            <a:r>
              <a:rPr lang="en-US" dirty="0"/>
              <a:t>Education and Outreach Trainings include:</a:t>
            </a:r>
            <a:endParaRPr lang="en-US" sz="100" dirty="0"/>
          </a:p>
          <a:p>
            <a:pPr marL="628650" lvl="1" indent="-171450">
              <a:buFont typeface="Arial" panose="020B0604020202020204" pitchFamily="34" charset="0"/>
              <a:buChar char="•"/>
            </a:pPr>
            <a:r>
              <a:rPr lang="en-US" dirty="0"/>
              <a:t>Fair Housing Training Seminars</a:t>
            </a:r>
          </a:p>
          <a:p>
            <a:pPr marL="628650" lvl="1" indent="-171450">
              <a:buFont typeface="Arial" panose="020B0604020202020204" pitchFamily="34" charset="0"/>
              <a:buChar char="•"/>
            </a:pPr>
            <a:r>
              <a:rPr lang="en-US" dirty="0"/>
              <a:t>Fair Employment Training Seminars</a:t>
            </a:r>
          </a:p>
          <a:p>
            <a:pPr marL="628650" lvl="1" indent="-171450">
              <a:buFont typeface="Arial" panose="020B0604020202020204" pitchFamily="34" charset="0"/>
              <a:buChar char="•"/>
            </a:pPr>
            <a:r>
              <a:rPr lang="en-US" dirty="0"/>
              <a:t>Diversity Training Workshops</a:t>
            </a:r>
          </a:p>
          <a:p>
            <a:pPr marL="628650" lvl="1" indent="-171450">
              <a:buFont typeface="Arial" panose="020B0604020202020204" pitchFamily="34" charset="0"/>
              <a:buChar char="•"/>
            </a:pPr>
            <a:r>
              <a:rPr lang="en-US" dirty="0"/>
              <a:t>Sexual Harassment Training</a:t>
            </a:r>
          </a:p>
          <a:p>
            <a:pPr lvl="1">
              <a:buFont typeface="Calibri" panose="020F0502020204030204" pitchFamily="34" charset="0"/>
              <a:buChar char="°"/>
            </a:pPr>
            <a:endParaRPr lang="en-US" sz="2000" dirty="0"/>
          </a:p>
          <a:p>
            <a:pPr lvl="1">
              <a:buFont typeface="Calibri" panose="020F0502020204030204" pitchFamily="34" charset="0"/>
              <a:buChar char="°"/>
            </a:pPr>
            <a:endParaRPr lang="en-US" sz="2000" dirty="0"/>
          </a:p>
          <a:p>
            <a:endParaRPr lang="en-US" dirty="0"/>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24515072"/>
              </p:ext>
            </p:extLst>
          </p:nvPr>
        </p:nvGraphicFramePr>
        <p:xfrm>
          <a:off x="76200" y="3276600"/>
          <a:ext cx="2895600" cy="1380015"/>
        </p:xfrm>
        <a:graphic>
          <a:graphicData uri="http://schemas.openxmlformats.org/drawingml/2006/table">
            <a:tbl>
              <a:tblPr firstRow="1" bandRow="1">
                <a:tableStyleId>{5C22544A-7EE6-4342-B048-85BDC9FD1C3A}</a:tableStyleId>
              </a:tblPr>
              <a:tblGrid>
                <a:gridCol w="634950">
                  <a:extLst>
                    <a:ext uri="{9D8B030D-6E8A-4147-A177-3AD203B41FA5}">
                      <a16:colId xmlns:a16="http://schemas.microsoft.com/office/drawing/2014/main" val="20000"/>
                    </a:ext>
                  </a:extLst>
                </a:gridCol>
                <a:gridCol w="1239754">
                  <a:extLst>
                    <a:ext uri="{9D8B030D-6E8A-4147-A177-3AD203B41FA5}">
                      <a16:colId xmlns:a16="http://schemas.microsoft.com/office/drawing/2014/main" val="20002"/>
                    </a:ext>
                  </a:extLst>
                </a:gridCol>
                <a:gridCol w="1020896">
                  <a:extLst>
                    <a:ext uri="{9D8B030D-6E8A-4147-A177-3AD203B41FA5}">
                      <a16:colId xmlns:a16="http://schemas.microsoft.com/office/drawing/2014/main" val="2396886032"/>
                    </a:ext>
                  </a:extLst>
                </a:gridCol>
              </a:tblGrid>
              <a:tr h="282205">
                <a:tc>
                  <a:txBody>
                    <a:bodyPr/>
                    <a:lstStyle/>
                    <a:p>
                      <a:pPr algn="ctr" fontAlgn="b"/>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chemeClr val="tx1"/>
                          </a:solidFill>
                          <a:effectLst/>
                        </a:rPr>
                        <a:t>FY25</a:t>
                      </a:r>
                      <a:endParaRPr lang="en-US" sz="1400" b="1"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FY26</a:t>
                      </a:r>
                    </a:p>
                  </a:txBody>
                  <a:tcPr marL="9525" marR="9525" marT="9525" marB="0" anchor="b"/>
                </a:tc>
                <a:extLst>
                  <a:ext uri="{0D108BD9-81ED-4DB2-BD59-A6C34878D82A}">
                    <a16:rowId xmlns:a16="http://schemas.microsoft.com/office/drawing/2014/main" val="10001"/>
                  </a:ext>
                </a:extLst>
              </a:tr>
              <a:tr h="251195">
                <a:tc>
                  <a:txBody>
                    <a:bodyPr/>
                    <a:lstStyle/>
                    <a:p>
                      <a:pPr algn="l" fontAlgn="b"/>
                      <a:r>
                        <a:rPr lang="en-US" sz="1400" u="none" strike="noStrike" dirty="0">
                          <a:effectLst/>
                        </a:rPr>
                        <a:t>GNRL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2,065,200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2,127,900</a:t>
                      </a:r>
                    </a:p>
                  </a:txBody>
                  <a:tcPr marL="9525" marR="9525" marT="9525" marB="0"/>
                </a:tc>
                <a:extLst>
                  <a:ext uri="{0D108BD9-81ED-4DB2-BD59-A6C34878D82A}">
                    <a16:rowId xmlns:a16="http://schemas.microsoft.com/office/drawing/2014/main" val="10002"/>
                  </a:ext>
                </a:extLst>
              </a:tr>
              <a:tr h="282205">
                <a:tc>
                  <a:txBody>
                    <a:bodyPr/>
                    <a:lstStyle/>
                    <a:p>
                      <a:pPr algn="l" fontAlgn="b"/>
                      <a:r>
                        <a:rPr lang="en-US" sz="14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10,000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10,000</a:t>
                      </a:r>
                    </a:p>
                  </a:txBody>
                  <a:tcPr marL="9525" marR="9525" marT="9525" marB="0"/>
                </a:tc>
                <a:extLst>
                  <a:ext uri="{0D108BD9-81ED-4DB2-BD59-A6C34878D82A}">
                    <a16:rowId xmlns:a16="http://schemas.microsoft.com/office/drawing/2014/main" val="10003"/>
                  </a:ext>
                </a:extLst>
              </a:tr>
              <a:tr h="282205">
                <a:tc>
                  <a:txBody>
                    <a:bodyPr/>
                    <a:lstStyle/>
                    <a:p>
                      <a:pPr algn="l" fontAlgn="b"/>
                      <a:r>
                        <a:rPr lang="en-US" sz="1400" b="0" i="0" u="none" strike="noStrike" dirty="0">
                          <a:solidFill>
                            <a:schemeClr val="dk1"/>
                          </a:solidFill>
                          <a:effectLst/>
                          <a:latin typeface="+mn-lt"/>
                        </a:rPr>
                        <a:t>FDRL</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445,000</a:t>
                      </a:r>
                    </a:p>
                  </a:txBody>
                  <a:tcPr marL="9525" marR="9525" marT="9525" marB="0"/>
                </a:tc>
                <a:tc>
                  <a:txBody>
                    <a:bodyPr/>
                    <a:lstStyle/>
                    <a:p>
                      <a:pPr algn="r" fontAlgn="b"/>
                      <a:r>
                        <a:rPr lang="en-US" sz="1400" b="0" i="0" u="none" strike="noStrike" dirty="0">
                          <a:solidFill>
                            <a:srgbClr val="000000"/>
                          </a:solidFill>
                          <a:effectLst/>
                          <a:latin typeface="Calibri" panose="020F0502020204030204" pitchFamily="34" charset="0"/>
                        </a:rPr>
                        <a:t>445,000</a:t>
                      </a:r>
                    </a:p>
                  </a:txBody>
                  <a:tcPr marL="9525" marR="9525" marT="9525" marB="0"/>
                </a:tc>
                <a:extLst>
                  <a:ext uri="{0D108BD9-81ED-4DB2-BD59-A6C34878D82A}">
                    <a16:rowId xmlns:a16="http://schemas.microsoft.com/office/drawing/2014/main" val="10004"/>
                  </a:ext>
                </a:extLst>
              </a:tr>
              <a:tr h="282205">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i="0" u="none" strike="noStrike" dirty="0">
                          <a:solidFill>
                            <a:srgbClr val="000000"/>
                          </a:solidFill>
                          <a:effectLst/>
                          <a:latin typeface="Calibri" panose="020F0502020204030204" pitchFamily="34" charset="0"/>
                        </a:rPr>
                        <a:t>2,520,200</a:t>
                      </a:r>
                    </a:p>
                  </a:txBody>
                  <a:tcPr marL="9525" marR="9525" marT="9525" marB="0"/>
                </a:tc>
                <a:tc>
                  <a:txBody>
                    <a:bodyPr/>
                    <a:lstStyle/>
                    <a:p>
                      <a:pPr algn="r" fontAlgn="b"/>
                      <a:r>
                        <a:rPr lang="en-US" sz="1400" b="1" i="0" u="none" strike="noStrike" dirty="0">
                          <a:solidFill>
                            <a:srgbClr val="000000"/>
                          </a:solidFill>
                          <a:effectLst/>
                          <a:latin typeface="Calibri" panose="020F0502020204030204" pitchFamily="34" charset="0"/>
                        </a:rPr>
                        <a:t>2,582,900</a:t>
                      </a:r>
                    </a:p>
                  </a:txBody>
                  <a:tcPr marL="9525" marR="9525" marT="9525" marB="0"/>
                </a:tc>
                <a:extLst>
                  <a:ext uri="{0D108BD9-81ED-4DB2-BD59-A6C34878D82A}">
                    <a16:rowId xmlns:a16="http://schemas.microsoft.com/office/drawing/2014/main" val="10005"/>
                  </a:ext>
                </a:extLst>
              </a:tr>
            </a:tbl>
          </a:graphicData>
        </a:graphic>
      </p:graphicFrame>
      <p:sp>
        <p:nvSpPr>
          <p:cNvPr id="6" name="TextBox 5"/>
          <p:cNvSpPr txBox="1"/>
          <p:nvPr/>
        </p:nvSpPr>
        <p:spPr>
          <a:xfrm>
            <a:off x="369847" y="5159005"/>
            <a:ext cx="2278380" cy="369332"/>
          </a:xfrm>
          <a:prstGeom prst="rect">
            <a:avLst/>
          </a:prstGeom>
          <a:noFill/>
        </p:spPr>
        <p:txBody>
          <a:bodyPr wrap="square" rtlCol="0">
            <a:spAutoFit/>
          </a:bodyPr>
          <a:lstStyle/>
          <a:p>
            <a:pPr algn="ctr"/>
            <a:r>
              <a:rPr lang="en-US" dirty="0">
                <a:solidFill>
                  <a:schemeClr val="bg1"/>
                </a:solidFill>
              </a:rPr>
              <a:t>~18 employees</a:t>
            </a:r>
          </a:p>
        </p:txBody>
      </p:sp>
    </p:spTree>
    <p:extLst>
      <p:ext uri="{BB962C8B-B14F-4D97-AF65-F5344CB8AC3E}">
        <p14:creationId xmlns:p14="http://schemas.microsoft.com/office/powerpoint/2010/main" val="2343959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594359"/>
            <a:ext cx="2743201" cy="2286000"/>
          </a:xfrm>
        </p:spPr>
        <p:txBody>
          <a:bodyPr>
            <a:normAutofit/>
          </a:bodyPr>
          <a:lstStyle/>
          <a:p>
            <a:r>
              <a:rPr lang="en-US" sz="2800" dirty="0"/>
              <a:t>Department for Local Government (DLG)</a:t>
            </a:r>
          </a:p>
        </p:txBody>
      </p:sp>
      <p:sp>
        <p:nvSpPr>
          <p:cNvPr id="6" name="Content Placeholder 5"/>
          <p:cNvSpPr>
            <a:spLocks noGrp="1"/>
          </p:cNvSpPr>
          <p:nvPr>
            <p:ph idx="1"/>
          </p:nvPr>
        </p:nvSpPr>
        <p:spPr/>
        <p:txBody>
          <a:bodyPr/>
          <a:lstStyle/>
          <a:p>
            <a:pPr marL="225425" indent="-225425">
              <a:buFont typeface="Arial" panose="020B0604020202020204" pitchFamily="34" charset="0"/>
              <a:buChar char="•"/>
            </a:pPr>
            <a:r>
              <a:rPr lang="en-US" dirty="0"/>
              <a:t>Liaison between the Governor and local units of government. (120 counties, 420 cities, 1500 special districts and 15 Area Development Districts (</a:t>
            </a:r>
            <a:r>
              <a:rPr lang="en-US" dirty="0" err="1"/>
              <a:t>ADD’s</a:t>
            </a:r>
            <a:r>
              <a:rPr lang="en-US" dirty="0"/>
              <a:t>))</a:t>
            </a:r>
          </a:p>
          <a:p>
            <a:pPr marL="225425" indent="-225425">
              <a:buFont typeface="Arial" panose="020B0604020202020204" pitchFamily="34" charset="0"/>
              <a:buChar char="•"/>
            </a:pPr>
            <a:r>
              <a:rPr lang="en-US" dirty="0"/>
              <a:t>Coordinates and resolves local government problems</a:t>
            </a:r>
          </a:p>
          <a:p>
            <a:pPr marL="225425" indent="-225425">
              <a:buFont typeface="Arial" panose="020B0604020202020204" pitchFamily="34" charset="0"/>
              <a:buChar char="•"/>
            </a:pPr>
            <a:r>
              <a:rPr lang="en-US" dirty="0"/>
              <a:t>Administers federal and state grants-in-aid</a:t>
            </a:r>
          </a:p>
          <a:p>
            <a:pPr marL="225425" indent="-225425">
              <a:buFont typeface="Arial" panose="020B0604020202020204" pitchFamily="34" charset="0"/>
              <a:buChar char="•"/>
            </a:pPr>
            <a:r>
              <a:rPr lang="en-US" dirty="0"/>
              <a:t>Serves as the cognizant state agency for  Kentucky’s fifteen Area Development Districts (</a:t>
            </a:r>
            <a:r>
              <a:rPr lang="en-US" dirty="0" err="1"/>
              <a:t>ADD’s</a:t>
            </a:r>
            <a:r>
              <a:rPr lang="en-US" dirty="0"/>
              <a:t>)</a:t>
            </a:r>
          </a:p>
          <a:p>
            <a:pPr lvl="1">
              <a:buFont typeface="Wingdings" panose="05000000000000000000" pitchFamily="2" charset="2"/>
              <a:buChar char="Ø"/>
            </a:pPr>
            <a:r>
              <a:rPr lang="en-US" dirty="0"/>
              <a:t>Offices:</a:t>
            </a:r>
          </a:p>
          <a:p>
            <a:pPr lvl="2">
              <a:buFont typeface="Calibri" panose="020F0502020204030204" pitchFamily="34" charset="0"/>
              <a:buChar char="°"/>
            </a:pPr>
            <a:r>
              <a:rPr lang="en-US" sz="1600" dirty="0"/>
              <a:t>Office of Financial Management &amp; Administration</a:t>
            </a:r>
          </a:p>
          <a:p>
            <a:pPr lvl="2">
              <a:buFont typeface="Calibri" panose="020F0502020204030204" pitchFamily="34" charset="0"/>
              <a:buChar char="°"/>
            </a:pPr>
            <a:r>
              <a:rPr lang="en-US" sz="1600" dirty="0"/>
              <a:t>Office of Federal Grants</a:t>
            </a:r>
          </a:p>
          <a:p>
            <a:pPr lvl="2">
              <a:buFont typeface="Calibri" panose="020F0502020204030204" pitchFamily="34" charset="0"/>
              <a:buChar char="°"/>
            </a:pPr>
            <a:r>
              <a:rPr lang="en-US" sz="1600" dirty="0"/>
              <a:t>Office of State Grants</a:t>
            </a:r>
          </a:p>
          <a:p>
            <a:pPr lvl="2">
              <a:buFont typeface="Calibri" panose="020F0502020204030204" pitchFamily="34" charset="0"/>
              <a:buChar char="°"/>
            </a:pPr>
            <a:r>
              <a:rPr lang="en-US" sz="1600" dirty="0"/>
              <a:t>Office of Legal Services</a:t>
            </a:r>
          </a:p>
          <a:p>
            <a:pPr lvl="2">
              <a:buFont typeface="Calibri" panose="020F0502020204030204" pitchFamily="34" charset="0"/>
              <a:buChar char="°"/>
            </a:pPr>
            <a:r>
              <a:rPr lang="en-US" sz="1600" dirty="0"/>
              <a:t>Office of Field Services</a:t>
            </a:r>
          </a:p>
        </p:txBody>
      </p:sp>
      <p:sp>
        <p:nvSpPr>
          <p:cNvPr id="4" name="Footer Placeholder 3"/>
          <p:cNvSpPr>
            <a:spLocks noGrp="1"/>
          </p:cNvSpPr>
          <p:nvPr>
            <p:ph type="ftr" sz="quarter" idx="11"/>
          </p:nvPr>
        </p:nvSpPr>
        <p:spPr/>
        <p:txBody>
          <a:bodyPr/>
          <a:lstStyle/>
          <a:p>
            <a:r>
              <a:rPr lang="en-US" dirty="0"/>
              <a:t>LRC Office of Budget Review</a:t>
            </a:r>
          </a:p>
        </p:txBody>
      </p:sp>
      <p:sp>
        <p:nvSpPr>
          <p:cNvPr id="3" name="Slide Number Placeholder 2"/>
          <p:cNvSpPr>
            <a:spLocks noGrp="1"/>
          </p:cNvSpPr>
          <p:nvPr>
            <p:ph type="sldNum" sz="quarter" idx="12"/>
          </p:nvPr>
        </p:nvSpPr>
        <p:spPr/>
        <p:txBody>
          <a:bodyPr/>
          <a:lstStyle/>
          <a:p>
            <a:fld id="{E75BD6E0-CBC4-4B0E-8789-88250BB53F6B}"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11514778"/>
              </p:ext>
            </p:extLst>
          </p:nvPr>
        </p:nvGraphicFramePr>
        <p:xfrm>
          <a:off x="152400" y="3048000"/>
          <a:ext cx="2743200" cy="1219199"/>
        </p:xfrm>
        <a:graphic>
          <a:graphicData uri="http://schemas.openxmlformats.org/drawingml/2006/table">
            <a:tbl>
              <a:tblPr firstRow="1" bandRow="1">
                <a:tableStyleId>{5C22544A-7EE6-4342-B048-85BDC9FD1C3A}</a:tableStyleId>
              </a:tblPr>
              <a:tblGrid>
                <a:gridCol w="655692">
                  <a:extLst>
                    <a:ext uri="{9D8B030D-6E8A-4147-A177-3AD203B41FA5}">
                      <a16:colId xmlns:a16="http://schemas.microsoft.com/office/drawing/2014/main" val="20000"/>
                    </a:ext>
                  </a:extLst>
                </a:gridCol>
                <a:gridCol w="1043754">
                  <a:extLst>
                    <a:ext uri="{9D8B030D-6E8A-4147-A177-3AD203B41FA5}">
                      <a16:colId xmlns:a16="http://schemas.microsoft.com/office/drawing/2014/main" val="20001"/>
                    </a:ext>
                  </a:extLst>
                </a:gridCol>
                <a:gridCol w="1043754">
                  <a:extLst>
                    <a:ext uri="{9D8B030D-6E8A-4147-A177-3AD203B41FA5}">
                      <a16:colId xmlns:a16="http://schemas.microsoft.com/office/drawing/2014/main" val="20002"/>
                    </a:ext>
                  </a:extLst>
                </a:gridCol>
              </a:tblGrid>
              <a:tr h="311107">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400" b="1" i="0" u="none" strike="noStrike" dirty="0" err="1">
                          <a:solidFill>
                            <a:srgbClr val="000000"/>
                          </a:solidFill>
                          <a:effectLst/>
                          <a:latin typeface="Calibri" panose="020F0502020204030204" pitchFamily="34" charset="0"/>
                        </a:rPr>
                        <a:t>FY25</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err="1">
                          <a:solidFill>
                            <a:srgbClr val="000000"/>
                          </a:solidFill>
                          <a:effectLst/>
                          <a:latin typeface="Calibri" panose="020F0502020204030204" pitchFamily="34" charset="0"/>
                        </a:rPr>
                        <a:t>FY26</a:t>
                      </a:r>
                      <a:endParaRPr lang="en-US" sz="14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0001"/>
                  </a:ext>
                </a:extLst>
              </a:tr>
              <a:tr h="227023">
                <a:tc>
                  <a:txBody>
                    <a:bodyPr/>
                    <a:lstStyle/>
                    <a:p>
                      <a:pPr algn="l" fontAlgn="b"/>
                      <a:r>
                        <a:rPr lang="en-US" sz="1400" b="0" i="0" u="none" strike="noStrike" dirty="0">
                          <a:solidFill>
                            <a:srgbClr val="000000"/>
                          </a:solidFill>
                          <a:effectLst/>
                          <a:latin typeface="Calibri" panose="020F0502020204030204" pitchFamily="34" charset="0"/>
                        </a:rPr>
                        <a:t>GNRL</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12,847,600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13,493,800</a:t>
                      </a:r>
                    </a:p>
                  </a:txBody>
                  <a:tcPr marL="9525" marR="9525" marT="9525" marB="0"/>
                </a:tc>
                <a:extLst>
                  <a:ext uri="{0D108BD9-81ED-4DB2-BD59-A6C34878D82A}">
                    <a16:rowId xmlns:a16="http://schemas.microsoft.com/office/drawing/2014/main" val="10002"/>
                  </a:ext>
                </a:extLst>
              </a:tr>
              <a:tr h="227023">
                <a:tc>
                  <a:txBody>
                    <a:bodyPr/>
                    <a:lstStyle/>
                    <a:p>
                      <a:pPr algn="l" fontAlgn="b"/>
                      <a:r>
                        <a:rPr lang="en-US" sz="1400" b="0" i="0" u="none" strike="noStrike" dirty="0">
                          <a:solidFill>
                            <a:srgbClr val="000000"/>
                          </a:solidFill>
                          <a:effectLst/>
                          <a:latin typeface="Calibri" panose="020F0502020204030204" pitchFamily="34" charset="0"/>
                        </a:rPr>
                        <a:t>RSTD</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2,787,400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2,288,900</a:t>
                      </a:r>
                    </a:p>
                  </a:txBody>
                  <a:tcPr marL="9525" marR="9525" marT="9525" marB="0"/>
                </a:tc>
                <a:extLst>
                  <a:ext uri="{0D108BD9-81ED-4DB2-BD59-A6C34878D82A}">
                    <a16:rowId xmlns:a16="http://schemas.microsoft.com/office/drawing/2014/main" val="10003"/>
                  </a:ext>
                </a:extLst>
              </a:tr>
              <a:tr h="227023">
                <a:tc>
                  <a:txBody>
                    <a:bodyPr/>
                    <a:lstStyle/>
                    <a:p>
                      <a:pPr algn="l" fontAlgn="b"/>
                      <a:r>
                        <a:rPr lang="en-US" sz="1400" b="0" i="0" u="none" strike="noStrike" dirty="0">
                          <a:solidFill>
                            <a:srgbClr val="000000"/>
                          </a:solidFill>
                          <a:effectLst/>
                          <a:latin typeface="Calibri" panose="020F0502020204030204" pitchFamily="34" charset="0"/>
                        </a:rPr>
                        <a:t>FDRL</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288,456,400</a:t>
                      </a:r>
                    </a:p>
                  </a:txBody>
                  <a:tcPr marL="9525" marR="9525" marT="9525" marB="0"/>
                </a:tc>
                <a:tc>
                  <a:txBody>
                    <a:bodyPr/>
                    <a:lstStyle/>
                    <a:p>
                      <a:pPr algn="r" fontAlgn="t"/>
                      <a:r>
                        <a:rPr lang="en-US" sz="1400" b="0" i="0" u="none" strike="noStrike" dirty="0">
                          <a:solidFill>
                            <a:srgbClr val="000000"/>
                          </a:solidFill>
                          <a:effectLst/>
                          <a:latin typeface="Calibri" panose="020F0502020204030204" pitchFamily="34" charset="0"/>
                        </a:rPr>
                        <a:t>242,426,500</a:t>
                      </a:r>
                    </a:p>
                  </a:txBody>
                  <a:tcPr marL="9525" marR="9525" marT="9525" marB="0"/>
                </a:tc>
                <a:extLst>
                  <a:ext uri="{0D108BD9-81ED-4DB2-BD59-A6C34878D82A}">
                    <a16:rowId xmlns:a16="http://schemas.microsoft.com/office/drawing/2014/main" val="10004"/>
                  </a:ext>
                </a:extLst>
              </a:tr>
              <a:tr h="227023">
                <a:tc>
                  <a:txBody>
                    <a:bodyPr/>
                    <a:lstStyle/>
                    <a:p>
                      <a:pPr algn="l" fontAlgn="b"/>
                      <a:r>
                        <a:rPr lang="en-US" sz="1400" b="1" i="0" u="none" strike="noStrike" dirty="0">
                          <a:solidFill>
                            <a:srgbClr val="000000"/>
                          </a:solidFill>
                          <a:effectLst/>
                          <a:latin typeface="Calibri" panose="020F0502020204030204" pitchFamily="34" charset="0"/>
                        </a:rPr>
                        <a:t>Total</a:t>
                      </a:r>
                    </a:p>
                  </a:txBody>
                  <a:tcPr marL="9525" marR="9525" marT="9525" marB="0"/>
                </a:tc>
                <a:tc>
                  <a:txBody>
                    <a:bodyPr/>
                    <a:lstStyle/>
                    <a:p>
                      <a:pPr algn="r" fontAlgn="t"/>
                      <a:r>
                        <a:rPr lang="en-US" sz="1400" b="1" i="0" u="none" strike="noStrike" dirty="0">
                          <a:solidFill>
                            <a:srgbClr val="000000"/>
                          </a:solidFill>
                          <a:effectLst/>
                          <a:latin typeface="Calibri" panose="020F0502020204030204" pitchFamily="34" charset="0"/>
                        </a:rPr>
                        <a:t>304,091,400</a:t>
                      </a:r>
                    </a:p>
                  </a:txBody>
                  <a:tcPr marL="9525" marR="9525" marT="9525" marB="0"/>
                </a:tc>
                <a:tc>
                  <a:txBody>
                    <a:bodyPr/>
                    <a:lstStyle/>
                    <a:p>
                      <a:pPr algn="r" fontAlgn="t"/>
                      <a:r>
                        <a:rPr lang="en-US" sz="1400" b="1" i="0" u="none" strike="noStrike" dirty="0">
                          <a:solidFill>
                            <a:srgbClr val="000000"/>
                          </a:solidFill>
                          <a:effectLst/>
                          <a:latin typeface="Calibri" panose="020F0502020204030204" pitchFamily="34" charset="0"/>
                        </a:rPr>
                        <a:t>258,209,200</a:t>
                      </a:r>
                    </a:p>
                  </a:txBody>
                  <a:tcPr marL="9525" marR="9525" marT="9525" marB="0"/>
                </a:tc>
                <a:extLst>
                  <a:ext uri="{0D108BD9-81ED-4DB2-BD59-A6C34878D82A}">
                    <a16:rowId xmlns:a16="http://schemas.microsoft.com/office/drawing/2014/main" val="10005"/>
                  </a:ext>
                </a:extLst>
              </a:tr>
            </a:tbl>
          </a:graphicData>
        </a:graphic>
      </p:graphicFrame>
      <p:sp>
        <p:nvSpPr>
          <p:cNvPr id="7" name="TextBox 6"/>
          <p:cNvSpPr txBox="1"/>
          <p:nvPr/>
        </p:nvSpPr>
        <p:spPr>
          <a:xfrm>
            <a:off x="457200" y="4876800"/>
            <a:ext cx="2209800" cy="369332"/>
          </a:xfrm>
          <a:prstGeom prst="rect">
            <a:avLst/>
          </a:prstGeom>
          <a:noFill/>
        </p:spPr>
        <p:txBody>
          <a:bodyPr wrap="square" rtlCol="0">
            <a:spAutoFit/>
          </a:bodyPr>
          <a:lstStyle/>
          <a:p>
            <a:pPr algn="ctr"/>
            <a:r>
              <a:rPr lang="en-US" dirty="0">
                <a:solidFill>
                  <a:schemeClr val="bg1"/>
                </a:solidFill>
              </a:rPr>
              <a:t>~50 employees</a:t>
            </a:r>
          </a:p>
        </p:txBody>
      </p:sp>
    </p:spTree>
    <p:extLst>
      <p:ext uri="{BB962C8B-B14F-4D97-AF65-F5344CB8AC3E}">
        <p14:creationId xmlns:p14="http://schemas.microsoft.com/office/powerpoint/2010/main" val="365342195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41677</TotalTime>
  <Words>5389</Words>
  <Application>Microsoft Office PowerPoint</Application>
  <PresentationFormat>On-screen Show (4:3)</PresentationFormat>
  <Paragraphs>756</Paragraphs>
  <Slides>22</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Segoe UI</vt:lpstr>
      <vt:lpstr>Wingdings</vt:lpstr>
      <vt:lpstr>Retrospect</vt:lpstr>
      <vt:lpstr>Custom Design</vt:lpstr>
      <vt:lpstr>General Government</vt:lpstr>
      <vt:lpstr>Office of the Governor</vt:lpstr>
      <vt:lpstr>Office of State Budget Director</vt:lpstr>
      <vt:lpstr>Homeland Security</vt:lpstr>
      <vt:lpstr>Department of Veterans Affairs</vt:lpstr>
      <vt:lpstr>Kentucky Infrastructure Authority (KIA)</vt:lpstr>
      <vt:lpstr>Military Affairs</vt:lpstr>
      <vt:lpstr>Commission on Human Rights</vt:lpstr>
      <vt:lpstr>Department for Local Government (DLG)</vt:lpstr>
      <vt:lpstr>DLG</vt:lpstr>
      <vt:lpstr>DLG Continued</vt:lpstr>
      <vt:lpstr>Executive Branch Ethics Commission</vt:lpstr>
      <vt:lpstr>Secretary of State</vt:lpstr>
      <vt:lpstr>State Board of Elections</vt:lpstr>
      <vt:lpstr>Registry of Election Finance </vt:lpstr>
      <vt:lpstr>Attorney General</vt:lpstr>
      <vt:lpstr>Unified Prosecutorial System</vt:lpstr>
      <vt:lpstr>Treasury</vt:lpstr>
      <vt:lpstr>Kentucky Department of Agriculture (KDA)</vt:lpstr>
      <vt:lpstr>Auditor of Public Accounts</vt:lpstr>
      <vt:lpstr>The Kentucky River Authority</vt:lpstr>
      <vt:lpstr>Kentucky Communications Network Authority (KCNA) </vt:lpstr>
    </vt:vector>
  </TitlesOfParts>
  <Company>LRC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Cabinet &amp; Road Fund Update</dc:title>
  <dc:creator>Chuck Truesdell</dc:creator>
  <cp:lastModifiedBy>Bannister, Jenny (LRC)</cp:lastModifiedBy>
  <cp:revision>620</cp:revision>
  <cp:lastPrinted>2024-06-04T14:25:24Z</cp:lastPrinted>
  <dcterms:created xsi:type="dcterms:W3CDTF">2014-09-17T12:29:48Z</dcterms:created>
  <dcterms:modified xsi:type="dcterms:W3CDTF">2024-06-04T14:27:38Z</dcterms:modified>
</cp:coreProperties>
</file>