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0" r:id="rId1"/>
  </p:sldMasterIdLst>
  <p:notesMasterIdLst>
    <p:notesMasterId r:id="rId22"/>
  </p:notesMasterIdLst>
  <p:handoutMasterIdLst>
    <p:handoutMasterId r:id="rId23"/>
  </p:handoutMasterIdLst>
  <p:sldIdLst>
    <p:sldId id="297" r:id="rId2"/>
    <p:sldId id="425" r:id="rId3"/>
    <p:sldId id="436" r:id="rId4"/>
    <p:sldId id="427" r:id="rId5"/>
    <p:sldId id="430" r:id="rId6"/>
    <p:sldId id="433" r:id="rId7"/>
    <p:sldId id="445" r:id="rId8"/>
    <p:sldId id="446" r:id="rId9"/>
    <p:sldId id="312" r:id="rId10"/>
    <p:sldId id="328" r:id="rId11"/>
    <p:sldId id="327" r:id="rId12"/>
    <p:sldId id="351" r:id="rId13"/>
    <p:sldId id="347" r:id="rId14"/>
    <p:sldId id="361" r:id="rId15"/>
    <p:sldId id="354" r:id="rId16"/>
    <p:sldId id="360" r:id="rId17"/>
    <p:sldId id="378" r:id="rId18"/>
    <p:sldId id="348" r:id="rId19"/>
    <p:sldId id="437" r:id="rId20"/>
    <p:sldId id="43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E9A"/>
    <a:srgbClr val="D0BD6E"/>
    <a:srgbClr val="3E67DA"/>
    <a:srgbClr val="3333FF"/>
    <a:srgbClr val="3366FF"/>
    <a:srgbClr val="6E71FA"/>
    <a:srgbClr val="FFFF5C"/>
    <a:srgbClr val="FFD85C"/>
    <a:srgbClr val="FF5C5C"/>
    <a:srgbClr val="566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84451" autoAdjust="0"/>
  </p:normalViewPr>
  <p:slideViewPr>
    <p:cSldViewPr>
      <p:cViewPr varScale="1">
        <p:scale>
          <a:sx n="84" d="100"/>
          <a:sy n="84" d="100"/>
        </p:scale>
        <p:origin x="2040" y="84"/>
      </p:cViewPr>
      <p:guideLst>
        <p:guide orient="horz" pos="2160"/>
        <p:guide pos="2880"/>
      </p:guideLst>
    </p:cSldViewPr>
  </p:slideViewPr>
  <p:outlineViewPr>
    <p:cViewPr>
      <p:scale>
        <a:sx n="33" d="100"/>
        <a:sy n="33" d="100"/>
      </p:scale>
      <p:origin x="0" y="-3258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61651082677167"/>
          <c:y val="0.19033325543720725"/>
          <c:w val="0.59672551673228347"/>
          <c:h val="0.71887856257438632"/>
        </c:manualLayout>
      </c:layout>
      <c:doughnutChart>
        <c:varyColors val="1"/>
        <c:ser>
          <c:idx val="0"/>
          <c:order val="0"/>
          <c:tx>
            <c:strRef>
              <c:f>Sheet1!$B$1</c:f>
              <c:strCache>
                <c:ptCount val="1"/>
                <c:pt idx="0">
                  <c:v>FY 2024-25</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B2-7B40-AFFE-261F9714411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B2-7B40-AFFE-261F9714411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5B2-7B40-AFFE-261F9714411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5B2-7B40-AFFE-261F9714411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5B2-7B40-AFFE-261F9714411B}"/>
              </c:ext>
            </c:extLst>
          </c:dPt>
          <c:dLbls>
            <c:dLbl>
              <c:idx val="0"/>
              <c:layout>
                <c:manualLayout>
                  <c:x val="0.40322083822170252"/>
                  <c:y val="-6.2164567011995181E-3"/>
                </c:manualLayout>
              </c:layout>
              <c:tx>
                <c:rich>
                  <a:bodyPr/>
                  <a:lstStyle/>
                  <a:p>
                    <a:fld id="{7A8BE338-B797-46A7-B262-91D637EA8F29}" type="CATEGORYNAME">
                      <a:rPr lang="en-US" sz="1800"/>
                      <a:pPr/>
                      <a:t>[CATEGORY NAME]</a:t>
                    </a:fld>
                    <a:r>
                      <a:rPr lang="en-US" sz="1800" baseline="0" dirty="0"/>
                      <a:t>
</a:t>
                    </a:r>
                    <a:fld id="{08523476-BD14-4551-916C-A0399E2037F0}"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layout>
                    <c:manualLayout>
                      <c:w val="0.18191385364355681"/>
                      <c:h val="0.23722298504407952"/>
                    </c:manualLayout>
                  </c15:layout>
                  <c15:dlblFieldTable/>
                  <c15:showDataLabelsRange val="0"/>
                </c:ext>
                <c:ext xmlns:c16="http://schemas.microsoft.com/office/drawing/2014/chart" uri="{C3380CC4-5D6E-409C-BE32-E72D297353CC}">
                  <c16:uniqueId val="{00000001-75B2-7B40-AFFE-261F9714411B}"/>
                </c:ext>
              </c:extLst>
            </c:dLbl>
            <c:dLbl>
              <c:idx val="1"/>
              <c:layout>
                <c:manualLayout>
                  <c:x val="0.22516950463799784"/>
                  <c:y val="-2.6403317090091978E-3"/>
                </c:manualLayout>
              </c:layout>
              <c:tx>
                <c:rich>
                  <a:bodyPr/>
                  <a:lstStyle/>
                  <a:p>
                    <a:fld id="{7AB34A1C-5688-45ED-B9EA-A17F0FC031B9}" type="CATEGORYNAME">
                      <a:rPr lang="en-US" sz="1800"/>
                      <a:pPr/>
                      <a:t>[CATEGORY NAME]</a:t>
                    </a:fld>
                    <a:r>
                      <a:rPr lang="en-US" sz="1800" baseline="0" dirty="0"/>
                      <a:t>
</a:t>
                    </a:r>
                    <a:fld id="{78C591C3-C622-497D-AFFD-2327D316CC92}"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5B2-7B40-AFFE-261F9714411B}"/>
                </c:ext>
              </c:extLst>
            </c:dLbl>
            <c:dLbl>
              <c:idx val="2"/>
              <c:layout>
                <c:manualLayout>
                  <c:x val="-0.23345251172764012"/>
                  <c:y val="9.65813982065718E-2"/>
                </c:manualLayout>
              </c:layout>
              <c:tx>
                <c:rich>
                  <a:bodyPr/>
                  <a:lstStyle/>
                  <a:p>
                    <a:fld id="{473FA1F3-4B6B-41AF-A7CF-DBA4FCC285EA}" type="CATEGORYNAME">
                      <a:rPr lang="en-US" sz="1800"/>
                      <a:pPr/>
                      <a:t>[CATEGORY NAME]</a:t>
                    </a:fld>
                    <a:r>
                      <a:rPr lang="en-US" sz="1800" baseline="0" dirty="0"/>
                      <a:t>
</a:t>
                    </a:r>
                    <a:fld id="{FCF6B202-A451-484C-9FDC-C3CD353E3A87}"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5B2-7B40-AFFE-261F9714411B}"/>
                </c:ext>
              </c:extLst>
            </c:dLbl>
            <c:dLbl>
              <c:idx val="3"/>
              <c:layout>
                <c:manualLayout>
                  <c:x val="-0.13541666666666666"/>
                  <c:y val="-0.15686270634856722"/>
                </c:manualLayout>
              </c:layout>
              <c:tx>
                <c:rich>
                  <a:bodyPr/>
                  <a:lstStyle/>
                  <a:p>
                    <a:fld id="{101ED05C-C836-4456-8919-44DB2B75ECAF}" type="CATEGORYNAME">
                      <a:rPr lang="en-US" sz="1800" smtClean="0"/>
                      <a:pPr/>
                      <a:t>[CATEGORY NAME]</a:t>
                    </a:fld>
                    <a:r>
                      <a:rPr lang="en-US" sz="1800" baseline="0" dirty="0"/>
                      <a:t>
</a:t>
                    </a:r>
                    <a:fld id="{CE5B9FDA-3839-436C-89F0-D41937ADF2F6}"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5B2-7B40-AFFE-261F9714411B}"/>
                </c:ext>
              </c:extLst>
            </c:dLbl>
            <c:dLbl>
              <c:idx val="4"/>
              <c:layout>
                <c:manualLayout>
                  <c:x val="0.11197916666666667"/>
                  <c:y val="-0.15686270634856722"/>
                </c:manualLayout>
              </c:layout>
              <c:tx>
                <c:rich>
                  <a:bodyPr/>
                  <a:lstStyle/>
                  <a:p>
                    <a:fld id="{11C42202-64F7-4D18-AD47-1A6A661C4EC1}" type="CATEGORYNAME">
                      <a:rPr lang="en-US" sz="1800"/>
                      <a:pPr/>
                      <a:t>[CATEGORY NAME]</a:t>
                    </a:fld>
                    <a:r>
                      <a:rPr lang="en-US" sz="1800" baseline="0" dirty="0"/>
                      <a:t>
</a:t>
                    </a:r>
                    <a:fld id="{B3E3AB2C-3582-4BA7-8910-9F800C6BBB84}"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5B2-7B40-AFFE-261F9714411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General Fund (Tobacco) $23,716,900</c:v>
                </c:pt>
                <c:pt idx="1">
                  <c:v>General Fund $634,987,900</c:v>
                </c:pt>
                <c:pt idx="2">
                  <c:v>Restricted Funds $268,091,200</c:v>
                </c:pt>
                <c:pt idx="3">
                  <c:v>Federal Funds $1,851,500</c:v>
                </c:pt>
              </c:strCache>
            </c:strRef>
          </c:cat>
          <c:val>
            <c:numRef>
              <c:f>Sheet1!$B$2:$B$6</c:f>
              <c:numCache>
                <c:formatCode>General</c:formatCode>
                <c:ptCount val="5"/>
                <c:pt idx="0">
                  <c:v>23716900</c:v>
                </c:pt>
                <c:pt idx="1">
                  <c:v>634987900</c:v>
                </c:pt>
                <c:pt idx="2">
                  <c:v>268091200</c:v>
                </c:pt>
                <c:pt idx="3">
                  <c:v>1851500</c:v>
                </c:pt>
              </c:numCache>
            </c:numRef>
          </c:val>
          <c:extLst>
            <c:ext xmlns:c16="http://schemas.microsoft.com/office/drawing/2014/chart" uri="{C3380CC4-5D6E-409C-BE32-E72D297353CC}">
              <c16:uniqueId val="{0000000A-75B2-7B40-AFFE-261F9714411B}"/>
            </c:ext>
          </c:extLst>
        </c:ser>
        <c:dLbls>
          <c:showLegendKey val="0"/>
          <c:showVal val="0"/>
          <c:showCatName val="0"/>
          <c:showSerName val="0"/>
          <c:showPercent val="1"/>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61651082677167"/>
          <c:y val="0.19033325543720725"/>
          <c:w val="0.59672551673228347"/>
          <c:h val="0.71887856257438632"/>
        </c:manualLayout>
      </c:layout>
      <c:pieChart>
        <c:varyColors val="1"/>
        <c:ser>
          <c:idx val="0"/>
          <c:order val="0"/>
          <c:tx>
            <c:strRef>
              <c:f>Sheet1!$B$1</c:f>
              <c:strCache>
                <c:ptCount val="1"/>
                <c:pt idx="0">
                  <c:v>FY 2020-21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C5E-8F44-AD30-5E555DBFAC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C5E-8F44-AD30-5E555DBFAC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C5E-8F44-AD30-5E555DBFAC0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C5E-8F44-AD30-5E555DBFAC0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C5E-8F44-AD30-5E555DBFAC0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C5E-8F44-AD30-5E555DBFAC0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C5E-8F44-AD30-5E555DBFAC05}"/>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C5E-8F44-AD30-5E555DBFAC05}"/>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4C5E-8F44-AD30-5E555DBFAC05}"/>
              </c:ext>
            </c:extLst>
          </c:dPt>
          <c:dLbls>
            <c:dLbl>
              <c:idx val="0"/>
              <c:layout>
                <c:manualLayout>
                  <c:x val="9.8737599537345858E-2"/>
                  <c:y val="1.0110720349018882E-2"/>
                </c:manualLayout>
              </c:layout>
              <c:tx>
                <c:rich>
                  <a:bodyPr/>
                  <a:lstStyle/>
                  <a:p>
                    <a:fld id="{28CF161C-C825-4E07-8DCA-D95A09A16321}" type="CATEGORYNAME">
                      <a:rPr lang="en-US" sz="1600"/>
                      <a:pPr/>
                      <a:t>[CATEGORY NAME]</a:t>
                    </a:fld>
                    <a:r>
                      <a:rPr lang="en-US" sz="1600" baseline="0" dirty="0"/>
                      <a:t>
</a:t>
                    </a:r>
                    <a:fld id="{0A527F7F-3196-47BC-8031-498C17BFBE99}"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C5E-8F44-AD30-5E555DBFAC05}"/>
                </c:ext>
              </c:extLst>
            </c:dLbl>
            <c:dLbl>
              <c:idx val="1"/>
              <c:layout>
                <c:manualLayout>
                  <c:x val="0.22290471106365931"/>
                  <c:y val="9.0578221747204132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751D642-340B-4490-A995-F9D04AC65989}" type="CATEGORYNAME">
                      <a:rPr lang="en-US" sz="1600"/>
                      <a:pPr>
                        <a:defRPr/>
                      </a:pPr>
                      <a:t>[CATEGORY NAME]</a:t>
                    </a:fld>
                    <a:r>
                      <a:rPr lang="en-US" sz="1600" baseline="0" dirty="0"/>
                      <a:t>
</a:t>
                    </a:r>
                    <a:fld id="{4B4AE0F0-3FBA-45E5-AE7D-3E94A6A5CE84}"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5021898216112817"/>
                      <c:h val="0.18341085549034003"/>
                    </c:manualLayout>
                  </c15:layout>
                  <c15:dlblFieldTable/>
                  <c15:showDataLabelsRange val="0"/>
                </c:ext>
                <c:ext xmlns:c16="http://schemas.microsoft.com/office/drawing/2014/chart" uri="{C3380CC4-5D6E-409C-BE32-E72D297353CC}">
                  <c16:uniqueId val="{00000003-4C5E-8F44-AD30-5E555DBFAC05}"/>
                </c:ext>
              </c:extLst>
            </c:dLbl>
            <c:dLbl>
              <c:idx val="2"/>
              <c:layout>
                <c:manualLayout>
                  <c:x val="0.20700920859468838"/>
                  <c:y val="0.25164747023009848"/>
                </c:manualLayout>
              </c:layout>
              <c:tx>
                <c:rich>
                  <a:bodyPr/>
                  <a:lstStyle/>
                  <a:p>
                    <a:fld id="{002B8556-E3CB-4B8D-869F-5345D2C32E40}" type="CATEGORYNAME">
                      <a:rPr lang="en-US" sz="1600"/>
                      <a:pPr/>
                      <a:t>[CATEGORY NAME]</a:t>
                    </a:fld>
                    <a:r>
                      <a:rPr lang="en-US" sz="1600" baseline="0" dirty="0"/>
                      <a:t>
</a:t>
                    </a:r>
                    <a:fld id="{385E7FEC-A090-4EBB-B338-F2539CD98D6F}"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C5E-8F44-AD30-5E555DBFAC05}"/>
                </c:ext>
              </c:extLst>
            </c:dLbl>
            <c:dLbl>
              <c:idx val="3"/>
              <c:layout>
                <c:manualLayout>
                  <c:x val="7.0798022598870164E-2"/>
                  <c:y val="6.27889493330470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89289242-D643-47E8-82FB-E608EC653FFD}" type="CATEGORYNAME">
                      <a:rPr lang="en-US" sz="1600"/>
                      <a:pPr>
                        <a:defRPr/>
                      </a:pPr>
                      <a:t>[CATEGORY NAME]</a:t>
                    </a:fld>
                    <a:r>
                      <a:rPr lang="en-US" sz="1600" baseline="0" dirty="0"/>
                      <a:t>
</a:t>
                    </a:r>
                    <a:fld id="{96C4564C-AA84-45C2-8E8E-5CCD554D12E1}"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729514213265714"/>
                      <c:h val="0.16007937313533835"/>
                    </c:manualLayout>
                  </c15:layout>
                  <c15:dlblFieldTable/>
                  <c15:showDataLabelsRange val="0"/>
                </c:ext>
                <c:ext xmlns:c16="http://schemas.microsoft.com/office/drawing/2014/chart" uri="{C3380CC4-5D6E-409C-BE32-E72D297353CC}">
                  <c16:uniqueId val="{00000007-4C5E-8F44-AD30-5E555DBFAC05}"/>
                </c:ext>
              </c:extLst>
            </c:dLbl>
            <c:dLbl>
              <c:idx val="4"/>
              <c:layout>
                <c:manualLayout>
                  <c:x val="-4.0563192312825305E-2"/>
                  <c:y val="4.9875754268449243E-2"/>
                </c:manualLayout>
              </c:layout>
              <c:tx>
                <c:rich>
                  <a:bodyPr/>
                  <a:lstStyle/>
                  <a:p>
                    <a:fld id="{521B7FBB-CDC0-4191-AE32-4C351BA93DF9}" type="CATEGORYNAME">
                      <a:rPr lang="en-US" sz="1600"/>
                      <a:pPr/>
                      <a:t>[CATEGORY NAME]</a:t>
                    </a:fld>
                    <a:r>
                      <a:rPr lang="en-US" sz="1600" baseline="0" dirty="0"/>
                      <a:t>
</a:t>
                    </a:r>
                    <a:fld id="{C6F13743-8AEC-4173-AA38-33DEEBC345A8}"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C5E-8F44-AD30-5E555DBFAC05}"/>
                </c:ext>
              </c:extLst>
            </c:dLbl>
            <c:dLbl>
              <c:idx val="5"/>
              <c:layout>
                <c:manualLayout>
                  <c:x val="-0.17091841274078029"/>
                  <c:y val="-7.671116692533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2826F8F-52F7-4042-A4D9-C3A2641EDB8E}" type="CATEGORYNAME">
                      <a:rPr lang="en-US" sz="1600"/>
                      <a:pPr>
                        <a:defRPr/>
                      </a:pPr>
                      <a:t>[CATEGORY NAME]</a:t>
                    </a:fld>
                    <a:r>
                      <a:rPr lang="en-US" sz="1600" baseline="0" dirty="0"/>
                      <a:t>
</a:t>
                    </a:r>
                    <a:fld id="{6F658A80-7D2B-4C4E-AAE2-DC4751FA660B}"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436793229236176"/>
                      <c:h val="0.18224613235092157"/>
                    </c:manualLayout>
                  </c15:layout>
                  <c15:dlblFieldTable/>
                  <c15:showDataLabelsRange val="0"/>
                </c:ext>
                <c:ext xmlns:c16="http://schemas.microsoft.com/office/drawing/2014/chart" uri="{C3380CC4-5D6E-409C-BE32-E72D297353CC}">
                  <c16:uniqueId val="{0000000B-4C5E-8F44-AD30-5E555DBFAC05}"/>
                </c:ext>
              </c:extLst>
            </c:dLbl>
            <c:dLbl>
              <c:idx val="6"/>
              <c:layout>
                <c:manualLayout>
                  <c:x val="-7.162662929845634E-2"/>
                  <c:y val="-7.381524029797306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CA0BFFF-73A9-4F24-A3EB-DF0A7091FE89}" type="CATEGORYNAME">
                      <a:rPr lang="en-US" sz="1600"/>
                      <a:pPr>
                        <a:defRPr/>
                      </a:pPr>
                      <a:t>[CATEGORY NAME]</a:t>
                    </a:fld>
                    <a:r>
                      <a:rPr lang="en-US" sz="1600" baseline="0" dirty="0"/>
                      <a:t>
</a:t>
                    </a:r>
                    <a:fld id="{1F3C5F81-756F-4AD3-941F-67AA028900B0}"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832632679389653"/>
                      <c:h val="0.21095751394459775"/>
                    </c:manualLayout>
                  </c15:layout>
                  <c15:dlblFieldTable/>
                  <c15:showDataLabelsRange val="0"/>
                </c:ext>
                <c:ext xmlns:c16="http://schemas.microsoft.com/office/drawing/2014/chart" uri="{C3380CC4-5D6E-409C-BE32-E72D297353CC}">
                  <c16:uniqueId val="{0000000D-4C5E-8F44-AD30-5E555DBFAC05}"/>
                </c:ext>
              </c:extLst>
            </c:dLbl>
            <c:dLbl>
              <c:idx val="7"/>
              <c:layout>
                <c:manualLayout>
                  <c:x val="-0.13629943502824859"/>
                  <c:y val="8.829405477701683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D164BB7F-BF1D-40B4-A907-E0FBA8559B01}" type="CATEGORYNAME">
                      <a:rPr lang="en-US" sz="1600"/>
                      <a:pPr>
                        <a:defRPr/>
                      </a:pPr>
                      <a:t>[CATEGORY NAME]</a:t>
                    </a:fld>
                    <a:r>
                      <a:rPr lang="en-US" sz="1600" baseline="0" dirty="0"/>
                      <a:t>
</a:t>
                    </a:r>
                    <a:fld id="{1DAC03F7-FB67-4A3A-80D8-FAF6DCF19051}"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4219638329107168"/>
                      <c:h val="0.16551907551424874"/>
                    </c:manualLayout>
                  </c15:layout>
                  <c15:dlblFieldTable/>
                  <c15:showDataLabelsRange val="0"/>
                </c:ext>
                <c:ext xmlns:c16="http://schemas.microsoft.com/office/drawing/2014/chart" uri="{C3380CC4-5D6E-409C-BE32-E72D297353CC}">
                  <c16:uniqueId val="{0000000F-4C5E-8F44-AD30-5E555DBFAC05}"/>
                </c:ext>
              </c:extLst>
            </c:dLbl>
            <c:dLbl>
              <c:idx val="8"/>
              <c:layout>
                <c:manualLayout>
                  <c:x val="-0.11440666844610525"/>
                  <c:y val="1.655331912259646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ACF3C2F-340E-4D05-9C4E-EE2B97F4B127}" type="CATEGORYNAME">
                      <a:rPr lang="en-US" sz="1600"/>
                      <a:pPr>
                        <a:defRPr/>
                      </a:pPr>
                      <a:t>[CATEGORY NAME]</a:t>
                    </a:fld>
                    <a:r>
                      <a:rPr lang="en-US" sz="1600" baseline="0" dirty="0"/>
                      <a:t>
</a:t>
                    </a:r>
                    <a:fld id="{483C8E33-AD4A-4EBB-8B1F-977A586764EC}"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8021186440677966"/>
                      <c:h val="0.2084965876318822"/>
                    </c:manualLayout>
                  </c15:layout>
                  <c15:dlblFieldTable/>
                  <c15:showDataLabelsRange val="0"/>
                </c:ext>
                <c:ext xmlns:c16="http://schemas.microsoft.com/office/drawing/2014/chart" uri="{C3380CC4-5D6E-409C-BE32-E72D297353CC}">
                  <c16:uniqueId val="{00000011-4C5E-8F44-AD30-5E555DBFAC0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General Administration $54,825,400</c:v>
                </c:pt>
                <c:pt idx="1">
                  <c:v>Controller $23,208,400</c:v>
                </c:pt>
                <c:pt idx="3">
                  <c:v>Debt Service $403,364,200</c:v>
                </c:pt>
                <c:pt idx="4">
                  <c:v>Facilities and Support Services $74,400,500</c:v>
                </c:pt>
                <c:pt idx="5">
                  <c:v>County Costs $30,946,000</c:v>
                </c:pt>
                <c:pt idx="6">
                  <c:v>COT $139,449,700</c:v>
                </c:pt>
                <c:pt idx="7">
                  <c:v>Revenue $129,995,000</c:v>
                </c:pt>
                <c:pt idx="8">
                  <c:v>Property Valuation Administrators $72,458,300</c:v>
                </c:pt>
              </c:strCache>
            </c:strRef>
          </c:cat>
          <c:val>
            <c:numRef>
              <c:f>Sheet1!$B$2:$B$10</c:f>
              <c:numCache>
                <c:formatCode>General</c:formatCode>
                <c:ptCount val="9"/>
                <c:pt idx="0">
                  <c:v>54825400</c:v>
                </c:pt>
                <c:pt idx="1">
                  <c:v>23208400</c:v>
                </c:pt>
                <c:pt idx="3">
                  <c:v>403364200</c:v>
                </c:pt>
                <c:pt idx="4" formatCode="#,##0">
                  <c:v>74400500</c:v>
                </c:pt>
                <c:pt idx="5">
                  <c:v>30946000</c:v>
                </c:pt>
                <c:pt idx="6">
                  <c:v>139449700</c:v>
                </c:pt>
                <c:pt idx="7">
                  <c:v>129995000</c:v>
                </c:pt>
                <c:pt idx="8" formatCode="#,##0">
                  <c:v>72458300</c:v>
                </c:pt>
              </c:numCache>
            </c:numRef>
          </c:val>
          <c:extLst>
            <c:ext xmlns:c16="http://schemas.microsoft.com/office/drawing/2014/chart" uri="{C3380CC4-5D6E-409C-BE32-E72D297353CC}">
              <c16:uniqueId val="{00000012-4C5E-8F44-AD30-5E555DBFAC05}"/>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61651082677167"/>
          <c:y val="0.19033325543720725"/>
          <c:w val="0.59672551673228347"/>
          <c:h val="0.71887856257438632"/>
        </c:manualLayout>
      </c:layout>
      <c:doughnutChart>
        <c:varyColors val="1"/>
        <c:ser>
          <c:idx val="0"/>
          <c:order val="0"/>
          <c:tx>
            <c:strRef>
              <c:f>Sheet1!$B$1</c:f>
              <c:strCache>
                <c:ptCount val="1"/>
                <c:pt idx="0">
                  <c:v>FY 2025-26</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B2-7B40-AFFE-261F9714411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B2-7B40-AFFE-261F9714411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5B2-7B40-AFFE-261F9714411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5B2-7B40-AFFE-261F9714411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5B2-7B40-AFFE-261F9714411B}"/>
              </c:ext>
            </c:extLst>
          </c:dPt>
          <c:dLbls>
            <c:dLbl>
              <c:idx val="0"/>
              <c:layout>
                <c:manualLayout>
                  <c:x val="0.40322083822170252"/>
                  <c:y val="-6.2164567011995181E-3"/>
                </c:manualLayout>
              </c:layout>
              <c:tx>
                <c:rich>
                  <a:bodyPr/>
                  <a:lstStyle/>
                  <a:p>
                    <a:fld id="{7A8BE338-B797-46A7-B262-91D637EA8F29}" type="CATEGORYNAME">
                      <a:rPr lang="en-US" sz="1800"/>
                      <a:pPr/>
                      <a:t>[CATEGORY NAME]</a:t>
                    </a:fld>
                    <a:r>
                      <a:rPr lang="en-US" sz="1800" baseline="0" dirty="0"/>
                      <a:t>
</a:t>
                    </a:r>
                    <a:fld id="{08523476-BD14-4551-916C-A0399E2037F0}"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layout>
                    <c:manualLayout>
                      <c:w val="0.18191385364355681"/>
                      <c:h val="0.23722298504407952"/>
                    </c:manualLayout>
                  </c15:layout>
                  <c15:dlblFieldTable/>
                  <c15:showDataLabelsRange val="0"/>
                </c:ext>
                <c:ext xmlns:c16="http://schemas.microsoft.com/office/drawing/2014/chart" uri="{C3380CC4-5D6E-409C-BE32-E72D297353CC}">
                  <c16:uniqueId val="{00000001-75B2-7B40-AFFE-261F9714411B}"/>
                </c:ext>
              </c:extLst>
            </c:dLbl>
            <c:dLbl>
              <c:idx val="1"/>
              <c:layout>
                <c:manualLayout>
                  <c:x val="0.22516950463799784"/>
                  <c:y val="-2.6403317090091978E-3"/>
                </c:manualLayout>
              </c:layout>
              <c:tx>
                <c:rich>
                  <a:bodyPr/>
                  <a:lstStyle/>
                  <a:p>
                    <a:fld id="{7AB34A1C-5688-45ED-B9EA-A17F0FC031B9}" type="CATEGORYNAME">
                      <a:rPr lang="en-US" sz="1800"/>
                      <a:pPr/>
                      <a:t>[CATEGORY NAME]</a:t>
                    </a:fld>
                    <a:r>
                      <a:rPr lang="en-US" sz="1800" baseline="0" dirty="0"/>
                      <a:t>
</a:t>
                    </a:r>
                    <a:fld id="{78C591C3-C622-497D-AFFD-2327D316CC92}"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5B2-7B40-AFFE-261F9714411B}"/>
                </c:ext>
              </c:extLst>
            </c:dLbl>
            <c:dLbl>
              <c:idx val="2"/>
              <c:layout>
                <c:manualLayout>
                  <c:x val="-0.23345251172764012"/>
                  <c:y val="9.65813982065718E-2"/>
                </c:manualLayout>
              </c:layout>
              <c:tx>
                <c:rich>
                  <a:bodyPr/>
                  <a:lstStyle/>
                  <a:p>
                    <a:fld id="{473FA1F3-4B6B-41AF-A7CF-DBA4FCC285EA}" type="CATEGORYNAME">
                      <a:rPr lang="en-US" sz="1800"/>
                      <a:pPr/>
                      <a:t>[CATEGORY NAME]</a:t>
                    </a:fld>
                    <a:r>
                      <a:rPr lang="en-US" sz="1800" baseline="0" dirty="0"/>
                      <a:t>
</a:t>
                    </a:r>
                    <a:fld id="{FCF6B202-A451-484C-9FDC-C3CD353E3A87}"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5B2-7B40-AFFE-261F9714411B}"/>
                </c:ext>
              </c:extLst>
            </c:dLbl>
            <c:dLbl>
              <c:idx val="3"/>
              <c:layout>
                <c:manualLayout>
                  <c:x val="-0.13541666666666666"/>
                  <c:y val="-0.15686270634856722"/>
                </c:manualLayout>
              </c:layout>
              <c:tx>
                <c:rich>
                  <a:bodyPr/>
                  <a:lstStyle/>
                  <a:p>
                    <a:fld id="{101ED05C-C836-4456-8919-44DB2B75ECAF}" type="CATEGORYNAME">
                      <a:rPr lang="en-US" sz="1800"/>
                      <a:pPr/>
                      <a:t>[CATEGORY NAME]</a:t>
                    </a:fld>
                    <a:r>
                      <a:rPr lang="en-US" sz="1800" baseline="0" dirty="0"/>
                      <a:t>
</a:t>
                    </a:r>
                    <a:fld id="{CE5B9FDA-3839-436C-89F0-D41937ADF2F6}"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5B2-7B40-AFFE-261F9714411B}"/>
                </c:ext>
              </c:extLst>
            </c:dLbl>
            <c:dLbl>
              <c:idx val="4"/>
              <c:layout>
                <c:manualLayout>
                  <c:x val="0.11197916666666667"/>
                  <c:y val="-0.15686270634856722"/>
                </c:manualLayout>
              </c:layout>
              <c:tx>
                <c:rich>
                  <a:bodyPr/>
                  <a:lstStyle/>
                  <a:p>
                    <a:fld id="{11C42202-64F7-4D18-AD47-1A6A661C4EC1}" type="CATEGORYNAME">
                      <a:rPr lang="en-US" sz="1800"/>
                      <a:pPr/>
                      <a:t>[CATEGORY NAME]</a:t>
                    </a:fld>
                    <a:r>
                      <a:rPr lang="en-US" sz="1800" baseline="0" dirty="0"/>
                      <a:t>
</a:t>
                    </a:r>
                    <a:fld id="{B3E3AB2C-3582-4BA7-8910-9F800C6BBB84}" type="PERCENTAGE">
                      <a:rPr lang="en-US" sz="1800" baseline="0"/>
                      <a:pPr/>
                      <a:t>[PERCENTAGE]</a:t>
                    </a:fld>
                    <a:endParaRPr lang="en-US" sz="18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5B2-7B40-AFFE-261F9714411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General Fund (Tobacco) $17,033,700</c:v>
                </c:pt>
                <c:pt idx="1">
                  <c:v>General Fund $766,601,700</c:v>
                </c:pt>
                <c:pt idx="2">
                  <c:v>Restricted Funds $269,773,400</c:v>
                </c:pt>
                <c:pt idx="3">
                  <c:v>Federal Funds 1,851,500</c:v>
                </c:pt>
              </c:strCache>
            </c:strRef>
          </c:cat>
          <c:val>
            <c:numRef>
              <c:f>Sheet1!$B$2:$B$6</c:f>
              <c:numCache>
                <c:formatCode>General</c:formatCode>
                <c:ptCount val="5"/>
                <c:pt idx="0">
                  <c:v>17033700</c:v>
                </c:pt>
                <c:pt idx="1">
                  <c:v>766601700</c:v>
                </c:pt>
                <c:pt idx="2">
                  <c:v>269773400</c:v>
                </c:pt>
                <c:pt idx="3">
                  <c:v>1851500</c:v>
                </c:pt>
              </c:numCache>
            </c:numRef>
          </c:val>
          <c:extLst>
            <c:ext xmlns:c16="http://schemas.microsoft.com/office/drawing/2014/chart" uri="{C3380CC4-5D6E-409C-BE32-E72D297353CC}">
              <c16:uniqueId val="{0000000A-75B2-7B40-AFFE-261F9714411B}"/>
            </c:ext>
          </c:extLst>
        </c:ser>
        <c:dLbls>
          <c:showLegendKey val="0"/>
          <c:showVal val="0"/>
          <c:showCatName val="0"/>
          <c:showSerName val="0"/>
          <c:showPercent val="1"/>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61651082677167"/>
          <c:y val="0.19033325543720725"/>
          <c:w val="0.59672551673228347"/>
          <c:h val="0.71887856257438632"/>
        </c:manualLayout>
      </c:layout>
      <c:pieChart>
        <c:varyColors val="1"/>
        <c:ser>
          <c:idx val="0"/>
          <c:order val="0"/>
          <c:tx>
            <c:strRef>
              <c:f>Sheet1!$B$1</c:f>
              <c:strCache>
                <c:ptCount val="1"/>
                <c:pt idx="0">
                  <c:v>FY 2020-21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C5E-8F44-AD30-5E555DBFAC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C5E-8F44-AD30-5E555DBFAC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C5E-8F44-AD30-5E555DBFAC0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C5E-8F44-AD30-5E555DBFAC0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C5E-8F44-AD30-5E555DBFAC0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C5E-8F44-AD30-5E555DBFAC0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C5E-8F44-AD30-5E555DBFAC05}"/>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C5E-8F44-AD30-5E555DBFAC05}"/>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4C5E-8F44-AD30-5E555DBFAC05}"/>
              </c:ext>
            </c:extLst>
          </c:dPt>
          <c:dLbls>
            <c:dLbl>
              <c:idx val="0"/>
              <c:layout>
                <c:manualLayout>
                  <c:x val="9.8737599537345858E-2"/>
                  <c:y val="1.0110720349018882E-2"/>
                </c:manualLayout>
              </c:layout>
              <c:tx>
                <c:rich>
                  <a:bodyPr/>
                  <a:lstStyle/>
                  <a:p>
                    <a:fld id="{28CF161C-C825-4E07-8DCA-D95A09A16321}" type="CATEGORYNAME">
                      <a:rPr lang="en-US" sz="1600"/>
                      <a:pPr/>
                      <a:t>[CATEGORY NAME]</a:t>
                    </a:fld>
                    <a:r>
                      <a:rPr lang="en-US" sz="1600" baseline="0" dirty="0"/>
                      <a:t>
</a:t>
                    </a:r>
                    <a:fld id="{0A527F7F-3196-47BC-8031-498C17BFBE99}"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C5E-8F44-AD30-5E555DBFAC05}"/>
                </c:ext>
              </c:extLst>
            </c:dLbl>
            <c:dLbl>
              <c:idx val="1"/>
              <c:layout>
                <c:manualLayout>
                  <c:x val="0.22290471106365931"/>
                  <c:y val="9.0578221747204132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751D642-340B-4490-A995-F9D04AC65989}" type="CATEGORYNAME">
                      <a:rPr lang="en-US" sz="1600"/>
                      <a:pPr>
                        <a:defRPr/>
                      </a:pPr>
                      <a:t>[CATEGORY NAME]</a:t>
                    </a:fld>
                    <a:r>
                      <a:rPr lang="en-US" sz="1600" baseline="0" dirty="0"/>
                      <a:t>
</a:t>
                    </a:r>
                    <a:fld id="{4B4AE0F0-3FBA-45E5-AE7D-3E94A6A5CE84}"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5021898216112817"/>
                      <c:h val="0.18341085549034003"/>
                    </c:manualLayout>
                  </c15:layout>
                  <c15:dlblFieldTable/>
                  <c15:showDataLabelsRange val="0"/>
                </c:ext>
                <c:ext xmlns:c16="http://schemas.microsoft.com/office/drawing/2014/chart" uri="{C3380CC4-5D6E-409C-BE32-E72D297353CC}">
                  <c16:uniqueId val="{00000003-4C5E-8F44-AD30-5E555DBFAC05}"/>
                </c:ext>
              </c:extLst>
            </c:dLbl>
            <c:dLbl>
              <c:idx val="2"/>
              <c:layout>
                <c:manualLayout>
                  <c:x val="0.20700920859468838"/>
                  <c:y val="0.25164747023009848"/>
                </c:manualLayout>
              </c:layout>
              <c:tx>
                <c:rich>
                  <a:bodyPr/>
                  <a:lstStyle/>
                  <a:p>
                    <a:fld id="{002B8556-E3CB-4B8D-869F-5345D2C32E40}" type="CATEGORYNAME">
                      <a:rPr lang="en-US" sz="1600"/>
                      <a:pPr/>
                      <a:t>[CATEGORY NAME]</a:t>
                    </a:fld>
                    <a:r>
                      <a:rPr lang="en-US" sz="1600" baseline="0" dirty="0"/>
                      <a:t>
</a:t>
                    </a:r>
                    <a:fld id="{385E7FEC-A090-4EBB-B338-F2539CD98D6F}"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C5E-8F44-AD30-5E555DBFAC05}"/>
                </c:ext>
              </c:extLst>
            </c:dLbl>
            <c:dLbl>
              <c:idx val="3"/>
              <c:layout>
                <c:manualLayout>
                  <c:x val="7.0798022598870164E-2"/>
                  <c:y val="6.278894933304705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89289242-D643-47E8-82FB-E608EC653FFD}" type="CATEGORYNAME">
                      <a:rPr lang="en-US" sz="1600"/>
                      <a:pPr>
                        <a:defRPr/>
                      </a:pPr>
                      <a:t>[CATEGORY NAME]</a:t>
                    </a:fld>
                    <a:r>
                      <a:rPr lang="en-US" sz="1600" baseline="0" dirty="0"/>
                      <a:t>
</a:t>
                    </a:r>
                    <a:fld id="{96C4564C-AA84-45C2-8E8E-5CCD554D12E1}"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729514213265714"/>
                      <c:h val="0.16007937313533835"/>
                    </c:manualLayout>
                  </c15:layout>
                  <c15:dlblFieldTable/>
                  <c15:showDataLabelsRange val="0"/>
                </c:ext>
                <c:ext xmlns:c16="http://schemas.microsoft.com/office/drawing/2014/chart" uri="{C3380CC4-5D6E-409C-BE32-E72D297353CC}">
                  <c16:uniqueId val="{00000007-4C5E-8F44-AD30-5E555DBFAC05}"/>
                </c:ext>
              </c:extLst>
            </c:dLbl>
            <c:dLbl>
              <c:idx val="4"/>
              <c:layout>
                <c:manualLayout>
                  <c:x val="-4.0563192312825305E-2"/>
                  <c:y val="4.9875754268449243E-2"/>
                </c:manualLayout>
              </c:layout>
              <c:tx>
                <c:rich>
                  <a:bodyPr/>
                  <a:lstStyle/>
                  <a:p>
                    <a:fld id="{521B7FBB-CDC0-4191-AE32-4C351BA93DF9}" type="CATEGORYNAME">
                      <a:rPr lang="en-US" sz="1600"/>
                      <a:pPr/>
                      <a:t>[CATEGORY NAME]</a:t>
                    </a:fld>
                    <a:r>
                      <a:rPr lang="en-US" sz="1600" baseline="0" dirty="0"/>
                      <a:t>
</a:t>
                    </a:r>
                    <a:fld id="{C6F13743-8AEC-4173-AA38-33DEEBC345A8}" type="PERCENTAGE">
                      <a:rPr lang="en-US" sz="1600" baseline="0"/>
                      <a:pPr/>
                      <a:t>[PERCENTAGE]</a:t>
                    </a:fld>
                    <a:endParaRPr lang="en-US" sz="1600"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C5E-8F44-AD30-5E555DBFAC05}"/>
                </c:ext>
              </c:extLst>
            </c:dLbl>
            <c:dLbl>
              <c:idx val="5"/>
              <c:layout>
                <c:manualLayout>
                  <c:x val="-0.17091841274078029"/>
                  <c:y val="-7.671116692533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E2826F8F-52F7-4042-A4D9-C3A2641EDB8E}" type="CATEGORYNAME">
                      <a:rPr lang="en-US" sz="1600"/>
                      <a:pPr>
                        <a:defRPr/>
                      </a:pPr>
                      <a:t>[CATEGORY NAME]</a:t>
                    </a:fld>
                    <a:r>
                      <a:rPr lang="en-US" sz="1600" baseline="0" dirty="0"/>
                      <a:t>
</a:t>
                    </a:r>
                    <a:fld id="{6F658A80-7D2B-4C4E-AAE2-DC4751FA660B}"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436793229236176"/>
                      <c:h val="0.18224613235092157"/>
                    </c:manualLayout>
                  </c15:layout>
                  <c15:dlblFieldTable/>
                  <c15:showDataLabelsRange val="0"/>
                </c:ext>
                <c:ext xmlns:c16="http://schemas.microsoft.com/office/drawing/2014/chart" uri="{C3380CC4-5D6E-409C-BE32-E72D297353CC}">
                  <c16:uniqueId val="{0000000B-4C5E-8F44-AD30-5E555DBFAC05}"/>
                </c:ext>
              </c:extLst>
            </c:dLbl>
            <c:dLbl>
              <c:idx val="6"/>
              <c:layout>
                <c:manualLayout>
                  <c:x val="-7.162662929845634E-2"/>
                  <c:y val="-7.381524029797306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CA0BFFF-73A9-4F24-A3EB-DF0A7091FE89}" type="CATEGORYNAME">
                      <a:rPr lang="en-US" sz="1600"/>
                      <a:pPr>
                        <a:defRPr/>
                      </a:pPr>
                      <a:t>[CATEGORY NAME]</a:t>
                    </a:fld>
                    <a:r>
                      <a:rPr lang="en-US" sz="1600" baseline="0" dirty="0"/>
                      <a:t>
</a:t>
                    </a:r>
                    <a:fld id="{1F3C5F81-756F-4AD3-941F-67AA028900B0}"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6832632679389653"/>
                      <c:h val="0.21095751394459775"/>
                    </c:manualLayout>
                  </c15:layout>
                  <c15:dlblFieldTable/>
                  <c15:showDataLabelsRange val="0"/>
                </c:ext>
                <c:ext xmlns:c16="http://schemas.microsoft.com/office/drawing/2014/chart" uri="{C3380CC4-5D6E-409C-BE32-E72D297353CC}">
                  <c16:uniqueId val="{0000000D-4C5E-8F44-AD30-5E555DBFAC05}"/>
                </c:ext>
              </c:extLst>
            </c:dLbl>
            <c:dLbl>
              <c:idx val="7"/>
              <c:layout>
                <c:manualLayout>
                  <c:x val="-0.13629943502824859"/>
                  <c:y val="8.829405477701683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D164BB7F-BF1D-40B4-A907-E0FBA8559B01}" type="CATEGORYNAME">
                      <a:rPr lang="en-US" sz="1600"/>
                      <a:pPr>
                        <a:defRPr/>
                      </a:pPr>
                      <a:t>[CATEGORY NAME]</a:t>
                    </a:fld>
                    <a:r>
                      <a:rPr lang="en-US" sz="1600" baseline="0" dirty="0"/>
                      <a:t>
</a:t>
                    </a:r>
                    <a:fld id="{1DAC03F7-FB67-4A3A-80D8-FAF6DCF19051}"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4219638329107168"/>
                      <c:h val="0.16551907551424874"/>
                    </c:manualLayout>
                  </c15:layout>
                  <c15:dlblFieldTable/>
                  <c15:showDataLabelsRange val="0"/>
                </c:ext>
                <c:ext xmlns:c16="http://schemas.microsoft.com/office/drawing/2014/chart" uri="{C3380CC4-5D6E-409C-BE32-E72D297353CC}">
                  <c16:uniqueId val="{0000000F-4C5E-8F44-AD30-5E555DBFAC05}"/>
                </c:ext>
              </c:extLst>
            </c:dLbl>
            <c:dLbl>
              <c:idx val="8"/>
              <c:layout>
                <c:manualLayout>
                  <c:x val="-0.11440666844610525"/>
                  <c:y val="1.655331912259646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9ACF3C2F-340E-4D05-9C4E-EE2B97F4B127}" type="CATEGORYNAME">
                      <a:rPr lang="en-US" sz="1600"/>
                      <a:pPr>
                        <a:defRPr/>
                      </a:pPr>
                      <a:t>[CATEGORY NAME]</a:t>
                    </a:fld>
                    <a:r>
                      <a:rPr lang="en-US" sz="1600" baseline="0" dirty="0"/>
                      <a:t>
</a:t>
                    </a:r>
                    <a:fld id="{483C8E33-AD4A-4EBB-8B1F-977A586764EC}" type="PERCENTAGE">
                      <a:rPr lang="en-US" sz="1600" baseline="0"/>
                      <a:pPr>
                        <a:defRPr/>
                      </a:pPr>
                      <a:t>[PERCENTAGE]</a:t>
                    </a:fld>
                    <a:endParaRPr lang="en-US" sz="1600" baseline="0" dirty="0"/>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8021186440677966"/>
                      <c:h val="0.2084965876318822"/>
                    </c:manualLayout>
                  </c15:layout>
                  <c15:dlblFieldTable/>
                  <c15:showDataLabelsRange val="0"/>
                </c:ext>
                <c:ext xmlns:c16="http://schemas.microsoft.com/office/drawing/2014/chart" uri="{C3380CC4-5D6E-409C-BE32-E72D297353CC}">
                  <c16:uniqueId val="{00000011-4C5E-8F44-AD30-5E555DBFAC0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General Administration $54,294,500</c:v>
                </c:pt>
                <c:pt idx="1">
                  <c:v>Controller $23,844,500</c:v>
                </c:pt>
                <c:pt idx="3">
                  <c:v>Debt Service $515,626,500</c:v>
                </c:pt>
                <c:pt idx="4">
                  <c:v>Facilities and Support Services $82,666,600</c:v>
                </c:pt>
                <c:pt idx="5">
                  <c:v>County Costs $30,946,000</c:v>
                </c:pt>
                <c:pt idx="6">
                  <c:v>COT $141,036,700</c:v>
                </c:pt>
                <c:pt idx="7">
                  <c:v>Revenue $132,431,900</c:v>
                </c:pt>
                <c:pt idx="8">
                  <c:v>Property Valuation Administrators $74,413,600</c:v>
                </c:pt>
              </c:strCache>
            </c:strRef>
          </c:cat>
          <c:val>
            <c:numRef>
              <c:f>Sheet1!$B$2:$B$10</c:f>
              <c:numCache>
                <c:formatCode>General</c:formatCode>
                <c:ptCount val="9"/>
                <c:pt idx="0">
                  <c:v>54294500</c:v>
                </c:pt>
                <c:pt idx="1">
                  <c:v>23844500</c:v>
                </c:pt>
                <c:pt idx="3">
                  <c:v>515626500</c:v>
                </c:pt>
                <c:pt idx="4" formatCode="#,##0">
                  <c:v>82666600</c:v>
                </c:pt>
                <c:pt idx="5">
                  <c:v>30946000</c:v>
                </c:pt>
                <c:pt idx="6">
                  <c:v>141036700</c:v>
                </c:pt>
                <c:pt idx="7">
                  <c:v>132431900</c:v>
                </c:pt>
                <c:pt idx="8" formatCode="#,##0">
                  <c:v>74413600</c:v>
                </c:pt>
              </c:numCache>
            </c:numRef>
          </c:val>
          <c:extLst>
            <c:ext xmlns:c16="http://schemas.microsoft.com/office/drawing/2014/chart" uri="{C3380CC4-5D6E-409C-BE32-E72D297353CC}">
              <c16:uniqueId val="{00000012-4C5E-8F44-AD30-5E555DBFAC05}"/>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9E00B-DB6F-4B50-94F0-AF632E504BE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392B7DF-F9DA-4C95-9A0A-55FE5A972445}">
      <dgm:prSet phldrT="[Text]"/>
      <dgm:spPr/>
      <dgm:t>
        <a:bodyPr/>
        <a:lstStyle/>
        <a:p>
          <a:r>
            <a:rPr lang="en-US" dirty="0"/>
            <a:t>Controller</a:t>
          </a:r>
        </a:p>
      </dgm:t>
    </dgm:pt>
    <dgm:pt modelId="{8EDDE26F-4184-4C9C-B413-564155A673E1}" type="parTrans" cxnId="{E8E516C6-426A-463F-9836-631FE012F6CE}">
      <dgm:prSet/>
      <dgm:spPr/>
      <dgm:t>
        <a:bodyPr/>
        <a:lstStyle/>
        <a:p>
          <a:endParaRPr lang="en-US"/>
        </a:p>
      </dgm:t>
    </dgm:pt>
    <dgm:pt modelId="{739EB36A-6A42-41F7-AA15-46F379980729}" type="sibTrans" cxnId="{E8E516C6-426A-463F-9836-631FE012F6CE}">
      <dgm:prSet/>
      <dgm:spPr/>
      <dgm:t>
        <a:bodyPr/>
        <a:lstStyle/>
        <a:p>
          <a:endParaRPr lang="en-US"/>
        </a:p>
      </dgm:t>
    </dgm:pt>
    <dgm:pt modelId="{882E78DD-D7B4-4962-A987-30C29CB5B35A}">
      <dgm:prSet phldrT="[Text]"/>
      <dgm:spPr/>
      <dgm:t>
        <a:bodyPr/>
        <a:lstStyle/>
        <a:p>
          <a:r>
            <a:rPr lang="en-US" dirty="0"/>
            <a:t>General Administration</a:t>
          </a:r>
        </a:p>
      </dgm:t>
    </dgm:pt>
    <dgm:pt modelId="{58613805-48FE-4BC8-9FAF-9ADED2DA58B2}" type="parTrans" cxnId="{D148C98C-1613-476B-9F8E-DA61B0995E6E}">
      <dgm:prSet/>
      <dgm:spPr/>
      <dgm:t>
        <a:bodyPr/>
        <a:lstStyle/>
        <a:p>
          <a:endParaRPr lang="en-US"/>
        </a:p>
      </dgm:t>
    </dgm:pt>
    <dgm:pt modelId="{3AAF78E7-B8D4-4F74-9C39-119EADF9CE41}" type="sibTrans" cxnId="{D148C98C-1613-476B-9F8E-DA61B0995E6E}">
      <dgm:prSet/>
      <dgm:spPr/>
      <dgm:t>
        <a:bodyPr/>
        <a:lstStyle/>
        <a:p>
          <a:endParaRPr lang="en-US"/>
        </a:p>
      </dgm:t>
    </dgm:pt>
    <dgm:pt modelId="{6513DA68-C258-45F5-B8CD-38BEAEA17893}">
      <dgm:prSet/>
      <dgm:spPr/>
      <dgm:t>
        <a:bodyPr/>
        <a:lstStyle/>
        <a:p>
          <a:r>
            <a:rPr lang="en-US" dirty="0"/>
            <a:t>Debt Service</a:t>
          </a:r>
        </a:p>
      </dgm:t>
    </dgm:pt>
    <dgm:pt modelId="{F957AD18-0E91-4D4B-B795-3C98FB783B82}" type="parTrans" cxnId="{74E62C25-02B7-4C5F-B38C-52BBB2EC09F2}">
      <dgm:prSet/>
      <dgm:spPr/>
      <dgm:t>
        <a:bodyPr/>
        <a:lstStyle/>
        <a:p>
          <a:endParaRPr lang="en-US"/>
        </a:p>
      </dgm:t>
    </dgm:pt>
    <dgm:pt modelId="{64F2FAC8-9DB5-46EB-9059-60F2697E3A36}" type="sibTrans" cxnId="{74E62C25-02B7-4C5F-B38C-52BBB2EC09F2}">
      <dgm:prSet/>
      <dgm:spPr/>
      <dgm:t>
        <a:bodyPr/>
        <a:lstStyle/>
        <a:p>
          <a:endParaRPr lang="en-US"/>
        </a:p>
      </dgm:t>
    </dgm:pt>
    <dgm:pt modelId="{B14D51F8-522A-4440-9A42-9E9E6AC7E93A}">
      <dgm:prSet/>
      <dgm:spPr/>
      <dgm:t>
        <a:bodyPr/>
        <a:lstStyle/>
        <a:p>
          <a:r>
            <a:rPr lang="en-US" dirty="0"/>
            <a:t>Facilities and Support Services</a:t>
          </a:r>
        </a:p>
      </dgm:t>
    </dgm:pt>
    <dgm:pt modelId="{E16E00A4-9828-45CE-A62F-A8B92DC083A3}" type="parTrans" cxnId="{0D812D90-43F7-47D5-8D05-A8681C8204AE}">
      <dgm:prSet/>
      <dgm:spPr/>
      <dgm:t>
        <a:bodyPr/>
        <a:lstStyle/>
        <a:p>
          <a:endParaRPr lang="en-US"/>
        </a:p>
      </dgm:t>
    </dgm:pt>
    <dgm:pt modelId="{A6611B13-DD5F-432E-BB00-28C98255848F}" type="sibTrans" cxnId="{0D812D90-43F7-47D5-8D05-A8681C8204AE}">
      <dgm:prSet/>
      <dgm:spPr/>
      <dgm:t>
        <a:bodyPr/>
        <a:lstStyle/>
        <a:p>
          <a:endParaRPr lang="en-US"/>
        </a:p>
      </dgm:t>
    </dgm:pt>
    <dgm:pt modelId="{B886DD0B-67AD-4082-AE84-B47170FED7D4}">
      <dgm:prSet/>
      <dgm:spPr/>
      <dgm:t>
        <a:bodyPr/>
        <a:lstStyle/>
        <a:p>
          <a:r>
            <a:rPr lang="en-US" dirty="0"/>
            <a:t>County Costs</a:t>
          </a:r>
        </a:p>
      </dgm:t>
    </dgm:pt>
    <dgm:pt modelId="{20C5C6A7-E797-487E-93EE-5A1C819F2D28}" type="parTrans" cxnId="{7432A0C3-0DD4-4F8F-9DA9-EFA2B68D2C83}">
      <dgm:prSet/>
      <dgm:spPr/>
      <dgm:t>
        <a:bodyPr/>
        <a:lstStyle/>
        <a:p>
          <a:endParaRPr lang="en-US"/>
        </a:p>
      </dgm:t>
    </dgm:pt>
    <dgm:pt modelId="{82901EA0-4CCA-4435-BB1C-E6CEC9898EBA}" type="sibTrans" cxnId="{7432A0C3-0DD4-4F8F-9DA9-EFA2B68D2C83}">
      <dgm:prSet/>
      <dgm:spPr/>
      <dgm:t>
        <a:bodyPr/>
        <a:lstStyle/>
        <a:p>
          <a:endParaRPr lang="en-US"/>
        </a:p>
      </dgm:t>
    </dgm:pt>
    <dgm:pt modelId="{652FFC16-8B8F-497F-A32E-9DBFA032102C}">
      <dgm:prSet/>
      <dgm:spPr/>
      <dgm:t>
        <a:bodyPr/>
        <a:lstStyle/>
        <a:p>
          <a:r>
            <a:rPr lang="en-US" dirty="0"/>
            <a:t>Commonwealth Office of Technology</a:t>
          </a:r>
        </a:p>
      </dgm:t>
    </dgm:pt>
    <dgm:pt modelId="{FB5BDB11-EDD0-4371-9021-60ED5D3ED106}" type="parTrans" cxnId="{FA2D5C7A-1C6C-464F-AA8D-331FB8DC71A0}">
      <dgm:prSet/>
      <dgm:spPr/>
      <dgm:t>
        <a:bodyPr/>
        <a:lstStyle/>
        <a:p>
          <a:endParaRPr lang="en-US"/>
        </a:p>
      </dgm:t>
    </dgm:pt>
    <dgm:pt modelId="{21A10614-8A07-4593-BB42-6D38C59728AC}" type="sibTrans" cxnId="{FA2D5C7A-1C6C-464F-AA8D-331FB8DC71A0}">
      <dgm:prSet/>
      <dgm:spPr/>
      <dgm:t>
        <a:bodyPr/>
        <a:lstStyle/>
        <a:p>
          <a:endParaRPr lang="en-US"/>
        </a:p>
      </dgm:t>
    </dgm:pt>
    <dgm:pt modelId="{BBD816C2-88D4-4975-8B94-EC19CAE37DE4}">
      <dgm:prSet/>
      <dgm:spPr/>
      <dgm:t>
        <a:bodyPr/>
        <a:lstStyle/>
        <a:p>
          <a:r>
            <a:rPr lang="en-US" dirty="0"/>
            <a:t>Revenue</a:t>
          </a:r>
        </a:p>
      </dgm:t>
    </dgm:pt>
    <dgm:pt modelId="{24CD0137-5616-43DA-8D9A-86F2B5AE7087}" type="parTrans" cxnId="{7753E947-8172-4C76-8290-E0660C372C54}">
      <dgm:prSet/>
      <dgm:spPr/>
      <dgm:t>
        <a:bodyPr/>
        <a:lstStyle/>
        <a:p>
          <a:endParaRPr lang="en-US"/>
        </a:p>
      </dgm:t>
    </dgm:pt>
    <dgm:pt modelId="{5A8B457A-3DA7-45B3-9585-B2F4CD56154E}" type="sibTrans" cxnId="{7753E947-8172-4C76-8290-E0660C372C54}">
      <dgm:prSet/>
      <dgm:spPr/>
      <dgm:t>
        <a:bodyPr/>
        <a:lstStyle/>
        <a:p>
          <a:endParaRPr lang="en-US"/>
        </a:p>
      </dgm:t>
    </dgm:pt>
    <dgm:pt modelId="{9D92603D-203A-4283-84A1-08BD28C4953C}">
      <dgm:prSet/>
      <dgm:spPr/>
      <dgm:t>
        <a:bodyPr/>
        <a:lstStyle/>
        <a:p>
          <a:r>
            <a:rPr lang="en-US" dirty="0"/>
            <a:t>Property Valuation Administrators</a:t>
          </a:r>
        </a:p>
      </dgm:t>
    </dgm:pt>
    <dgm:pt modelId="{9335F035-0016-4E24-B565-C5B775501C04}" type="parTrans" cxnId="{D655ADAF-931A-4238-907D-8513E7431676}">
      <dgm:prSet/>
      <dgm:spPr/>
      <dgm:t>
        <a:bodyPr/>
        <a:lstStyle/>
        <a:p>
          <a:endParaRPr lang="en-US"/>
        </a:p>
      </dgm:t>
    </dgm:pt>
    <dgm:pt modelId="{AB25D993-A20E-496F-A746-45A9FB8075B1}" type="sibTrans" cxnId="{D655ADAF-931A-4238-907D-8513E7431676}">
      <dgm:prSet/>
      <dgm:spPr/>
      <dgm:t>
        <a:bodyPr/>
        <a:lstStyle/>
        <a:p>
          <a:endParaRPr lang="en-US"/>
        </a:p>
      </dgm:t>
    </dgm:pt>
    <dgm:pt modelId="{E13D3F56-41BC-4030-8C5D-B25F235AE25D}" type="pres">
      <dgm:prSet presAssocID="{3829E00B-DB6F-4B50-94F0-AF632E504BE5}" presName="linear" presStyleCnt="0">
        <dgm:presLayoutVars>
          <dgm:dir/>
          <dgm:animLvl val="lvl"/>
          <dgm:resizeHandles val="exact"/>
        </dgm:presLayoutVars>
      </dgm:prSet>
      <dgm:spPr/>
    </dgm:pt>
    <dgm:pt modelId="{D2F720B3-2DB2-4C46-B232-8CA695C258B1}" type="pres">
      <dgm:prSet presAssocID="{882E78DD-D7B4-4962-A987-30C29CB5B35A}" presName="parentLin" presStyleCnt="0"/>
      <dgm:spPr/>
    </dgm:pt>
    <dgm:pt modelId="{3428F3FD-57CE-4D31-A891-834D122FAC0C}" type="pres">
      <dgm:prSet presAssocID="{882E78DD-D7B4-4962-A987-30C29CB5B35A}" presName="parentLeftMargin" presStyleLbl="node1" presStyleIdx="0" presStyleCnt="8"/>
      <dgm:spPr/>
    </dgm:pt>
    <dgm:pt modelId="{6B26AF41-7859-4797-9FB5-B5088B780BFB}" type="pres">
      <dgm:prSet presAssocID="{882E78DD-D7B4-4962-A987-30C29CB5B35A}" presName="parentText" presStyleLbl="node1" presStyleIdx="0" presStyleCnt="8">
        <dgm:presLayoutVars>
          <dgm:chMax val="0"/>
          <dgm:bulletEnabled val="1"/>
        </dgm:presLayoutVars>
      </dgm:prSet>
      <dgm:spPr/>
    </dgm:pt>
    <dgm:pt modelId="{2AAA3873-C739-4AF8-BCC3-59CA11C56D4F}" type="pres">
      <dgm:prSet presAssocID="{882E78DD-D7B4-4962-A987-30C29CB5B35A}" presName="negativeSpace" presStyleCnt="0"/>
      <dgm:spPr/>
    </dgm:pt>
    <dgm:pt modelId="{4EEEC242-9ED7-4F88-ADD0-0B3C31818563}" type="pres">
      <dgm:prSet presAssocID="{882E78DD-D7B4-4962-A987-30C29CB5B35A}" presName="childText" presStyleLbl="conFgAcc1" presStyleIdx="0" presStyleCnt="8">
        <dgm:presLayoutVars>
          <dgm:bulletEnabled val="1"/>
        </dgm:presLayoutVars>
      </dgm:prSet>
      <dgm:spPr/>
    </dgm:pt>
    <dgm:pt modelId="{90A4B600-D828-4DEE-8E6B-B85D9D819143}" type="pres">
      <dgm:prSet presAssocID="{3AAF78E7-B8D4-4F74-9C39-119EADF9CE41}" presName="spaceBetweenRectangles" presStyleCnt="0"/>
      <dgm:spPr/>
    </dgm:pt>
    <dgm:pt modelId="{E9BFC8B1-0012-4C16-B981-678BD6E898DD}" type="pres">
      <dgm:prSet presAssocID="{B392B7DF-F9DA-4C95-9A0A-55FE5A972445}" presName="parentLin" presStyleCnt="0"/>
      <dgm:spPr/>
    </dgm:pt>
    <dgm:pt modelId="{54F41E02-AA20-46B5-BF86-B32B11193342}" type="pres">
      <dgm:prSet presAssocID="{B392B7DF-F9DA-4C95-9A0A-55FE5A972445}" presName="parentLeftMargin" presStyleLbl="node1" presStyleIdx="0" presStyleCnt="8"/>
      <dgm:spPr/>
    </dgm:pt>
    <dgm:pt modelId="{4F8B11BD-6BF7-45D3-917D-119F29272705}" type="pres">
      <dgm:prSet presAssocID="{B392B7DF-F9DA-4C95-9A0A-55FE5A972445}" presName="parentText" presStyleLbl="node1" presStyleIdx="1" presStyleCnt="8">
        <dgm:presLayoutVars>
          <dgm:chMax val="0"/>
          <dgm:bulletEnabled val="1"/>
        </dgm:presLayoutVars>
      </dgm:prSet>
      <dgm:spPr/>
    </dgm:pt>
    <dgm:pt modelId="{DFD9DAE2-DE7E-4160-AD85-5C907C098C96}" type="pres">
      <dgm:prSet presAssocID="{B392B7DF-F9DA-4C95-9A0A-55FE5A972445}" presName="negativeSpace" presStyleCnt="0"/>
      <dgm:spPr/>
    </dgm:pt>
    <dgm:pt modelId="{64B69719-2A27-4429-BB63-D774B8D1E0F5}" type="pres">
      <dgm:prSet presAssocID="{B392B7DF-F9DA-4C95-9A0A-55FE5A972445}" presName="childText" presStyleLbl="conFgAcc1" presStyleIdx="1" presStyleCnt="8">
        <dgm:presLayoutVars>
          <dgm:bulletEnabled val="1"/>
        </dgm:presLayoutVars>
      </dgm:prSet>
      <dgm:spPr/>
    </dgm:pt>
    <dgm:pt modelId="{28470DCF-69F9-4B55-AA7C-4185A5F60AC3}" type="pres">
      <dgm:prSet presAssocID="{739EB36A-6A42-41F7-AA15-46F379980729}" presName="spaceBetweenRectangles" presStyleCnt="0"/>
      <dgm:spPr/>
    </dgm:pt>
    <dgm:pt modelId="{4278712B-E2BA-4CA2-AB1A-211E5F5A6F58}" type="pres">
      <dgm:prSet presAssocID="{6513DA68-C258-45F5-B8CD-38BEAEA17893}" presName="parentLin" presStyleCnt="0"/>
      <dgm:spPr/>
    </dgm:pt>
    <dgm:pt modelId="{25A15D4D-FD83-411C-8940-95EBEC130799}" type="pres">
      <dgm:prSet presAssocID="{6513DA68-C258-45F5-B8CD-38BEAEA17893}" presName="parentLeftMargin" presStyleLbl="node1" presStyleIdx="1" presStyleCnt="8"/>
      <dgm:spPr/>
    </dgm:pt>
    <dgm:pt modelId="{C98C8E54-FF8E-41EC-BD33-93B68E95E00D}" type="pres">
      <dgm:prSet presAssocID="{6513DA68-C258-45F5-B8CD-38BEAEA17893}" presName="parentText" presStyleLbl="node1" presStyleIdx="2" presStyleCnt="8">
        <dgm:presLayoutVars>
          <dgm:chMax val="0"/>
          <dgm:bulletEnabled val="1"/>
        </dgm:presLayoutVars>
      </dgm:prSet>
      <dgm:spPr/>
    </dgm:pt>
    <dgm:pt modelId="{D86E86B5-005B-4509-B21E-56D0504A33C6}" type="pres">
      <dgm:prSet presAssocID="{6513DA68-C258-45F5-B8CD-38BEAEA17893}" presName="negativeSpace" presStyleCnt="0"/>
      <dgm:spPr/>
    </dgm:pt>
    <dgm:pt modelId="{AE260FE3-0439-4FB6-A9F8-88A8BFB40544}" type="pres">
      <dgm:prSet presAssocID="{6513DA68-C258-45F5-B8CD-38BEAEA17893}" presName="childText" presStyleLbl="conFgAcc1" presStyleIdx="2" presStyleCnt="8">
        <dgm:presLayoutVars>
          <dgm:bulletEnabled val="1"/>
        </dgm:presLayoutVars>
      </dgm:prSet>
      <dgm:spPr/>
    </dgm:pt>
    <dgm:pt modelId="{A8CD4F61-8109-4A65-8C1A-A49C0B99DFA5}" type="pres">
      <dgm:prSet presAssocID="{64F2FAC8-9DB5-46EB-9059-60F2697E3A36}" presName="spaceBetweenRectangles" presStyleCnt="0"/>
      <dgm:spPr/>
    </dgm:pt>
    <dgm:pt modelId="{583454BB-5101-4ECF-9FFE-7752CBECA93D}" type="pres">
      <dgm:prSet presAssocID="{B14D51F8-522A-4440-9A42-9E9E6AC7E93A}" presName="parentLin" presStyleCnt="0"/>
      <dgm:spPr/>
    </dgm:pt>
    <dgm:pt modelId="{2FA32542-0C93-44CA-9630-9E4DD1FDE382}" type="pres">
      <dgm:prSet presAssocID="{B14D51F8-522A-4440-9A42-9E9E6AC7E93A}" presName="parentLeftMargin" presStyleLbl="node1" presStyleIdx="2" presStyleCnt="8"/>
      <dgm:spPr/>
    </dgm:pt>
    <dgm:pt modelId="{8E9B11F8-311B-4528-B79E-772D41B378D5}" type="pres">
      <dgm:prSet presAssocID="{B14D51F8-522A-4440-9A42-9E9E6AC7E93A}" presName="parentText" presStyleLbl="node1" presStyleIdx="3" presStyleCnt="8">
        <dgm:presLayoutVars>
          <dgm:chMax val="0"/>
          <dgm:bulletEnabled val="1"/>
        </dgm:presLayoutVars>
      </dgm:prSet>
      <dgm:spPr/>
    </dgm:pt>
    <dgm:pt modelId="{6DCDDE07-3F8F-4DC9-AA93-46003A7F9BA0}" type="pres">
      <dgm:prSet presAssocID="{B14D51F8-522A-4440-9A42-9E9E6AC7E93A}" presName="negativeSpace" presStyleCnt="0"/>
      <dgm:spPr/>
    </dgm:pt>
    <dgm:pt modelId="{44EA1540-03EA-4034-A63F-6BF98DDA0672}" type="pres">
      <dgm:prSet presAssocID="{B14D51F8-522A-4440-9A42-9E9E6AC7E93A}" presName="childText" presStyleLbl="conFgAcc1" presStyleIdx="3" presStyleCnt="8">
        <dgm:presLayoutVars>
          <dgm:bulletEnabled val="1"/>
        </dgm:presLayoutVars>
      </dgm:prSet>
      <dgm:spPr/>
    </dgm:pt>
    <dgm:pt modelId="{4991246E-103C-4ABB-8371-A4D5D252FFCD}" type="pres">
      <dgm:prSet presAssocID="{A6611B13-DD5F-432E-BB00-28C98255848F}" presName="spaceBetweenRectangles" presStyleCnt="0"/>
      <dgm:spPr/>
    </dgm:pt>
    <dgm:pt modelId="{1FBD662D-6951-44DB-92DD-05C28759661C}" type="pres">
      <dgm:prSet presAssocID="{B886DD0B-67AD-4082-AE84-B47170FED7D4}" presName="parentLin" presStyleCnt="0"/>
      <dgm:spPr/>
    </dgm:pt>
    <dgm:pt modelId="{A12912E1-FC17-40F1-B9A6-0D937ACD8E92}" type="pres">
      <dgm:prSet presAssocID="{B886DD0B-67AD-4082-AE84-B47170FED7D4}" presName="parentLeftMargin" presStyleLbl="node1" presStyleIdx="3" presStyleCnt="8"/>
      <dgm:spPr/>
    </dgm:pt>
    <dgm:pt modelId="{E3F6C4EB-7058-4729-83FD-19C7374A897D}" type="pres">
      <dgm:prSet presAssocID="{B886DD0B-67AD-4082-AE84-B47170FED7D4}" presName="parentText" presStyleLbl="node1" presStyleIdx="4" presStyleCnt="8">
        <dgm:presLayoutVars>
          <dgm:chMax val="0"/>
          <dgm:bulletEnabled val="1"/>
        </dgm:presLayoutVars>
      </dgm:prSet>
      <dgm:spPr/>
    </dgm:pt>
    <dgm:pt modelId="{B6DE923C-81CB-4B9C-AFCC-226BE47F4BE8}" type="pres">
      <dgm:prSet presAssocID="{B886DD0B-67AD-4082-AE84-B47170FED7D4}" presName="negativeSpace" presStyleCnt="0"/>
      <dgm:spPr/>
    </dgm:pt>
    <dgm:pt modelId="{F3FDB8AE-7555-49F7-8C6C-D12324325441}" type="pres">
      <dgm:prSet presAssocID="{B886DD0B-67AD-4082-AE84-B47170FED7D4}" presName="childText" presStyleLbl="conFgAcc1" presStyleIdx="4" presStyleCnt="8">
        <dgm:presLayoutVars>
          <dgm:bulletEnabled val="1"/>
        </dgm:presLayoutVars>
      </dgm:prSet>
      <dgm:spPr/>
    </dgm:pt>
    <dgm:pt modelId="{CD133441-678B-4985-86C3-03468081C09B}" type="pres">
      <dgm:prSet presAssocID="{82901EA0-4CCA-4435-BB1C-E6CEC9898EBA}" presName="spaceBetweenRectangles" presStyleCnt="0"/>
      <dgm:spPr/>
    </dgm:pt>
    <dgm:pt modelId="{C528ABA5-C525-44F8-9FD7-98C40D146D3A}" type="pres">
      <dgm:prSet presAssocID="{652FFC16-8B8F-497F-A32E-9DBFA032102C}" presName="parentLin" presStyleCnt="0"/>
      <dgm:spPr/>
    </dgm:pt>
    <dgm:pt modelId="{0FBC2198-1320-4A35-83B3-0F658BC97955}" type="pres">
      <dgm:prSet presAssocID="{652FFC16-8B8F-497F-A32E-9DBFA032102C}" presName="parentLeftMargin" presStyleLbl="node1" presStyleIdx="4" presStyleCnt="8"/>
      <dgm:spPr/>
    </dgm:pt>
    <dgm:pt modelId="{ED121275-9F64-4F6A-887F-C3798090ADD5}" type="pres">
      <dgm:prSet presAssocID="{652FFC16-8B8F-497F-A32E-9DBFA032102C}" presName="parentText" presStyleLbl="node1" presStyleIdx="5" presStyleCnt="8">
        <dgm:presLayoutVars>
          <dgm:chMax val="0"/>
          <dgm:bulletEnabled val="1"/>
        </dgm:presLayoutVars>
      </dgm:prSet>
      <dgm:spPr/>
    </dgm:pt>
    <dgm:pt modelId="{B1AD7CAE-E9B1-48C4-96C1-AA49CDDA6E2F}" type="pres">
      <dgm:prSet presAssocID="{652FFC16-8B8F-497F-A32E-9DBFA032102C}" presName="negativeSpace" presStyleCnt="0"/>
      <dgm:spPr/>
    </dgm:pt>
    <dgm:pt modelId="{BB0570DC-FC84-4809-B163-CC1F30E5EFEC}" type="pres">
      <dgm:prSet presAssocID="{652FFC16-8B8F-497F-A32E-9DBFA032102C}" presName="childText" presStyleLbl="conFgAcc1" presStyleIdx="5" presStyleCnt="8">
        <dgm:presLayoutVars>
          <dgm:bulletEnabled val="1"/>
        </dgm:presLayoutVars>
      </dgm:prSet>
      <dgm:spPr/>
    </dgm:pt>
    <dgm:pt modelId="{DAFAE00E-594C-40CD-916F-F4992E480F3D}" type="pres">
      <dgm:prSet presAssocID="{21A10614-8A07-4593-BB42-6D38C59728AC}" presName="spaceBetweenRectangles" presStyleCnt="0"/>
      <dgm:spPr/>
    </dgm:pt>
    <dgm:pt modelId="{E6F99C8F-BFC3-43D7-B5CB-3B33674E542F}" type="pres">
      <dgm:prSet presAssocID="{BBD816C2-88D4-4975-8B94-EC19CAE37DE4}" presName="parentLin" presStyleCnt="0"/>
      <dgm:spPr/>
    </dgm:pt>
    <dgm:pt modelId="{98E53608-763C-4031-BAF4-FA10CF7E6320}" type="pres">
      <dgm:prSet presAssocID="{BBD816C2-88D4-4975-8B94-EC19CAE37DE4}" presName="parentLeftMargin" presStyleLbl="node1" presStyleIdx="5" presStyleCnt="8"/>
      <dgm:spPr/>
    </dgm:pt>
    <dgm:pt modelId="{C885E4A0-1325-49BF-91B7-C017B2EF5864}" type="pres">
      <dgm:prSet presAssocID="{BBD816C2-88D4-4975-8B94-EC19CAE37DE4}" presName="parentText" presStyleLbl="node1" presStyleIdx="6" presStyleCnt="8">
        <dgm:presLayoutVars>
          <dgm:chMax val="0"/>
          <dgm:bulletEnabled val="1"/>
        </dgm:presLayoutVars>
      </dgm:prSet>
      <dgm:spPr/>
    </dgm:pt>
    <dgm:pt modelId="{D1CF9BCE-55DE-4318-98D7-5E4A869A7A49}" type="pres">
      <dgm:prSet presAssocID="{BBD816C2-88D4-4975-8B94-EC19CAE37DE4}" presName="negativeSpace" presStyleCnt="0"/>
      <dgm:spPr/>
    </dgm:pt>
    <dgm:pt modelId="{BCD9A869-78A7-48DC-B89E-7FB0AABADE28}" type="pres">
      <dgm:prSet presAssocID="{BBD816C2-88D4-4975-8B94-EC19CAE37DE4}" presName="childText" presStyleLbl="conFgAcc1" presStyleIdx="6" presStyleCnt="8">
        <dgm:presLayoutVars>
          <dgm:bulletEnabled val="1"/>
        </dgm:presLayoutVars>
      </dgm:prSet>
      <dgm:spPr/>
    </dgm:pt>
    <dgm:pt modelId="{5803BF33-FA8E-4C45-9A00-519DA165C8DB}" type="pres">
      <dgm:prSet presAssocID="{5A8B457A-3DA7-45B3-9585-B2F4CD56154E}" presName="spaceBetweenRectangles" presStyleCnt="0"/>
      <dgm:spPr/>
    </dgm:pt>
    <dgm:pt modelId="{382D4E9D-A13B-4163-A53F-0904B8F1F991}" type="pres">
      <dgm:prSet presAssocID="{9D92603D-203A-4283-84A1-08BD28C4953C}" presName="parentLin" presStyleCnt="0"/>
      <dgm:spPr/>
    </dgm:pt>
    <dgm:pt modelId="{DC00AC46-4002-47BC-920F-E0379EA7AB9C}" type="pres">
      <dgm:prSet presAssocID="{9D92603D-203A-4283-84A1-08BD28C4953C}" presName="parentLeftMargin" presStyleLbl="node1" presStyleIdx="6" presStyleCnt="8"/>
      <dgm:spPr/>
    </dgm:pt>
    <dgm:pt modelId="{9E010CD1-A63C-491C-9733-C053E3AF49CA}" type="pres">
      <dgm:prSet presAssocID="{9D92603D-203A-4283-84A1-08BD28C4953C}" presName="parentText" presStyleLbl="node1" presStyleIdx="7" presStyleCnt="8">
        <dgm:presLayoutVars>
          <dgm:chMax val="0"/>
          <dgm:bulletEnabled val="1"/>
        </dgm:presLayoutVars>
      </dgm:prSet>
      <dgm:spPr/>
    </dgm:pt>
    <dgm:pt modelId="{74A5A207-6801-498D-965B-17FB73C08DD5}" type="pres">
      <dgm:prSet presAssocID="{9D92603D-203A-4283-84A1-08BD28C4953C}" presName="negativeSpace" presStyleCnt="0"/>
      <dgm:spPr/>
    </dgm:pt>
    <dgm:pt modelId="{4B218C29-C497-4A42-A94A-CC95F6AD9681}" type="pres">
      <dgm:prSet presAssocID="{9D92603D-203A-4283-84A1-08BD28C4953C}" presName="childText" presStyleLbl="conFgAcc1" presStyleIdx="7" presStyleCnt="8">
        <dgm:presLayoutVars>
          <dgm:bulletEnabled val="1"/>
        </dgm:presLayoutVars>
      </dgm:prSet>
      <dgm:spPr/>
    </dgm:pt>
  </dgm:ptLst>
  <dgm:cxnLst>
    <dgm:cxn modelId="{37E9A704-B47B-4120-85B4-0AA7F4D5D7FE}" type="presOf" srcId="{652FFC16-8B8F-497F-A32E-9DBFA032102C}" destId="{0FBC2198-1320-4A35-83B3-0F658BC97955}" srcOrd="0" destOrd="0" presId="urn:microsoft.com/office/officeart/2005/8/layout/list1"/>
    <dgm:cxn modelId="{74E62C25-02B7-4C5F-B38C-52BBB2EC09F2}" srcId="{3829E00B-DB6F-4B50-94F0-AF632E504BE5}" destId="{6513DA68-C258-45F5-B8CD-38BEAEA17893}" srcOrd="2" destOrd="0" parTransId="{F957AD18-0E91-4D4B-B795-3C98FB783B82}" sibTransId="{64F2FAC8-9DB5-46EB-9059-60F2697E3A36}"/>
    <dgm:cxn modelId="{0CFF135C-AB4F-4E33-A7BA-13117D0DF371}" type="presOf" srcId="{652FFC16-8B8F-497F-A32E-9DBFA032102C}" destId="{ED121275-9F64-4F6A-887F-C3798090ADD5}" srcOrd="1" destOrd="0" presId="urn:microsoft.com/office/officeart/2005/8/layout/list1"/>
    <dgm:cxn modelId="{BF95B460-8059-4211-B361-A684F11F59A6}" type="presOf" srcId="{6513DA68-C258-45F5-B8CD-38BEAEA17893}" destId="{25A15D4D-FD83-411C-8940-95EBEC130799}" srcOrd="0" destOrd="0" presId="urn:microsoft.com/office/officeart/2005/8/layout/list1"/>
    <dgm:cxn modelId="{9A5DAC41-E490-4211-97E0-7C150E449A51}" type="presOf" srcId="{B392B7DF-F9DA-4C95-9A0A-55FE5A972445}" destId="{54F41E02-AA20-46B5-BF86-B32B11193342}" srcOrd="0" destOrd="0" presId="urn:microsoft.com/office/officeart/2005/8/layout/list1"/>
    <dgm:cxn modelId="{C65D0865-87BF-4615-A711-1D3C294D12E8}" type="presOf" srcId="{882E78DD-D7B4-4962-A987-30C29CB5B35A}" destId="{6B26AF41-7859-4797-9FB5-B5088B780BFB}" srcOrd="1" destOrd="0" presId="urn:microsoft.com/office/officeart/2005/8/layout/list1"/>
    <dgm:cxn modelId="{7753E947-8172-4C76-8290-E0660C372C54}" srcId="{3829E00B-DB6F-4B50-94F0-AF632E504BE5}" destId="{BBD816C2-88D4-4975-8B94-EC19CAE37DE4}" srcOrd="6" destOrd="0" parTransId="{24CD0137-5616-43DA-8D9A-86F2B5AE7087}" sibTransId="{5A8B457A-3DA7-45B3-9585-B2F4CD56154E}"/>
    <dgm:cxn modelId="{DC6F6251-CC9C-4069-8AFB-34B2B6472FBF}" type="presOf" srcId="{B886DD0B-67AD-4082-AE84-B47170FED7D4}" destId="{E3F6C4EB-7058-4729-83FD-19C7374A897D}" srcOrd="1" destOrd="0" presId="urn:microsoft.com/office/officeart/2005/8/layout/list1"/>
    <dgm:cxn modelId="{9E18C057-1467-4EEC-9610-63390A514CFC}" type="presOf" srcId="{9D92603D-203A-4283-84A1-08BD28C4953C}" destId="{DC00AC46-4002-47BC-920F-E0379EA7AB9C}" srcOrd="0" destOrd="0" presId="urn:microsoft.com/office/officeart/2005/8/layout/list1"/>
    <dgm:cxn modelId="{474D2458-E4F7-41C4-8856-651A13F6A823}" type="presOf" srcId="{B14D51F8-522A-4440-9A42-9E9E6AC7E93A}" destId="{8E9B11F8-311B-4528-B79E-772D41B378D5}" srcOrd="1" destOrd="0" presId="urn:microsoft.com/office/officeart/2005/8/layout/list1"/>
    <dgm:cxn modelId="{FA2D5C7A-1C6C-464F-AA8D-331FB8DC71A0}" srcId="{3829E00B-DB6F-4B50-94F0-AF632E504BE5}" destId="{652FFC16-8B8F-497F-A32E-9DBFA032102C}" srcOrd="5" destOrd="0" parTransId="{FB5BDB11-EDD0-4371-9021-60ED5D3ED106}" sibTransId="{21A10614-8A07-4593-BB42-6D38C59728AC}"/>
    <dgm:cxn modelId="{DE850486-EF6B-44A0-9BC8-E78692695C0E}" type="presOf" srcId="{BBD816C2-88D4-4975-8B94-EC19CAE37DE4}" destId="{98E53608-763C-4031-BAF4-FA10CF7E6320}" srcOrd="0" destOrd="0" presId="urn:microsoft.com/office/officeart/2005/8/layout/list1"/>
    <dgm:cxn modelId="{1D1EB686-1B3C-4396-A487-A13CE4583275}" type="presOf" srcId="{B392B7DF-F9DA-4C95-9A0A-55FE5A972445}" destId="{4F8B11BD-6BF7-45D3-917D-119F29272705}" srcOrd="1" destOrd="0" presId="urn:microsoft.com/office/officeart/2005/8/layout/list1"/>
    <dgm:cxn modelId="{D148C98C-1613-476B-9F8E-DA61B0995E6E}" srcId="{3829E00B-DB6F-4B50-94F0-AF632E504BE5}" destId="{882E78DD-D7B4-4962-A987-30C29CB5B35A}" srcOrd="0" destOrd="0" parTransId="{58613805-48FE-4BC8-9FAF-9ADED2DA58B2}" sibTransId="{3AAF78E7-B8D4-4F74-9C39-119EADF9CE41}"/>
    <dgm:cxn modelId="{B0EA908F-DD09-426E-B92A-F3A00283FC77}" type="presOf" srcId="{9D92603D-203A-4283-84A1-08BD28C4953C}" destId="{9E010CD1-A63C-491C-9733-C053E3AF49CA}" srcOrd="1" destOrd="0" presId="urn:microsoft.com/office/officeart/2005/8/layout/list1"/>
    <dgm:cxn modelId="{0D812D90-43F7-47D5-8D05-A8681C8204AE}" srcId="{3829E00B-DB6F-4B50-94F0-AF632E504BE5}" destId="{B14D51F8-522A-4440-9A42-9E9E6AC7E93A}" srcOrd="3" destOrd="0" parTransId="{E16E00A4-9828-45CE-A62F-A8B92DC083A3}" sibTransId="{A6611B13-DD5F-432E-BB00-28C98255848F}"/>
    <dgm:cxn modelId="{CBA68F91-17CA-46DA-AF05-A5D574445BE6}" type="presOf" srcId="{6513DA68-C258-45F5-B8CD-38BEAEA17893}" destId="{C98C8E54-FF8E-41EC-BD33-93B68E95E00D}" srcOrd="1" destOrd="0" presId="urn:microsoft.com/office/officeart/2005/8/layout/list1"/>
    <dgm:cxn modelId="{D655ADAF-931A-4238-907D-8513E7431676}" srcId="{3829E00B-DB6F-4B50-94F0-AF632E504BE5}" destId="{9D92603D-203A-4283-84A1-08BD28C4953C}" srcOrd="7" destOrd="0" parTransId="{9335F035-0016-4E24-B565-C5B775501C04}" sibTransId="{AB25D993-A20E-496F-A746-45A9FB8075B1}"/>
    <dgm:cxn modelId="{8AD74AB1-95CA-4C0C-8185-96FCC82FAE93}" type="presOf" srcId="{882E78DD-D7B4-4962-A987-30C29CB5B35A}" destId="{3428F3FD-57CE-4D31-A891-834D122FAC0C}" srcOrd="0" destOrd="0" presId="urn:microsoft.com/office/officeart/2005/8/layout/list1"/>
    <dgm:cxn modelId="{7432A0C3-0DD4-4F8F-9DA9-EFA2B68D2C83}" srcId="{3829E00B-DB6F-4B50-94F0-AF632E504BE5}" destId="{B886DD0B-67AD-4082-AE84-B47170FED7D4}" srcOrd="4" destOrd="0" parTransId="{20C5C6A7-E797-487E-93EE-5A1C819F2D28}" sibTransId="{82901EA0-4CCA-4435-BB1C-E6CEC9898EBA}"/>
    <dgm:cxn modelId="{E8E516C6-426A-463F-9836-631FE012F6CE}" srcId="{3829E00B-DB6F-4B50-94F0-AF632E504BE5}" destId="{B392B7DF-F9DA-4C95-9A0A-55FE5A972445}" srcOrd="1" destOrd="0" parTransId="{8EDDE26F-4184-4C9C-B413-564155A673E1}" sibTransId="{739EB36A-6A42-41F7-AA15-46F379980729}"/>
    <dgm:cxn modelId="{3D7F66E2-8DBC-4A01-9643-2755B862408C}" type="presOf" srcId="{B14D51F8-522A-4440-9A42-9E9E6AC7E93A}" destId="{2FA32542-0C93-44CA-9630-9E4DD1FDE382}" srcOrd="0" destOrd="0" presId="urn:microsoft.com/office/officeart/2005/8/layout/list1"/>
    <dgm:cxn modelId="{BE9E83EB-75C1-4252-87BC-32B6645BBC32}" type="presOf" srcId="{BBD816C2-88D4-4975-8B94-EC19CAE37DE4}" destId="{C885E4A0-1325-49BF-91B7-C017B2EF5864}" srcOrd="1" destOrd="0" presId="urn:microsoft.com/office/officeart/2005/8/layout/list1"/>
    <dgm:cxn modelId="{074690F2-6012-4DB4-8519-5C6FFD96A989}" type="presOf" srcId="{3829E00B-DB6F-4B50-94F0-AF632E504BE5}" destId="{E13D3F56-41BC-4030-8C5D-B25F235AE25D}" srcOrd="0" destOrd="0" presId="urn:microsoft.com/office/officeart/2005/8/layout/list1"/>
    <dgm:cxn modelId="{75C1C2F8-9492-4337-A7A6-67C9DCD22727}" type="presOf" srcId="{B886DD0B-67AD-4082-AE84-B47170FED7D4}" destId="{A12912E1-FC17-40F1-B9A6-0D937ACD8E92}" srcOrd="0" destOrd="0" presId="urn:microsoft.com/office/officeart/2005/8/layout/list1"/>
    <dgm:cxn modelId="{8C00EE8D-1F9C-41AB-BC44-F6BDAD5C3F00}" type="presParOf" srcId="{E13D3F56-41BC-4030-8C5D-B25F235AE25D}" destId="{D2F720B3-2DB2-4C46-B232-8CA695C258B1}" srcOrd="0" destOrd="0" presId="urn:microsoft.com/office/officeart/2005/8/layout/list1"/>
    <dgm:cxn modelId="{9C754D1A-0316-47CD-9AAD-B38E03A1F16C}" type="presParOf" srcId="{D2F720B3-2DB2-4C46-B232-8CA695C258B1}" destId="{3428F3FD-57CE-4D31-A891-834D122FAC0C}" srcOrd="0" destOrd="0" presId="urn:microsoft.com/office/officeart/2005/8/layout/list1"/>
    <dgm:cxn modelId="{CD018021-048D-4D22-89F8-113E0B9AD34F}" type="presParOf" srcId="{D2F720B3-2DB2-4C46-B232-8CA695C258B1}" destId="{6B26AF41-7859-4797-9FB5-B5088B780BFB}" srcOrd="1" destOrd="0" presId="urn:microsoft.com/office/officeart/2005/8/layout/list1"/>
    <dgm:cxn modelId="{1E9EF2B6-2B58-4319-8767-4E4284BF635A}" type="presParOf" srcId="{E13D3F56-41BC-4030-8C5D-B25F235AE25D}" destId="{2AAA3873-C739-4AF8-BCC3-59CA11C56D4F}" srcOrd="1" destOrd="0" presId="urn:microsoft.com/office/officeart/2005/8/layout/list1"/>
    <dgm:cxn modelId="{03650A57-98EF-426E-B2FB-C96CF7603E4F}" type="presParOf" srcId="{E13D3F56-41BC-4030-8C5D-B25F235AE25D}" destId="{4EEEC242-9ED7-4F88-ADD0-0B3C31818563}" srcOrd="2" destOrd="0" presId="urn:microsoft.com/office/officeart/2005/8/layout/list1"/>
    <dgm:cxn modelId="{2859302C-ABD5-4395-B324-E7A86CF7A757}" type="presParOf" srcId="{E13D3F56-41BC-4030-8C5D-B25F235AE25D}" destId="{90A4B600-D828-4DEE-8E6B-B85D9D819143}" srcOrd="3" destOrd="0" presId="urn:microsoft.com/office/officeart/2005/8/layout/list1"/>
    <dgm:cxn modelId="{EFA0217B-BE7B-4C62-A907-C73219FB61AC}" type="presParOf" srcId="{E13D3F56-41BC-4030-8C5D-B25F235AE25D}" destId="{E9BFC8B1-0012-4C16-B981-678BD6E898DD}" srcOrd="4" destOrd="0" presId="urn:microsoft.com/office/officeart/2005/8/layout/list1"/>
    <dgm:cxn modelId="{5B370B3E-4DB0-48B5-A144-0A034BB90ADC}" type="presParOf" srcId="{E9BFC8B1-0012-4C16-B981-678BD6E898DD}" destId="{54F41E02-AA20-46B5-BF86-B32B11193342}" srcOrd="0" destOrd="0" presId="urn:microsoft.com/office/officeart/2005/8/layout/list1"/>
    <dgm:cxn modelId="{00EB7252-1208-4A32-AC7B-9CDD07A14AC4}" type="presParOf" srcId="{E9BFC8B1-0012-4C16-B981-678BD6E898DD}" destId="{4F8B11BD-6BF7-45D3-917D-119F29272705}" srcOrd="1" destOrd="0" presId="urn:microsoft.com/office/officeart/2005/8/layout/list1"/>
    <dgm:cxn modelId="{67BE300D-0C8D-4F40-A99D-062EBE56D7F8}" type="presParOf" srcId="{E13D3F56-41BC-4030-8C5D-B25F235AE25D}" destId="{DFD9DAE2-DE7E-4160-AD85-5C907C098C96}" srcOrd="5" destOrd="0" presId="urn:microsoft.com/office/officeart/2005/8/layout/list1"/>
    <dgm:cxn modelId="{03902B5F-0219-4932-9FDD-B292C95B3D74}" type="presParOf" srcId="{E13D3F56-41BC-4030-8C5D-B25F235AE25D}" destId="{64B69719-2A27-4429-BB63-D774B8D1E0F5}" srcOrd="6" destOrd="0" presId="urn:microsoft.com/office/officeart/2005/8/layout/list1"/>
    <dgm:cxn modelId="{09F5552A-CD66-4F35-BB58-BD1095CB613E}" type="presParOf" srcId="{E13D3F56-41BC-4030-8C5D-B25F235AE25D}" destId="{28470DCF-69F9-4B55-AA7C-4185A5F60AC3}" srcOrd="7" destOrd="0" presId="urn:microsoft.com/office/officeart/2005/8/layout/list1"/>
    <dgm:cxn modelId="{0084B725-81FE-4A5E-B288-DDF356FB3DD6}" type="presParOf" srcId="{E13D3F56-41BC-4030-8C5D-B25F235AE25D}" destId="{4278712B-E2BA-4CA2-AB1A-211E5F5A6F58}" srcOrd="8" destOrd="0" presId="urn:microsoft.com/office/officeart/2005/8/layout/list1"/>
    <dgm:cxn modelId="{0F72BD61-9A5D-4969-B59D-CC64CA9A678B}" type="presParOf" srcId="{4278712B-E2BA-4CA2-AB1A-211E5F5A6F58}" destId="{25A15D4D-FD83-411C-8940-95EBEC130799}" srcOrd="0" destOrd="0" presId="urn:microsoft.com/office/officeart/2005/8/layout/list1"/>
    <dgm:cxn modelId="{9A43AAF9-8A42-424F-BB94-776A47E7E12A}" type="presParOf" srcId="{4278712B-E2BA-4CA2-AB1A-211E5F5A6F58}" destId="{C98C8E54-FF8E-41EC-BD33-93B68E95E00D}" srcOrd="1" destOrd="0" presId="urn:microsoft.com/office/officeart/2005/8/layout/list1"/>
    <dgm:cxn modelId="{46EDA7A1-51E2-468B-B1AB-F5D770DC8C66}" type="presParOf" srcId="{E13D3F56-41BC-4030-8C5D-B25F235AE25D}" destId="{D86E86B5-005B-4509-B21E-56D0504A33C6}" srcOrd="9" destOrd="0" presId="urn:microsoft.com/office/officeart/2005/8/layout/list1"/>
    <dgm:cxn modelId="{6893F43E-ED7B-42C7-822E-D1132306B369}" type="presParOf" srcId="{E13D3F56-41BC-4030-8C5D-B25F235AE25D}" destId="{AE260FE3-0439-4FB6-A9F8-88A8BFB40544}" srcOrd="10" destOrd="0" presId="urn:microsoft.com/office/officeart/2005/8/layout/list1"/>
    <dgm:cxn modelId="{04C2B827-E7C7-4265-8C0B-74D1C9E68A96}" type="presParOf" srcId="{E13D3F56-41BC-4030-8C5D-B25F235AE25D}" destId="{A8CD4F61-8109-4A65-8C1A-A49C0B99DFA5}" srcOrd="11" destOrd="0" presId="urn:microsoft.com/office/officeart/2005/8/layout/list1"/>
    <dgm:cxn modelId="{180A8A37-3032-487C-8CA7-A3F7809FD4B9}" type="presParOf" srcId="{E13D3F56-41BC-4030-8C5D-B25F235AE25D}" destId="{583454BB-5101-4ECF-9FFE-7752CBECA93D}" srcOrd="12" destOrd="0" presId="urn:microsoft.com/office/officeart/2005/8/layout/list1"/>
    <dgm:cxn modelId="{56A89B48-61D8-48A5-95D4-C063EEF2549F}" type="presParOf" srcId="{583454BB-5101-4ECF-9FFE-7752CBECA93D}" destId="{2FA32542-0C93-44CA-9630-9E4DD1FDE382}" srcOrd="0" destOrd="0" presId="urn:microsoft.com/office/officeart/2005/8/layout/list1"/>
    <dgm:cxn modelId="{0310367C-3BFA-4F69-B52F-C091C4A55034}" type="presParOf" srcId="{583454BB-5101-4ECF-9FFE-7752CBECA93D}" destId="{8E9B11F8-311B-4528-B79E-772D41B378D5}" srcOrd="1" destOrd="0" presId="urn:microsoft.com/office/officeart/2005/8/layout/list1"/>
    <dgm:cxn modelId="{B7B8865F-714E-4A09-9C9F-C87667333093}" type="presParOf" srcId="{E13D3F56-41BC-4030-8C5D-B25F235AE25D}" destId="{6DCDDE07-3F8F-4DC9-AA93-46003A7F9BA0}" srcOrd="13" destOrd="0" presId="urn:microsoft.com/office/officeart/2005/8/layout/list1"/>
    <dgm:cxn modelId="{E2382E08-8482-4766-B8F3-06174AA719AE}" type="presParOf" srcId="{E13D3F56-41BC-4030-8C5D-B25F235AE25D}" destId="{44EA1540-03EA-4034-A63F-6BF98DDA0672}" srcOrd="14" destOrd="0" presId="urn:microsoft.com/office/officeart/2005/8/layout/list1"/>
    <dgm:cxn modelId="{088B96E4-A6E4-450C-9FF9-3E940D43A80B}" type="presParOf" srcId="{E13D3F56-41BC-4030-8C5D-B25F235AE25D}" destId="{4991246E-103C-4ABB-8371-A4D5D252FFCD}" srcOrd="15" destOrd="0" presId="urn:microsoft.com/office/officeart/2005/8/layout/list1"/>
    <dgm:cxn modelId="{F8046112-C5FD-4502-9B71-217040E23E01}" type="presParOf" srcId="{E13D3F56-41BC-4030-8C5D-B25F235AE25D}" destId="{1FBD662D-6951-44DB-92DD-05C28759661C}" srcOrd="16" destOrd="0" presId="urn:microsoft.com/office/officeart/2005/8/layout/list1"/>
    <dgm:cxn modelId="{3D8496D0-A01A-46CA-A234-666C8487560A}" type="presParOf" srcId="{1FBD662D-6951-44DB-92DD-05C28759661C}" destId="{A12912E1-FC17-40F1-B9A6-0D937ACD8E92}" srcOrd="0" destOrd="0" presId="urn:microsoft.com/office/officeart/2005/8/layout/list1"/>
    <dgm:cxn modelId="{05C5D4AB-B898-486F-8D43-CE94853312A6}" type="presParOf" srcId="{1FBD662D-6951-44DB-92DD-05C28759661C}" destId="{E3F6C4EB-7058-4729-83FD-19C7374A897D}" srcOrd="1" destOrd="0" presId="urn:microsoft.com/office/officeart/2005/8/layout/list1"/>
    <dgm:cxn modelId="{BBDF016D-C907-4F5D-B11D-38A07EC17605}" type="presParOf" srcId="{E13D3F56-41BC-4030-8C5D-B25F235AE25D}" destId="{B6DE923C-81CB-4B9C-AFCC-226BE47F4BE8}" srcOrd="17" destOrd="0" presId="urn:microsoft.com/office/officeart/2005/8/layout/list1"/>
    <dgm:cxn modelId="{54E9CC3B-C724-403D-BC87-CDA584AB102D}" type="presParOf" srcId="{E13D3F56-41BC-4030-8C5D-B25F235AE25D}" destId="{F3FDB8AE-7555-49F7-8C6C-D12324325441}" srcOrd="18" destOrd="0" presId="urn:microsoft.com/office/officeart/2005/8/layout/list1"/>
    <dgm:cxn modelId="{5F752DD5-8C70-4A04-AF80-D8E629225224}" type="presParOf" srcId="{E13D3F56-41BC-4030-8C5D-B25F235AE25D}" destId="{CD133441-678B-4985-86C3-03468081C09B}" srcOrd="19" destOrd="0" presId="urn:microsoft.com/office/officeart/2005/8/layout/list1"/>
    <dgm:cxn modelId="{4F81E252-9D15-4FF6-A983-AFD1D7905A2B}" type="presParOf" srcId="{E13D3F56-41BC-4030-8C5D-B25F235AE25D}" destId="{C528ABA5-C525-44F8-9FD7-98C40D146D3A}" srcOrd="20" destOrd="0" presId="urn:microsoft.com/office/officeart/2005/8/layout/list1"/>
    <dgm:cxn modelId="{517C70B9-FD63-4235-B91D-6DA5ACF3EE76}" type="presParOf" srcId="{C528ABA5-C525-44F8-9FD7-98C40D146D3A}" destId="{0FBC2198-1320-4A35-83B3-0F658BC97955}" srcOrd="0" destOrd="0" presId="urn:microsoft.com/office/officeart/2005/8/layout/list1"/>
    <dgm:cxn modelId="{F72413AE-F773-45D6-959A-21462B8B5BE5}" type="presParOf" srcId="{C528ABA5-C525-44F8-9FD7-98C40D146D3A}" destId="{ED121275-9F64-4F6A-887F-C3798090ADD5}" srcOrd="1" destOrd="0" presId="urn:microsoft.com/office/officeart/2005/8/layout/list1"/>
    <dgm:cxn modelId="{5CDC9A78-2442-4B08-936A-105B42DE86B3}" type="presParOf" srcId="{E13D3F56-41BC-4030-8C5D-B25F235AE25D}" destId="{B1AD7CAE-E9B1-48C4-96C1-AA49CDDA6E2F}" srcOrd="21" destOrd="0" presId="urn:microsoft.com/office/officeart/2005/8/layout/list1"/>
    <dgm:cxn modelId="{6C65F88B-BB7D-4AA6-A334-6D96E3A51F73}" type="presParOf" srcId="{E13D3F56-41BC-4030-8C5D-B25F235AE25D}" destId="{BB0570DC-FC84-4809-B163-CC1F30E5EFEC}" srcOrd="22" destOrd="0" presId="urn:microsoft.com/office/officeart/2005/8/layout/list1"/>
    <dgm:cxn modelId="{8638540A-7159-4F9E-A241-7BC85782A304}" type="presParOf" srcId="{E13D3F56-41BC-4030-8C5D-B25F235AE25D}" destId="{DAFAE00E-594C-40CD-916F-F4992E480F3D}" srcOrd="23" destOrd="0" presId="urn:microsoft.com/office/officeart/2005/8/layout/list1"/>
    <dgm:cxn modelId="{909FCFAF-C1B5-456A-A5B8-893A649AD9AC}" type="presParOf" srcId="{E13D3F56-41BC-4030-8C5D-B25F235AE25D}" destId="{E6F99C8F-BFC3-43D7-B5CB-3B33674E542F}" srcOrd="24" destOrd="0" presId="urn:microsoft.com/office/officeart/2005/8/layout/list1"/>
    <dgm:cxn modelId="{AD6E7948-CA13-44C0-AA84-086BFD0F541C}" type="presParOf" srcId="{E6F99C8F-BFC3-43D7-B5CB-3B33674E542F}" destId="{98E53608-763C-4031-BAF4-FA10CF7E6320}" srcOrd="0" destOrd="0" presId="urn:microsoft.com/office/officeart/2005/8/layout/list1"/>
    <dgm:cxn modelId="{7ECCC0AD-5561-4250-8B35-FBA3F7F66E3F}" type="presParOf" srcId="{E6F99C8F-BFC3-43D7-B5CB-3B33674E542F}" destId="{C885E4A0-1325-49BF-91B7-C017B2EF5864}" srcOrd="1" destOrd="0" presId="urn:microsoft.com/office/officeart/2005/8/layout/list1"/>
    <dgm:cxn modelId="{96DC89E9-B017-44B8-B5FB-9EE0B596A76D}" type="presParOf" srcId="{E13D3F56-41BC-4030-8C5D-B25F235AE25D}" destId="{D1CF9BCE-55DE-4318-98D7-5E4A869A7A49}" srcOrd="25" destOrd="0" presId="urn:microsoft.com/office/officeart/2005/8/layout/list1"/>
    <dgm:cxn modelId="{21D4CA17-0199-4CFF-9DBB-61CEB804092C}" type="presParOf" srcId="{E13D3F56-41BC-4030-8C5D-B25F235AE25D}" destId="{BCD9A869-78A7-48DC-B89E-7FB0AABADE28}" srcOrd="26" destOrd="0" presId="urn:microsoft.com/office/officeart/2005/8/layout/list1"/>
    <dgm:cxn modelId="{60984D52-BD27-45D6-BA76-6A6B7563B107}" type="presParOf" srcId="{E13D3F56-41BC-4030-8C5D-B25F235AE25D}" destId="{5803BF33-FA8E-4C45-9A00-519DA165C8DB}" srcOrd="27" destOrd="0" presId="urn:microsoft.com/office/officeart/2005/8/layout/list1"/>
    <dgm:cxn modelId="{DD701788-B6A9-4BF3-9E66-5ADFAFB3D4BE}" type="presParOf" srcId="{E13D3F56-41BC-4030-8C5D-B25F235AE25D}" destId="{382D4E9D-A13B-4163-A53F-0904B8F1F991}" srcOrd="28" destOrd="0" presId="urn:microsoft.com/office/officeart/2005/8/layout/list1"/>
    <dgm:cxn modelId="{6AB6ECCB-9149-446C-B9D8-D49F73510A10}" type="presParOf" srcId="{382D4E9D-A13B-4163-A53F-0904B8F1F991}" destId="{DC00AC46-4002-47BC-920F-E0379EA7AB9C}" srcOrd="0" destOrd="0" presId="urn:microsoft.com/office/officeart/2005/8/layout/list1"/>
    <dgm:cxn modelId="{5BB662C7-0771-49DE-9FB4-0AA7A9C7BA29}" type="presParOf" srcId="{382D4E9D-A13B-4163-A53F-0904B8F1F991}" destId="{9E010CD1-A63C-491C-9733-C053E3AF49CA}" srcOrd="1" destOrd="0" presId="urn:microsoft.com/office/officeart/2005/8/layout/list1"/>
    <dgm:cxn modelId="{F2A5D695-AB75-4F73-90BB-91B07B4D0E31}" type="presParOf" srcId="{E13D3F56-41BC-4030-8C5D-B25F235AE25D}" destId="{74A5A207-6801-498D-965B-17FB73C08DD5}" srcOrd="29" destOrd="0" presId="urn:microsoft.com/office/officeart/2005/8/layout/list1"/>
    <dgm:cxn modelId="{9DEE616D-063D-498D-B44C-D310F58A40A6}" type="presParOf" srcId="{E13D3F56-41BC-4030-8C5D-B25F235AE25D}" destId="{4B218C29-C497-4A42-A94A-CC95F6AD9681}" srcOrd="3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29E00B-DB6F-4B50-94F0-AF632E504BE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392B7DF-F9DA-4C95-9A0A-55FE5A972445}">
      <dgm:prSet phldrT="[Text]"/>
      <dgm:spPr/>
      <dgm:t>
        <a:bodyPr/>
        <a:lstStyle/>
        <a:p>
          <a:r>
            <a:rPr lang="en-US" dirty="0"/>
            <a:t>Judgments</a:t>
          </a:r>
        </a:p>
      </dgm:t>
    </dgm:pt>
    <dgm:pt modelId="{8EDDE26F-4184-4C9C-B413-564155A673E1}" type="parTrans" cxnId="{E8E516C6-426A-463F-9836-631FE012F6CE}">
      <dgm:prSet/>
      <dgm:spPr/>
      <dgm:t>
        <a:bodyPr/>
        <a:lstStyle/>
        <a:p>
          <a:endParaRPr lang="en-US"/>
        </a:p>
      </dgm:t>
    </dgm:pt>
    <dgm:pt modelId="{739EB36A-6A42-41F7-AA15-46F379980729}" type="sibTrans" cxnId="{E8E516C6-426A-463F-9836-631FE012F6CE}">
      <dgm:prSet/>
      <dgm:spPr/>
      <dgm:t>
        <a:bodyPr/>
        <a:lstStyle/>
        <a:p>
          <a:endParaRPr lang="en-US"/>
        </a:p>
      </dgm:t>
    </dgm:pt>
    <dgm:pt modelId="{882E78DD-D7B4-4962-A987-30C29CB5B35A}">
      <dgm:prSet phldrT="[Text]"/>
      <dgm:spPr/>
      <dgm:t>
        <a:bodyPr/>
        <a:lstStyle/>
        <a:p>
          <a:r>
            <a:rPr lang="en-US" dirty="0"/>
            <a:t>Appropriations Not Otherwise Classified (“</a:t>
          </a:r>
          <a:r>
            <a:rPr lang="en-US" dirty="0" err="1"/>
            <a:t>ANOC</a:t>
          </a:r>
          <a:r>
            <a:rPr lang="en-US" dirty="0"/>
            <a:t>”)</a:t>
          </a:r>
        </a:p>
      </dgm:t>
    </dgm:pt>
    <dgm:pt modelId="{58613805-48FE-4BC8-9FAF-9ADED2DA58B2}" type="parTrans" cxnId="{D148C98C-1613-476B-9F8E-DA61B0995E6E}">
      <dgm:prSet/>
      <dgm:spPr/>
      <dgm:t>
        <a:bodyPr/>
        <a:lstStyle/>
        <a:p>
          <a:endParaRPr lang="en-US"/>
        </a:p>
      </dgm:t>
    </dgm:pt>
    <dgm:pt modelId="{3AAF78E7-B8D4-4F74-9C39-119EADF9CE41}" type="sibTrans" cxnId="{D148C98C-1613-476B-9F8E-DA61B0995E6E}">
      <dgm:prSet/>
      <dgm:spPr/>
      <dgm:t>
        <a:bodyPr/>
        <a:lstStyle/>
        <a:p>
          <a:endParaRPr lang="en-US"/>
        </a:p>
      </dgm:t>
    </dgm:pt>
    <dgm:pt modelId="{E13D3F56-41BC-4030-8C5D-B25F235AE25D}" type="pres">
      <dgm:prSet presAssocID="{3829E00B-DB6F-4B50-94F0-AF632E504BE5}" presName="linear" presStyleCnt="0">
        <dgm:presLayoutVars>
          <dgm:dir/>
          <dgm:animLvl val="lvl"/>
          <dgm:resizeHandles val="exact"/>
        </dgm:presLayoutVars>
      </dgm:prSet>
      <dgm:spPr/>
    </dgm:pt>
    <dgm:pt modelId="{D2F720B3-2DB2-4C46-B232-8CA695C258B1}" type="pres">
      <dgm:prSet presAssocID="{882E78DD-D7B4-4962-A987-30C29CB5B35A}" presName="parentLin" presStyleCnt="0"/>
      <dgm:spPr/>
    </dgm:pt>
    <dgm:pt modelId="{3428F3FD-57CE-4D31-A891-834D122FAC0C}" type="pres">
      <dgm:prSet presAssocID="{882E78DD-D7B4-4962-A987-30C29CB5B35A}" presName="parentLeftMargin" presStyleLbl="node1" presStyleIdx="0" presStyleCnt="2"/>
      <dgm:spPr/>
    </dgm:pt>
    <dgm:pt modelId="{6B26AF41-7859-4797-9FB5-B5088B780BFB}" type="pres">
      <dgm:prSet presAssocID="{882E78DD-D7B4-4962-A987-30C29CB5B35A}" presName="parentText" presStyleLbl="node1" presStyleIdx="0" presStyleCnt="2">
        <dgm:presLayoutVars>
          <dgm:chMax val="0"/>
          <dgm:bulletEnabled val="1"/>
        </dgm:presLayoutVars>
      </dgm:prSet>
      <dgm:spPr/>
    </dgm:pt>
    <dgm:pt modelId="{2AAA3873-C739-4AF8-BCC3-59CA11C56D4F}" type="pres">
      <dgm:prSet presAssocID="{882E78DD-D7B4-4962-A987-30C29CB5B35A}" presName="negativeSpace" presStyleCnt="0"/>
      <dgm:spPr/>
    </dgm:pt>
    <dgm:pt modelId="{4EEEC242-9ED7-4F88-ADD0-0B3C31818563}" type="pres">
      <dgm:prSet presAssocID="{882E78DD-D7B4-4962-A987-30C29CB5B35A}" presName="childText" presStyleLbl="conFgAcc1" presStyleIdx="0" presStyleCnt="2">
        <dgm:presLayoutVars>
          <dgm:bulletEnabled val="1"/>
        </dgm:presLayoutVars>
      </dgm:prSet>
      <dgm:spPr/>
    </dgm:pt>
    <dgm:pt modelId="{90A4B600-D828-4DEE-8E6B-B85D9D819143}" type="pres">
      <dgm:prSet presAssocID="{3AAF78E7-B8D4-4F74-9C39-119EADF9CE41}" presName="spaceBetweenRectangles" presStyleCnt="0"/>
      <dgm:spPr/>
    </dgm:pt>
    <dgm:pt modelId="{E9BFC8B1-0012-4C16-B981-678BD6E898DD}" type="pres">
      <dgm:prSet presAssocID="{B392B7DF-F9DA-4C95-9A0A-55FE5A972445}" presName="parentLin" presStyleCnt="0"/>
      <dgm:spPr/>
    </dgm:pt>
    <dgm:pt modelId="{54F41E02-AA20-46B5-BF86-B32B11193342}" type="pres">
      <dgm:prSet presAssocID="{B392B7DF-F9DA-4C95-9A0A-55FE5A972445}" presName="parentLeftMargin" presStyleLbl="node1" presStyleIdx="0" presStyleCnt="2"/>
      <dgm:spPr/>
    </dgm:pt>
    <dgm:pt modelId="{4F8B11BD-6BF7-45D3-917D-119F29272705}" type="pres">
      <dgm:prSet presAssocID="{B392B7DF-F9DA-4C95-9A0A-55FE5A972445}" presName="parentText" presStyleLbl="node1" presStyleIdx="1" presStyleCnt="2">
        <dgm:presLayoutVars>
          <dgm:chMax val="0"/>
          <dgm:bulletEnabled val="1"/>
        </dgm:presLayoutVars>
      </dgm:prSet>
      <dgm:spPr/>
    </dgm:pt>
    <dgm:pt modelId="{DFD9DAE2-DE7E-4160-AD85-5C907C098C96}" type="pres">
      <dgm:prSet presAssocID="{B392B7DF-F9DA-4C95-9A0A-55FE5A972445}" presName="negativeSpace" presStyleCnt="0"/>
      <dgm:spPr/>
    </dgm:pt>
    <dgm:pt modelId="{64B69719-2A27-4429-BB63-D774B8D1E0F5}" type="pres">
      <dgm:prSet presAssocID="{B392B7DF-F9DA-4C95-9A0A-55FE5A972445}" presName="childText" presStyleLbl="conFgAcc1" presStyleIdx="1" presStyleCnt="2">
        <dgm:presLayoutVars>
          <dgm:bulletEnabled val="1"/>
        </dgm:presLayoutVars>
      </dgm:prSet>
      <dgm:spPr/>
    </dgm:pt>
  </dgm:ptLst>
  <dgm:cxnLst>
    <dgm:cxn modelId="{D72D2722-7017-4CF6-81AE-D9F56D91EEC7}" type="presOf" srcId="{882E78DD-D7B4-4962-A987-30C29CB5B35A}" destId="{3428F3FD-57CE-4D31-A891-834D122FAC0C}" srcOrd="0" destOrd="0" presId="urn:microsoft.com/office/officeart/2005/8/layout/list1"/>
    <dgm:cxn modelId="{4DFC303F-08DA-42F6-8379-34983B956977}" type="presOf" srcId="{B392B7DF-F9DA-4C95-9A0A-55FE5A972445}" destId="{4F8B11BD-6BF7-45D3-917D-119F29272705}" srcOrd="1" destOrd="0" presId="urn:microsoft.com/office/officeart/2005/8/layout/list1"/>
    <dgm:cxn modelId="{BF038E54-0108-49A4-9F02-449521999240}" type="presOf" srcId="{B392B7DF-F9DA-4C95-9A0A-55FE5A972445}" destId="{54F41E02-AA20-46B5-BF86-B32B11193342}" srcOrd="0" destOrd="0" presId="urn:microsoft.com/office/officeart/2005/8/layout/list1"/>
    <dgm:cxn modelId="{D148C98C-1613-476B-9F8E-DA61B0995E6E}" srcId="{3829E00B-DB6F-4B50-94F0-AF632E504BE5}" destId="{882E78DD-D7B4-4962-A987-30C29CB5B35A}" srcOrd="0" destOrd="0" parTransId="{58613805-48FE-4BC8-9FAF-9ADED2DA58B2}" sibTransId="{3AAF78E7-B8D4-4F74-9C39-119EADF9CE41}"/>
    <dgm:cxn modelId="{EAA63BAD-DB64-4286-B58D-25767978F7EA}" type="presOf" srcId="{882E78DD-D7B4-4962-A987-30C29CB5B35A}" destId="{6B26AF41-7859-4797-9FB5-B5088B780BFB}" srcOrd="1" destOrd="0" presId="urn:microsoft.com/office/officeart/2005/8/layout/list1"/>
    <dgm:cxn modelId="{E8E516C6-426A-463F-9836-631FE012F6CE}" srcId="{3829E00B-DB6F-4B50-94F0-AF632E504BE5}" destId="{B392B7DF-F9DA-4C95-9A0A-55FE5A972445}" srcOrd="1" destOrd="0" parTransId="{8EDDE26F-4184-4C9C-B413-564155A673E1}" sibTransId="{739EB36A-6A42-41F7-AA15-46F379980729}"/>
    <dgm:cxn modelId="{5DFC73D9-46DA-42A4-8047-92A887D8F187}" type="presOf" srcId="{3829E00B-DB6F-4B50-94F0-AF632E504BE5}" destId="{E13D3F56-41BC-4030-8C5D-B25F235AE25D}" srcOrd="0" destOrd="0" presId="urn:microsoft.com/office/officeart/2005/8/layout/list1"/>
    <dgm:cxn modelId="{EAE4B2F1-D199-4C6B-AE25-0FEAFF9F4DA3}" type="presParOf" srcId="{E13D3F56-41BC-4030-8C5D-B25F235AE25D}" destId="{D2F720B3-2DB2-4C46-B232-8CA695C258B1}" srcOrd="0" destOrd="0" presId="urn:microsoft.com/office/officeart/2005/8/layout/list1"/>
    <dgm:cxn modelId="{F00E548B-1E1E-4CF3-91A1-994087BC6835}" type="presParOf" srcId="{D2F720B3-2DB2-4C46-B232-8CA695C258B1}" destId="{3428F3FD-57CE-4D31-A891-834D122FAC0C}" srcOrd="0" destOrd="0" presId="urn:microsoft.com/office/officeart/2005/8/layout/list1"/>
    <dgm:cxn modelId="{E73BFD42-5DC2-4419-994F-943405BB536F}" type="presParOf" srcId="{D2F720B3-2DB2-4C46-B232-8CA695C258B1}" destId="{6B26AF41-7859-4797-9FB5-B5088B780BFB}" srcOrd="1" destOrd="0" presId="urn:microsoft.com/office/officeart/2005/8/layout/list1"/>
    <dgm:cxn modelId="{E0252218-0E18-48BD-A306-C4093C0FC483}" type="presParOf" srcId="{E13D3F56-41BC-4030-8C5D-B25F235AE25D}" destId="{2AAA3873-C739-4AF8-BCC3-59CA11C56D4F}" srcOrd="1" destOrd="0" presId="urn:microsoft.com/office/officeart/2005/8/layout/list1"/>
    <dgm:cxn modelId="{28CFDAE3-3DC3-41E2-BA31-934413DAE720}" type="presParOf" srcId="{E13D3F56-41BC-4030-8C5D-B25F235AE25D}" destId="{4EEEC242-9ED7-4F88-ADD0-0B3C31818563}" srcOrd="2" destOrd="0" presId="urn:microsoft.com/office/officeart/2005/8/layout/list1"/>
    <dgm:cxn modelId="{A60B410A-1BA0-4A13-A29A-C6C899E57153}" type="presParOf" srcId="{E13D3F56-41BC-4030-8C5D-B25F235AE25D}" destId="{90A4B600-D828-4DEE-8E6B-B85D9D819143}" srcOrd="3" destOrd="0" presId="urn:microsoft.com/office/officeart/2005/8/layout/list1"/>
    <dgm:cxn modelId="{DA0F4AFC-5E5F-47EA-A4B7-C08F1BC75F81}" type="presParOf" srcId="{E13D3F56-41BC-4030-8C5D-B25F235AE25D}" destId="{E9BFC8B1-0012-4C16-B981-678BD6E898DD}" srcOrd="4" destOrd="0" presId="urn:microsoft.com/office/officeart/2005/8/layout/list1"/>
    <dgm:cxn modelId="{9CAF9BDB-D006-4CC8-87A6-AF703F321D73}" type="presParOf" srcId="{E9BFC8B1-0012-4C16-B981-678BD6E898DD}" destId="{54F41E02-AA20-46B5-BF86-B32B11193342}" srcOrd="0" destOrd="0" presId="urn:microsoft.com/office/officeart/2005/8/layout/list1"/>
    <dgm:cxn modelId="{725E8AE5-456E-42DC-9789-5665EF1A568C}" type="presParOf" srcId="{E9BFC8B1-0012-4C16-B981-678BD6E898DD}" destId="{4F8B11BD-6BF7-45D3-917D-119F29272705}" srcOrd="1" destOrd="0" presId="urn:microsoft.com/office/officeart/2005/8/layout/list1"/>
    <dgm:cxn modelId="{9C384225-8641-48CB-ACFC-502C0D0E508D}" type="presParOf" srcId="{E13D3F56-41BC-4030-8C5D-B25F235AE25D}" destId="{DFD9DAE2-DE7E-4160-AD85-5C907C098C96}" srcOrd="5" destOrd="0" presId="urn:microsoft.com/office/officeart/2005/8/layout/list1"/>
    <dgm:cxn modelId="{792E5C7D-7198-43CC-BAAB-88E2D71350D2}" type="presParOf" srcId="{E13D3F56-41BC-4030-8C5D-B25F235AE25D}" destId="{64B69719-2A27-4429-BB63-D774B8D1E0F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EC242-9ED7-4F88-ADD0-0B3C31818563}">
      <dsp:nvSpPr>
        <dsp:cNvPr id="0" name=""/>
        <dsp:cNvSpPr/>
      </dsp:nvSpPr>
      <dsp:spPr>
        <a:xfrm>
          <a:off x="0" y="268559"/>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26AF41-7859-4797-9FB5-B5088B780BFB}">
      <dsp:nvSpPr>
        <dsp:cNvPr id="0" name=""/>
        <dsp:cNvSpPr/>
      </dsp:nvSpPr>
      <dsp:spPr>
        <a:xfrm>
          <a:off x="304800" y="76679"/>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General Administration</a:t>
          </a:r>
        </a:p>
      </dsp:txBody>
      <dsp:txXfrm>
        <a:off x="323534" y="95413"/>
        <a:ext cx="4229732" cy="346292"/>
      </dsp:txXfrm>
    </dsp:sp>
    <dsp:sp modelId="{64B69719-2A27-4429-BB63-D774B8D1E0F5}">
      <dsp:nvSpPr>
        <dsp:cNvPr id="0" name=""/>
        <dsp:cNvSpPr/>
      </dsp:nvSpPr>
      <dsp:spPr>
        <a:xfrm>
          <a:off x="0" y="858239"/>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8B11BD-6BF7-45D3-917D-119F29272705}">
      <dsp:nvSpPr>
        <dsp:cNvPr id="0" name=""/>
        <dsp:cNvSpPr/>
      </dsp:nvSpPr>
      <dsp:spPr>
        <a:xfrm>
          <a:off x="304800" y="666359"/>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Controller</a:t>
          </a:r>
        </a:p>
      </dsp:txBody>
      <dsp:txXfrm>
        <a:off x="323534" y="685093"/>
        <a:ext cx="4229732" cy="346292"/>
      </dsp:txXfrm>
    </dsp:sp>
    <dsp:sp modelId="{AE260FE3-0439-4FB6-A9F8-88A8BFB40544}">
      <dsp:nvSpPr>
        <dsp:cNvPr id="0" name=""/>
        <dsp:cNvSpPr/>
      </dsp:nvSpPr>
      <dsp:spPr>
        <a:xfrm>
          <a:off x="0" y="1447920"/>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8C8E54-FF8E-41EC-BD33-93B68E95E00D}">
      <dsp:nvSpPr>
        <dsp:cNvPr id="0" name=""/>
        <dsp:cNvSpPr/>
      </dsp:nvSpPr>
      <dsp:spPr>
        <a:xfrm>
          <a:off x="304800" y="1256040"/>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Debt Service</a:t>
          </a:r>
        </a:p>
      </dsp:txBody>
      <dsp:txXfrm>
        <a:off x="323534" y="1274774"/>
        <a:ext cx="4229732" cy="346292"/>
      </dsp:txXfrm>
    </dsp:sp>
    <dsp:sp modelId="{44EA1540-03EA-4034-A63F-6BF98DDA0672}">
      <dsp:nvSpPr>
        <dsp:cNvPr id="0" name=""/>
        <dsp:cNvSpPr/>
      </dsp:nvSpPr>
      <dsp:spPr>
        <a:xfrm>
          <a:off x="0" y="2037600"/>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9B11F8-311B-4528-B79E-772D41B378D5}">
      <dsp:nvSpPr>
        <dsp:cNvPr id="0" name=""/>
        <dsp:cNvSpPr/>
      </dsp:nvSpPr>
      <dsp:spPr>
        <a:xfrm>
          <a:off x="304800" y="1845720"/>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Facilities and Support Services</a:t>
          </a:r>
        </a:p>
      </dsp:txBody>
      <dsp:txXfrm>
        <a:off x="323534" y="1864454"/>
        <a:ext cx="4229732" cy="346292"/>
      </dsp:txXfrm>
    </dsp:sp>
    <dsp:sp modelId="{F3FDB8AE-7555-49F7-8C6C-D12324325441}">
      <dsp:nvSpPr>
        <dsp:cNvPr id="0" name=""/>
        <dsp:cNvSpPr/>
      </dsp:nvSpPr>
      <dsp:spPr>
        <a:xfrm>
          <a:off x="0" y="2627280"/>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F6C4EB-7058-4729-83FD-19C7374A897D}">
      <dsp:nvSpPr>
        <dsp:cNvPr id="0" name=""/>
        <dsp:cNvSpPr/>
      </dsp:nvSpPr>
      <dsp:spPr>
        <a:xfrm>
          <a:off x="304800" y="2435400"/>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County Costs</a:t>
          </a:r>
        </a:p>
      </dsp:txBody>
      <dsp:txXfrm>
        <a:off x="323534" y="2454134"/>
        <a:ext cx="4229732" cy="346292"/>
      </dsp:txXfrm>
    </dsp:sp>
    <dsp:sp modelId="{BB0570DC-FC84-4809-B163-CC1F30E5EFEC}">
      <dsp:nvSpPr>
        <dsp:cNvPr id="0" name=""/>
        <dsp:cNvSpPr/>
      </dsp:nvSpPr>
      <dsp:spPr>
        <a:xfrm>
          <a:off x="0" y="3216960"/>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121275-9F64-4F6A-887F-C3798090ADD5}">
      <dsp:nvSpPr>
        <dsp:cNvPr id="0" name=""/>
        <dsp:cNvSpPr/>
      </dsp:nvSpPr>
      <dsp:spPr>
        <a:xfrm>
          <a:off x="304800" y="3025080"/>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Commonwealth Office of Technology</a:t>
          </a:r>
        </a:p>
      </dsp:txBody>
      <dsp:txXfrm>
        <a:off x="323534" y="3043814"/>
        <a:ext cx="4229732" cy="346292"/>
      </dsp:txXfrm>
    </dsp:sp>
    <dsp:sp modelId="{BCD9A869-78A7-48DC-B89E-7FB0AABADE28}">
      <dsp:nvSpPr>
        <dsp:cNvPr id="0" name=""/>
        <dsp:cNvSpPr/>
      </dsp:nvSpPr>
      <dsp:spPr>
        <a:xfrm>
          <a:off x="0" y="3806640"/>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85E4A0-1325-49BF-91B7-C017B2EF5864}">
      <dsp:nvSpPr>
        <dsp:cNvPr id="0" name=""/>
        <dsp:cNvSpPr/>
      </dsp:nvSpPr>
      <dsp:spPr>
        <a:xfrm>
          <a:off x="304800" y="3614760"/>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Revenue</a:t>
          </a:r>
        </a:p>
      </dsp:txBody>
      <dsp:txXfrm>
        <a:off x="323534" y="3633494"/>
        <a:ext cx="4229732" cy="346292"/>
      </dsp:txXfrm>
    </dsp:sp>
    <dsp:sp modelId="{4B218C29-C497-4A42-A94A-CC95F6AD9681}">
      <dsp:nvSpPr>
        <dsp:cNvPr id="0" name=""/>
        <dsp:cNvSpPr/>
      </dsp:nvSpPr>
      <dsp:spPr>
        <a:xfrm>
          <a:off x="0" y="4396320"/>
          <a:ext cx="6096000" cy="32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010CD1-A63C-491C-9733-C053E3AF49CA}">
      <dsp:nvSpPr>
        <dsp:cNvPr id="0" name=""/>
        <dsp:cNvSpPr/>
      </dsp:nvSpPr>
      <dsp:spPr>
        <a:xfrm>
          <a:off x="304800" y="4204440"/>
          <a:ext cx="4267200"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577850">
            <a:lnSpc>
              <a:spcPct val="90000"/>
            </a:lnSpc>
            <a:spcBef>
              <a:spcPct val="0"/>
            </a:spcBef>
            <a:spcAft>
              <a:spcPct val="35000"/>
            </a:spcAft>
            <a:buNone/>
          </a:pPr>
          <a:r>
            <a:rPr lang="en-US" sz="1300" kern="1200" dirty="0"/>
            <a:t>Property Valuation Administrators</a:t>
          </a:r>
        </a:p>
      </dsp:txBody>
      <dsp:txXfrm>
        <a:off x="323534" y="4223174"/>
        <a:ext cx="4229732"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EC242-9ED7-4F88-ADD0-0B3C31818563}">
      <dsp:nvSpPr>
        <dsp:cNvPr id="0" name=""/>
        <dsp:cNvSpPr/>
      </dsp:nvSpPr>
      <dsp:spPr>
        <a:xfrm>
          <a:off x="0" y="1613499"/>
          <a:ext cx="6096000" cy="378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26AF41-7859-4797-9FB5-B5088B780BFB}">
      <dsp:nvSpPr>
        <dsp:cNvPr id="0" name=""/>
        <dsp:cNvSpPr/>
      </dsp:nvSpPr>
      <dsp:spPr>
        <a:xfrm>
          <a:off x="304800" y="1392099"/>
          <a:ext cx="4267200" cy="442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666750">
            <a:lnSpc>
              <a:spcPct val="90000"/>
            </a:lnSpc>
            <a:spcBef>
              <a:spcPct val="0"/>
            </a:spcBef>
            <a:spcAft>
              <a:spcPct val="35000"/>
            </a:spcAft>
            <a:buNone/>
          </a:pPr>
          <a:r>
            <a:rPr lang="en-US" sz="1500" kern="1200" dirty="0"/>
            <a:t>Appropriations Not Otherwise Classified (“</a:t>
          </a:r>
          <a:r>
            <a:rPr lang="en-US" sz="1500" kern="1200" dirty="0" err="1"/>
            <a:t>ANOC</a:t>
          </a:r>
          <a:r>
            <a:rPr lang="en-US" sz="1500" kern="1200" dirty="0"/>
            <a:t>”)</a:t>
          </a:r>
        </a:p>
      </dsp:txBody>
      <dsp:txXfrm>
        <a:off x="326416" y="1413715"/>
        <a:ext cx="4223968" cy="399568"/>
      </dsp:txXfrm>
    </dsp:sp>
    <dsp:sp modelId="{64B69719-2A27-4429-BB63-D774B8D1E0F5}">
      <dsp:nvSpPr>
        <dsp:cNvPr id="0" name=""/>
        <dsp:cNvSpPr/>
      </dsp:nvSpPr>
      <dsp:spPr>
        <a:xfrm>
          <a:off x="0" y="2293900"/>
          <a:ext cx="6096000" cy="378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8B11BD-6BF7-45D3-917D-119F29272705}">
      <dsp:nvSpPr>
        <dsp:cNvPr id="0" name=""/>
        <dsp:cNvSpPr/>
      </dsp:nvSpPr>
      <dsp:spPr>
        <a:xfrm>
          <a:off x="304800" y="2072500"/>
          <a:ext cx="4267200" cy="442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666750">
            <a:lnSpc>
              <a:spcPct val="90000"/>
            </a:lnSpc>
            <a:spcBef>
              <a:spcPct val="0"/>
            </a:spcBef>
            <a:spcAft>
              <a:spcPct val="35000"/>
            </a:spcAft>
            <a:buNone/>
          </a:pPr>
          <a:r>
            <a:rPr lang="en-US" sz="1500" kern="1200" dirty="0"/>
            <a:t>Judgments</a:t>
          </a:r>
        </a:p>
      </dsp:txBody>
      <dsp:txXfrm>
        <a:off x="326416" y="2094116"/>
        <a:ext cx="422396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0.27588</cdr:x>
      <cdr:y>0.5</cdr:y>
    </cdr:from>
    <cdr:to>
      <cdr:x>0.70556</cdr:x>
      <cdr:y>0.58901</cdr:y>
    </cdr:to>
    <cdr:sp macro="" textlink="">
      <cdr:nvSpPr>
        <cdr:cNvPr id="2" name="TextBox 1"/>
        <cdr:cNvSpPr txBox="1"/>
      </cdr:nvSpPr>
      <cdr:spPr>
        <a:xfrm xmlns:a="http://schemas.openxmlformats.org/drawingml/2006/main">
          <a:off x="2326839" y="2433217"/>
          <a:ext cx="3623979" cy="4331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a:t>$ 928.6 Million</a:t>
          </a:r>
        </a:p>
      </cdr:txBody>
    </cdr:sp>
  </cdr:relSizeAnchor>
</c:userShapes>
</file>

<file path=ppt/drawings/drawing2.xml><?xml version="1.0" encoding="utf-8"?>
<c:userShapes xmlns:c="http://schemas.openxmlformats.org/drawingml/2006/chart">
  <cdr:relSizeAnchor xmlns:cdr="http://schemas.openxmlformats.org/drawingml/2006/chartDrawing">
    <cdr:from>
      <cdr:x>0.27588</cdr:x>
      <cdr:y>0.5</cdr:y>
    </cdr:from>
    <cdr:to>
      <cdr:x>0.70556</cdr:x>
      <cdr:y>0.58901</cdr:y>
    </cdr:to>
    <cdr:sp macro="" textlink="">
      <cdr:nvSpPr>
        <cdr:cNvPr id="2" name="TextBox 1"/>
        <cdr:cNvSpPr txBox="1"/>
      </cdr:nvSpPr>
      <cdr:spPr>
        <a:xfrm xmlns:a="http://schemas.openxmlformats.org/drawingml/2006/main">
          <a:off x="2326839" y="2433217"/>
          <a:ext cx="3623979" cy="4331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a:t>$ 1.055 Billion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6726"/>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6"/>
          </a:xfrm>
          <a:prstGeom prst="rect">
            <a:avLst/>
          </a:prstGeom>
        </p:spPr>
        <p:txBody>
          <a:bodyPr vert="horz" lIns="91431" tIns="45715" rIns="91431" bIns="45715" rtlCol="0"/>
          <a:lstStyle>
            <a:lvl1pPr algn="r">
              <a:defRPr sz="1200"/>
            </a:lvl1pPr>
          </a:lstStyle>
          <a:p>
            <a:fld id="{FBF3B423-6CFE-4BEE-A4B4-62CCDAE3DF39}" type="datetimeFigureOut">
              <a:rPr lang="en-US" smtClean="0"/>
              <a:t>5/29/2024</a:t>
            </a:fld>
            <a:endParaRPr lang="en-US"/>
          </a:p>
        </p:txBody>
      </p:sp>
      <p:sp>
        <p:nvSpPr>
          <p:cNvPr id="4" name="Footer Placeholder 3"/>
          <p:cNvSpPr>
            <a:spLocks noGrp="1"/>
          </p:cNvSpPr>
          <p:nvPr>
            <p:ph type="ftr" sz="quarter" idx="2"/>
          </p:nvPr>
        </p:nvSpPr>
        <p:spPr>
          <a:xfrm>
            <a:off x="2" y="8829676"/>
            <a:ext cx="3038475" cy="466726"/>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6"/>
          </a:xfrm>
          <a:prstGeom prst="rect">
            <a:avLst/>
          </a:prstGeom>
        </p:spPr>
        <p:txBody>
          <a:bodyPr vert="horz" lIns="91431" tIns="45715" rIns="91431" bIns="45715" rtlCol="0" anchor="b"/>
          <a:lstStyle>
            <a:lvl1pPr algn="r">
              <a:defRPr sz="1200"/>
            </a:lvl1pPr>
          </a:lstStyle>
          <a:p>
            <a:fld id="{5EF6C6CE-6194-4FB8-8A02-CD284742F732}" type="slidenum">
              <a:rPr lang="en-US" smtClean="0"/>
              <a:t>‹#›</a:t>
            </a:fld>
            <a:endParaRPr lang="en-US"/>
          </a:p>
        </p:txBody>
      </p:sp>
    </p:spTree>
    <p:extLst>
      <p:ext uri="{BB962C8B-B14F-4D97-AF65-F5344CB8AC3E}">
        <p14:creationId xmlns:p14="http://schemas.microsoft.com/office/powerpoint/2010/main" val="2856938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5" rIns="93167" bIns="4658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5" rIns="93167" bIns="46585" rtlCol="0"/>
          <a:lstStyle>
            <a:lvl1pPr algn="r">
              <a:defRPr sz="1200"/>
            </a:lvl1pPr>
          </a:lstStyle>
          <a:p>
            <a:fld id="{6AED0702-867D-4CCF-BADE-514FA1348131}" type="datetimeFigureOut">
              <a:rPr lang="en-US" smtClean="0"/>
              <a:pPr/>
              <a:t>5/29/2024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5" rIns="93167" bIns="4658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5" rIns="93167" bIns="4658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5" rIns="93167"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5" rIns="93167" bIns="46585" rtlCol="0" anchor="b"/>
          <a:lstStyle>
            <a:lvl1pPr algn="r">
              <a:defRPr sz="1200"/>
            </a:lvl1pPr>
          </a:lstStyle>
          <a:p>
            <a:fld id="{05ED1F4C-05E5-496B-B7A8-AEE7112DDE11}" type="slidenum">
              <a:rPr lang="en-US" smtClean="0"/>
              <a:pPr/>
              <a:t>‹#›</a:t>
            </a:fld>
            <a:endParaRPr lang="en-US" dirty="0"/>
          </a:p>
        </p:txBody>
      </p:sp>
    </p:spTree>
    <p:extLst>
      <p:ext uri="{BB962C8B-B14F-4D97-AF65-F5344CB8AC3E}">
        <p14:creationId xmlns:p14="http://schemas.microsoft.com/office/powerpoint/2010/main" val="221357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5B8C4-29BD-40E5-87F6-E148D4E392A6}" type="slidenum">
              <a:rPr lang="en-US" smtClean="0"/>
              <a:t>1</a:t>
            </a:fld>
            <a:endParaRPr lang="en-US" dirty="0"/>
          </a:p>
        </p:txBody>
      </p:sp>
    </p:spTree>
    <p:extLst>
      <p:ext uri="{BB962C8B-B14F-4D97-AF65-F5344CB8AC3E}">
        <p14:creationId xmlns:p14="http://schemas.microsoft.com/office/powerpoint/2010/main" val="1541897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Controller Appropriation/Budget Unit is responsible for all aspects of accounting principals and procedures, financial accounting systems and internal accounting control policies and procedures.</a:t>
            </a:r>
          </a:p>
          <a:p>
            <a:pPr marL="171450" indent="-171450">
              <a:buFontTx/>
              <a:buChar char="-"/>
            </a:pPr>
            <a:r>
              <a:rPr lang="en-US" baseline="0" dirty="0"/>
              <a:t>Six budget units – including the Office of the Controller, Office of Procurement Services, and State Risk and Insurance Services Division (which manages the State’s self-insured auto program and the State Fire and Tornado Insurance Fund).</a:t>
            </a:r>
          </a:p>
          <a:p>
            <a:pPr marL="171450" indent="-171450">
              <a:buFontTx/>
              <a:buChar char="-"/>
            </a:pPr>
            <a:r>
              <a:rPr lang="en-US" baseline="0" dirty="0"/>
              <a:t>$22M total appropriation in FY23 &amp; $23M in FY24.</a:t>
            </a:r>
          </a:p>
          <a:p>
            <a:pPr marL="171450" indent="-171450">
              <a:buFontTx/>
              <a:buChar char="-"/>
            </a:pPr>
            <a:r>
              <a:rPr lang="en-US" baseline="0" dirty="0"/>
              <a:t>RF receipts in this AP unit include the EMARS assessment (assessment for usage of state accounting system), EBI fee(EMARS reporting tool).</a:t>
            </a:r>
          </a:p>
          <a:p>
            <a:pPr marL="171450" indent="-171450">
              <a:buFontTx/>
              <a:buChar char="-"/>
            </a:pPr>
            <a:r>
              <a:rPr lang="en-US" baseline="0" dirty="0"/>
              <a:t>Remaining RF receipts…</a:t>
            </a:r>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10</a:t>
            </a:fld>
            <a:endParaRPr lang="en-US" dirty="0"/>
          </a:p>
        </p:txBody>
      </p:sp>
    </p:spTree>
    <p:extLst>
      <p:ext uri="{BB962C8B-B14F-4D97-AF65-F5344CB8AC3E}">
        <p14:creationId xmlns:p14="http://schemas.microsoft.com/office/powerpoint/2010/main" val="982028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Debt Service Appropriation/Budget Unit houses previously authorized General Fund debt service. Does not include debt service for debt issued in the current biennium.</a:t>
            </a:r>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11</a:t>
            </a:fld>
            <a:endParaRPr lang="en-US" dirty="0"/>
          </a:p>
        </p:txBody>
      </p:sp>
    </p:spTree>
    <p:extLst>
      <p:ext uri="{BB962C8B-B14F-4D97-AF65-F5344CB8AC3E}">
        <p14:creationId xmlns:p14="http://schemas.microsoft.com/office/powerpoint/2010/main" val="3171638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Facilities and Support Services appropriation unit. Seven budget units. This AP unit manages the state construction program and maintains </a:t>
            </a:r>
            <a:r>
              <a:rPr lang="en-US" baseline="0" dirty="0" err="1"/>
              <a:t>FAC’s</a:t>
            </a:r>
            <a:r>
              <a:rPr lang="en-US" baseline="0" dirty="0"/>
              <a:t> buildings.</a:t>
            </a:r>
          </a:p>
          <a:p>
            <a:pPr marL="171450" indent="-171450">
              <a:buFontTx/>
              <a:buChar char="-"/>
            </a:pPr>
            <a:r>
              <a:rPr lang="en-US" baseline="0" dirty="0"/>
              <a:t>$73M total appropriation in FY23 &amp; $84M in FY24.</a:t>
            </a:r>
          </a:p>
          <a:p>
            <a:pPr marL="171450" indent="-171450">
              <a:buFontTx/>
              <a:buChar char="-"/>
            </a:pPr>
            <a:r>
              <a:rPr lang="en-US" baseline="0" dirty="0"/>
              <a:t>Majority of RF receipts in this AP unit are from the Property Management Fund.  This is rent charged to state agencies. Rent is charged at $16.50/sq ft. Increase in 50 cents from the FY22 rate.</a:t>
            </a:r>
          </a:p>
          <a:p>
            <a:pPr marL="171450" indent="-171450">
              <a:buFontTx/>
              <a:buChar char="-"/>
            </a:pPr>
            <a:r>
              <a:rPr lang="en-US" baseline="0" dirty="0"/>
              <a:t>Remaining RF receipts…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Restricted Funds include the Finance Facilities Services Fund (Berry Hill/Old Gov Mansion rental fees), Finance Federal Surplus Fund (Admin fees from agencies for sale of surplus federal property), and Finance State Surplus Fund.</a:t>
            </a: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12</a:t>
            </a:fld>
            <a:endParaRPr lang="en-US" dirty="0"/>
          </a:p>
        </p:txBody>
      </p:sp>
    </p:spTree>
    <p:extLst>
      <p:ext uri="{BB962C8B-B14F-4D97-AF65-F5344CB8AC3E}">
        <p14:creationId xmlns:p14="http://schemas.microsoft.com/office/powerpoint/2010/main" val="4090078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County Costs appropriation unit. Ten budget units. The County Cost program provides payment to local officials for the performance of functions required by state statute.</a:t>
            </a:r>
          </a:p>
          <a:p>
            <a:pPr marL="171450" indent="-171450">
              <a:buFontTx/>
              <a:buChar char="-"/>
            </a:pPr>
            <a:r>
              <a:rPr lang="en-US" baseline="0" dirty="0"/>
              <a:t>$31M total appropriation in FY23 &amp; FY24.</a:t>
            </a:r>
          </a:p>
          <a:p>
            <a:pPr marL="171450" indent="-171450">
              <a:buFontTx/>
              <a:buChar char="-"/>
            </a:pPr>
            <a:r>
              <a:rPr lang="en-US" baseline="0" dirty="0"/>
              <a:t>RF receipts in this AP unit are from the DUI Service Fee fund ($425 fee to persons convicted of DUI) and the Public Defender Fund.</a:t>
            </a:r>
          </a:p>
          <a:p>
            <a:r>
              <a:rPr lang="en-US" baseline="0" dirty="0"/>
              <a:t>-  County Costs staff are under Controller (Division of Local Government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13</a:t>
            </a:fld>
            <a:endParaRPr lang="en-US" dirty="0"/>
          </a:p>
        </p:txBody>
      </p:sp>
    </p:spTree>
    <p:extLst>
      <p:ext uri="{BB962C8B-B14F-4D97-AF65-F5344CB8AC3E}">
        <p14:creationId xmlns:p14="http://schemas.microsoft.com/office/powerpoint/2010/main" val="1211987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COT appropriation unit. Five budget units. Two advisory councils. COT provides technical support to all Executive Branch agencies. </a:t>
            </a:r>
            <a:r>
              <a:rPr lang="en-US" dirty="0"/>
              <a:t>COT operates as an internal service fund agency with budgeted support derived through the application of a federally-approved cost allocation plan, which distributes costs to state agencies based on utilization of </a:t>
            </a:r>
            <a:r>
              <a:rPr lang="en-US" dirty="0" err="1"/>
              <a:t>COT’s</a:t>
            </a:r>
            <a:r>
              <a:rPr lang="en-US" dirty="0"/>
              <a:t> services. The rate schedule is reviewed annually and adjusted as necessary to reflect actual cost. </a:t>
            </a:r>
            <a:endParaRPr lang="en-US" baseline="0" dirty="0"/>
          </a:p>
          <a:p>
            <a:pPr marL="171450" indent="-171450">
              <a:buFontTx/>
              <a:buChar char="-"/>
            </a:pPr>
            <a:r>
              <a:rPr lang="en-US" baseline="0" dirty="0"/>
              <a:t>$154M total appropriation in FY23 &amp; $156M in FY24.</a:t>
            </a:r>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14</a:t>
            </a:fld>
            <a:endParaRPr lang="en-US" dirty="0"/>
          </a:p>
        </p:txBody>
      </p:sp>
    </p:spTree>
    <p:extLst>
      <p:ext uri="{BB962C8B-B14F-4D97-AF65-F5344CB8AC3E}">
        <p14:creationId xmlns:p14="http://schemas.microsoft.com/office/powerpoint/2010/main" val="3622986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Dept. of Revenue appropriation unit. Eight budget units. Revenue is responsible for the assessment and collection of over 40 separate state taxes.</a:t>
            </a:r>
          </a:p>
          <a:p>
            <a:pPr marL="171450" indent="-171450">
              <a:buFontTx/>
              <a:buChar char="-"/>
            </a:pPr>
            <a:r>
              <a:rPr lang="en-US" baseline="0" dirty="0"/>
              <a:t>$131M total appropriation in FY23 &amp; $135M in FY24.</a:t>
            </a:r>
          </a:p>
          <a:p>
            <a:pPr marL="171450" indent="-171450">
              <a:buFontTx/>
              <a:buChar char="-"/>
            </a:pPr>
            <a:r>
              <a:rPr lang="en-US" baseline="0" dirty="0"/>
              <a:t>RF receipts in revenue are generated from certain taxes. The statutes that specify the use of these RF receipts are </a:t>
            </a:r>
            <a:r>
              <a:rPr lang="en-US" baseline="0" dirty="0" err="1"/>
              <a:t>notwithstood</a:t>
            </a:r>
            <a:r>
              <a:rPr lang="en-US" baseline="0" dirty="0"/>
              <a:t> in the budget bill.</a:t>
            </a:r>
          </a:p>
        </p:txBody>
      </p:sp>
      <p:sp>
        <p:nvSpPr>
          <p:cNvPr id="4" name="Slide Number Placeholder 3"/>
          <p:cNvSpPr>
            <a:spLocks noGrp="1"/>
          </p:cNvSpPr>
          <p:nvPr>
            <p:ph type="sldNum" sz="quarter" idx="10"/>
          </p:nvPr>
        </p:nvSpPr>
        <p:spPr/>
        <p:txBody>
          <a:bodyPr/>
          <a:lstStyle/>
          <a:p>
            <a:fld id="{05ED1F4C-05E5-496B-B7A8-AEE7112DDE11}" type="slidenum">
              <a:rPr lang="en-US" smtClean="0"/>
              <a:pPr/>
              <a:t>15</a:t>
            </a:fld>
            <a:endParaRPr lang="en-US" dirty="0"/>
          </a:p>
        </p:txBody>
      </p:sp>
    </p:spTree>
    <p:extLst>
      <p:ext uri="{BB962C8B-B14F-4D97-AF65-F5344CB8AC3E}">
        <p14:creationId xmlns:p14="http://schemas.microsoft.com/office/powerpoint/2010/main" val="978338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70000"/>
              </a:lnSpc>
              <a:spcBef>
                <a:spcPts val="200"/>
              </a:spcBef>
              <a:spcAft>
                <a:spcPts val="400"/>
              </a:spcAft>
              <a:buFont typeface="Arial" panose="020B0604020202020204" pitchFamily="34" charset="0"/>
              <a:buChar char="•"/>
            </a:pPr>
            <a:r>
              <a:rPr lang="en-US" b="1" dirty="0"/>
              <a:t>PVA - $69M total appropriation in each FY.</a:t>
            </a:r>
          </a:p>
          <a:p>
            <a:pPr algn="just">
              <a:lnSpc>
                <a:spcPct val="70000"/>
              </a:lnSpc>
              <a:spcBef>
                <a:spcPts val="200"/>
              </a:spcBef>
              <a:spcAft>
                <a:spcPts val="400"/>
              </a:spcAft>
              <a:buFont typeface="Arial" panose="020B0604020202020204" pitchFamily="34" charset="0"/>
              <a:buChar char="•"/>
            </a:pPr>
            <a:endParaRPr lang="en-US" b="1" dirty="0"/>
          </a:p>
          <a:p>
            <a:pPr algn="just">
              <a:lnSpc>
                <a:spcPct val="70000"/>
              </a:lnSpc>
              <a:spcBef>
                <a:spcPts val="200"/>
              </a:spcBef>
              <a:spcAft>
                <a:spcPts val="400"/>
              </a:spcAft>
              <a:buFont typeface="Arial" panose="020B0604020202020204" pitchFamily="34" charset="0"/>
              <a:buChar char="•"/>
            </a:pPr>
            <a:r>
              <a:rPr lang="en-US" b="1" dirty="0"/>
              <a:t>What they do: </a:t>
            </a:r>
            <a:r>
              <a:rPr lang="en-US" dirty="0"/>
              <a:t>Locates, identifies, and assesses at fair market value taxable real property (land and improvements) and tangible personal property (ATV’s, boat, etc.) in the county.</a:t>
            </a:r>
            <a:r>
              <a:rPr lang="en-US" baseline="0" dirty="0"/>
              <a:t> Majority of property tax revenue funds school districts. </a:t>
            </a:r>
          </a:p>
          <a:p>
            <a:pPr algn="just">
              <a:lnSpc>
                <a:spcPct val="70000"/>
              </a:lnSpc>
              <a:spcBef>
                <a:spcPts val="200"/>
              </a:spcBef>
              <a:spcAft>
                <a:spcPts val="400"/>
              </a:spcAft>
              <a:buFont typeface="Arial" panose="020B0604020202020204" pitchFamily="34" charset="0"/>
              <a:buChar char="•"/>
            </a:pPr>
            <a:endParaRPr lang="en-US" baseline="0" dirty="0"/>
          </a:p>
          <a:p>
            <a:pPr algn="just">
              <a:lnSpc>
                <a:spcPct val="70000"/>
              </a:lnSpc>
              <a:spcBef>
                <a:spcPts val="200"/>
              </a:spcBef>
              <a:spcAft>
                <a:spcPts val="400"/>
              </a:spcAft>
              <a:buFont typeface="Arial" panose="020B0604020202020204" pitchFamily="34" charset="0"/>
              <a:buChar char="•"/>
            </a:pPr>
            <a:r>
              <a:rPr lang="en-US" baseline="0" dirty="0"/>
              <a:t>RF – Collections from County PVA’s – RF uses are not restricted and also note that PVA’s are required to supplement their GF with local fund dollars.</a:t>
            </a:r>
          </a:p>
        </p:txBody>
      </p:sp>
      <p:sp>
        <p:nvSpPr>
          <p:cNvPr id="4" name="Slide Number Placeholder 3"/>
          <p:cNvSpPr>
            <a:spLocks noGrp="1"/>
          </p:cNvSpPr>
          <p:nvPr>
            <p:ph type="sldNum" sz="quarter" idx="10"/>
          </p:nvPr>
        </p:nvSpPr>
        <p:spPr/>
        <p:txBody>
          <a:bodyPr/>
          <a:lstStyle/>
          <a:p>
            <a:fld id="{05ED1F4C-05E5-496B-B7A8-AEE7112DDE11}" type="slidenum">
              <a:rPr lang="en-US" smtClean="0"/>
              <a:pPr/>
              <a:t>16</a:t>
            </a:fld>
            <a:endParaRPr lang="en-US" dirty="0"/>
          </a:p>
        </p:txBody>
      </p:sp>
    </p:spTree>
    <p:extLst>
      <p:ext uri="{BB962C8B-B14F-4D97-AF65-F5344CB8AC3E}">
        <p14:creationId xmlns:p14="http://schemas.microsoft.com/office/powerpoint/2010/main" val="1541058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ED1F4C-05E5-496B-B7A8-AEE7112DDE11}" type="slidenum">
              <a:rPr lang="en-US" smtClean="0"/>
              <a:pPr/>
              <a:t>17</a:t>
            </a:fld>
            <a:endParaRPr lang="en-US" dirty="0"/>
          </a:p>
        </p:txBody>
      </p:sp>
    </p:spTree>
    <p:extLst>
      <p:ext uri="{BB962C8B-B14F-4D97-AF65-F5344CB8AC3E}">
        <p14:creationId xmlns:p14="http://schemas.microsoft.com/office/powerpoint/2010/main" val="2452597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gn="just">
              <a:lnSpc>
                <a:spcPct val="70000"/>
              </a:lnSpc>
              <a:spcBef>
                <a:spcPts val="200"/>
              </a:spcBef>
              <a:spcAft>
                <a:spcPts val="400"/>
              </a:spcAft>
              <a:buFont typeface="Arial" panose="020B0604020202020204" pitchFamily="34" charset="0"/>
              <a:buChar char="•"/>
            </a:pPr>
            <a:r>
              <a:rPr lang="en-US" dirty="0"/>
              <a:t> </a:t>
            </a:r>
            <a:r>
              <a:rPr lang="en-US" dirty="0" err="1"/>
              <a:t>ANOC</a:t>
            </a:r>
            <a:r>
              <a:rPr lang="en-US" dirty="0"/>
              <a:t> is located under General Government in the budget bill. Appropriations in </a:t>
            </a:r>
            <a:r>
              <a:rPr lang="en-US" dirty="0" err="1"/>
              <a:t>ANOC</a:t>
            </a:r>
            <a:r>
              <a:rPr lang="en-US" dirty="0"/>
              <a:t> are not </a:t>
            </a:r>
            <a:r>
              <a:rPr lang="en-US" dirty="0" err="1"/>
              <a:t>relted</a:t>
            </a:r>
            <a:r>
              <a:rPr lang="en-US" dirty="0"/>
              <a:t> to a particular program or agency. If expenses exceed the appropriation, they may draw from the General Fund Surplus Account or Budget Reserve Trust Fund.</a:t>
            </a:r>
          </a:p>
          <a:p>
            <a:pPr algn="just">
              <a:lnSpc>
                <a:spcPct val="70000"/>
              </a:lnSpc>
              <a:spcBef>
                <a:spcPts val="200"/>
              </a:spcBef>
              <a:spcAft>
                <a:spcPts val="400"/>
              </a:spcAft>
              <a:buFont typeface="Arial" panose="020B0604020202020204" pitchFamily="34" charset="0"/>
              <a:buNone/>
            </a:pPr>
            <a:endParaRPr lang="en-US" dirty="0"/>
          </a:p>
          <a:p>
            <a:pPr algn="just">
              <a:lnSpc>
                <a:spcPct val="70000"/>
              </a:lnSpc>
              <a:spcBef>
                <a:spcPts val="200"/>
              </a:spcBef>
              <a:spcAft>
                <a:spcPts val="400"/>
              </a:spcAft>
              <a:buFont typeface="Arial" panose="020B0604020202020204" pitchFamily="34" charset="0"/>
              <a:buChar char="•"/>
            </a:pPr>
            <a:r>
              <a:rPr lang="en-US" dirty="0"/>
              <a:t>Attorney General Expense - payment of expenses incurred by the Attorney General for defending current or former employees of the Commonwealth</a:t>
            </a:r>
          </a:p>
          <a:p>
            <a:pPr algn="just">
              <a:lnSpc>
                <a:spcPct val="70000"/>
              </a:lnSpc>
              <a:spcBef>
                <a:spcPts val="200"/>
              </a:spcBef>
              <a:spcAft>
                <a:spcPts val="400"/>
              </a:spcAft>
              <a:buFont typeface="Arial" panose="020B0604020202020204" pitchFamily="34" charset="0"/>
              <a:buChar char="•"/>
            </a:pPr>
            <a:r>
              <a:rPr lang="en-US" dirty="0"/>
              <a:t>Board of Claims Award - payment of damages sustained by a person or property resulting from negligence on the part of the Commonwealth (awards under $5,000 are paid from funds of the agency at fault and awards against the Transportation Cabinet are paid from the Road Fund/maximum award on a single claim is $200,000 - cap of $350,000 on multiple claims arising from the same incident)</a:t>
            </a:r>
          </a:p>
          <a:p>
            <a:pPr algn="just">
              <a:lnSpc>
                <a:spcPct val="70000"/>
              </a:lnSpc>
              <a:spcBef>
                <a:spcPts val="200"/>
              </a:spcBef>
              <a:spcAft>
                <a:spcPts val="400"/>
              </a:spcAft>
              <a:buFont typeface="Arial" panose="020B0604020202020204" pitchFamily="34" charset="0"/>
              <a:buChar char="•"/>
            </a:pPr>
            <a:r>
              <a:rPr lang="en-US" dirty="0"/>
              <a:t>Guardian Ad Litem - payment of legal representation for minors and/or indigent custodians in dependency, neglect, and abuse ($500 per case – Circuit Court/$250 per case – District Court) as well as voluntary and involuntary parental rights termination cases ($500 per case) and representation for the performance of an abortion upon a minor ($500 per case) – oversight by the Division of Administrative Services</a:t>
            </a:r>
          </a:p>
          <a:p>
            <a:pPr algn="just">
              <a:lnSpc>
                <a:spcPct val="70000"/>
              </a:lnSpc>
              <a:spcBef>
                <a:spcPts val="200"/>
              </a:spcBef>
              <a:spcAft>
                <a:spcPts val="400"/>
              </a:spcAft>
              <a:buFont typeface="Arial" panose="020B0604020202020204" pitchFamily="34" charset="0"/>
              <a:buChar char="•"/>
            </a:pPr>
            <a:r>
              <a:rPr lang="en-US" dirty="0"/>
              <a:t>Prior Year Claims - payment of expenses incurred by a state agency not paid, yet did not exceed funds available, in the fiscal year in which the expense was incurred – claims limited to those incurred during the two preceding fiscal years (claims exceeding this scope presented by the Office of the Controller in the “Claims Bill”)</a:t>
            </a:r>
          </a:p>
          <a:p>
            <a:pPr algn="just">
              <a:lnSpc>
                <a:spcPct val="70000"/>
              </a:lnSpc>
              <a:spcBef>
                <a:spcPts val="200"/>
              </a:spcBef>
              <a:spcAft>
                <a:spcPts val="400"/>
              </a:spcAft>
              <a:buFont typeface="Arial" panose="020B0604020202020204" pitchFamily="34" charset="0"/>
              <a:buChar char="•"/>
            </a:pPr>
            <a:r>
              <a:rPr lang="en-US" dirty="0"/>
              <a:t>Unredeemed Checks Refunded - issuance of a new check when a check issued by the Commonwealth is presented for payment between one and five years later (claims exceeding this scope presented by the Office of the Controller in the “Claims Bill”)</a:t>
            </a:r>
          </a:p>
          <a:p>
            <a:pPr algn="just">
              <a:spcBef>
                <a:spcPts val="200"/>
              </a:spcBef>
              <a:spcAft>
                <a:spcPts val="400"/>
              </a:spcAft>
              <a:buFont typeface="Arial" panose="020B0604020202020204" pitchFamily="34" charset="0"/>
              <a:buChar char="•"/>
            </a:pPr>
            <a:r>
              <a:rPr lang="en-US" dirty="0"/>
              <a:t>Involuntary Commitments-</a:t>
            </a:r>
            <a:r>
              <a:rPr lang="en-US" dirty="0" err="1"/>
              <a:t>ICF</a:t>
            </a:r>
            <a:r>
              <a:rPr lang="en-US" dirty="0"/>
              <a:t>/MR - payment of legal representation for persons involuntarily committed to Intermediate Care Facilities for Individuals with Mental Retardation ($500 per case – Circuit Court/$250 per case – District Court) – oversight by the Division of Administrative Services</a:t>
            </a:r>
          </a:p>
          <a:p>
            <a:pPr algn="just">
              <a:spcBef>
                <a:spcPts val="200"/>
              </a:spcBef>
              <a:spcAft>
                <a:spcPts val="400"/>
              </a:spcAft>
              <a:buFont typeface="Arial" panose="020B0604020202020204" pitchFamily="34" charset="0"/>
              <a:buChar char="•"/>
            </a:pPr>
            <a:r>
              <a:rPr lang="en-US" dirty="0"/>
              <a:t>Frankfort in Lieu of Taxes - payment to the City of Frankfort for fire and police protection on state-owned property and other municipal services as provided to commercial and industrial taxpayers</a:t>
            </a:r>
          </a:p>
          <a:p>
            <a:pPr algn="just">
              <a:spcBef>
                <a:spcPts val="200"/>
              </a:spcBef>
              <a:spcAft>
                <a:spcPts val="400"/>
              </a:spcAft>
              <a:buFont typeface="Arial" panose="020B0604020202020204" pitchFamily="34" charset="0"/>
              <a:buChar char="•"/>
            </a:pPr>
            <a:r>
              <a:rPr lang="en-US" dirty="0"/>
              <a:t>Frankfort Cemetery – payment of $3,100 per annum for the upkeep of Daniel Boone’s grave</a:t>
            </a:r>
          </a:p>
          <a:p>
            <a:pPr algn="just">
              <a:spcBef>
                <a:spcPts val="200"/>
              </a:spcBef>
              <a:spcAft>
                <a:spcPts val="400"/>
              </a:spcAft>
              <a:buFont typeface="Arial" panose="020B0604020202020204" pitchFamily="34" charset="0"/>
              <a:buChar char="•"/>
            </a:pPr>
            <a:r>
              <a:rPr lang="en-US" dirty="0"/>
              <a:t>Survivor Benefits – lump-sum payment of $80,000 to the spouse of a police officer, sheriff or other official with equivalent peace office powers as well as the spouse of a firefighter duty (presumption of death in the line of duty for firefighters who obtain certain types of cancer), member of the National Guard or Reserve component on active duty, or emergency medical provider killed in the line of duty as well as insurance premiums for firefighters permanently and totally disabled in line of duty ($600 per month)</a:t>
            </a:r>
          </a:p>
          <a:p>
            <a:pPr lvl="1" algn="just">
              <a:buFont typeface="Arial" panose="020B0604020202020204" pitchFamily="34" charset="0"/>
              <a:buChar char="•"/>
            </a:pPr>
            <a:r>
              <a:rPr lang="en-US" dirty="0"/>
              <a:t>If there are surviving children and a surviving spouse, then the payment shall be apportioned equally among the surviving children and the spouse</a:t>
            </a:r>
          </a:p>
          <a:p>
            <a:pPr lvl="1" algn="just">
              <a:buFont typeface="Arial" panose="020B0604020202020204" pitchFamily="34" charset="0"/>
              <a:buChar char="•"/>
            </a:pPr>
            <a:r>
              <a:rPr lang="en-US" dirty="0"/>
              <a:t>If there is no surviving spouse, then the payment shall be made to the surviving children; and if there are no surviving children, then the payment shall be made to any parents of the deceased</a:t>
            </a:r>
          </a:p>
          <a:p>
            <a:pPr algn="just">
              <a:lnSpc>
                <a:spcPct val="70000"/>
              </a:lnSpc>
              <a:spcBef>
                <a:spcPts val="200"/>
              </a:spcBef>
              <a:spcAft>
                <a:spcPts val="400"/>
              </a:spcAft>
              <a:buFont typeface="Arial" panose="020B0604020202020204" pitchFamily="34" charset="0"/>
              <a:buChar char="•"/>
            </a:pPr>
            <a:r>
              <a:rPr lang="en-US" dirty="0"/>
              <a:t>Medical Malpractice Liability Insurance Reimbursement - payment of premiums for Medical Professional Liability Insurance for charitable health care providers</a:t>
            </a:r>
          </a:p>
          <a:p>
            <a:pPr algn="just">
              <a:lnSpc>
                <a:spcPct val="70000"/>
              </a:lnSpc>
              <a:spcBef>
                <a:spcPts val="200"/>
              </a:spcBef>
              <a:spcAft>
                <a:spcPts val="400"/>
              </a:spcAft>
              <a:buFont typeface="Arial" panose="020B0604020202020204" pitchFamily="34" charset="0"/>
              <a:buChar char="•"/>
            </a:pPr>
            <a:r>
              <a:rPr lang="en-US" dirty="0"/>
              <a:t>Blanket Employee Bonds – payment of premiums for blanket bonds for most state employees</a:t>
            </a:r>
          </a:p>
          <a:p>
            <a:pPr lvl="1" algn="just">
              <a:buFont typeface="Arial" panose="020B0604020202020204" pitchFamily="34" charset="0"/>
              <a:buChar char="•"/>
            </a:pPr>
            <a:endParaRPr lang="en-US" sz="2600" dirty="0"/>
          </a:p>
          <a:p>
            <a:pPr algn="just">
              <a:lnSpc>
                <a:spcPct val="70000"/>
              </a:lnSpc>
              <a:spcBef>
                <a:spcPts val="200"/>
              </a:spcBef>
              <a:spcAft>
                <a:spcPts val="400"/>
              </a:spcAft>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18</a:t>
            </a:fld>
            <a:endParaRPr lang="en-US" dirty="0"/>
          </a:p>
        </p:txBody>
      </p:sp>
    </p:spTree>
    <p:extLst>
      <p:ext uri="{BB962C8B-B14F-4D97-AF65-F5344CB8AC3E}">
        <p14:creationId xmlns:p14="http://schemas.microsoft.com/office/powerpoint/2010/main" val="1681733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Bef>
                <a:spcPts val="200"/>
              </a:spcBef>
              <a:spcAft>
                <a:spcPts val="400"/>
              </a:spcAft>
              <a:buFont typeface="Arial" panose="020B0604020202020204" pitchFamily="34" charset="0"/>
              <a:buNone/>
            </a:pPr>
            <a:r>
              <a:rPr lang="en-US" dirty="0"/>
              <a:t>- Payments include: </a:t>
            </a:r>
          </a:p>
          <a:p>
            <a:pPr lvl="1" algn="just">
              <a:buFont typeface="Arial" panose="020B0604020202020204" pitchFamily="34" charset="0"/>
              <a:buChar char="•"/>
            </a:pPr>
            <a:r>
              <a:rPr lang="en-US" dirty="0"/>
              <a:t>Judgments rendered against the Commonwealth by courts and/or orders of the State Personnel Board;</a:t>
            </a:r>
          </a:p>
          <a:p>
            <a:pPr lvl="1" algn="just">
              <a:buFont typeface="Arial" panose="020B0604020202020204" pitchFamily="34" charset="0"/>
              <a:buChar char="•"/>
            </a:pPr>
            <a:r>
              <a:rPr lang="en-US" dirty="0"/>
              <a:t>Medical malpractice judgments against UK and/or </a:t>
            </a:r>
            <a:r>
              <a:rPr lang="en-US" dirty="0" err="1"/>
              <a:t>UofL</a:t>
            </a:r>
            <a:r>
              <a:rPr lang="en-US" dirty="0"/>
              <a:t>; and,</a:t>
            </a:r>
          </a:p>
          <a:p>
            <a:pPr lvl="1" algn="just">
              <a:buFont typeface="Arial" panose="020B0604020202020204" pitchFamily="34" charset="0"/>
              <a:buChar char="•"/>
            </a:pPr>
            <a:r>
              <a:rPr lang="en-US" dirty="0"/>
              <a:t>Judgments, audit adjustments, and excess billings to federal programs related to transfers from statewide </a:t>
            </a:r>
            <a:r>
              <a:rPr lang="en-US" dirty="0" err="1"/>
              <a:t>ISFs</a:t>
            </a:r>
            <a:r>
              <a:rPr lang="en-US" dirty="0"/>
              <a:t> to the General Fund.</a:t>
            </a:r>
          </a:p>
          <a:p>
            <a:pPr algn="just">
              <a:spcBef>
                <a:spcPts val="200"/>
              </a:spcBef>
              <a:spcAft>
                <a:spcPts val="400"/>
              </a:spcAft>
              <a:buFont typeface="Arial" panose="020B0604020202020204" pitchFamily="34" charset="0"/>
              <a:buNone/>
            </a:pPr>
            <a:r>
              <a:rPr lang="en-US" dirty="0"/>
              <a:t>- Currently around $18M in continuing appropriation from the last biennium.</a:t>
            </a:r>
          </a:p>
        </p:txBody>
      </p:sp>
      <p:sp>
        <p:nvSpPr>
          <p:cNvPr id="4" name="Slide Number Placeholder 3"/>
          <p:cNvSpPr>
            <a:spLocks noGrp="1"/>
          </p:cNvSpPr>
          <p:nvPr>
            <p:ph type="sldNum" sz="quarter" idx="10"/>
          </p:nvPr>
        </p:nvSpPr>
        <p:spPr/>
        <p:txBody>
          <a:bodyPr/>
          <a:lstStyle/>
          <a:p>
            <a:fld id="{05ED1F4C-05E5-496B-B7A8-AEE7112DDE11}" type="slidenum">
              <a:rPr lang="en-US" smtClean="0"/>
              <a:pPr/>
              <a:t>19</a:t>
            </a:fld>
            <a:endParaRPr lang="en-US" dirty="0"/>
          </a:p>
        </p:txBody>
      </p:sp>
    </p:spTree>
    <p:extLst>
      <p:ext uri="{BB962C8B-B14F-4D97-AF65-F5344CB8AC3E}">
        <p14:creationId xmlns:p14="http://schemas.microsoft.com/office/powerpoint/2010/main" val="3556474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Finance and Administration Cabinet is responsible for managing the state’s financial resources and providing central administrative services to state and local government agencies.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Some of the Cabinet’s duties includes construction of state facilities, property management (including motor vehicle fleet), tax administration and collection, and management of the Commonwealth’s IT systems,.</a:t>
            </a: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2</a:t>
            </a:fld>
            <a:endParaRPr lang="en-US" dirty="0"/>
          </a:p>
        </p:txBody>
      </p:sp>
    </p:spTree>
    <p:extLst>
      <p:ext uri="{BB962C8B-B14F-4D97-AF65-F5344CB8AC3E}">
        <p14:creationId xmlns:p14="http://schemas.microsoft.com/office/powerpoint/2010/main" val="2160523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ED1F4C-05E5-496B-B7A8-AEE7112DDE11}" type="slidenum">
              <a:rPr lang="en-US" smtClean="0"/>
              <a:pPr/>
              <a:t>20</a:t>
            </a:fld>
            <a:endParaRPr lang="en-US" dirty="0"/>
          </a:p>
        </p:txBody>
      </p:sp>
    </p:spTree>
    <p:extLst>
      <p:ext uri="{BB962C8B-B14F-4D97-AF65-F5344CB8AC3E}">
        <p14:creationId xmlns:p14="http://schemas.microsoft.com/office/powerpoint/2010/main" val="1484635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8 total appropriations within the FAC.</a:t>
            </a:r>
          </a:p>
        </p:txBody>
      </p:sp>
      <p:sp>
        <p:nvSpPr>
          <p:cNvPr id="4" name="Slide Number Placeholder 3"/>
          <p:cNvSpPr>
            <a:spLocks noGrp="1"/>
          </p:cNvSpPr>
          <p:nvPr>
            <p:ph type="sldNum" sz="quarter" idx="10"/>
          </p:nvPr>
        </p:nvSpPr>
        <p:spPr/>
        <p:txBody>
          <a:bodyPr/>
          <a:lstStyle/>
          <a:p>
            <a:fld id="{05ED1F4C-05E5-496B-B7A8-AEE7112DDE11}" type="slidenum">
              <a:rPr lang="en-US" smtClean="0"/>
              <a:pPr/>
              <a:t>3</a:t>
            </a:fld>
            <a:endParaRPr lang="en-US" dirty="0"/>
          </a:p>
        </p:txBody>
      </p:sp>
    </p:spTree>
    <p:extLst>
      <p:ext uri="{BB962C8B-B14F-4D97-AF65-F5344CB8AC3E}">
        <p14:creationId xmlns:p14="http://schemas.microsoft.com/office/powerpoint/2010/main" val="373671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Two separate Administratively Attached Appropriation units.</a:t>
            </a:r>
          </a:p>
          <a:p>
            <a:endParaRPr lang="en-US" baseline="0" dirty="0"/>
          </a:p>
          <a:p>
            <a:r>
              <a:rPr lang="en-US" baseline="0" dirty="0"/>
              <a:t>These are under the “General Government” section of the Budget Bill, but administratively attached to FAC.</a:t>
            </a:r>
          </a:p>
        </p:txBody>
      </p:sp>
      <p:sp>
        <p:nvSpPr>
          <p:cNvPr id="4" name="Slide Number Placeholder 3"/>
          <p:cNvSpPr>
            <a:spLocks noGrp="1"/>
          </p:cNvSpPr>
          <p:nvPr>
            <p:ph type="sldNum" sz="quarter" idx="10"/>
          </p:nvPr>
        </p:nvSpPr>
        <p:spPr/>
        <p:txBody>
          <a:bodyPr/>
          <a:lstStyle/>
          <a:p>
            <a:fld id="{05ED1F4C-05E5-496B-B7A8-AEE7112DDE11}" type="slidenum">
              <a:rPr lang="en-US" smtClean="0"/>
              <a:pPr/>
              <a:t>4</a:t>
            </a:fld>
            <a:endParaRPr lang="en-US" dirty="0"/>
          </a:p>
        </p:txBody>
      </p:sp>
    </p:spTree>
    <p:extLst>
      <p:ext uri="{BB962C8B-B14F-4D97-AF65-F5344CB8AC3E}">
        <p14:creationId xmlns:p14="http://schemas.microsoft.com/office/powerpoint/2010/main" val="2354632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A look at Cabinet’s source of funds (or appropriations) for fiscal year 2023.</a:t>
            </a:r>
          </a:p>
          <a:p>
            <a:pPr marL="171450" indent="-171450">
              <a:buFontTx/>
              <a:buChar char="-"/>
            </a:pPr>
            <a:endParaRPr lang="en-US" baseline="0" dirty="0"/>
          </a:p>
          <a:p>
            <a:pPr marL="171450" indent="-171450">
              <a:buFontTx/>
              <a:buChar char="-"/>
            </a:pPr>
            <a:r>
              <a:rPr lang="en-US" baseline="0" dirty="0"/>
              <a:t>Total appropriations across all fund types for the cabinet in fiscal year 2023 is $995M.</a:t>
            </a:r>
          </a:p>
          <a:p>
            <a:pPr marL="171450" indent="-171450">
              <a:buFontTx/>
              <a:buChar char="-"/>
            </a:pPr>
            <a:endParaRPr lang="en-US" baseline="0" dirty="0"/>
          </a:p>
          <a:p>
            <a:pPr marL="171450" indent="-171450">
              <a:buFontTx/>
              <a:buChar char="-"/>
            </a:pPr>
            <a:r>
              <a:rPr lang="en-US" baseline="0" dirty="0"/>
              <a:t>Largest fund source is general fund, $637M – $392M of that total general fund is debt service.</a:t>
            </a:r>
          </a:p>
          <a:p>
            <a:pPr marL="171450" indent="-171450">
              <a:buFontTx/>
              <a:buChar char="-"/>
            </a:pPr>
            <a:endParaRPr lang="en-US" baseline="0" dirty="0"/>
          </a:p>
          <a:p>
            <a:pPr marL="171450" indent="-171450">
              <a:buFontTx/>
              <a:buChar char="-"/>
            </a:pPr>
            <a:r>
              <a:rPr lang="en-US" baseline="0" dirty="0"/>
              <a:t>Restricted Funds are the second largest source of appropriation for the cabinet. The cabinet’s RF’s are comprised of several sources. A large portion of restricted fund receipts are generated from internal service funds – funds that serve and charge other state agencies.</a:t>
            </a:r>
          </a:p>
          <a:p>
            <a:pPr marL="171450" indent="-171450">
              <a:buFontTx/>
              <a:buChar char="-"/>
            </a:pPr>
            <a:endParaRPr lang="en-US" baseline="0" dirty="0"/>
          </a:p>
          <a:p>
            <a:pPr marL="171450" indent="-171450">
              <a:buFontTx/>
              <a:buChar char="-"/>
            </a:pPr>
            <a:r>
              <a:rPr lang="en-US" baseline="0" dirty="0"/>
              <a:t>Examples of functions within the cabinet that use Internal Service Funds:</a:t>
            </a:r>
          </a:p>
          <a:p>
            <a:pPr lvl="1" algn="just">
              <a:buFont typeface="Arial" panose="020B0604020202020204" pitchFamily="34" charset="0"/>
              <a:buChar char="•"/>
            </a:pPr>
            <a:r>
              <a:rPr lang="en-US" sz="1200" b="1" dirty="0">
                <a:solidFill>
                  <a:schemeClr val="tx1"/>
                </a:solidFill>
              </a:rPr>
              <a:t> State Motor Vehicle Fleet</a:t>
            </a:r>
            <a:r>
              <a:rPr lang="en-US" sz="1200" dirty="0">
                <a:solidFill>
                  <a:schemeClr val="tx1"/>
                </a:solidFill>
              </a:rPr>
              <a:t>– Management and maintenance of the state fleet; </a:t>
            </a:r>
          </a:p>
          <a:p>
            <a:pPr lvl="1" algn="just">
              <a:buFont typeface="Arial" panose="020B0604020202020204" pitchFamily="34" charset="0"/>
              <a:buChar char="•"/>
            </a:pPr>
            <a:r>
              <a:rPr lang="en-US" sz="1200" b="1" dirty="0">
                <a:solidFill>
                  <a:schemeClr val="tx1"/>
                </a:solidFill>
              </a:rPr>
              <a:t> Commonwealth Office of Technology or COT - Computer Services </a:t>
            </a:r>
            <a:r>
              <a:rPr lang="en-US" sz="1200" dirty="0">
                <a:solidFill>
                  <a:schemeClr val="tx1"/>
                </a:solidFill>
              </a:rPr>
              <a:t>- COT charges other state agencies for their IT services;</a:t>
            </a:r>
          </a:p>
          <a:p>
            <a:pPr lvl="1" algn="just">
              <a:buFont typeface="Arial" panose="020B0604020202020204" pitchFamily="34" charset="0"/>
              <a:buChar char="•"/>
            </a:pPr>
            <a:r>
              <a:rPr lang="en-US" sz="1200" b="1" dirty="0">
                <a:solidFill>
                  <a:schemeClr val="tx1"/>
                </a:solidFill>
              </a:rPr>
              <a:t> Property Management </a:t>
            </a:r>
            <a:r>
              <a:rPr lang="en-US" sz="1200" dirty="0">
                <a:solidFill>
                  <a:schemeClr val="tx1"/>
                </a:solidFill>
              </a:rPr>
              <a:t>- Space rental and maintenance; and,</a:t>
            </a:r>
          </a:p>
          <a:p>
            <a:pPr lvl="1" algn="just">
              <a:buFont typeface="Arial" panose="020B0604020202020204" pitchFamily="34" charset="0"/>
              <a:buChar char="•"/>
            </a:pPr>
            <a:r>
              <a:rPr lang="en-US" sz="1200" b="1" dirty="0">
                <a:solidFill>
                  <a:schemeClr val="tx1"/>
                </a:solidFill>
              </a:rPr>
              <a:t> Risk Management - </a:t>
            </a:r>
            <a:r>
              <a:rPr lang="en-US" sz="1200" dirty="0">
                <a:solidFill>
                  <a:schemeClr val="tx1"/>
                </a:solidFill>
              </a:rPr>
              <a:t>Self-insurance operations administered by the Commonwealth (i.e. Fire and Tornado Insurance Programs)</a:t>
            </a:r>
          </a:p>
          <a:p>
            <a:pPr marL="628650" lvl="1" indent="-171450">
              <a:buFontTx/>
              <a:buChar char="-"/>
            </a:pPr>
            <a:endParaRPr lang="en-US" baseline="0" dirty="0"/>
          </a:p>
        </p:txBody>
      </p:sp>
      <p:sp>
        <p:nvSpPr>
          <p:cNvPr id="4" name="Slide Number Placeholder 3"/>
          <p:cNvSpPr>
            <a:spLocks noGrp="1"/>
          </p:cNvSpPr>
          <p:nvPr>
            <p:ph type="sldNum" sz="quarter" idx="10"/>
          </p:nvPr>
        </p:nvSpPr>
        <p:spPr/>
        <p:txBody>
          <a:bodyPr/>
          <a:lstStyle/>
          <a:p>
            <a:fld id="{2935B8C4-29BD-40E5-87F6-E148D4E392A6}" type="slidenum">
              <a:rPr lang="en-US" smtClean="0"/>
              <a:t>5</a:t>
            </a:fld>
            <a:endParaRPr lang="en-US" dirty="0"/>
          </a:p>
        </p:txBody>
      </p:sp>
    </p:spTree>
    <p:extLst>
      <p:ext uri="{BB962C8B-B14F-4D97-AF65-F5344CB8AC3E}">
        <p14:creationId xmlns:p14="http://schemas.microsoft.com/office/powerpoint/2010/main" val="640316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Each slice of the pie is an appropriation unit.</a:t>
            </a:r>
          </a:p>
        </p:txBody>
      </p:sp>
      <p:sp>
        <p:nvSpPr>
          <p:cNvPr id="4" name="Slide Number Placeholder 3"/>
          <p:cNvSpPr>
            <a:spLocks noGrp="1"/>
          </p:cNvSpPr>
          <p:nvPr>
            <p:ph type="sldNum" sz="quarter" idx="10"/>
          </p:nvPr>
        </p:nvSpPr>
        <p:spPr/>
        <p:txBody>
          <a:bodyPr/>
          <a:lstStyle/>
          <a:p>
            <a:fld id="{2935B8C4-29BD-40E5-87F6-E148D4E392A6}" type="slidenum">
              <a:rPr lang="en-US" smtClean="0"/>
              <a:t>6</a:t>
            </a:fld>
            <a:endParaRPr lang="en-US" dirty="0"/>
          </a:p>
        </p:txBody>
      </p:sp>
    </p:spTree>
    <p:extLst>
      <p:ext uri="{BB962C8B-B14F-4D97-AF65-F5344CB8AC3E}">
        <p14:creationId xmlns:p14="http://schemas.microsoft.com/office/powerpoint/2010/main" val="965173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baseline="0" dirty="0"/>
          </a:p>
        </p:txBody>
      </p:sp>
      <p:sp>
        <p:nvSpPr>
          <p:cNvPr id="4" name="Slide Number Placeholder 3"/>
          <p:cNvSpPr>
            <a:spLocks noGrp="1"/>
          </p:cNvSpPr>
          <p:nvPr>
            <p:ph type="sldNum" sz="quarter" idx="10"/>
          </p:nvPr>
        </p:nvSpPr>
        <p:spPr/>
        <p:txBody>
          <a:bodyPr/>
          <a:lstStyle/>
          <a:p>
            <a:fld id="{2935B8C4-29BD-40E5-87F6-E148D4E392A6}" type="slidenum">
              <a:rPr lang="en-US" smtClean="0"/>
              <a:t>7</a:t>
            </a:fld>
            <a:endParaRPr lang="en-US" dirty="0"/>
          </a:p>
        </p:txBody>
      </p:sp>
    </p:spTree>
    <p:extLst>
      <p:ext uri="{BB962C8B-B14F-4D97-AF65-F5344CB8AC3E}">
        <p14:creationId xmlns:p14="http://schemas.microsoft.com/office/powerpoint/2010/main" val="2754229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935B8C4-29BD-40E5-87F6-E148D4E392A6}" type="slidenum">
              <a:rPr lang="en-US" smtClean="0"/>
              <a:t>8</a:t>
            </a:fld>
            <a:endParaRPr lang="en-US" dirty="0"/>
          </a:p>
        </p:txBody>
      </p:sp>
    </p:spTree>
    <p:extLst>
      <p:ext uri="{BB962C8B-B14F-4D97-AF65-F5344CB8AC3E}">
        <p14:creationId xmlns:p14="http://schemas.microsoft.com/office/powerpoint/2010/main" val="3687012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r>
              <a:rPr lang="en-US" baseline="0" dirty="0"/>
              <a:t>General Administration Appropriation/Budget Unit is responsible for the administration of the cabinet.</a:t>
            </a:r>
          </a:p>
          <a:p>
            <a:pPr marL="171450" indent="-171450">
              <a:buFontTx/>
              <a:buChar char="-"/>
            </a:pPr>
            <a:r>
              <a:rPr lang="en-US" baseline="0" dirty="0"/>
              <a:t>Seven budget units or allotments within the AP unit – including the Secretary, Fleet Management, and Postal Services.</a:t>
            </a:r>
          </a:p>
          <a:p>
            <a:pPr marL="171450" indent="-171450">
              <a:buFontTx/>
              <a:buChar char="-"/>
            </a:pPr>
            <a:r>
              <a:rPr lang="en-US" baseline="0" dirty="0"/>
              <a:t>$104M total appropriation in FY23 &amp; $101M in FY24.</a:t>
            </a:r>
          </a:p>
          <a:p>
            <a:pPr marL="171450" indent="-171450">
              <a:buFontTx/>
              <a:buChar char="-"/>
            </a:pPr>
            <a:r>
              <a:rPr lang="en-US" baseline="0" dirty="0"/>
              <a:t>Majority of RF receipts in this AP unit are from the Fleet Management Fund. Internal service fund = receipts come from other state agencies. The use of these funds are dedicated/restricted to operating, maintaining, and replacing vehicles.</a:t>
            </a:r>
          </a:p>
          <a:p>
            <a:pPr marL="171450" indent="-171450">
              <a:buFontTx/>
              <a:buChar char="-"/>
            </a:pPr>
            <a:r>
              <a:rPr lang="en-US" baseline="0" dirty="0"/>
              <a:t>Remaining RF receipts includes postal receipts, telecommunications rebates, and restricted fund transfers from other appropriation units (AKA support/operating transfers)</a:t>
            </a:r>
          </a:p>
          <a:p>
            <a:r>
              <a:rPr lang="en-US" baseline="0" dirty="0"/>
              <a:t>-   100% of the federal funds in this appropriation are a line item for the Emergency Rental Assistance Program. This is an American Rescue Plan Act (</a:t>
            </a:r>
            <a:r>
              <a:rPr lang="en-US" baseline="0" dirty="0" err="1"/>
              <a:t>ARPA</a:t>
            </a:r>
            <a:r>
              <a:rPr lang="en-US" baseline="0" dirty="0"/>
              <a:t>) program.</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9</a:t>
            </a:fld>
            <a:endParaRPr lang="en-US" dirty="0"/>
          </a:p>
        </p:txBody>
      </p:sp>
    </p:spTree>
    <p:extLst>
      <p:ext uri="{BB962C8B-B14F-4D97-AF65-F5344CB8AC3E}">
        <p14:creationId xmlns:p14="http://schemas.microsoft.com/office/powerpoint/2010/main" val="433389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217FA9-5845-4BDF-BBCE-0FFB288DDED0}"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34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553F5B-95B5-42D9-B826-6B7C2AAAB83E}"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708517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F84DA-B3A7-43C8-AF1D-456442F9A3B2}"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96281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4F3CE-E736-4373-8D49-0ACD56468317}"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571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3AE94C-B73F-4F57-ACD9-65FE959DF645}"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299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EC61DB-4B4C-4393-9A59-9D074116DD0B}" type="datetime1">
              <a:rPr lang="en-US" smtClean="0"/>
              <a:t>5/29/2024</a:t>
            </a:fld>
            <a:endParaRPr lang="en-US" dirty="0"/>
          </a:p>
        </p:txBody>
      </p:sp>
      <p:sp>
        <p:nvSpPr>
          <p:cNvPr id="6" name="Footer Placeholder 5"/>
          <p:cNvSpPr>
            <a:spLocks noGrp="1"/>
          </p:cNvSpPr>
          <p:nvPr>
            <p:ph type="ftr" sz="quarter" idx="11"/>
          </p:nvPr>
        </p:nvSpPr>
        <p:spPr/>
        <p:txBody>
          <a:bodyPr/>
          <a:lstStyle/>
          <a:p>
            <a:r>
              <a:rPr lang="en-US"/>
              <a:t>LRC Office of Budget Review</a:t>
            </a:r>
            <a:endParaRPr lang="en-US" dirty="0"/>
          </a:p>
        </p:txBody>
      </p:sp>
      <p:sp>
        <p:nvSpPr>
          <p:cNvPr id="7" name="Slide Number Placeholder 6"/>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36257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5A7C3-2A17-4CF2-90D3-9127EBAF043D}" type="datetime1">
              <a:rPr lang="en-US" smtClean="0"/>
              <a:t>5/29/2024</a:t>
            </a:fld>
            <a:endParaRPr lang="en-US" dirty="0"/>
          </a:p>
        </p:txBody>
      </p:sp>
      <p:sp>
        <p:nvSpPr>
          <p:cNvPr id="8" name="Footer Placeholder 7"/>
          <p:cNvSpPr>
            <a:spLocks noGrp="1"/>
          </p:cNvSpPr>
          <p:nvPr>
            <p:ph type="ftr" sz="quarter" idx="11"/>
          </p:nvPr>
        </p:nvSpPr>
        <p:spPr/>
        <p:txBody>
          <a:bodyPr/>
          <a:lstStyle/>
          <a:p>
            <a:r>
              <a:rPr lang="en-US"/>
              <a:t>LRC Office of Budget Review</a:t>
            </a:r>
            <a:endParaRPr lang="en-US" dirty="0"/>
          </a:p>
        </p:txBody>
      </p:sp>
      <p:sp>
        <p:nvSpPr>
          <p:cNvPr id="9" name="Slide Number Placeholder 8"/>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888909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596326-1D79-406A-981C-167A56713CA2}" type="datetime1">
              <a:rPr lang="en-US" smtClean="0"/>
              <a:t>5/29/2024</a:t>
            </a:fld>
            <a:endParaRPr lang="en-US" dirty="0"/>
          </a:p>
        </p:txBody>
      </p:sp>
      <p:sp>
        <p:nvSpPr>
          <p:cNvPr id="4" name="Footer Placeholder 3"/>
          <p:cNvSpPr>
            <a:spLocks noGrp="1"/>
          </p:cNvSpPr>
          <p:nvPr>
            <p:ph type="ftr" sz="quarter" idx="11"/>
          </p:nvPr>
        </p:nvSpPr>
        <p:spPr/>
        <p:txBody>
          <a:bodyPr/>
          <a:lstStyle/>
          <a:p>
            <a:r>
              <a:rPr lang="en-US"/>
              <a:t>LRC Office of Budget Review</a:t>
            </a:r>
            <a:endParaRPr lang="en-US" dirty="0"/>
          </a:p>
        </p:txBody>
      </p:sp>
      <p:sp>
        <p:nvSpPr>
          <p:cNvPr id="5" name="Slide Number Placeholder 4"/>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73097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62C553-A3FF-4477-B423-8579144AD01D}" type="datetime1">
              <a:rPr lang="en-US" smtClean="0"/>
              <a:t>5/29/2024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LRC Office of Budget Review</a:t>
            </a:r>
            <a:endParaRPr lang="en-US" dirty="0"/>
          </a:p>
        </p:txBody>
      </p:sp>
      <p:sp>
        <p:nvSpPr>
          <p:cNvPr id="9" name="Slide Number Placeholder 8"/>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88373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1AF37E7-B049-491D-8800-D2EDFB61D975}" type="datetime1">
              <a:rPr lang="en-US" smtClean="0"/>
              <a:t>5/29/2024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LRC Office of Budget Review</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50052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B71F8-924F-4FC5-B3BC-66CF61D785E7}" type="datetime1">
              <a:rPr lang="en-US" smtClean="0"/>
              <a:t>5/29/2024</a:t>
            </a:fld>
            <a:endParaRPr lang="en-US" dirty="0"/>
          </a:p>
        </p:txBody>
      </p:sp>
      <p:sp>
        <p:nvSpPr>
          <p:cNvPr id="6" name="Footer Placeholder 5"/>
          <p:cNvSpPr>
            <a:spLocks noGrp="1"/>
          </p:cNvSpPr>
          <p:nvPr>
            <p:ph type="ftr" sz="quarter" idx="11"/>
          </p:nvPr>
        </p:nvSpPr>
        <p:spPr/>
        <p:txBody>
          <a:bodyPr/>
          <a:lstStyle/>
          <a:p>
            <a:r>
              <a:rPr lang="en-US"/>
              <a:t>LRC Office of Budget Review</a:t>
            </a:r>
            <a:endParaRPr lang="en-US" dirty="0"/>
          </a:p>
        </p:txBody>
      </p:sp>
      <p:sp>
        <p:nvSpPr>
          <p:cNvPr id="7" name="Slide Number Placeholder 6"/>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455363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68EDFB0-965C-4E32-8964-1FFF044FA775}" type="datetime1">
              <a:rPr lang="en-US" smtClean="0"/>
              <a:t>5/29/2024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LRC Office of Budget Review</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75BD6E0-CBC4-4B0E-8789-88250BB53F6B}"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4592409"/>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Ethan.Williams@lrc.ky.gov"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18" y="2404534"/>
            <a:ext cx="8164082" cy="1646302"/>
          </a:xfrm>
        </p:spPr>
        <p:txBody>
          <a:bodyPr>
            <a:noAutofit/>
          </a:bodyPr>
          <a:lstStyle/>
          <a:p>
            <a:r>
              <a:rPr lang="en-US" sz="4400" dirty="0"/>
              <a:t>Finance and Administration Cabinet</a:t>
            </a:r>
            <a:br>
              <a:rPr lang="en-US" sz="4400" dirty="0"/>
            </a:br>
            <a:r>
              <a:rPr lang="en-US" sz="4400" dirty="0"/>
              <a:t>Overview</a:t>
            </a:r>
          </a:p>
        </p:txBody>
      </p:sp>
      <p:sp>
        <p:nvSpPr>
          <p:cNvPr id="3" name="Subtitle 2"/>
          <p:cNvSpPr>
            <a:spLocks noGrp="1"/>
          </p:cNvSpPr>
          <p:nvPr>
            <p:ph type="subTitle" idx="1"/>
          </p:nvPr>
        </p:nvSpPr>
        <p:spPr/>
        <p:txBody>
          <a:bodyPr>
            <a:normAutofit fontScale="85000" lnSpcReduction="20000"/>
          </a:bodyPr>
          <a:lstStyle/>
          <a:p>
            <a:r>
              <a:rPr lang="en-US" dirty="0"/>
              <a:t>Jeremy Simpson                     </a:t>
            </a:r>
          </a:p>
          <a:p>
            <a:r>
              <a:rPr lang="en-US" dirty="0"/>
              <a:t>LRC Office of Budget Review</a:t>
            </a:r>
          </a:p>
          <a:p>
            <a:r>
              <a:rPr lang="en-US" dirty="0"/>
              <a:t>June 2024</a:t>
            </a:r>
          </a:p>
        </p:txBody>
      </p:sp>
    </p:spTree>
    <p:extLst>
      <p:ext uri="{BB962C8B-B14F-4D97-AF65-F5344CB8AC3E}">
        <p14:creationId xmlns:p14="http://schemas.microsoft.com/office/powerpoint/2010/main" val="363109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t>Controller</a:t>
            </a:r>
            <a:b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a:t>
            </a:r>
            <a:r>
              <a:rPr lang="en-US" sz="1800" dirty="0">
                <a:latin typeface="Calibri Light" panose="020F0302020204030204"/>
              </a:rPr>
              <a:t>80</a:t>
            </a: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 Employees)</a:t>
            </a:r>
            <a:endParaRPr lang="en-US" sz="1800" dirty="0"/>
          </a:p>
        </p:txBody>
      </p:sp>
      <p:sp>
        <p:nvSpPr>
          <p:cNvPr id="9" name="Content Placeholder 8"/>
          <p:cNvSpPr>
            <a:spLocks noGrp="1"/>
          </p:cNvSpPr>
          <p:nvPr>
            <p:ph idx="1"/>
          </p:nvPr>
        </p:nvSpPr>
        <p:spPr>
          <a:xfrm>
            <a:off x="3460237" y="685800"/>
            <a:ext cx="5455163" cy="5773986"/>
          </a:xfrm>
        </p:spPr>
        <p:txBody>
          <a:bodyPr>
            <a:normAutofit/>
          </a:bodyPr>
          <a:lstStyle/>
          <a:p>
            <a:pPr marL="201168" lvl="1" indent="0" algn="just">
              <a:lnSpc>
                <a:spcPct val="80000"/>
              </a:lnSpc>
              <a:buNone/>
            </a:pPr>
            <a:endParaRPr lang="en-US" sz="1900" b="1" dirty="0"/>
          </a:p>
          <a:p>
            <a:pPr marL="201168" lvl="1" indent="0" algn="just">
              <a:lnSpc>
                <a:spcPct val="80000"/>
              </a:lnSpc>
              <a:buNone/>
            </a:pPr>
            <a:r>
              <a:rPr lang="en-US" sz="1400" baseline="0" dirty="0"/>
              <a:t>Controller Appropriation/Budget Unit is responsible for all aspects of accounting principals and procedures, financial accounting systems and internal accounting control policies and procedures.</a:t>
            </a:r>
            <a:endParaRPr lang="en-US" sz="1400" b="1" dirty="0"/>
          </a:p>
          <a:p>
            <a:pPr marL="201168" lvl="1" indent="0" algn="just">
              <a:lnSpc>
                <a:spcPct val="80000"/>
              </a:lnSpc>
              <a:buNone/>
            </a:pPr>
            <a:endParaRPr lang="en-US" sz="1900" b="1" dirty="0"/>
          </a:p>
          <a:p>
            <a:pPr marL="201168" lvl="1" indent="0" algn="just">
              <a:lnSpc>
                <a:spcPct val="80000"/>
              </a:lnSpc>
              <a:buNone/>
            </a:pPr>
            <a:r>
              <a:rPr lang="en-US" sz="1900" b="1" dirty="0"/>
              <a:t>Total of six budgetary programs/units:</a:t>
            </a:r>
          </a:p>
          <a:p>
            <a:pPr lvl="1" algn="just">
              <a:lnSpc>
                <a:spcPct val="80000"/>
              </a:lnSpc>
              <a:buFont typeface="Arial" panose="020B0604020202020204" pitchFamily="34" charset="0"/>
              <a:buChar char="•"/>
            </a:pPr>
            <a:r>
              <a:rPr lang="en-US" sz="1900" b="1" dirty="0"/>
              <a:t>Controller</a:t>
            </a:r>
          </a:p>
          <a:p>
            <a:pPr lvl="1" algn="just">
              <a:lnSpc>
                <a:spcPct val="80000"/>
              </a:lnSpc>
              <a:buFont typeface="Arial" panose="020B0604020202020204" pitchFamily="34" charset="0"/>
              <a:buChar char="•"/>
            </a:pPr>
            <a:r>
              <a:rPr lang="en-US" sz="1900" b="1" dirty="0"/>
              <a:t>Local Government Services </a:t>
            </a:r>
          </a:p>
          <a:p>
            <a:pPr lvl="1" algn="just">
              <a:lnSpc>
                <a:spcPct val="80000"/>
              </a:lnSpc>
              <a:buFont typeface="Arial" panose="020B0604020202020204" pitchFamily="34" charset="0"/>
              <a:buChar char="•"/>
            </a:pPr>
            <a:r>
              <a:rPr lang="en-US" sz="1900" b="1" dirty="0"/>
              <a:t>Financial Management</a:t>
            </a:r>
          </a:p>
          <a:p>
            <a:pPr lvl="1" algn="just">
              <a:lnSpc>
                <a:spcPct val="80000"/>
              </a:lnSpc>
              <a:buFont typeface="Arial" panose="020B0604020202020204" pitchFamily="34" charset="0"/>
              <a:buChar char="•"/>
            </a:pPr>
            <a:r>
              <a:rPr lang="en-US" sz="1900" b="1" dirty="0"/>
              <a:t>Procurement Services</a:t>
            </a:r>
          </a:p>
          <a:p>
            <a:pPr lvl="1" algn="just">
              <a:lnSpc>
                <a:spcPct val="80000"/>
              </a:lnSpc>
              <a:buFont typeface="Arial" panose="020B0604020202020204" pitchFamily="34" charset="0"/>
              <a:buChar char="•"/>
            </a:pPr>
            <a:r>
              <a:rPr lang="en-US" sz="1900" b="1" dirty="0"/>
              <a:t>Customer Resource Center</a:t>
            </a:r>
          </a:p>
          <a:p>
            <a:pPr lvl="1" algn="just">
              <a:lnSpc>
                <a:spcPct val="80000"/>
              </a:lnSpc>
              <a:buFont typeface="Arial" panose="020B0604020202020204" pitchFamily="34" charset="0"/>
              <a:buChar char="•"/>
            </a:pPr>
            <a:r>
              <a:rPr lang="en-US" sz="1900" b="1" dirty="0"/>
              <a:t>State Risk and Insurance Services</a:t>
            </a:r>
          </a:p>
          <a:p>
            <a:pPr marL="201168" lvl="1" indent="0" algn="just">
              <a:lnSpc>
                <a:spcPct val="80000"/>
              </a:lnSpc>
              <a:buNone/>
            </a:pPr>
            <a:endParaRPr lang="en-US" sz="1700" b="1"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2109883"/>
              </p:ext>
            </p:extLst>
          </p:nvPr>
        </p:nvGraphicFramePr>
        <p:xfrm>
          <a:off x="76200" y="2971799"/>
          <a:ext cx="2895599" cy="1357956"/>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5598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224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p>
                  </a:txBody>
                  <a:tcPr marL="9525" marR="9525" marT="9525" marB="0" anchor="b"/>
                </a:tc>
                <a:tc>
                  <a:txBody>
                    <a:bodyPr/>
                    <a:lstStyle/>
                    <a:p>
                      <a:pPr algn="ctr" fontAlgn="b"/>
                      <a:r>
                        <a:rPr lang="en-US" sz="1400" b="1" i="0" u="none" strike="noStrike" baseline="0"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49190">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7,567,800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7,852,400</a:t>
                      </a:r>
                    </a:p>
                  </a:txBody>
                  <a:tcPr marL="9525" marR="9525" marT="9525" marB="0"/>
                </a:tc>
                <a:extLst>
                  <a:ext uri="{0D108BD9-81ED-4DB2-BD59-A6C34878D82A}">
                    <a16:rowId xmlns:a16="http://schemas.microsoft.com/office/drawing/2014/main" val="10002"/>
                  </a:ext>
                </a:extLst>
              </a:tr>
              <a:tr h="268292">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15,640,600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15,992,100</a:t>
                      </a:r>
                    </a:p>
                  </a:txBody>
                  <a:tcPr marL="9525" marR="9525" marT="9525" marB="0"/>
                </a:tc>
                <a:extLst>
                  <a:ext uri="{0D108BD9-81ED-4DB2-BD59-A6C34878D82A}">
                    <a16:rowId xmlns:a16="http://schemas.microsoft.com/office/drawing/2014/main" val="10003"/>
                  </a:ext>
                </a:extLst>
              </a:tr>
              <a:tr h="24224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23,208,400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23,844,500</a:t>
                      </a:r>
                    </a:p>
                  </a:txBody>
                  <a:tcPr marL="9525" marR="9525" marT="952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3257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Debt Service</a:t>
            </a:r>
          </a:p>
        </p:txBody>
      </p:sp>
      <p:sp>
        <p:nvSpPr>
          <p:cNvPr id="9" name="Content Placeholder 8"/>
          <p:cNvSpPr>
            <a:spLocks noGrp="1"/>
          </p:cNvSpPr>
          <p:nvPr>
            <p:ph idx="1"/>
          </p:nvPr>
        </p:nvSpPr>
        <p:spPr>
          <a:xfrm>
            <a:off x="3460237" y="1600200"/>
            <a:ext cx="5009393" cy="4859586"/>
          </a:xfrm>
        </p:spPr>
        <p:txBody>
          <a:bodyPr>
            <a:normAutofit/>
          </a:bodyPr>
          <a:lstStyle/>
          <a:p>
            <a:pPr algn="just">
              <a:spcBef>
                <a:spcPts val="200"/>
              </a:spcBef>
              <a:spcAft>
                <a:spcPts val="400"/>
              </a:spcAft>
              <a:buFont typeface="Arial" panose="020B0604020202020204" pitchFamily="34" charset="0"/>
              <a:buChar char="•"/>
            </a:pPr>
            <a:r>
              <a:rPr lang="en-US" sz="2100" dirty="0"/>
              <a:t>Includes most previously authorized General Fund debt service.</a:t>
            </a:r>
          </a:p>
          <a:p>
            <a:pPr algn="just">
              <a:spcBef>
                <a:spcPts val="200"/>
              </a:spcBef>
              <a:spcAft>
                <a:spcPts val="400"/>
              </a:spcAft>
              <a:buFont typeface="Arial" panose="020B0604020202020204" pitchFamily="34" charset="0"/>
              <a:buChar char="•"/>
            </a:pPr>
            <a:endParaRPr lang="en-US" sz="2100" dirty="0"/>
          </a:p>
          <a:p>
            <a:pPr algn="just">
              <a:spcBef>
                <a:spcPts val="200"/>
              </a:spcBef>
              <a:spcAft>
                <a:spcPts val="400"/>
              </a:spcAft>
              <a:buFont typeface="Arial" panose="020B0604020202020204" pitchFamily="34" charset="0"/>
              <a:buChar char="•"/>
            </a:pPr>
            <a:r>
              <a:rPr lang="en-US" sz="2100" dirty="0"/>
              <a:t>OFM pays debt service for financings issued by the State Property and Buildings Commission (</a:t>
            </a:r>
            <a:r>
              <a:rPr lang="en-US" sz="2100" dirty="0" err="1"/>
              <a:t>SPBC</a:t>
            </a:r>
            <a:r>
              <a:rPr lang="en-US" sz="2100" dirty="0"/>
              <a:t>), Kentucky Asset/Liability Commission (</a:t>
            </a:r>
            <a:r>
              <a:rPr lang="en-US" sz="2100" dirty="0" err="1"/>
              <a:t>ALCo</a:t>
            </a:r>
            <a:r>
              <a:rPr lang="en-US" sz="2100" dirty="0"/>
              <a:t>), and the Turnpike Authority of Kentucky (TAK), regardless of fund source or appropriation unit.</a:t>
            </a:r>
          </a:p>
          <a:p>
            <a:pPr algn="just">
              <a:spcBef>
                <a:spcPts val="200"/>
              </a:spcBef>
              <a:spcAft>
                <a:spcPts val="400"/>
              </a:spcAft>
              <a:buFont typeface="Arial" panose="020B0604020202020204" pitchFamily="34" charset="0"/>
              <a:buChar char="•"/>
            </a:pPr>
            <a:endParaRPr lang="en-US" sz="2100" dirty="0"/>
          </a:p>
          <a:p>
            <a:pPr algn="just">
              <a:spcBef>
                <a:spcPts val="200"/>
              </a:spcBef>
              <a:spcAft>
                <a:spcPts val="400"/>
              </a:spcAft>
              <a:buFont typeface="Arial" panose="020B0604020202020204" pitchFamily="34" charset="0"/>
              <a:buChar char="•"/>
            </a:pPr>
            <a:r>
              <a:rPr lang="en-US" sz="2100" dirty="0"/>
              <a:t>SPBC usually issues bonds for combined projects authorized with General Fund supported debt, including Bond Funds for universities.</a:t>
            </a:r>
          </a:p>
          <a:p>
            <a:pPr algn="just">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58895986"/>
              </p:ext>
            </p:extLst>
          </p:nvPr>
        </p:nvGraphicFramePr>
        <p:xfrm>
          <a:off x="76200" y="3048001"/>
          <a:ext cx="2895599" cy="1271482"/>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37094">
                <a:tc>
                  <a:txBody>
                    <a:bodyPr/>
                    <a:lstStyle/>
                    <a:p>
                      <a:pPr algn="l" fontAlgn="b"/>
                      <a:r>
                        <a:rPr lang="en-US" sz="1400" b="0" i="0" u="none" strike="noStrike" dirty="0">
                          <a:solidFill>
                            <a:srgbClr val="000000"/>
                          </a:solidFill>
                          <a:effectLst/>
                          <a:latin typeface="Calibri" panose="020F0502020204030204" pitchFamily="34" charset="0"/>
                        </a:rPr>
                        <a:t>TBCO</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23,466,900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16,783,700</a:t>
                      </a:r>
                    </a:p>
                  </a:txBody>
                  <a:tcPr marL="9525" marR="9525" marT="9525" marB="0"/>
                </a:tc>
                <a:extLst>
                  <a:ext uri="{0D108BD9-81ED-4DB2-BD59-A6C34878D82A}">
                    <a16:rowId xmlns:a16="http://schemas.microsoft.com/office/drawing/2014/main" val="10002"/>
                  </a:ext>
                </a:extLst>
              </a:tr>
              <a:tr h="240754">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379,897,300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498,842,800</a:t>
                      </a:r>
                    </a:p>
                  </a:txBody>
                  <a:tcPr marL="9525" marR="9525" marT="9525" marB="0"/>
                </a:tc>
                <a:extLst>
                  <a:ext uri="{0D108BD9-81ED-4DB2-BD59-A6C34878D82A}">
                    <a16:rowId xmlns:a16="http://schemas.microsoft.com/office/drawing/2014/main" val="10003"/>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403,364,200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515,626,500</a:t>
                      </a:r>
                    </a:p>
                  </a:txBody>
                  <a:tcPr marL="9525" marR="9525" marT="952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15627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t>Facilities and Support Services</a:t>
            </a:r>
            <a:b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a:t>
            </a:r>
            <a:r>
              <a:rPr lang="en-US" sz="1800" dirty="0">
                <a:latin typeface="Calibri Light" panose="020F0302020204030204"/>
              </a:rPr>
              <a:t>250</a:t>
            </a: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 Employees)</a:t>
            </a:r>
            <a:endParaRPr lang="en-US" sz="1800" dirty="0"/>
          </a:p>
        </p:txBody>
      </p:sp>
      <p:sp>
        <p:nvSpPr>
          <p:cNvPr id="9" name="Content Placeholder 8"/>
          <p:cNvSpPr>
            <a:spLocks noGrp="1"/>
          </p:cNvSpPr>
          <p:nvPr>
            <p:ph idx="1"/>
          </p:nvPr>
        </p:nvSpPr>
        <p:spPr>
          <a:xfrm>
            <a:off x="3460237" y="860286"/>
            <a:ext cx="5009393" cy="5599500"/>
          </a:xfrm>
        </p:spPr>
        <p:txBody>
          <a:bodyPr>
            <a:normAutofit/>
          </a:bodyPr>
          <a:lstStyle/>
          <a:p>
            <a:pPr marL="201168" lvl="1" indent="0" algn="just">
              <a:lnSpc>
                <a:spcPct val="80000"/>
              </a:lnSpc>
              <a:buNone/>
            </a:pPr>
            <a:r>
              <a:rPr lang="en-US" sz="1700" b="1" dirty="0"/>
              <a:t>Total of </a:t>
            </a:r>
            <a:r>
              <a:rPr lang="en-US" sz="1700" b="1" u="sng" dirty="0"/>
              <a:t>seven</a:t>
            </a:r>
            <a:r>
              <a:rPr lang="en-US" sz="1700" b="1" dirty="0"/>
              <a:t> budgetary programs/units:</a:t>
            </a:r>
          </a:p>
          <a:p>
            <a:pPr lvl="1" algn="just">
              <a:lnSpc>
                <a:spcPct val="80000"/>
              </a:lnSpc>
              <a:buFont typeface="Arial" panose="020B0604020202020204" pitchFamily="34" charset="0"/>
              <a:buChar char="•"/>
            </a:pPr>
            <a:r>
              <a:rPr lang="en-US" sz="1700" b="1" dirty="0"/>
              <a:t>Commissioner’s Office</a:t>
            </a:r>
          </a:p>
          <a:p>
            <a:pPr lvl="1" algn="just">
              <a:lnSpc>
                <a:spcPct val="80000"/>
              </a:lnSpc>
              <a:buFont typeface="Arial" panose="020B0604020202020204" pitchFamily="34" charset="0"/>
              <a:buChar char="•"/>
            </a:pPr>
            <a:r>
              <a:rPr lang="en-US" sz="1700" b="1" dirty="0"/>
              <a:t>Facility Development and Efficiency </a:t>
            </a:r>
          </a:p>
          <a:p>
            <a:pPr lvl="1" algn="just">
              <a:lnSpc>
                <a:spcPct val="80000"/>
              </a:lnSpc>
              <a:buFont typeface="Arial" panose="020B0604020202020204" pitchFamily="34" charset="0"/>
              <a:buChar char="•"/>
            </a:pPr>
            <a:r>
              <a:rPr lang="en-US" sz="1700" b="1" dirty="0"/>
              <a:t>Real Property</a:t>
            </a:r>
          </a:p>
          <a:p>
            <a:pPr lvl="1" algn="just">
              <a:lnSpc>
                <a:spcPct val="80000"/>
              </a:lnSpc>
              <a:buFont typeface="Arial" panose="020B0604020202020204" pitchFamily="34" charset="0"/>
              <a:buChar char="•"/>
            </a:pPr>
            <a:r>
              <a:rPr lang="en-US" sz="1700" b="1" dirty="0"/>
              <a:t>Historic Properties</a:t>
            </a:r>
          </a:p>
          <a:p>
            <a:pPr lvl="1" algn="just">
              <a:lnSpc>
                <a:spcPct val="80000"/>
              </a:lnSpc>
              <a:buFont typeface="Arial" panose="020B0604020202020204" pitchFamily="34" charset="0"/>
              <a:buChar char="•"/>
            </a:pPr>
            <a:r>
              <a:rPr lang="en-US" sz="1700" b="1" dirty="0"/>
              <a:t>Building and Mechanical Services</a:t>
            </a:r>
          </a:p>
          <a:p>
            <a:pPr lvl="1" algn="just">
              <a:lnSpc>
                <a:spcPct val="80000"/>
              </a:lnSpc>
              <a:buFont typeface="Arial" panose="020B0604020202020204" pitchFamily="34" charset="0"/>
              <a:buChar char="•"/>
            </a:pPr>
            <a:r>
              <a:rPr lang="en-US" sz="1700" b="1" dirty="0"/>
              <a:t>State Surplus Property</a:t>
            </a:r>
          </a:p>
          <a:p>
            <a:pPr lvl="1" algn="just">
              <a:lnSpc>
                <a:spcPct val="80000"/>
              </a:lnSpc>
              <a:buFont typeface="Arial" panose="020B0604020202020204" pitchFamily="34" charset="0"/>
              <a:buChar char="•"/>
            </a:pPr>
            <a:r>
              <a:rPr lang="en-US" sz="1700" b="1" dirty="0"/>
              <a:t>Federal Surplus Property</a:t>
            </a:r>
          </a:p>
          <a:p>
            <a:pPr marL="201168" lvl="1" indent="0" algn="just">
              <a:lnSpc>
                <a:spcPct val="80000"/>
              </a:lnSpc>
              <a:buNone/>
            </a:pPr>
            <a:endParaRPr lang="en-US" sz="1700" b="1" dirty="0"/>
          </a:p>
          <a:p>
            <a:pPr marL="0" indent="0" algn="just">
              <a:buNone/>
            </a:pPr>
            <a:endParaRPr lang="en-US" dirty="0"/>
          </a:p>
          <a:p>
            <a:pPr algn="just">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90125701"/>
              </p:ext>
            </p:extLst>
          </p:nvPr>
        </p:nvGraphicFramePr>
        <p:xfrm>
          <a:off x="76200" y="3048001"/>
          <a:ext cx="2895599" cy="1271482"/>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37094">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17,097,200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23,331,500</a:t>
                      </a:r>
                    </a:p>
                  </a:txBody>
                  <a:tcPr marL="9525" marR="9525" marT="9525" marB="0"/>
                </a:tc>
                <a:extLst>
                  <a:ext uri="{0D108BD9-81ED-4DB2-BD59-A6C34878D82A}">
                    <a16:rowId xmlns:a16="http://schemas.microsoft.com/office/drawing/2014/main" val="10002"/>
                  </a:ext>
                </a:extLst>
              </a:tr>
              <a:tr h="240754">
                <a:tc>
                  <a:txBody>
                    <a:bodyPr/>
                    <a:lstStyle/>
                    <a:p>
                      <a:pPr algn="l" fontAlgn="b"/>
                      <a:r>
                        <a:rPr lang="en-US" sz="1400" b="0" i="0" u="none" strike="noStrike" dirty="0" err="1">
                          <a:solidFill>
                            <a:srgbClr val="000000"/>
                          </a:solidFill>
                          <a:effectLst/>
                          <a:latin typeface="Calibri" panose="020F0502020204030204" pitchFamily="34" charset="0"/>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57,303,300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57,335,100</a:t>
                      </a:r>
                    </a:p>
                  </a:txBody>
                  <a:tcPr marL="9525" marR="9525" marT="9525" marB="0"/>
                </a:tc>
                <a:extLst>
                  <a:ext uri="{0D108BD9-81ED-4DB2-BD59-A6C34878D82A}">
                    <a16:rowId xmlns:a16="http://schemas.microsoft.com/office/drawing/2014/main" val="10003"/>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74,400,500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82,666,600</a:t>
                      </a:r>
                    </a:p>
                  </a:txBody>
                  <a:tcPr marL="9525" marR="9525" marT="952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3823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County Costs</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13</a:t>
            </a:fld>
            <a:endParaRPr lang="en-US" dirty="0"/>
          </a:p>
        </p:txBody>
      </p:sp>
      <p:sp>
        <p:nvSpPr>
          <p:cNvPr id="10" name="Content Placeholder 8"/>
          <p:cNvSpPr txBox="1">
            <a:spLocks/>
          </p:cNvSpPr>
          <p:nvPr/>
        </p:nvSpPr>
        <p:spPr>
          <a:xfrm>
            <a:off x="3600450" y="594359"/>
            <a:ext cx="5009393" cy="559950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just">
              <a:lnSpc>
                <a:spcPct val="80000"/>
              </a:lnSpc>
              <a:buFont typeface="Calibri" pitchFamily="34" charset="0"/>
              <a:buNone/>
            </a:pPr>
            <a:endParaRPr lang="en-US" sz="1700" b="1" dirty="0"/>
          </a:p>
          <a:p>
            <a:pPr marL="201168" lvl="1" indent="0" algn="just">
              <a:lnSpc>
                <a:spcPct val="80000"/>
              </a:lnSpc>
              <a:buFont typeface="Calibri" pitchFamily="34" charset="0"/>
              <a:buNone/>
            </a:pPr>
            <a:r>
              <a:rPr lang="en-US" sz="1700" b="1" dirty="0"/>
              <a:t>Total of </a:t>
            </a:r>
            <a:r>
              <a:rPr lang="en-US" sz="1700" b="1" u="sng" dirty="0"/>
              <a:t>ten</a:t>
            </a:r>
            <a:r>
              <a:rPr lang="en-US" sz="1700" b="1" dirty="0"/>
              <a:t> budgetary programs:</a:t>
            </a:r>
          </a:p>
          <a:p>
            <a:pPr lvl="1" algn="just">
              <a:lnSpc>
                <a:spcPct val="80000"/>
              </a:lnSpc>
              <a:buFont typeface="Arial" panose="020B0604020202020204" pitchFamily="34" charset="0"/>
              <a:buChar char="•"/>
            </a:pPr>
            <a:r>
              <a:rPr lang="en-US" sz="1700" b="1" dirty="0"/>
              <a:t>Public Defender Program</a:t>
            </a:r>
          </a:p>
          <a:p>
            <a:pPr lvl="1" algn="just">
              <a:lnSpc>
                <a:spcPct val="80000"/>
              </a:lnSpc>
              <a:buFont typeface="Arial" panose="020B0604020202020204" pitchFamily="34" charset="0"/>
              <a:buChar char="•"/>
            </a:pPr>
            <a:r>
              <a:rPr lang="en-US" sz="1700" b="1" dirty="0"/>
              <a:t>Witnesses</a:t>
            </a:r>
          </a:p>
          <a:p>
            <a:pPr lvl="1" algn="just">
              <a:lnSpc>
                <a:spcPct val="80000"/>
              </a:lnSpc>
              <a:buFont typeface="Arial" panose="020B0604020202020204" pitchFamily="34" charset="0"/>
              <a:buChar char="•"/>
            </a:pPr>
            <a:r>
              <a:rPr lang="en-US" sz="1700" b="1" dirty="0"/>
              <a:t>DUI Service Fees</a:t>
            </a:r>
          </a:p>
          <a:p>
            <a:pPr lvl="1" algn="just">
              <a:lnSpc>
                <a:spcPct val="80000"/>
              </a:lnSpc>
              <a:buFont typeface="Arial" panose="020B0604020202020204" pitchFamily="34" charset="0"/>
              <a:buChar char="•"/>
            </a:pPr>
            <a:r>
              <a:rPr lang="en-US" sz="1700" b="1" dirty="0"/>
              <a:t>Sheriffs Fees’</a:t>
            </a:r>
          </a:p>
          <a:p>
            <a:pPr lvl="1" algn="just">
              <a:lnSpc>
                <a:spcPct val="80000"/>
              </a:lnSpc>
              <a:buFont typeface="Arial" panose="020B0604020202020204" pitchFamily="34" charset="0"/>
              <a:buChar char="•"/>
            </a:pPr>
            <a:r>
              <a:rPr lang="en-US" sz="1700" b="1" dirty="0"/>
              <a:t>County Clerks (Make Tax Bills)</a:t>
            </a:r>
          </a:p>
          <a:p>
            <a:pPr lvl="1" algn="just">
              <a:lnSpc>
                <a:spcPct val="80000"/>
              </a:lnSpc>
              <a:buFont typeface="Arial" panose="020B0604020202020204" pitchFamily="34" charset="0"/>
              <a:buChar char="•"/>
            </a:pPr>
            <a:r>
              <a:rPr lang="en-US" sz="1700" b="1" dirty="0"/>
              <a:t>Board of Assessment Appeals</a:t>
            </a:r>
          </a:p>
          <a:p>
            <a:pPr lvl="1" algn="just">
              <a:lnSpc>
                <a:spcPct val="80000"/>
              </a:lnSpc>
              <a:buFont typeface="Arial" panose="020B0604020202020204" pitchFamily="34" charset="0"/>
              <a:buChar char="•"/>
            </a:pPr>
            <a:r>
              <a:rPr lang="en-US" sz="1700" b="1" dirty="0"/>
              <a:t>Fugitive from Justice</a:t>
            </a:r>
          </a:p>
          <a:p>
            <a:pPr lvl="1" algn="just">
              <a:lnSpc>
                <a:spcPct val="80000"/>
              </a:lnSpc>
              <a:buFont typeface="Arial" panose="020B0604020202020204" pitchFamily="34" charset="0"/>
              <a:buChar char="•"/>
            </a:pPr>
            <a:r>
              <a:rPr lang="en-US" sz="1700" b="1" dirty="0"/>
              <a:t>Jury Fund</a:t>
            </a:r>
          </a:p>
          <a:p>
            <a:pPr lvl="1" algn="just">
              <a:lnSpc>
                <a:spcPct val="80000"/>
              </a:lnSpc>
              <a:buFont typeface="Arial" panose="020B0604020202020204" pitchFamily="34" charset="0"/>
              <a:buChar char="•"/>
            </a:pPr>
            <a:r>
              <a:rPr lang="en-US" sz="1700" b="1" dirty="0"/>
              <a:t>Sheriffs Expense Allowance</a:t>
            </a:r>
          </a:p>
          <a:p>
            <a:pPr lvl="1" algn="just">
              <a:lnSpc>
                <a:spcPct val="80000"/>
              </a:lnSpc>
              <a:buFont typeface="Arial" panose="020B0604020202020204" pitchFamily="34" charset="0"/>
              <a:buChar char="•"/>
            </a:pPr>
            <a:r>
              <a:rPr lang="en-US" sz="1700" b="1" dirty="0"/>
              <a:t>Premium on Sheriffs’ Bond</a:t>
            </a:r>
          </a:p>
          <a:p>
            <a:pPr marL="201168" lvl="1" indent="0" algn="just">
              <a:lnSpc>
                <a:spcPct val="80000"/>
              </a:lnSpc>
              <a:buFont typeface="Calibri" pitchFamily="34" charset="0"/>
              <a:buNone/>
            </a:pPr>
            <a:endParaRPr lang="en-US" sz="1700" b="1" dirty="0"/>
          </a:p>
          <a:p>
            <a:pPr marL="201168" lvl="1" indent="0" algn="just">
              <a:buFont typeface="Calibri" pitchFamily="34" charset="0"/>
              <a:buNone/>
            </a:pPr>
            <a:r>
              <a:rPr lang="en-US" sz="2000" dirty="0">
                <a:solidFill>
                  <a:schemeClr val="tx1"/>
                </a:solidFill>
              </a:rPr>
              <a:t>Budget Detail:</a:t>
            </a:r>
          </a:p>
          <a:p>
            <a:pPr marL="384048" marR="0" lvl="1" indent="-182880" algn="just" defTabSz="914400" rtl="0" eaLnBrk="1" fontAlgn="auto" latinLnBrk="0" hangingPunct="1">
              <a:lnSpc>
                <a:spcPct val="80000"/>
              </a:lnSpc>
              <a:spcBef>
                <a:spcPts val="200"/>
              </a:spcBef>
              <a:spcAft>
                <a:spcPts val="400"/>
              </a:spcAft>
              <a:buClr>
                <a:srgbClr val="1CADE4"/>
              </a:buClr>
              <a:buSzTx/>
              <a:buFont typeface="Calibri" pitchFamily="34" charset="0"/>
              <a:buChar char="◦"/>
              <a:tabLst/>
              <a:defRPr/>
            </a:pPr>
            <a:r>
              <a:rPr lang="en-US" sz="2000" dirty="0">
                <a:solidFill>
                  <a:schemeClr val="tx1"/>
                </a:solidFill>
              </a:rPr>
              <a:t>Statutory payments to local officials from primarily the General Fund.</a:t>
            </a:r>
          </a:p>
          <a:p>
            <a:pPr marL="384048" marR="0" lvl="1" indent="-182880" algn="just" defTabSz="914400" rtl="0" eaLnBrk="1" fontAlgn="auto" latinLnBrk="0" hangingPunct="1">
              <a:lnSpc>
                <a:spcPct val="80000"/>
              </a:lnSpc>
              <a:spcBef>
                <a:spcPts val="200"/>
              </a:spcBef>
              <a:spcAft>
                <a:spcPts val="400"/>
              </a:spcAft>
              <a:buClr>
                <a:srgbClr val="1CADE4"/>
              </a:buClr>
              <a:buSzTx/>
              <a:buFont typeface="Calibri" pitchFamily="34" charset="0"/>
              <a:buChar char="◦"/>
              <a:tabLst/>
              <a:defRPr/>
            </a:pPr>
            <a:r>
              <a:rPr lang="en-US" sz="2000" dirty="0">
                <a:solidFill>
                  <a:schemeClr val="tx1"/>
                </a:solidFill>
              </a:rPr>
              <a:t>If appropriations are insufficient to meet expenses, then those costs represent potential obligations from the General Fund Surplus or Budget Reserve Trust Fund accounts.</a:t>
            </a:r>
          </a:p>
        </p:txBody>
      </p:sp>
      <p:graphicFrame>
        <p:nvGraphicFramePr>
          <p:cNvPr id="7" name="Table 6"/>
          <p:cNvGraphicFramePr>
            <a:graphicFrameLocks noGrp="1"/>
          </p:cNvGraphicFramePr>
          <p:nvPr>
            <p:extLst>
              <p:ext uri="{D42A27DB-BD31-4B8C-83A1-F6EECF244321}">
                <p14:modId xmlns:p14="http://schemas.microsoft.com/office/powerpoint/2010/main" val="4228618555"/>
              </p:ext>
            </p:extLst>
          </p:nvPr>
        </p:nvGraphicFramePr>
        <p:xfrm>
          <a:off x="76200" y="3048001"/>
          <a:ext cx="2895599" cy="1271482"/>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37094">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29,243,500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29,243,500</a:t>
                      </a:r>
                    </a:p>
                  </a:txBody>
                  <a:tcPr marL="9525" marR="9525" marT="9525" marB="0"/>
                </a:tc>
                <a:extLst>
                  <a:ext uri="{0D108BD9-81ED-4DB2-BD59-A6C34878D82A}">
                    <a16:rowId xmlns:a16="http://schemas.microsoft.com/office/drawing/2014/main" val="10002"/>
                  </a:ext>
                </a:extLst>
              </a:tr>
              <a:tr h="240754">
                <a:tc>
                  <a:txBody>
                    <a:bodyPr/>
                    <a:lstStyle/>
                    <a:p>
                      <a:pPr algn="l" fontAlgn="b"/>
                      <a:r>
                        <a:rPr lang="en-US" sz="1400" b="0" i="0" u="none" strike="noStrike" dirty="0" err="1">
                          <a:solidFill>
                            <a:srgbClr val="000000"/>
                          </a:solidFill>
                          <a:effectLst/>
                          <a:latin typeface="Calibri" panose="020F0502020204030204" pitchFamily="34" charset="0"/>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1,702,500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1,702,500</a:t>
                      </a:r>
                    </a:p>
                  </a:txBody>
                  <a:tcPr marL="9525" marR="9525" marT="9525" marB="0"/>
                </a:tc>
                <a:extLst>
                  <a:ext uri="{0D108BD9-81ED-4DB2-BD59-A6C34878D82A}">
                    <a16:rowId xmlns:a16="http://schemas.microsoft.com/office/drawing/2014/main" val="10003"/>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30,946,000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30,946,000</a:t>
                      </a:r>
                    </a:p>
                  </a:txBody>
                  <a:tcPr marL="9525" marR="9525" marT="952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6018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2971800" cy="2286000"/>
          </a:xfrm>
        </p:spPr>
        <p:txBody>
          <a:bodyPr>
            <a:normAutofit/>
          </a:bodyPr>
          <a:lstStyle/>
          <a:p>
            <a:pPr algn="ctr"/>
            <a: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t>Commonwealth Office of Technology</a:t>
            </a:r>
            <a:b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a:t>
            </a:r>
            <a:r>
              <a:rPr lang="en-US" sz="1800" dirty="0">
                <a:latin typeface="Calibri Light" panose="020F0302020204030204"/>
              </a:rPr>
              <a:t>220</a:t>
            </a: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 Employees)</a:t>
            </a:r>
            <a:endParaRPr lang="en-US" sz="1800" dirty="0"/>
          </a:p>
        </p:txBody>
      </p:sp>
      <p:sp>
        <p:nvSpPr>
          <p:cNvPr id="9" name="Content Placeholder 8"/>
          <p:cNvSpPr>
            <a:spLocks noGrp="1"/>
          </p:cNvSpPr>
          <p:nvPr>
            <p:ph idx="1"/>
          </p:nvPr>
        </p:nvSpPr>
        <p:spPr>
          <a:xfrm>
            <a:off x="3460237" y="731520"/>
            <a:ext cx="5009393" cy="5728265"/>
          </a:xfrm>
        </p:spPr>
        <p:txBody>
          <a:bodyPr>
            <a:normAutofit/>
          </a:bodyPr>
          <a:lstStyle/>
          <a:p>
            <a:pPr marL="201168" lvl="1" indent="0" algn="just">
              <a:lnSpc>
                <a:spcPct val="80000"/>
              </a:lnSpc>
              <a:buNone/>
            </a:pPr>
            <a:r>
              <a:rPr lang="en-US" sz="2000" b="1" dirty="0"/>
              <a:t>Total of </a:t>
            </a:r>
            <a:r>
              <a:rPr lang="en-US" sz="2000" b="1" u="sng" dirty="0"/>
              <a:t>five</a:t>
            </a:r>
            <a:r>
              <a:rPr lang="en-US" sz="2000" b="1" dirty="0"/>
              <a:t> budgetary programs:</a:t>
            </a:r>
          </a:p>
          <a:p>
            <a:pPr lvl="1" algn="just">
              <a:lnSpc>
                <a:spcPct val="80000"/>
              </a:lnSpc>
              <a:buFont typeface="Arial" panose="020B0604020202020204" pitchFamily="34" charset="0"/>
              <a:buChar char="•"/>
            </a:pPr>
            <a:r>
              <a:rPr lang="en-US" sz="2000" b="1" dirty="0"/>
              <a:t>Commonwealth Office of Technology</a:t>
            </a:r>
          </a:p>
          <a:p>
            <a:pPr lvl="1" algn="just">
              <a:lnSpc>
                <a:spcPct val="80000"/>
              </a:lnSpc>
              <a:buFont typeface="Arial" panose="020B0604020202020204" pitchFamily="34" charset="0"/>
              <a:buChar char="•"/>
            </a:pPr>
            <a:r>
              <a:rPr lang="en-US" sz="2000" b="1" dirty="0"/>
              <a:t>Chief Information Security Officer</a:t>
            </a:r>
          </a:p>
          <a:p>
            <a:pPr lvl="1" algn="just">
              <a:lnSpc>
                <a:spcPct val="80000"/>
              </a:lnSpc>
              <a:buFont typeface="Arial" panose="020B0604020202020204" pitchFamily="34" charset="0"/>
              <a:buChar char="•"/>
            </a:pPr>
            <a:r>
              <a:rPr lang="en-US" sz="2000" b="1" dirty="0"/>
              <a:t>Infrastructure Services</a:t>
            </a:r>
          </a:p>
          <a:p>
            <a:pPr lvl="1" algn="just">
              <a:lnSpc>
                <a:spcPct val="80000"/>
              </a:lnSpc>
              <a:buFont typeface="Arial" panose="020B0604020202020204" pitchFamily="34" charset="0"/>
              <a:buChar char="•"/>
            </a:pPr>
            <a:r>
              <a:rPr lang="en-US" sz="2000" b="1" dirty="0"/>
              <a:t>Architecture and Governance</a:t>
            </a:r>
          </a:p>
          <a:p>
            <a:pPr lvl="1" algn="just">
              <a:lnSpc>
                <a:spcPct val="80000"/>
              </a:lnSpc>
              <a:buFont typeface="Arial" panose="020B0604020202020204" pitchFamily="34" charset="0"/>
              <a:buChar char="•"/>
            </a:pPr>
            <a:r>
              <a:rPr lang="en-US" sz="2000" b="1" dirty="0"/>
              <a:t>Client Support Services</a:t>
            </a:r>
          </a:p>
          <a:p>
            <a:pPr lvl="1" algn="just">
              <a:lnSpc>
                <a:spcPct val="80000"/>
              </a:lnSpc>
              <a:buFont typeface="Arial" panose="020B0604020202020204" pitchFamily="34" charset="0"/>
              <a:buChar char="•"/>
            </a:pPr>
            <a:endParaRPr lang="en-US" sz="2000" b="1" dirty="0"/>
          </a:p>
          <a:p>
            <a:pPr marL="201168" lvl="1" indent="0" algn="just">
              <a:lnSpc>
                <a:spcPct val="80000"/>
              </a:lnSpc>
              <a:buNone/>
            </a:pPr>
            <a:r>
              <a:rPr lang="en-US" sz="2000" b="1" dirty="0"/>
              <a:t>Advisory Councils: </a:t>
            </a:r>
          </a:p>
          <a:p>
            <a:pPr lvl="1" algn="just">
              <a:lnSpc>
                <a:spcPct val="80000"/>
              </a:lnSpc>
            </a:pPr>
            <a:r>
              <a:rPr lang="en-US" sz="2000" b="1" dirty="0"/>
              <a:t>Geographic Information Advisory Council (</a:t>
            </a:r>
            <a:r>
              <a:rPr lang="en-US" sz="2000" b="1" dirty="0" err="1"/>
              <a:t>GIAC</a:t>
            </a:r>
            <a:r>
              <a:rPr lang="en-US" sz="2000" b="1" dirty="0"/>
              <a:t>)</a:t>
            </a:r>
          </a:p>
          <a:p>
            <a:pPr lvl="1" algn="just">
              <a:lnSpc>
                <a:spcPct val="80000"/>
              </a:lnSpc>
            </a:pPr>
            <a:r>
              <a:rPr lang="en-US" sz="2000" b="1" dirty="0"/>
              <a:t>KY Wireless Interoperability Executive Committee (</a:t>
            </a:r>
            <a:r>
              <a:rPr lang="en-US" sz="2000" b="1" dirty="0" err="1"/>
              <a:t>KWIEW</a:t>
            </a:r>
            <a:r>
              <a:rPr lang="en-US" sz="2000" b="1" dirty="0"/>
              <a:t>)</a:t>
            </a:r>
          </a:p>
          <a:p>
            <a:pPr marL="201168" lvl="1" indent="0" algn="just">
              <a:lnSpc>
                <a:spcPct val="80000"/>
              </a:lnSpc>
              <a:buNone/>
            </a:pPr>
            <a:endParaRPr lang="en-US" sz="1700" b="1"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2088823"/>
              </p:ext>
            </p:extLst>
          </p:nvPr>
        </p:nvGraphicFramePr>
        <p:xfrm>
          <a:off x="76200" y="3048001"/>
          <a:ext cx="2895599" cy="1515896"/>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40754">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318,500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955,500</a:t>
                      </a:r>
                    </a:p>
                  </a:txBody>
                  <a:tcPr marL="9525" marR="9525" marT="9525" marB="0"/>
                </a:tc>
                <a:extLst>
                  <a:ext uri="{0D108BD9-81ED-4DB2-BD59-A6C34878D82A}">
                    <a16:rowId xmlns:a16="http://schemas.microsoft.com/office/drawing/2014/main" val="1201891951"/>
                  </a:ext>
                </a:extLst>
              </a:tr>
              <a:tr h="240754">
                <a:tc>
                  <a:txBody>
                    <a:bodyPr/>
                    <a:lstStyle/>
                    <a:p>
                      <a:pPr algn="l" fontAlgn="b"/>
                      <a:r>
                        <a:rPr lang="en-US" sz="1400" b="0" i="0" u="none" strike="noStrike" dirty="0" err="1">
                          <a:solidFill>
                            <a:srgbClr val="000000"/>
                          </a:solidFill>
                          <a:effectLst/>
                          <a:latin typeface="Calibri" panose="020F0502020204030204" pitchFamily="34" charset="0"/>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137,414,600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138,364,600</a:t>
                      </a:r>
                    </a:p>
                  </a:txBody>
                  <a:tcPr marL="9525" marR="9525" marT="9525" marB="0"/>
                </a:tc>
                <a:extLst>
                  <a:ext uri="{0D108BD9-81ED-4DB2-BD59-A6C34878D82A}">
                    <a16:rowId xmlns:a16="http://schemas.microsoft.com/office/drawing/2014/main" val="10002"/>
                  </a:ext>
                </a:extLst>
              </a:tr>
              <a:tr h="240754">
                <a:tc>
                  <a:txBody>
                    <a:bodyPr/>
                    <a:lstStyle/>
                    <a:p>
                      <a:pPr algn="l" fontAlgn="b"/>
                      <a:r>
                        <a:rPr lang="en-US" sz="1400" b="0" i="0" u="none" strike="noStrike" dirty="0" err="1">
                          <a:solidFill>
                            <a:srgbClr val="000000"/>
                          </a:solidFill>
                          <a:effectLst/>
                          <a:latin typeface="Calibri" panose="020F0502020204030204" pitchFamily="34" charset="0"/>
                        </a:rPr>
                        <a:t>FDRL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1,716,600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1,716,600</a:t>
                      </a:r>
                    </a:p>
                  </a:txBody>
                  <a:tcPr marL="9525" marR="9525" marT="9525" marB="0"/>
                </a:tc>
                <a:extLst>
                  <a:ext uri="{0D108BD9-81ED-4DB2-BD59-A6C34878D82A}">
                    <a16:rowId xmlns:a16="http://schemas.microsoft.com/office/drawing/2014/main" val="10003"/>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139,449,700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141,036,700</a:t>
                      </a:r>
                    </a:p>
                  </a:txBody>
                  <a:tcPr marL="9525" marR="9525" marT="952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0974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t>Revenue</a:t>
            </a:r>
            <a:b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a:t>
            </a:r>
            <a:r>
              <a:rPr lang="en-US" sz="1800" dirty="0">
                <a:latin typeface="Calibri Light" panose="020F0302020204030204"/>
              </a:rPr>
              <a:t>725</a:t>
            </a: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 Employees)</a:t>
            </a:r>
            <a:endParaRPr lang="en-US" sz="1800"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15</a:t>
            </a:fld>
            <a:endParaRPr lang="en-US" dirty="0"/>
          </a:p>
        </p:txBody>
      </p:sp>
      <p:sp>
        <p:nvSpPr>
          <p:cNvPr id="11" name="Content Placeholder 8"/>
          <p:cNvSpPr>
            <a:spLocks noGrp="1"/>
          </p:cNvSpPr>
          <p:nvPr>
            <p:ph idx="1"/>
          </p:nvPr>
        </p:nvSpPr>
        <p:spPr>
          <a:xfrm>
            <a:off x="3460237" y="731520"/>
            <a:ext cx="5009393" cy="5728265"/>
          </a:xfrm>
        </p:spPr>
        <p:txBody>
          <a:bodyPr>
            <a:normAutofit/>
          </a:bodyPr>
          <a:lstStyle/>
          <a:p>
            <a:pPr marL="201168" lvl="1" indent="0" algn="just">
              <a:lnSpc>
                <a:spcPct val="80000"/>
              </a:lnSpc>
              <a:buNone/>
            </a:pPr>
            <a:r>
              <a:rPr lang="en-US" sz="2000" b="1" dirty="0"/>
              <a:t>Total of </a:t>
            </a:r>
            <a:r>
              <a:rPr lang="en-US" sz="2000" b="1" u="sng" dirty="0"/>
              <a:t>eight</a:t>
            </a:r>
            <a:r>
              <a:rPr lang="en-US" sz="2000" b="1" dirty="0"/>
              <a:t> budgetary programs:</a:t>
            </a:r>
          </a:p>
          <a:p>
            <a:pPr lvl="1" algn="just">
              <a:lnSpc>
                <a:spcPct val="80000"/>
              </a:lnSpc>
              <a:buFont typeface="Arial" panose="020B0604020202020204" pitchFamily="34" charset="0"/>
              <a:buChar char="•"/>
            </a:pPr>
            <a:r>
              <a:rPr lang="en-US" sz="2000" b="1" dirty="0"/>
              <a:t>Commissioner’s Office</a:t>
            </a:r>
          </a:p>
          <a:p>
            <a:pPr lvl="1" algn="just">
              <a:lnSpc>
                <a:spcPct val="80000"/>
              </a:lnSpc>
              <a:buFont typeface="Arial" panose="020B0604020202020204" pitchFamily="34" charset="0"/>
              <a:buChar char="•"/>
            </a:pPr>
            <a:r>
              <a:rPr lang="en-US" sz="2000" b="1" dirty="0"/>
              <a:t>Property Valuation</a:t>
            </a:r>
          </a:p>
          <a:p>
            <a:pPr lvl="1" algn="just">
              <a:lnSpc>
                <a:spcPct val="80000"/>
              </a:lnSpc>
              <a:buFont typeface="Arial" panose="020B0604020202020204" pitchFamily="34" charset="0"/>
              <a:buChar char="•"/>
            </a:pPr>
            <a:r>
              <a:rPr lang="en-US" sz="2000" b="1" dirty="0"/>
              <a:t>Field Operations</a:t>
            </a:r>
          </a:p>
          <a:p>
            <a:pPr lvl="1" algn="just">
              <a:lnSpc>
                <a:spcPct val="80000"/>
              </a:lnSpc>
              <a:buFont typeface="Arial" panose="020B0604020202020204" pitchFamily="34" charset="0"/>
              <a:buChar char="•"/>
            </a:pPr>
            <a:r>
              <a:rPr lang="en-US" sz="2000" b="1" dirty="0"/>
              <a:t>Income Taxation</a:t>
            </a:r>
          </a:p>
          <a:p>
            <a:pPr lvl="1" algn="just">
              <a:lnSpc>
                <a:spcPct val="80000"/>
              </a:lnSpc>
              <a:buFont typeface="Arial" panose="020B0604020202020204" pitchFamily="34" charset="0"/>
              <a:buChar char="•"/>
            </a:pPr>
            <a:r>
              <a:rPr lang="en-US" sz="2000" b="1" dirty="0"/>
              <a:t>Sales and Excise Taxes</a:t>
            </a:r>
          </a:p>
          <a:p>
            <a:pPr lvl="1" algn="just">
              <a:lnSpc>
                <a:spcPct val="80000"/>
              </a:lnSpc>
              <a:buFont typeface="Arial" panose="020B0604020202020204" pitchFamily="34" charset="0"/>
              <a:buChar char="•"/>
            </a:pPr>
            <a:r>
              <a:rPr lang="en-US" sz="2000" b="1" dirty="0"/>
              <a:t>Registration and Operations</a:t>
            </a:r>
          </a:p>
          <a:p>
            <a:pPr lvl="1" algn="just">
              <a:lnSpc>
                <a:spcPct val="80000"/>
              </a:lnSpc>
              <a:buFont typeface="Arial" panose="020B0604020202020204" pitchFamily="34" charset="0"/>
              <a:buChar char="•"/>
            </a:pPr>
            <a:r>
              <a:rPr lang="en-US" sz="2000" b="1" dirty="0"/>
              <a:t>Office of Tax Policy &amp; Regulation</a:t>
            </a:r>
          </a:p>
          <a:p>
            <a:pPr lvl="1" algn="just">
              <a:lnSpc>
                <a:spcPct val="80000"/>
              </a:lnSpc>
              <a:buFont typeface="Arial" panose="020B0604020202020204" pitchFamily="34" charset="0"/>
              <a:buChar char="•"/>
            </a:pPr>
            <a:r>
              <a:rPr lang="en-US" sz="2000" b="1" dirty="0"/>
              <a:t>Enforcement</a:t>
            </a:r>
          </a:p>
          <a:p>
            <a:pPr marL="201168" lvl="1" indent="0" algn="just">
              <a:lnSpc>
                <a:spcPct val="80000"/>
              </a:lnSpc>
              <a:buNone/>
            </a:pPr>
            <a:endParaRPr lang="en-US" sz="1700" b="1" dirty="0"/>
          </a:p>
          <a:p>
            <a:pPr marL="201168" lvl="1" indent="0" algn="just">
              <a:lnSpc>
                <a:spcPct val="80000"/>
              </a:lnSpc>
              <a:buNone/>
            </a:pPr>
            <a:endParaRPr lang="en-US" sz="2000" dirty="0">
              <a:solidFill>
                <a:schemeClr val="tx1"/>
              </a:solidFill>
            </a:endParaRPr>
          </a:p>
        </p:txBody>
      </p:sp>
      <p:graphicFrame>
        <p:nvGraphicFramePr>
          <p:cNvPr id="5" name="Table 4">
            <a:extLst>
              <a:ext uri="{FF2B5EF4-FFF2-40B4-BE49-F238E27FC236}">
                <a16:creationId xmlns:a16="http://schemas.microsoft.com/office/drawing/2014/main" id="{3CF1B48C-4BDE-4103-A3E4-F216211048E0}"/>
              </a:ext>
            </a:extLst>
          </p:cNvPr>
          <p:cNvGraphicFramePr>
            <a:graphicFrameLocks noGrp="1"/>
          </p:cNvGraphicFramePr>
          <p:nvPr>
            <p:extLst>
              <p:ext uri="{D42A27DB-BD31-4B8C-83A1-F6EECF244321}">
                <p14:modId xmlns:p14="http://schemas.microsoft.com/office/powerpoint/2010/main" val="764468578"/>
              </p:ext>
            </p:extLst>
          </p:nvPr>
        </p:nvGraphicFramePr>
        <p:xfrm>
          <a:off x="184150" y="3429000"/>
          <a:ext cx="2717800" cy="1800225"/>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882995880"/>
                    </a:ext>
                  </a:extLst>
                </a:gridCol>
                <a:gridCol w="1054100">
                  <a:extLst>
                    <a:ext uri="{9D8B030D-6E8A-4147-A177-3AD203B41FA5}">
                      <a16:colId xmlns:a16="http://schemas.microsoft.com/office/drawing/2014/main" val="1025757460"/>
                    </a:ext>
                  </a:extLst>
                </a:gridCol>
                <a:gridCol w="1054100">
                  <a:extLst>
                    <a:ext uri="{9D8B030D-6E8A-4147-A177-3AD203B41FA5}">
                      <a16:colId xmlns:a16="http://schemas.microsoft.com/office/drawing/2014/main" val="4176930190"/>
                    </a:ext>
                  </a:extLst>
                </a:gridCol>
              </a:tblGrid>
              <a:tr h="247650">
                <a:tc gridSpan="3">
                  <a:txBody>
                    <a:bodyPr/>
                    <a:lstStyle/>
                    <a:p>
                      <a:pPr algn="ctr" rtl="0" fontAlgn="b"/>
                      <a:r>
                        <a:rPr lang="en-US" sz="1400" u="none" strike="noStrike">
                          <a:effectLst/>
                        </a:rPr>
                        <a:t>Appropriation</a:t>
                      </a:r>
                      <a:endParaRPr lang="en-US" sz="1400" b="1" i="0" u="none" strike="noStrike">
                        <a:solidFill>
                          <a:srgbClr val="FFFFFF"/>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0510654"/>
                  </a:ext>
                </a:extLst>
              </a:tr>
              <a:tr h="314325">
                <a:tc>
                  <a:txBody>
                    <a:bodyPr/>
                    <a:lstStyle/>
                    <a:p>
                      <a:pPr algn="l" fontAlgn="b"/>
                      <a:r>
                        <a:rPr lang="en-US" sz="1800" u="none" strike="noStrike">
                          <a:effectLst/>
                        </a:rPr>
                        <a:t> </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b"/>
                      <a:r>
                        <a:rPr lang="en-US" sz="1400" u="none" strike="noStrike">
                          <a:effectLst/>
                        </a:rPr>
                        <a:t>FY 25</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400" u="none" strike="noStrike">
                          <a:effectLst/>
                        </a:rPr>
                        <a:t>FY 26</a:t>
                      </a:r>
                      <a:endParaRPr lang="en-US"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2299257"/>
                  </a:ext>
                </a:extLst>
              </a:tr>
              <a:tr h="247650">
                <a:tc>
                  <a:txBody>
                    <a:bodyPr/>
                    <a:lstStyle/>
                    <a:p>
                      <a:pPr algn="l" rtl="0" fontAlgn="b"/>
                      <a:r>
                        <a:rPr lang="en-US" sz="1400" u="none" strike="noStrike">
                          <a:effectLst/>
                        </a:rPr>
                        <a:t>TBCO</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250,000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250,000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7732469"/>
                  </a:ext>
                </a:extLst>
              </a:tr>
              <a:tr h="247650">
                <a:tc>
                  <a:txBody>
                    <a:bodyPr/>
                    <a:lstStyle/>
                    <a:p>
                      <a:pPr algn="l" rtl="0" fontAlgn="b"/>
                      <a:r>
                        <a:rPr lang="en-US" sz="1400" u="none" strike="noStrike">
                          <a:effectLst/>
                        </a:rPr>
                        <a:t>GNRL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117,664,600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119,721,400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5765781"/>
                  </a:ext>
                </a:extLst>
              </a:tr>
              <a:tr h="247650">
                <a:tc>
                  <a:txBody>
                    <a:bodyPr/>
                    <a:lstStyle/>
                    <a:p>
                      <a:pPr algn="l" rtl="0" fontAlgn="b"/>
                      <a:r>
                        <a:rPr lang="en-US" sz="1400" u="none" strike="noStrike">
                          <a:effectLst/>
                        </a:rPr>
                        <a:t>RSTD</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12,065,400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12,445,500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224685"/>
                  </a:ext>
                </a:extLst>
              </a:tr>
              <a:tr h="247650">
                <a:tc>
                  <a:txBody>
                    <a:bodyPr/>
                    <a:lstStyle/>
                    <a:p>
                      <a:pPr algn="l" rtl="0" fontAlgn="b"/>
                      <a:r>
                        <a:rPr lang="en-US" sz="1400" u="none" strike="noStrike">
                          <a:effectLst/>
                        </a:rPr>
                        <a:t>FDRL</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a:effectLst/>
                        </a:rPr>
                        <a:t>15,000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u="none" strike="noStrike" dirty="0">
                          <a:effectLst/>
                        </a:rPr>
                        <a:t>15,000</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8002089"/>
                  </a:ext>
                </a:extLst>
              </a:tr>
              <a:tr h="247650">
                <a:tc>
                  <a:txBody>
                    <a:bodyPr/>
                    <a:lstStyle/>
                    <a:p>
                      <a:pPr algn="l" rtl="0"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b="1" u="none" strike="noStrike" dirty="0">
                          <a:effectLst/>
                        </a:rPr>
                        <a:t>129,995,000</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en-US" sz="1400" b="1" u="none" strike="noStrike" dirty="0">
                          <a:effectLst/>
                        </a:rPr>
                        <a:t>132,431,900</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1732029"/>
                  </a:ext>
                </a:extLst>
              </a:tr>
            </a:tbl>
          </a:graphicData>
        </a:graphic>
      </p:graphicFrame>
    </p:spTree>
    <p:extLst>
      <p:ext uri="{BB962C8B-B14F-4D97-AF65-F5344CB8AC3E}">
        <p14:creationId xmlns:p14="http://schemas.microsoft.com/office/powerpoint/2010/main" val="246592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lang="en-US" sz="2800" dirty="0"/>
              <a:t>Property Valuation Administrators</a:t>
            </a:r>
            <a:br>
              <a:rPr lang="en-US" sz="2800" dirty="0"/>
            </a:br>
            <a:br>
              <a:rPr lang="en-US" sz="1800" dirty="0"/>
            </a:br>
            <a:endParaRPr lang="en-US" sz="1300" dirty="0"/>
          </a:p>
        </p:txBody>
      </p:sp>
      <p:sp>
        <p:nvSpPr>
          <p:cNvPr id="9" name="Content Placeholder 8"/>
          <p:cNvSpPr>
            <a:spLocks noGrp="1"/>
          </p:cNvSpPr>
          <p:nvPr>
            <p:ph idx="1"/>
          </p:nvPr>
        </p:nvSpPr>
        <p:spPr>
          <a:xfrm>
            <a:off x="3460237" y="731520"/>
            <a:ext cx="5074163" cy="5821680"/>
          </a:xfrm>
        </p:spPr>
        <p:txBody>
          <a:bodyPr>
            <a:noAutofit/>
          </a:bodyPr>
          <a:lstStyle/>
          <a:p>
            <a:pPr algn="just">
              <a:lnSpc>
                <a:spcPct val="70000"/>
              </a:lnSpc>
              <a:spcBef>
                <a:spcPts val="200"/>
              </a:spcBef>
              <a:spcAft>
                <a:spcPts val="400"/>
              </a:spcAft>
              <a:buFont typeface="Arial" panose="020B0604020202020204" pitchFamily="34" charset="0"/>
              <a:buChar char="•"/>
            </a:pPr>
            <a:endParaRPr lang="en-US" dirty="0"/>
          </a:p>
          <a:p>
            <a:pPr algn="just">
              <a:lnSpc>
                <a:spcPct val="70000"/>
              </a:lnSpc>
              <a:spcBef>
                <a:spcPts val="200"/>
              </a:spcBef>
              <a:spcAft>
                <a:spcPts val="400"/>
              </a:spcAft>
              <a:buFont typeface="Arial" panose="020B0604020202020204" pitchFamily="34" charset="0"/>
              <a:buChar char="•"/>
            </a:pPr>
            <a:r>
              <a:rPr lang="en-US" dirty="0">
                <a:solidFill>
                  <a:schemeClr val="tx1"/>
                </a:solidFill>
              </a:rPr>
              <a:t>PVAs are the state officers responsible for performing fair and equitable assessments of over </a:t>
            </a:r>
            <a:r>
              <a:rPr lang="en-US" dirty="0" err="1">
                <a:solidFill>
                  <a:schemeClr val="tx1"/>
                </a:solidFill>
              </a:rPr>
              <a:t>2.2M</a:t>
            </a:r>
            <a:r>
              <a:rPr lang="en-US" dirty="0">
                <a:solidFill>
                  <a:schemeClr val="tx1"/>
                </a:solidFill>
              </a:rPr>
              <a:t> properties statewide. </a:t>
            </a:r>
          </a:p>
          <a:p>
            <a:pPr marL="0" indent="0" algn="just">
              <a:lnSpc>
                <a:spcPct val="70000"/>
              </a:lnSpc>
              <a:spcBef>
                <a:spcPts val="200"/>
              </a:spcBef>
              <a:spcAft>
                <a:spcPts val="400"/>
              </a:spcAft>
              <a:buNone/>
            </a:pPr>
            <a:endParaRPr lang="en-US" dirty="0">
              <a:solidFill>
                <a:schemeClr val="tx1"/>
              </a:solidFill>
            </a:endParaRPr>
          </a:p>
          <a:p>
            <a:pPr algn="just">
              <a:lnSpc>
                <a:spcPct val="70000"/>
              </a:lnSpc>
              <a:spcBef>
                <a:spcPts val="200"/>
              </a:spcBef>
              <a:spcAft>
                <a:spcPts val="400"/>
              </a:spcAft>
              <a:buFont typeface="Arial" panose="020B0604020202020204" pitchFamily="34" charset="0"/>
              <a:buChar char="•"/>
            </a:pPr>
            <a:r>
              <a:rPr lang="en-US" dirty="0">
                <a:solidFill>
                  <a:schemeClr val="tx1"/>
                </a:solidFill>
              </a:rPr>
              <a:t>The appropriation funds personnel only, with a small exception (less than 1%) for annual expense allowance payments and enterprise IT charges.</a:t>
            </a:r>
          </a:p>
          <a:p>
            <a:pPr algn="just">
              <a:lnSpc>
                <a:spcPct val="70000"/>
              </a:lnSpc>
              <a:spcBef>
                <a:spcPts val="200"/>
              </a:spcBef>
              <a:spcAft>
                <a:spcPts val="400"/>
              </a:spcAft>
              <a:buFont typeface="Arial" panose="020B0604020202020204" pitchFamily="34" charset="0"/>
              <a:buChar char="•"/>
            </a:pPr>
            <a:endParaRPr lang="en-US" dirty="0">
              <a:solidFill>
                <a:schemeClr val="tx1"/>
              </a:solidFill>
            </a:endParaRPr>
          </a:p>
          <a:p>
            <a:pPr algn="just">
              <a:lnSpc>
                <a:spcPct val="70000"/>
              </a:lnSpc>
              <a:spcBef>
                <a:spcPts val="200"/>
              </a:spcBef>
              <a:spcAft>
                <a:spcPts val="400"/>
              </a:spcAft>
              <a:buFont typeface="Arial" panose="020B0604020202020204" pitchFamily="34" charset="0"/>
              <a:buChar char="•"/>
            </a:pPr>
            <a:r>
              <a:rPr lang="en-US" dirty="0">
                <a:solidFill>
                  <a:schemeClr val="tx1"/>
                </a:solidFill>
              </a:rPr>
              <a:t>PVA Salaries are statutory (KRS 132.590) and based on county population, with annual inflationary adjustments and education incentive payments. </a:t>
            </a:r>
          </a:p>
          <a:p>
            <a:pPr algn="just">
              <a:lnSpc>
                <a:spcPct val="70000"/>
              </a:lnSpc>
              <a:spcBef>
                <a:spcPts val="200"/>
              </a:spcBef>
              <a:spcAft>
                <a:spcPts val="400"/>
              </a:spcAft>
              <a:buFont typeface="Arial" panose="020B0604020202020204" pitchFamily="34" charset="0"/>
              <a:buChar char="•"/>
            </a:pPr>
            <a:endParaRPr lang="en-US" sz="1100" dirty="0"/>
          </a:p>
          <a:p>
            <a:pPr marL="0" indent="0" algn="just">
              <a:lnSpc>
                <a:spcPct val="70000"/>
              </a:lnSpc>
              <a:spcBef>
                <a:spcPts val="200"/>
              </a:spcBef>
              <a:spcAft>
                <a:spcPts val="400"/>
              </a:spcAft>
              <a:buNone/>
            </a:pPr>
            <a:endParaRPr lang="en-US" sz="1700" b="1"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38344798"/>
              </p:ext>
            </p:extLst>
          </p:nvPr>
        </p:nvGraphicFramePr>
        <p:xfrm>
          <a:off x="76200" y="3048001"/>
          <a:ext cx="2895599" cy="1271482"/>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37094">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67,671,500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69,626,800</a:t>
                      </a:r>
                    </a:p>
                  </a:txBody>
                  <a:tcPr marL="9525" marR="9525" marT="9525" marB="0"/>
                </a:tc>
                <a:extLst>
                  <a:ext uri="{0D108BD9-81ED-4DB2-BD59-A6C34878D82A}">
                    <a16:rowId xmlns:a16="http://schemas.microsoft.com/office/drawing/2014/main" val="10002"/>
                  </a:ext>
                </a:extLst>
              </a:tr>
              <a:tr h="240754">
                <a:tc>
                  <a:txBody>
                    <a:bodyPr/>
                    <a:lstStyle/>
                    <a:p>
                      <a:pPr algn="l" fontAlgn="b"/>
                      <a:r>
                        <a:rPr lang="en-US" sz="1400" b="0" i="0" u="none" strike="noStrike" dirty="0" err="1">
                          <a:solidFill>
                            <a:srgbClr val="000000"/>
                          </a:solidFill>
                          <a:effectLst/>
                          <a:latin typeface="Calibri" panose="020F0502020204030204" pitchFamily="34" charset="0"/>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4,786,800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4,786,800</a:t>
                      </a:r>
                    </a:p>
                  </a:txBody>
                  <a:tcPr marL="9525" marR="9525" marT="9525" marB="0"/>
                </a:tc>
                <a:extLst>
                  <a:ext uri="{0D108BD9-81ED-4DB2-BD59-A6C34878D82A}">
                    <a16:rowId xmlns:a16="http://schemas.microsoft.com/office/drawing/2014/main" val="10003"/>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72,458,300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74,413,600</a:t>
                      </a:r>
                    </a:p>
                  </a:txBody>
                  <a:tcPr marL="9525" marR="9525" marT="952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12588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Administratively Attached Budgetary Programs</a:t>
            </a:r>
          </a:p>
        </p:txBody>
      </p:sp>
      <p:sp>
        <p:nvSpPr>
          <p:cNvPr id="4" name="Footer Placeholder 3"/>
          <p:cNvSpPr>
            <a:spLocks noGrp="1"/>
          </p:cNvSpPr>
          <p:nvPr>
            <p:ph type="ftr" sz="quarter" idx="11"/>
          </p:nvPr>
        </p:nvSpPr>
        <p:spPr/>
        <p:txBody>
          <a:bodyPr/>
          <a:lstStyle/>
          <a:p>
            <a:r>
              <a:rPr lang="en-US"/>
              <a:t>LRC Office of Budget Review</a:t>
            </a:r>
            <a:endParaRPr lang="en-US" dirty="0"/>
          </a:p>
        </p:txBody>
      </p:sp>
      <p:sp>
        <p:nvSpPr>
          <p:cNvPr id="5" name="Slide Number Placeholder 4"/>
          <p:cNvSpPr>
            <a:spLocks noGrp="1"/>
          </p:cNvSpPr>
          <p:nvPr>
            <p:ph type="sldNum" sz="quarter" idx="12"/>
          </p:nvPr>
        </p:nvSpPr>
        <p:spPr/>
        <p:txBody>
          <a:bodyPr/>
          <a:lstStyle/>
          <a:p>
            <a:fld id="{E75BD6E0-CBC4-4B0E-8789-88250BB53F6B}" type="slidenum">
              <a:rPr lang="en-US" smtClean="0"/>
              <a:pPr/>
              <a:t>17</a:t>
            </a:fld>
            <a:endParaRPr lang="en-US" dirty="0"/>
          </a:p>
        </p:txBody>
      </p:sp>
    </p:spTree>
    <p:extLst>
      <p:ext uri="{BB962C8B-B14F-4D97-AF65-F5344CB8AC3E}">
        <p14:creationId xmlns:p14="http://schemas.microsoft.com/office/powerpoint/2010/main" val="4250517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lang="en-US" sz="2800" dirty="0"/>
              <a:t>Appropriations Not Otherwise Classified (ANOC)</a:t>
            </a:r>
          </a:p>
        </p:txBody>
      </p:sp>
      <p:sp>
        <p:nvSpPr>
          <p:cNvPr id="9" name="Content Placeholder 8"/>
          <p:cNvSpPr>
            <a:spLocks noGrp="1"/>
          </p:cNvSpPr>
          <p:nvPr>
            <p:ph idx="1"/>
          </p:nvPr>
        </p:nvSpPr>
        <p:spPr>
          <a:xfrm>
            <a:off x="3460237" y="731519"/>
            <a:ext cx="5009393" cy="5728267"/>
          </a:xfrm>
        </p:spPr>
        <p:txBody>
          <a:bodyPr>
            <a:noAutofit/>
          </a:bodyPr>
          <a:lstStyle/>
          <a:p>
            <a:pPr marL="0" indent="0" algn="just">
              <a:lnSpc>
                <a:spcPct val="80000"/>
              </a:lnSpc>
              <a:spcBef>
                <a:spcPts val="200"/>
              </a:spcBef>
              <a:spcAft>
                <a:spcPts val="400"/>
              </a:spcAft>
              <a:buNone/>
            </a:pPr>
            <a:endParaRPr lang="en-US" sz="1600" dirty="0"/>
          </a:p>
          <a:p>
            <a:pPr marL="0" indent="0" algn="just">
              <a:lnSpc>
                <a:spcPct val="70000"/>
              </a:lnSpc>
              <a:buNone/>
            </a:pPr>
            <a:endParaRPr lang="en-US" sz="1600" dirty="0"/>
          </a:p>
          <a:p>
            <a:pPr marL="0" indent="0" algn="just">
              <a:lnSpc>
                <a:spcPct val="70000"/>
              </a:lnSpc>
              <a:buNone/>
            </a:pPr>
            <a:endParaRPr lang="en-US" sz="1600"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18</a:t>
            </a:fld>
            <a:endParaRPr lang="en-US" dirty="0"/>
          </a:p>
        </p:txBody>
      </p:sp>
      <p:sp>
        <p:nvSpPr>
          <p:cNvPr id="10" name="Content Placeholder 8"/>
          <p:cNvSpPr txBox="1">
            <a:spLocks/>
          </p:cNvSpPr>
          <p:nvPr/>
        </p:nvSpPr>
        <p:spPr>
          <a:xfrm>
            <a:off x="3505200" y="730921"/>
            <a:ext cx="5009393" cy="5462938"/>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just">
              <a:lnSpc>
                <a:spcPct val="80000"/>
              </a:lnSpc>
              <a:buFont typeface="Calibri" pitchFamily="34" charset="0"/>
              <a:buNone/>
            </a:pPr>
            <a:r>
              <a:rPr lang="en-US" sz="1700" dirty="0"/>
              <a:t>Budget Unit under “General Government” of Appropriation Bill for appropriations not related to a particular program or agency from the General Fund.</a:t>
            </a:r>
          </a:p>
          <a:p>
            <a:pPr marL="201168" lvl="1" indent="0" algn="just">
              <a:lnSpc>
                <a:spcPct val="80000"/>
              </a:lnSpc>
              <a:buFont typeface="Calibri" pitchFamily="34" charset="0"/>
              <a:buNone/>
            </a:pPr>
            <a:endParaRPr lang="en-US" sz="1700" dirty="0"/>
          </a:p>
          <a:p>
            <a:pPr marL="201168" lvl="1" indent="0" algn="just">
              <a:lnSpc>
                <a:spcPct val="80000"/>
              </a:lnSpc>
              <a:buFont typeface="Calibri" pitchFamily="34" charset="0"/>
              <a:buNone/>
            </a:pPr>
            <a:r>
              <a:rPr lang="en-US" sz="1700" dirty="0"/>
              <a:t>If appropriations are insufficient to meet expenses, then these expenses represent potential obligations from the General Fund Surplus or Budget Reserve Trust Fund accounts.</a:t>
            </a:r>
          </a:p>
          <a:p>
            <a:pPr marL="201168" lvl="1" indent="0" algn="just">
              <a:lnSpc>
                <a:spcPct val="80000"/>
              </a:lnSpc>
              <a:buFont typeface="Calibri" pitchFamily="34" charset="0"/>
              <a:buNone/>
            </a:pPr>
            <a:endParaRPr lang="en-US" sz="1700" b="1" dirty="0"/>
          </a:p>
          <a:p>
            <a:pPr marL="201168" lvl="1" indent="0" algn="just">
              <a:lnSpc>
                <a:spcPct val="80000"/>
              </a:lnSpc>
              <a:buFont typeface="Calibri" pitchFamily="34" charset="0"/>
              <a:buNone/>
            </a:pPr>
            <a:r>
              <a:rPr lang="en-US" sz="1700" b="1" dirty="0"/>
              <a:t>Eligible Expenses: </a:t>
            </a:r>
          </a:p>
          <a:p>
            <a:pPr lvl="1" algn="just">
              <a:lnSpc>
                <a:spcPct val="80000"/>
              </a:lnSpc>
              <a:buFont typeface="Arial" panose="020B0604020202020204" pitchFamily="34" charset="0"/>
              <a:buChar char="•"/>
            </a:pPr>
            <a:r>
              <a:rPr lang="en-US" sz="1700" b="1" dirty="0"/>
              <a:t>Attorney General Expense</a:t>
            </a:r>
          </a:p>
          <a:p>
            <a:pPr lvl="1" algn="just">
              <a:lnSpc>
                <a:spcPct val="80000"/>
              </a:lnSpc>
              <a:buFont typeface="Arial" panose="020B0604020202020204" pitchFamily="34" charset="0"/>
              <a:buChar char="•"/>
            </a:pPr>
            <a:r>
              <a:rPr lang="en-US" sz="1700" b="1" dirty="0"/>
              <a:t>Board of Claims Award</a:t>
            </a:r>
          </a:p>
          <a:p>
            <a:pPr lvl="1" algn="just">
              <a:lnSpc>
                <a:spcPct val="80000"/>
              </a:lnSpc>
              <a:buFont typeface="Arial" panose="020B0604020202020204" pitchFamily="34" charset="0"/>
              <a:buChar char="•"/>
            </a:pPr>
            <a:r>
              <a:rPr lang="en-US" sz="1700" b="1" dirty="0"/>
              <a:t>Guardian Ad Litem (GAL)</a:t>
            </a:r>
          </a:p>
          <a:p>
            <a:pPr lvl="1" algn="just">
              <a:lnSpc>
                <a:spcPct val="80000"/>
              </a:lnSpc>
              <a:buFont typeface="Arial" panose="020B0604020202020204" pitchFamily="34" charset="0"/>
              <a:buChar char="•"/>
            </a:pPr>
            <a:r>
              <a:rPr lang="en-US" sz="1700" b="1" dirty="0"/>
              <a:t>Prior Year Claims</a:t>
            </a:r>
          </a:p>
          <a:p>
            <a:pPr lvl="1" algn="just">
              <a:lnSpc>
                <a:spcPct val="80000"/>
              </a:lnSpc>
              <a:buFont typeface="Arial" panose="020B0604020202020204" pitchFamily="34" charset="0"/>
              <a:buChar char="•"/>
            </a:pPr>
            <a:r>
              <a:rPr lang="en-US" sz="1700" b="1" dirty="0"/>
              <a:t>Unredeemed Checks Refunded</a:t>
            </a:r>
          </a:p>
          <a:p>
            <a:pPr lvl="1" algn="just">
              <a:lnSpc>
                <a:spcPct val="80000"/>
              </a:lnSpc>
              <a:buFont typeface="Arial" panose="020B0604020202020204" pitchFamily="34" charset="0"/>
              <a:buChar char="•"/>
            </a:pPr>
            <a:r>
              <a:rPr lang="en-US" sz="1700" b="1" dirty="0"/>
              <a:t>Involuntary Commitments – </a:t>
            </a:r>
            <a:r>
              <a:rPr lang="en-US" sz="1700" b="1" dirty="0" err="1"/>
              <a:t>ICF</a:t>
            </a:r>
            <a:r>
              <a:rPr lang="en-US" sz="1700" b="1" dirty="0"/>
              <a:t>/MR</a:t>
            </a:r>
          </a:p>
          <a:p>
            <a:pPr lvl="1" algn="just">
              <a:lnSpc>
                <a:spcPct val="80000"/>
              </a:lnSpc>
              <a:buFont typeface="Arial" panose="020B0604020202020204" pitchFamily="34" charset="0"/>
              <a:buChar char="•"/>
            </a:pPr>
            <a:r>
              <a:rPr lang="en-US" sz="1700" b="1" dirty="0"/>
              <a:t>Frankfort in Lieu of Taxes</a:t>
            </a:r>
          </a:p>
          <a:p>
            <a:pPr lvl="1" algn="just">
              <a:lnSpc>
                <a:spcPct val="80000"/>
              </a:lnSpc>
              <a:buFont typeface="Arial" panose="020B0604020202020204" pitchFamily="34" charset="0"/>
              <a:buChar char="•"/>
            </a:pPr>
            <a:r>
              <a:rPr lang="en-US" sz="1700" b="1" dirty="0"/>
              <a:t>Frankfort Cemetery</a:t>
            </a:r>
          </a:p>
          <a:p>
            <a:pPr lvl="1" algn="just">
              <a:lnSpc>
                <a:spcPct val="80000"/>
              </a:lnSpc>
              <a:buFont typeface="Arial" panose="020B0604020202020204" pitchFamily="34" charset="0"/>
              <a:buChar char="•"/>
            </a:pPr>
            <a:r>
              <a:rPr lang="en-US" sz="1700" b="1" dirty="0"/>
              <a:t>Police Officer, Firefighter and National Guard and Reserve Survivor Benefits</a:t>
            </a:r>
          </a:p>
          <a:p>
            <a:pPr lvl="1" algn="just">
              <a:lnSpc>
                <a:spcPct val="80000"/>
              </a:lnSpc>
              <a:buFont typeface="Arial" panose="020B0604020202020204" pitchFamily="34" charset="0"/>
              <a:buChar char="•"/>
            </a:pPr>
            <a:r>
              <a:rPr lang="en-US" sz="1700" b="1" dirty="0"/>
              <a:t>Medical Malpractice Liability Insurance Reimbursement</a:t>
            </a:r>
          </a:p>
          <a:p>
            <a:pPr lvl="1" algn="just">
              <a:lnSpc>
                <a:spcPct val="80000"/>
              </a:lnSpc>
              <a:buFont typeface="Arial" panose="020B0604020202020204" pitchFamily="34" charset="0"/>
              <a:buChar char="•"/>
            </a:pPr>
            <a:r>
              <a:rPr lang="en-US" sz="1700" b="1" dirty="0"/>
              <a:t>Blanket Employee Bonds</a:t>
            </a:r>
          </a:p>
          <a:p>
            <a:pPr algn="just">
              <a:buFont typeface="Arial" panose="020B0604020202020204" pitchFamily="34" charset="0"/>
              <a:buChar char="•"/>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17605069"/>
              </p:ext>
            </p:extLst>
          </p:nvPr>
        </p:nvGraphicFramePr>
        <p:xfrm>
          <a:off x="76200" y="3048001"/>
          <a:ext cx="2895599" cy="1030728"/>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37094">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16,750,300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16,750,300</a:t>
                      </a:r>
                    </a:p>
                  </a:txBody>
                  <a:tcPr marL="9525" marR="9525" marT="9525" marB="0"/>
                </a:tc>
                <a:extLst>
                  <a:ext uri="{0D108BD9-81ED-4DB2-BD59-A6C34878D82A}">
                    <a16:rowId xmlns:a16="http://schemas.microsoft.com/office/drawing/2014/main" val="10002"/>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16,750,300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16,750,300</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3266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lang="en-US" sz="2800" dirty="0"/>
              <a:t>Judgments</a:t>
            </a:r>
          </a:p>
        </p:txBody>
      </p:sp>
      <p:sp>
        <p:nvSpPr>
          <p:cNvPr id="9" name="Content Placeholder 8"/>
          <p:cNvSpPr>
            <a:spLocks noGrp="1"/>
          </p:cNvSpPr>
          <p:nvPr>
            <p:ph idx="1"/>
          </p:nvPr>
        </p:nvSpPr>
        <p:spPr>
          <a:xfrm>
            <a:off x="3460237" y="731519"/>
            <a:ext cx="5009393" cy="5728267"/>
          </a:xfrm>
        </p:spPr>
        <p:txBody>
          <a:bodyPr>
            <a:noAutofit/>
          </a:bodyPr>
          <a:lstStyle/>
          <a:p>
            <a:pPr marL="0" indent="0" algn="just">
              <a:lnSpc>
                <a:spcPct val="80000"/>
              </a:lnSpc>
              <a:spcBef>
                <a:spcPts val="200"/>
              </a:spcBef>
              <a:spcAft>
                <a:spcPts val="400"/>
              </a:spcAft>
              <a:buNone/>
            </a:pPr>
            <a:endParaRPr lang="en-US" sz="1600" dirty="0"/>
          </a:p>
          <a:p>
            <a:pPr marL="0" indent="0" algn="just">
              <a:lnSpc>
                <a:spcPct val="70000"/>
              </a:lnSpc>
              <a:buNone/>
            </a:pPr>
            <a:endParaRPr lang="en-US" sz="1600" dirty="0"/>
          </a:p>
          <a:p>
            <a:pPr marL="0" indent="0" algn="just">
              <a:lnSpc>
                <a:spcPct val="70000"/>
              </a:lnSpc>
              <a:buNone/>
            </a:pPr>
            <a:endParaRPr lang="en-US" sz="1600"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19</a:t>
            </a:fld>
            <a:endParaRPr lang="en-US" dirty="0"/>
          </a:p>
        </p:txBody>
      </p:sp>
      <p:sp>
        <p:nvSpPr>
          <p:cNvPr id="10" name="Content Placeholder 8"/>
          <p:cNvSpPr txBox="1">
            <a:spLocks/>
          </p:cNvSpPr>
          <p:nvPr/>
        </p:nvSpPr>
        <p:spPr>
          <a:xfrm>
            <a:off x="3505200" y="730921"/>
            <a:ext cx="5009393" cy="5462938"/>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just">
              <a:lnSpc>
                <a:spcPct val="80000"/>
              </a:lnSpc>
              <a:buNone/>
            </a:pPr>
            <a:r>
              <a:rPr lang="en-US" sz="2000" dirty="0"/>
              <a:t>Similar to </a:t>
            </a:r>
            <a:r>
              <a:rPr lang="en-US" sz="2000" dirty="0" err="1"/>
              <a:t>ANOC</a:t>
            </a:r>
            <a:r>
              <a:rPr lang="en-US" sz="2000" dirty="0"/>
              <a:t>, Judgments is a budget Unit under “General Government” of Appropriation Bill.</a:t>
            </a:r>
          </a:p>
          <a:p>
            <a:pPr marL="201168" lvl="1" indent="0" algn="just">
              <a:lnSpc>
                <a:spcPct val="80000"/>
              </a:lnSpc>
              <a:buNone/>
            </a:pPr>
            <a:endParaRPr lang="en-US" sz="2000" dirty="0"/>
          </a:p>
          <a:p>
            <a:pPr marL="201168" lvl="1" indent="0" algn="just">
              <a:lnSpc>
                <a:spcPct val="80000"/>
              </a:lnSpc>
              <a:buNone/>
            </a:pPr>
            <a:r>
              <a:rPr lang="en-US" sz="2000" dirty="0"/>
              <a:t>Historically, there had been </a:t>
            </a:r>
            <a:r>
              <a:rPr lang="en-US" sz="2000" b="1" dirty="0"/>
              <a:t>no appropriations </a:t>
            </a:r>
            <a:r>
              <a:rPr lang="en-US" sz="2000" dirty="0"/>
              <a:t>for Judgments since the 05’ Session and judgments rendered against the Commonwealth represented potential obligations from the General Fund Surplus or Budget Reserve Trust Fund accounts as </a:t>
            </a:r>
            <a:r>
              <a:rPr lang="en-US" sz="2000" dirty="0" err="1"/>
              <a:t>NGEs</a:t>
            </a:r>
            <a:r>
              <a:rPr lang="en-US" sz="2000" dirty="0"/>
              <a:t>.</a:t>
            </a:r>
          </a:p>
          <a:p>
            <a:pPr marL="201168" lvl="1" indent="0" algn="just">
              <a:lnSpc>
                <a:spcPct val="80000"/>
              </a:lnSpc>
              <a:buNone/>
            </a:pPr>
            <a:endParaRPr lang="en-US" sz="2000" dirty="0"/>
          </a:p>
          <a:p>
            <a:pPr marL="201168" lvl="1" indent="0" algn="just">
              <a:lnSpc>
                <a:spcPct val="80000"/>
              </a:lnSpc>
              <a:buNone/>
            </a:pPr>
            <a:r>
              <a:rPr lang="en-US" sz="2000" dirty="0"/>
              <a:t>Governor </a:t>
            </a:r>
            <a:r>
              <a:rPr lang="en-US" sz="2000" dirty="0" err="1"/>
              <a:t>Beshear</a:t>
            </a:r>
            <a:r>
              <a:rPr lang="en-US" sz="2000" dirty="0"/>
              <a:t> included appropriations in the 20-22 budget for known liabilities against the Commonwealth.</a:t>
            </a:r>
          </a:p>
          <a:p>
            <a:pPr marL="201168" lvl="1" indent="0" algn="just">
              <a:lnSpc>
                <a:spcPct val="80000"/>
              </a:lnSpc>
              <a:buFont typeface="Calibri" pitchFamily="34" charset="0"/>
              <a:buNone/>
            </a:pPr>
            <a:endParaRPr lang="en-US" sz="2000" dirty="0"/>
          </a:p>
          <a:p>
            <a:pPr marL="201168" lvl="1" indent="0" algn="just">
              <a:lnSpc>
                <a:spcPct val="80000"/>
              </a:lnSpc>
              <a:buFont typeface="Calibri" pitchFamily="34" charset="0"/>
              <a:buNone/>
            </a:pPr>
            <a:r>
              <a:rPr lang="en-US" sz="2000" b="1" dirty="0"/>
              <a:t>Recent Changes:</a:t>
            </a:r>
            <a:endParaRPr lang="en-US" sz="2000" dirty="0"/>
          </a:p>
          <a:p>
            <a:pPr marL="201168" lvl="1" indent="0" algn="just">
              <a:lnSpc>
                <a:spcPct val="80000"/>
              </a:lnSpc>
              <a:buNone/>
            </a:pPr>
            <a:r>
              <a:rPr lang="en-US" sz="2000" dirty="0"/>
              <a:t>Budget language was modified to both remove </a:t>
            </a:r>
            <a:r>
              <a:rPr lang="en-US" sz="2000" dirty="0" err="1"/>
              <a:t>NGE</a:t>
            </a:r>
            <a:r>
              <a:rPr lang="en-US" sz="2000" dirty="0"/>
              <a:t> spending authority for judgments and to allow for payments to be paid pursuant to KRS Chapter 45 (from funds available to the agency or by future appropriation). </a:t>
            </a:r>
          </a:p>
          <a:p>
            <a:pPr marL="201168" lvl="1" indent="0" algn="just">
              <a:lnSpc>
                <a:spcPct val="80000"/>
              </a:lnSpc>
              <a:buNone/>
            </a:pPr>
            <a:endParaRPr lang="en-US" sz="2000" dirty="0"/>
          </a:p>
          <a:p>
            <a:pPr marL="201168" lvl="1" indent="0" algn="just">
              <a:lnSpc>
                <a:spcPct val="80000"/>
              </a:lnSpc>
              <a:buNone/>
            </a:pPr>
            <a:r>
              <a:rPr lang="en-US" sz="2000" dirty="0"/>
              <a:t>Carry forward language is included in the budget bill to allow appropriation to continue to the next biennium and not lapse to the General Fund.</a:t>
            </a:r>
          </a:p>
          <a:p>
            <a:pPr marL="201168" lvl="1" indent="0" algn="just">
              <a:lnSpc>
                <a:spcPct val="80000"/>
              </a:lnSpc>
              <a:buNone/>
            </a:pPr>
            <a:endParaRPr lang="en-US" sz="2000" dirty="0"/>
          </a:p>
          <a:p>
            <a:pPr marL="201168" lvl="1" indent="0" algn="just">
              <a:lnSpc>
                <a:spcPct val="80000"/>
              </a:lnSpc>
              <a:buFont typeface="Calibri" pitchFamily="34" charset="0"/>
              <a:buNone/>
            </a:pPr>
            <a:endParaRPr lang="en-US" sz="1700" dirty="0"/>
          </a:p>
        </p:txBody>
      </p:sp>
      <p:graphicFrame>
        <p:nvGraphicFramePr>
          <p:cNvPr id="8" name="Table 7"/>
          <p:cNvGraphicFramePr>
            <a:graphicFrameLocks noGrp="1"/>
          </p:cNvGraphicFramePr>
          <p:nvPr>
            <p:extLst>
              <p:ext uri="{D42A27DB-BD31-4B8C-83A1-F6EECF244321}">
                <p14:modId xmlns:p14="http://schemas.microsoft.com/office/powerpoint/2010/main" val="3354760154"/>
              </p:ext>
            </p:extLst>
          </p:nvPr>
        </p:nvGraphicFramePr>
        <p:xfrm>
          <a:off x="76200" y="3048001"/>
          <a:ext cx="2895599" cy="1030728"/>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37094">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-0-</a:t>
                      </a:r>
                    </a:p>
                  </a:txBody>
                  <a:tcPr marL="9525" marR="9525" marT="9525" marB="0"/>
                </a:tc>
                <a:extLst>
                  <a:ext uri="{0D108BD9-81ED-4DB2-BD59-A6C34878D82A}">
                    <a16:rowId xmlns:a16="http://schemas.microsoft.com/office/drawing/2014/main" val="10002"/>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-0-</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3048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sz="4400" dirty="0"/>
              <a:t>Finance and Administration Cabinet</a:t>
            </a:r>
            <a:br>
              <a:rPr lang="en-US" b="1" dirty="0"/>
            </a:br>
            <a:r>
              <a:rPr lang="en-US" sz="2000" dirty="0"/>
              <a:t>(Approximately </a:t>
            </a:r>
            <a:r>
              <a:rPr lang="en-US" sz="2000" dirty="0">
                <a:solidFill>
                  <a:schemeClr val="tx1"/>
                </a:solidFill>
              </a:rPr>
              <a:t>1,400 Employees </a:t>
            </a:r>
            <a:r>
              <a:rPr lang="en-US" sz="2000" dirty="0"/>
              <a:t>– exclusive of Property Valuation Administrators)</a:t>
            </a:r>
          </a:p>
        </p:txBody>
      </p:sp>
      <p:sp>
        <p:nvSpPr>
          <p:cNvPr id="3" name="Content Placeholder 2"/>
          <p:cNvSpPr>
            <a:spLocks noGrp="1"/>
          </p:cNvSpPr>
          <p:nvPr>
            <p:ph idx="1"/>
          </p:nvPr>
        </p:nvSpPr>
        <p:spPr>
          <a:xfrm>
            <a:off x="457200" y="1905000"/>
            <a:ext cx="8229600" cy="4343400"/>
          </a:xfrm>
        </p:spPr>
        <p:txBody>
          <a:bodyPr>
            <a:normAutofit/>
          </a:bodyPr>
          <a:lstStyle/>
          <a:p>
            <a:pPr algn="just">
              <a:buFont typeface="Arial" panose="020B0604020202020204" pitchFamily="34" charset="0"/>
              <a:buChar char="•"/>
            </a:pPr>
            <a:r>
              <a:rPr lang="en-US" sz="1900" dirty="0"/>
              <a:t>Manages the financial resources of the Commonwealth and provides central administrative services to agencies of state and local government.</a:t>
            </a:r>
          </a:p>
          <a:p>
            <a:pPr algn="just">
              <a:buFont typeface="Arial" panose="020B0604020202020204" pitchFamily="34" charset="0"/>
              <a:buChar char="•"/>
            </a:pPr>
            <a:r>
              <a:rPr lang="en-US" sz="1900" dirty="0"/>
              <a:t>Key Responsibilities:</a:t>
            </a:r>
          </a:p>
          <a:p>
            <a:pPr lvl="1" algn="just">
              <a:buFont typeface="Arial" panose="020B0604020202020204" pitchFamily="34" charset="0"/>
              <a:buChar char="•"/>
            </a:pPr>
            <a:endParaRPr lang="en-US" dirty="0"/>
          </a:p>
          <a:p>
            <a:pPr lvl="1" algn="just">
              <a:buFont typeface="Arial" panose="020B0604020202020204" pitchFamily="34" charset="0"/>
              <a:buChar char="•"/>
            </a:pPr>
            <a:endParaRPr lang="en-US" dirty="0"/>
          </a:p>
          <a:p>
            <a:pPr lvl="1" algn="just">
              <a:buFont typeface="Arial" panose="020B0604020202020204" pitchFamily="34" charset="0"/>
              <a:buChar char="•"/>
            </a:pPr>
            <a:endParaRPr lang="en-US" dirty="0"/>
          </a:p>
          <a:p>
            <a:pPr algn="just">
              <a:buFont typeface="Arial" panose="020B0604020202020204" pitchFamily="34" charset="0"/>
              <a:buChar char="•"/>
            </a:pPr>
            <a:endParaRPr lang="en-US" dirty="0"/>
          </a:p>
          <a:p>
            <a:pPr marL="0" indent="0" algn="just">
              <a:buNone/>
            </a:pPr>
            <a:endParaRPr lang="en-US" dirty="0"/>
          </a:p>
          <a:p>
            <a:pPr marL="0" indent="0" algn="just">
              <a:buNone/>
            </a:pPr>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E75BD6E0-CBC4-4B0E-8789-88250BB53F6B}"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a:t>LRC Office of Budget Review</a:t>
            </a:r>
          </a:p>
        </p:txBody>
      </p:sp>
      <p:graphicFrame>
        <p:nvGraphicFramePr>
          <p:cNvPr id="6" name="Table 5"/>
          <p:cNvGraphicFramePr>
            <a:graphicFrameLocks noGrp="1"/>
          </p:cNvGraphicFramePr>
          <p:nvPr>
            <p:extLst>
              <p:ext uri="{D42A27DB-BD31-4B8C-83A1-F6EECF244321}">
                <p14:modId xmlns:p14="http://schemas.microsoft.com/office/powerpoint/2010/main" val="2403009346"/>
              </p:ext>
            </p:extLst>
          </p:nvPr>
        </p:nvGraphicFramePr>
        <p:xfrm>
          <a:off x="457200" y="2971800"/>
          <a:ext cx="7620000" cy="1980565"/>
        </p:xfrm>
        <a:graphic>
          <a:graphicData uri="http://schemas.openxmlformats.org/drawingml/2006/table">
            <a:tbl>
              <a:tblPr firstRow="1" bandRow="1">
                <a:tableStyleId>{2D5ABB26-0587-4C30-8999-92F81FD0307C}</a:tableStyleId>
              </a:tblPr>
              <a:tblGrid>
                <a:gridCol w="7620000">
                  <a:extLst>
                    <a:ext uri="{9D8B030D-6E8A-4147-A177-3AD203B41FA5}">
                      <a16:colId xmlns:a16="http://schemas.microsoft.com/office/drawing/2014/main" val="20000"/>
                    </a:ext>
                  </a:extLst>
                </a:gridCol>
              </a:tblGrid>
              <a:tr h="990601">
                <a:tc>
                  <a:txBody>
                    <a:bodyPr/>
                    <a:lstStyle/>
                    <a:p>
                      <a:pPr marL="384048" lvl="1" indent="-182880" algn="just" defTabSz="914400" rtl="0" eaLnBrk="1" latinLnBrk="0" hangingPunct="1">
                        <a:lnSpc>
                          <a:spcPct val="70000"/>
                        </a:lnSpc>
                        <a:spcBef>
                          <a:spcPts val="200"/>
                        </a:spcBef>
                        <a:spcAft>
                          <a:spcPts val="400"/>
                        </a:spcAft>
                        <a:buClr>
                          <a:schemeClr val="accent1"/>
                        </a:buClr>
                        <a:buFont typeface="Arial" panose="020B0604020202020204" pitchFamily="34" charset="0"/>
                        <a:buChar char="•"/>
                      </a:pPr>
                      <a:r>
                        <a:rPr lang="en-US" sz="1900" kern="1200" dirty="0">
                          <a:solidFill>
                            <a:schemeClr val="tx1">
                              <a:lumMod val="75000"/>
                              <a:lumOff val="25000"/>
                            </a:schemeClr>
                          </a:solidFill>
                          <a:latin typeface="+mn-lt"/>
                          <a:ea typeface="+mn-ea"/>
                          <a:cs typeface="+mn-cs"/>
                        </a:rPr>
                        <a:t>Finance</a:t>
                      </a:r>
                      <a:r>
                        <a:rPr lang="en-US" sz="1900" kern="1200" baseline="0" dirty="0">
                          <a:solidFill>
                            <a:schemeClr val="tx1">
                              <a:lumMod val="75000"/>
                              <a:lumOff val="25000"/>
                            </a:schemeClr>
                          </a:solidFill>
                          <a:latin typeface="+mn-lt"/>
                          <a:ea typeface="+mn-ea"/>
                          <a:cs typeface="+mn-cs"/>
                        </a:rPr>
                        <a:t> and Accounting Operations</a:t>
                      </a:r>
                      <a:endParaRPr lang="en-US" sz="1900" kern="1200" dirty="0">
                        <a:solidFill>
                          <a:schemeClr val="tx1">
                            <a:lumMod val="75000"/>
                            <a:lumOff val="25000"/>
                          </a:schemeClr>
                        </a:solidFill>
                        <a:latin typeface="+mn-lt"/>
                        <a:ea typeface="+mn-ea"/>
                        <a:cs typeface="+mn-cs"/>
                      </a:endParaRPr>
                    </a:p>
                    <a:p>
                      <a:pPr marL="384048" lvl="1" indent="-182880" algn="just" defTabSz="914400" rtl="0" eaLnBrk="1" latinLnBrk="0" hangingPunct="1">
                        <a:lnSpc>
                          <a:spcPct val="70000"/>
                        </a:lnSpc>
                        <a:spcBef>
                          <a:spcPts val="200"/>
                        </a:spcBef>
                        <a:spcAft>
                          <a:spcPts val="400"/>
                        </a:spcAft>
                        <a:buClr>
                          <a:schemeClr val="accent1"/>
                        </a:buClr>
                        <a:buFont typeface="Arial" panose="020B0604020202020204" pitchFamily="34" charset="0"/>
                        <a:buChar char="•"/>
                      </a:pPr>
                      <a:r>
                        <a:rPr lang="en-US" sz="1900" kern="1200" dirty="0">
                          <a:solidFill>
                            <a:schemeClr val="tx1">
                              <a:lumMod val="75000"/>
                              <a:lumOff val="25000"/>
                            </a:schemeClr>
                          </a:solidFill>
                          <a:latin typeface="+mn-lt"/>
                          <a:ea typeface="+mn-ea"/>
                          <a:cs typeface="+mn-cs"/>
                        </a:rPr>
                        <a:t>State purchasing and procurement</a:t>
                      </a:r>
                    </a:p>
                    <a:p>
                      <a:pPr marL="384048" lvl="1" indent="-182880" algn="just" defTabSz="914400" rtl="0" eaLnBrk="1" latinLnBrk="0" hangingPunct="1">
                        <a:lnSpc>
                          <a:spcPct val="70000"/>
                        </a:lnSpc>
                        <a:spcBef>
                          <a:spcPts val="200"/>
                        </a:spcBef>
                        <a:spcAft>
                          <a:spcPts val="400"/>
                        </a:spcAft>
                        <a:buClr>
                          <a:schemeClr val="accent1"/>
                        </a:buClr>
                        <a:buFont typeface="Arial" panose="020B0604020202020204" pitchFamily="34" charset="0"/>
                        <a:buChar char="•"/>
                      </a:pPr>
                      <a:r>
                        <a:rPr lang="en-US" sz="1900" kern="1200" dirty="0">
                          <a:solidFill>
                            <a:schemeClr val="tx1">
                              <a:lumMod val="75000"/>
                              <a:lumOff val="25000"/>
                            </a:schemeClr>
                          </a:solidFill>
                          <a:latin typeface="+mn-lt"/>
                          <a:ea typeface="+mn-ea"/>
                          <a:cs typeface="+mn-cs"/>
                        </a:rPr>
                        <a:t>Tax administration</a:t>
                      </a:r>
                      <a:r>
                        <a:rPr lang="en-US" sz="1900" kern="1200" baseline="0" dirty="0">
                          <a:solidFill>
                            <a:schemeClr val="tx1">
                              <a:lumMod val="75000"/>
                              <a:lumOff val="25000"/>
                            </a:schemeClr>
                          </a:solidFill>
                          <a:latin typeface="+mn-lt"/>
                          <a:ea typeface="+mn-ea"/>
                          <a:cs typeface="+mn-cs"/>
                        </a:rPr>
                        <a:t> and collection</a:t>
                      </a:r>
                      <a:endParaRPr lang="en-US" sz="1900" kern="1200" dirty="0">
                        <a:solidFill>
                          <a:schemeClr val="tx1">
                            <a:lumMod val="75000"/>
                            <a:lumOff val="25000"/>
                          </a:schemeClr>
                        </a:solidFill>
                        <a:latin typeface="+mn-lt"/>
                        <a:ea typeface="+mn-ea"/>
                        <a:cs typeface="+mn-cs"/>
                      </a:endParaRPr>
                    </a:p>
                    <a:p>
                      <a:pPr marL="384048" lvl="1" indent="-182880" algn="just" defTabSz="914400" rtl="0" eaLnBrk="1" latinLnBrk="0" hangingPunct="1">
                        <a:lnSpc>
                          <a:spcPct val="70000"/>
                        </a:lnSpc>
                        <a:spcBef>
                          <a:spcPts val="200"/>
                        </a:spcBef>
                        <a:spcAft>
                          <a:spcPts val="400"/>
                        </a:spcAft>
                        <a:buClr>
                          <a:schemeClr val="accent1"/>
                        </a:buClr>
                        <a:buFont typeface="Arial" panose="020B0604020202020204" pitchFamily="34" charset="0"/>
                        <a:buChar char="•"/>
                      </a:pPr>
                      <a:r>
                        <a:rPr lang="en-US" sz="1900" kern="1200" dirty="0">
                          <a:solidFill>
                            <a:schemeClr val="tx1">
                              <a:lumMod val="75000"/>
                              <a:lumOff val="25000"/>
                            </a:schemeClr>
                          </a:solidFill>
                          <a:latin typeface="+mn-lt"/>
                          <a:ea typeface="+mn-ea"/>
                          <a:cs typeface="+mn-cs"/>
                        </a:rPr>
                        <a:t>Managing</a:t>
                      </a:r>
                      <a:r>
                        <a:rPr lang="en-US" sz="1900" kern="1200" baseline="0" dirty="0">
                          <a:solidFill>
                            <a:schemeClr val="tx1">
                              <a:lumMod val="75000"/>
                              <a:lumOff val="25000"/>
                            </a:schemeClr>
                          </a:solidFill>
                          <a:latin typeface="+mn-lt"/>
                          <a:ea typeface="+mn-ea"/>
                          <a:cs typeface="+mn-cs"/>
                        </a:rPr>
                        <a:t> IT infrastructure</a:t>
                      </a:r>
                    </a:p>
                    <a:p>
                      <a:pPr marL="384048" lvl="1" indent="-182880" algn="just" defTabSz="914400" rtl="0" eaLnBrk="1" latinLnBrk="0" hangingPunct="1">
                        <a:lnSpc>
                          <a:spcPct val="70000"/>
                        </a:lnSpc>
                        <a:spcBef>
                          <a:spcPts val="200"/>
                        </a:spcBef>
                        <a:spcAft>
                          <a:spcPts val="400"/>
                        </a:spcAft>
                        <a:buClr>
                          <a:schemeClr val="accent1"/>
                        </a:buClr>
                        <a:buFont typeface="Arial" panose="020B0604020202020204" pitchFamily="34" charset="0"/>
                        <a:buChar char="•"/>
                      </a:pPr>
                      <a:r>
                        <a:rPr lang="en-US" sz="1900" kern="1200" baseline="0" dirty="0">
                          <a:solidFill>
                            <a:schemeClr val="tx1">
                              <a:lumMod val="75000"/>
                              <a:lumOff val="25000"/>
                            </a:schemeClr>
                          </a:solidFill>
                          <a:latin typeface="+mn-lt"/>
                          <a:ea typeface="+mn-ea"/>
                          <a:cs typeface="+mn-cs"/>
                        </a:rPr>
                        <a:t>Construction and management of state buildings</a:t>
                      </a:r>
                    </a:p>
                    <a:p>
                      <a:pPr marL="384048" lvl="1" indent="-182880" algn="just" defTabSz="914400" rtl="0" eaLnBrk="1" latinLnBrk="0" hangingPunct="1">
                        <a:lnSpc>
                          <a:spcPct val="70000"/>
                        </a:lnSpc>
                        <a:spcBef>
                          <a:spcPts val="200"/>
                        </a:spcBef>
                        <a:spcAft>
                          <a:spcPts val="400"/>
                        </a:spcAft>
                        <a:buClr>
                          <a:schemeClr val="accent1"/>
                        </a:buClr>
                        <a:buFont typeface="Arial" panose="020B0604020202020204" pitchFamily="34" charset="0"/>
                        <a:buChar char="•"/>
                      </a:pPr>
                      <a:r>
                        <a:rPr lang="en-US" sz="1900" kern="1200" baseline="0" dirty="0">
                          <a:solidFill>
                            <a:schemeClr val="tx1">
                              <a:lumMod val="75000"/>
                              <a:lumOff val="25000"/>
                            </a:schemeClr>
                          </a:solidFill>
                          <a:latin typeface="+mn-lt"/>
                          <a:ea typeface="+mn-ea"/>
                          <a:cs typeface="+mn-cs"/>
                        </a:rPr>
                        <a:t>Motor Vehicle Fleet Management</a:t>
                      </a:r>
                    </a:p>
                    <a:p>
                      <a:pPr marL="384048" lvl="1" indent="-182880" algn="just" defTabSz="914400" rtl="0" eaLnBrk="1" latinLnBrk="0" hangingPunct="1">
                        <a:lnSpc>
                          <a:spcPct val="70000"/>
                        </a:lnSpc>
                        <a:spcBef>
                          <a:spcPts val="200"/>
                        </a:spcBef>
                        <a:spcAft>
                          <a:spcPts val="400"/>
                        </a:spcAft>
                        <a:buClr>
                          <a:schemeClr val="accent1"/>
                        </a:buClr>
                        <a:buFont typeface="Arial" panose="020B0604020202020204" pitchFamily="34" charset="0"/>
                        <a:buChar char="•"/>
                      </a:pPr>
                      <a:r>
                        <a:rPr lang="en-US" sz="1900" kern="1200" baseline="0" dirty="0">
                          <a:solidFill>
                            <a:schemeClr val="tx1">
                              <a:lumMod val="75000"/>
                              <a:lumOff val="25000"/>
                            </a:schemeClr>
                          </a:solidFill>
                          <a:latin typeface="+mn-lt"/>
                          <a:ea typeface="+mn-ea"/>
                          <a:cs typeface="+mn-cs"/>
                        </a:rPr>
                        <a:t>Debt Issuance</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1164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LRC Office of Budget Review</a:t>
            </a:r>
            <a:endParaRPr lang="en-US" dirty="0"/>
          </a:p>
        </p:txBody>
      </p:sp>
      <p:sp>
        <p:nvSpPr>
          <p:cNvPr id="3" name="Slide Number Placeholder 2"/>
          <p:cNvSpPr>
            <a:spLocks noGrp="1"/>
          </p:cNvSpPr>
          <p:nvPr>
            <p:ph type="sldNum" sz="quarter" idx="12"/>
          </p:nvPr>
        </p:nvSpPr>
        <p:spPr/>
        <p:txBody>
          <a:bodyPr/>
          <a:lstStyle/>
          <a:p>
            <a:fld id="{E75BD6E0-CBC4-4B0E-8789-88250BB53F6B}" type="slidenum">
              <a:rPr lang="en-US" smtClean="0"/>
              <a:pPr/>
              <a:t>20</a:t>
            </a:fld>
            <a:endParaRPr lang="en-US" dirty="0"/>
          </a:p>
        </p:txBody>
      </p:sp>
      <p:sp>
        <p:nvSpPr>
          <p:cNvPr id="4" name="Rectangle 3"/>
          <p:cNvSpPr/>
          <p:nvPr/>
        </p:nvSpPr>
        <p:spPr>
          <a:xfrm>
            <a:off x="2286000" y="3581400"/>
            <a:ext cx="4572000" cy="1754326"/>
          </a:xfrm>
          <a:prstGeom prst="rect">
            <a:avLst/>
          </a:prstGeom>
        </p:spPr>
        <p:txBody>
          <a:bodyPr>
            <a:spAutoFit/>
          </a:bodyPr>
          <a:lstStyle/>
          <a:p>
            <a:pPr algn="ctr"/>
            <a:r>
              <a:rPr lang="en-US" sz="2400" dirty="0">
                <a:hlinkClick r:id="rId3"/>
              </a:rPr>
              <a:t>Jeremy.Simpson@lrc.ky.gov</a:t>
            </a:r>
          </a:p>
          <a:p>
            <a:pPr algn="ctr"/>
            <a:r>
              <a:rPr lang="en-US" sz="2400" dirty="0"/>
              <a:t>(502) 564-8100</a:t>
            </a:r>
          </a:p>
          <a:p>
            <a:pPr algn="ctr"/>
            <a:r>
              <a:rPr lang="en-US" sz="2400" dirty="0"/>
              <a:t>Ext. 59153</a:t>
            </a:r>
          </a:p>
          <a:p>
            <a:pPr algn="ctr"/>
            <a:endParaRPr lang="en-US" dirty="0"/>
          </a:p>
          <a:p>
            <a:pPr algn="ctr"/>
            <a:endParaRPr lang="en-US" dirty="0"/>
          </a:p>
        </p:txBody>
      </p:sp>
      <p:sp>
        <p:nvSpPr>
          <p:cNvPr id="5" name="TextBox 4"/>
          <p:cNvSpPr txBox="1"/>
          <p:nvPr/>
        </p:nvSpPr>
        <p:spPr>
          <a:xfrm>
            <a:off x="1638300" y="1951672"/>
            <a:ext cx="5867400" cy="1015663"/>
          </a:xfrm>
          <a:prstGeom prst="rect">
            <a:avLst/>
          </a:prstGeom>
          <a:noFill/>
        </p:spPr>
        <p:txBody>
          <a:bodyPr wrap="square" rtlCol="0">
            <a:spAutoFit/>
          </a:bodyPr>
          <a:lstStyle/>
          <a:p>
            <a:pPr algn="ctr"/>
            <a:r>
              <a:rPr lang="en-US" sz="6000" dirty="0"/>
              <a:t>Questions?</a:t>
            </a:r>
          </a:p>
        </p:txBody>
      </p:sp>
    </p:spTree>
    <p:extLst>
      <p:ext uri="{BB962C8B-B14F-4D97-AF65-F5344CB8AC3E}">
        <p14:creationId xmlns:p14="http://schemas.microsoft.com/office/powerpoint/2010/main" val="83820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LRC Office of Budget Review</a:t>
            </a:r>
            <a:endParaRPr lang="en-US" dirty="0"/>
          </a:p>
        </p:txBody>
      </p:sp>
      <p:sp>
        <p:nvSpPr>
          <p:cNvPr id="3" name="Slide Number Placeholder 2"/>
          <p:cNvSpPr>
            <a:spLocks noGrp="1"/>
          </p:cNvSpPr>
          <p:nvPr>
            <p:ph type="sldNum" sz="quarter" idx="12"/>
          </p:nvPr>
        </p:nvSpPr>
        <p:spPr/>
        <p:txBody>
          <a:bodyPr/>
          <a:lstStyle/>
          <a:p>
            <a:fld id="{E75BD6E0-CBC4-4B0E-8789-88250BB53F6B}" type="slidenum">
              <a:rPr lang="en-US" smtClean="0"/>
              <a:pPr/>
              <a:t>3</a:t>
            </a:fld>
            <a:endParaRPr lang="en-US" dirty="0"/>
          </a:p>
        </p:txBody>
      </p:sp>
      <p:sp>
        <p:nvSpPr>
          <p:cNvPr id="4" name="Title 5"/>
          <p:cNvSpPr txBox="1">
            <a:spLocks/>
          </p:cNvSpPr>
          <p:nvPr/>
        </p:nvSpPr>
        <p:spPr>
          <a:xfrm>
            <a:off x="822960" y="286604"/>
            <a:ext cx="75438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t>Appropriation Units</a:t>
            </a:r>
          </a:p>
        </p:txBody>
      </p:sp>
      <p:graphicFrame>
        <p:nvGraphicFramePr>
          <p:cNvPr id="5" name="Diagram 4"/>
          <p:cNvGraphicFramePr/>
          <p:nvPr>
            <p:extLst>
              <p:ext uri="{D42A27DB-BD31-4B8C-83A1-F6EECF244321}">
                <p14:modId xmlns:p14="http://schemas.microsoft.com/office/powerpoint/2010/main" val="3268058717"/>
              </p:ext>
            </p:extLst>
          </p:nvPr>
        </p:nvGraphicFramePr>
        <p:xfrm>
          <a:off x="1525190" y="1219200"/>
          <a:ext cx="6096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496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LRC Office of Budget Review</a:t>
            </a:r>
            <a:endParaRPr lang="en-US" dirty="0"/>
          </a:p>
        </p:txBody>
      </p:sp>
      <p:sp>
        <p:nvSpPr>
          <p:cNvPr id="3" name="Slide Number Placeholder 2"/>
          <p:cNvSpPr>
            <a:spLocks noGrp="1"/>
          </p:cNvSpPr>
          <p:nvPr>
            <p:ph type="sldNum" sz="quarter" idx="12"/>
          </p:nvPr>
        </p:nvSpPr>
        <p:spPr/>
        <p:txBody>
          <a:bodyPr/>
          <a:lstStyle/>
          <a:p>
            <a:fld id="{E75BD6E0-CBC4-4B0E-8789-88250BB53F6B}" type="slidenum">
              <a:rPr lang="en-US" smtClean="0"/>
              <a:pPr/>
              <a:t>4</a:t>
            </a:fld>
            <a:endParaRPr lang="en-US" dirty="0"/>
          </a:p>
        </p:txBody>
      </p:sp>
      <p:sp>
        <p:nvSpPr>
          <p:cNvPr id="4" name="Title 5"/>
          <p:cNvSpPr txBox="1">
            <a:spLocks/>
          </p:cNvSpPr>
          <p:nvPr/>
        </p:nvSpPr>
        <p:spPr>
          <a:xfrm>
            <a:off x="822960" y="286604"/>
            <a:ext cx="75438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t>Administratively Attached Appropriation Units</a:t>
            </a:r>
          </a:p>
        </p:txBody>
      </p:sp>
      <p:graphicFrame>
        <p:nvGraphicFramePr>
          <p:cNvPr id="5" name="Diagram 4"/>
          <p:cNvGraphicFramePr/>
          <p:nvPr>
            <p:extLst>
              <p:ext uri="{D42A27DB-BD31-4B8C-83A1-F6EECF244321}">
                <p14:modId xmlns:p14="http://schemas.microsoft.com/office/powerpoint/2010/main" val="86720760"/>
              </p:ext>
            </p:extLst>
          </p:nvPr>
        </p:nvGraphicFramePr>
        <p:xfrm>
          <a:off x="1525190" y="1219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5</a:t>
            </a:fld>
            <a:endParaRPr lang="en-US" dirty="0">
              <a:solidFill>
                <a:schemeClr val="bg1"/>
              </a:solidFill>
            </a:endParaRPr>
          </a:p>
        </p:txBody>
      </p:sp>
      <p:sp>
        <p:nvSpPr>
          <p:cNvPr id="3" name="Title 2"/>
          <p:cNvSpPr>
            <a:spLocks noGrp="1"/>
          </p:cNvSpPr>
          <p:nvPr>
            <p:ph type="title" idx="4294967295"/>
          </p:nvPr>
        </p:nvSpPr>
        <p:spPr>
          <a:xfrm>
            <a:off x="0" y="335279"/>
            <a:ext cx="9144000" cy="688658"/>
          </a:xfrm>
        </p:spPr>
        <p:txBody>
          <a:bodyPr>
            <a:noAutofit/>
          </a:bodyPr>
          <a:lstStyle/>
          <a:p>
            <a:pPr algn="ctr"/>
            <a:r>
              <a:rPr lang="en-US" sz="3200" dirty="0"/>
              <a:t>FAC Appropriations </a:t>
            </a:r>
            <a:r>
              <a:rPr lang="en-US" sz="3200" dirty="0" err="1"/>
              <a:t>FY25</a:t>
            </a:r>
            <a:br>
              <a:rPr lang="en-US" sz="3200" dirty="0"/>
            </a:br>
            <a:r>
              <a:rPr lang="en-US" sz="3200" dirty="0"/>
              <a:t>Source of Funds</a:t>
            </a:r>
          </a:p>
        </p:txBody>
      </p:sp>
      <p:sp>
        <p:nvSpPr>
          <p:cNvPr id="6" name="TextBox 5"/>
          <p:cNvSpPr txBox="1"/>
          <p:nvPr/>
        </p:nvSpPr>
        <p:spPr>
          <a:xfrm>
            <a:off x="6948625" y="5890371"/>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8" name="Chart 7"/>
          <p:cNvGraphicFramePr/>
          <p:nvPr>
            <p:extLst>
              <p:ext uri="{D42A27DB-BD31-4B8C-83A1-F6EECF244321}">
                <p14:modId xmlns:p14="http://schemas.microsoft.com/office/powerpoint/2010/main" val="4164842201"/>
              </p:ext>
            </p:extLst>
          </p:nvPr>
        </p:nvGraphicFramePr>
        <p:xfrm>
          <a:off x="457200" y="1023937"/>
          <a:ext cx="8434135" cy="48664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413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6</a:t>
            </a:fld>
            <a:endParaRPr lang="en-US" dirty="0">
              <a:solidFill>
                <a:schemeClr val="bg1"/>
              </a:solidFill>
            </a:endParaRPr>
          </a:p>
        </p:txBody>
      </p:sp>
      <p:sp>
        <p:nvSpPr>
          <p:cNvPr id="3" name="Title 2"/>
          <p:cNvSpPr>
            <a:spLocks noGrp="1"/>
          </p:cNvSpPr>
          <p:nvPr>
            <p:ph type="title" idx="4294967295"/>
          </p:nvPr>
        </p:nvSpPr>
        <p:spPr>
          <a:xfrm>
            <a:off x="-76200" y="118344"/>
            <a:ext cx="9144000" cy="800886"/>
          </a:xfrm>
        </p:spPr>
        <p:txBody>
          <a:bodyPr>
            <a:normAutofit fontScale="90000"/>
          </a:bodyPr>
          <a:lstStyle/>
          <a:p>
            <a:pPr algn="ctr"/>
            <a:r>
              <a:rPr lang="en-US" sz="3600" dirty="0"/>
              <a:t>FAC Appropriations </a:t>
            </a:r>
            <a:r>
              <a:rPr lang="en-US" sz="3600" dirty="0" err="1"/>
              <a:t>FY25</a:t>
            </a:r>
            <a:br>
              <a:rPr lang="en-US" sz="3600" dirty="0"/>
            </a:br>
            <a:r>
              <a:rPr lang="en-US" sz="3600" dirty="0"/>
              <a:t>Appropriation Unit</a:t>
            </a:r>
          </a:p>
        </p:txBody>
      </p:sp>
      <p:sp>
        <p:nvSpPr>
          <p:cNvPr id="6" name="TextBox 5"/>
          <p:cNvSpPr txBox="1"/>
          <p:nvPr/>
        </p:nvSpPr>
        <p:spPr>
          <a:xfrm>
            <a:off x="6948625" y="5868603"/>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14" name="Chart 13"/>
          <p:cNvGraphicFramePr/>
          <p:nvPr>
            <p:extLst>
              <p:ext uri="{D42A27DB-BD31-4B8C-83A1-F6EECF244321}">
                <p14:modId xmlns:p14="http://schemas.microsoft.com/office/powerpoint/2010/main" val="2745783237"/>
              </p:ext>
            </p:extLst>
          </p:nvPr>
        </p:nvGraphicFramePr>
        <p:xfrm>
          <a:off x="0" y="862626"/>
          <a:ext cx="8991600" cy="502437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3448056" y="5739111"/>
            <a:ext cx="2095488" cy="36032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a:t>$ 928.6 Million</a:t>
            </a:r>
          </a:p>
        </p:txBody>
      </p:sp>
    </p:spTree>
    <p:extLst>
      <p:ext uri="{BB962C8B-B14F-4D97-AF65-F5344CB8AC3E}">
        <p14:creationId xmlns:p14="http://schemas.microsoft.com/office/powerpoint/2010/main" val="314946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7</a:t>
            </a:fld>
            <a:endParaRPr lang="en-US" dirty="0">
              <a:solidFill>
                <a:schemeClr val="bg1"/>
              </a:solidFill>
            </a:endParaRPr>
          </a:p>
        </p:txBody>
      </p:sp>
      <p:sp>
        <p:nvSpPr>
          <p:cNvPr id="3" name="Title 2"/>
          <p:cNvSpPr>
            <a:spLocks noGrp="1"/>
          </p:cNvSpPr>
          <p:nvPr>
            <p:ph type="title" idx="4294967295"/>
          </p:nvPr>
        </p:nvSpPr>
        <p:spPr>
          <a:xfrm>
            <a:off x="0" y="335279"/>
            <a:ext cx="9144000" cy="688658"/>
          </a:xfrm>
        </p:spPr>
        <p:txBody>
          <a:bodyPr>
            <a:noAutofit/>
          </a:bodyPr>
          <a:lstStyle/>
          <a:p>
            <a:pPr algn="ctr"/>
            <a:r>
              <a:rPr lang="en-US" sz="3200" dirty="0"/>
              <a:t>FAC Appropriations </a:t>
            </a:r>
            <a:r>
              <a:rPr lang="en-US" sz="3200" dirty="0" err="1"/>
              <a:t>FY26</a:t>
            </a:r>
            <a:br>
              <a:rPr lang="en-US" sz="3200" dirty="0"/>
            </a:br>
            <a:r>
              <a:rPr lang="en-US" sz="3200" dirty="0"/>
              <a:t>Source of Funds</a:t>
            </a:r>
          </a:p>
        </p:txBody>
      </p:sp>
      <p:sp>
        <p:nvSpPr>
          <p:cNvPr id="6" name="TextBox 5"/>
          <p:cNvSpPr txBox="1"/>
          <p:nvPr/>
        </p:nvSpPr>
        <p:spPr>
          <a:xfrm>
            <a:off x="6948625" y="5890371"/>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8" name="Chart 7"/>
          <p:cNvGraphicFramePr/>
          <p:nvPr>
            <p:extLst>
              <p:ext uri="{D42A27DB-BD31-4B8C-83A1-F6EECF244321}">
                <p14:modId xmlns:p14="http://schemas.microsoft.com/office/powerpoint/2010/main" val="2216707182"/>
              </p:ext>
            </p:extLst>
          </p:nvPr>
        </p:nvGraphicFramePr>
        <p:xfrm>
          <a:off x="457200" y="1023937"/>
          <a:ext cx="8434135" cy="48664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787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chemeClr val="bg1"/>
                </a:solidFill>
              </a:rPr>
              <a:t>LRC Office of Budget Review</a:t>
            </a:r>
          </a:p>
        </p:txBody>
      </p:sp>
      <p:sp>
        <p:nvSpPr>
          <p:cNvPr id="9" name="Slide Number Placeholder 8"/>
          <p:cNvSpPr>
            <a:spLocks noGrp="1"/>
          </p:cNvSpPr>
          <p:nvPr>
            <p:ph type="sldNum" sz="quarter" idx="12"/>
          </p:nvPr>
        </p:nvSpPr>
        <p:spPr/>
        <p:txBody>
          <a:bodyPr/>
          <a:lstStyle/>
          <a:p>
            <a:fld id="{8F2EBA98-7E73-49DA-82D4-9206415F35B0}" type="slidenum">
              <a:rPr lang="en-US" smtClean="0">
                <a:solidFill>
                  <a:schemeClr val="bg1"/>
                </a:solidFill>
              </a:rPr>
              <a:pPr/>
              <a:t>8</a:t>
            </a:fld>
            <a:endParaRPr lang="en-US" dirty="0">
              <a:solidFill>
                <a:schemeClr val="bg1"/>
              </a:solidFill>
            </a:endParaRPr>
          </a:p>
        </p:txBody>
      </p:sp>
      <p:sp>
        <p:nvSpPr>
          <p:cNvPr id="3" name="Title 2"/>
          <p:cNvSpPr>
            <a:spLocks noGrp="1"/>
          </p:cNvSpPr>
          <p:nvPr>
            <p:ph type="title" idx="4294967295"/>
          </p:nvPr>
        </p:nvSpPr>
        <p:spPr>
          <a:xfrm>
            <a:off x="-76200" y="118344"/>
            <a:ext cx="9144000" cy="800886"/>
          </a:xfrm>
        </p:spPr>
        <p:txBody>
          <a:bodyPr>
            <a:normAutofit fontScale="90000"/>
          </a:bodyPr>
          <a:lstStyle/>
          <a:p>
            <a:pPr algn="ctr"/>
            <a:r>
              <a:rPr lang="en-US" sz="3600" dirty="0"/>
              <a:t>FAC Appropriations </a:t>
            </a:r>
            <a:r>
              <a:rPr lang="en-US" sz="3600" dirty="0" err="1"/>
              <a:t>FY26</a:t>
            </a:r>
            <a:br>
              <a:rPr lang="en-US" sz="3600" dirty="0"/>
            </a:br>
            <a:r>
              <a:rPr lang="en-US" sz="3600" dirty="0"/>
              <a:t>Appropriation Unit</a:t>
            </a:r>
          </a:p>
        </p:txBody>
      </p:sp>
      <p:sp>
        <p:nvSpPr>
          <p:cNvPr id="6" name="TextBox 5"/>
          <p:cNvSpPr txBox="1"/>
          <p:nvPr/>
        </p:nvSpPr>
        <p:spPr>
          <a:xfrm>
            <a:off x="6948625" y="5868603"/>
            <a:ext cx="1937455" cy="461665"/>
          </a:xfrm>
          <a:prstGeom prst="rect">
            <a:avLst/>
          </a:prstGeom>
          <a:noFill/>
        </p:spPr>
        <p:txBody>
          <a:bodyPr wrap="square" rtlCol="0">
            <a:spAutoFit/>
          </a:bodyPr>
          <a:lstStyle/>
          <a:p>
            <a:r>
              <a:rPr lang="en-US" sz="1200" dirty="0">
                <a:cs typeface="Times New Roman" panose="02020603050405020304" pitchFamily="18" charset="0"/>
              </a:rPr>
              <a:t>Source:  2024 Budget of the Commonwealth</a:t>
            </a:r>
          </a:p>
        </p:txBody>
      </p:sp>
      <p:graphicFrame>
        <p:nvGraphicFramePr>
          <p:cNvPr id="14" name="Chart 13"/>
          <p:cNvGraphicFramePr/>
          <p:nvPr>
            <p:extLst>
              <p:ext uri="{D42A27DB-BD31-4B8C-83A1-F6EECF244321}">
                <p14:modId xmlns:p14="http://schemas.microsoft.com/office/powerpoint/2010/main" val="1555915895"/>
              </p:ext>
            </p:extLst>
          </p:nvPr>
        </p:nvGraphicFramePr>
        <p:xfrm>
          <a:off x="0" y="862626"/>
          <a:ext cx="8991600" cy="502437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3448056" y="5739111"/>
            <a:ext cx="2095488" cy="36032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a:t>$ 1.055 Billion</a:t>
            </a:r>
          </a:p>
        </p:txBody>
      </p:sp>
    </p:spTree>
    <p:extLst>
      <p:ext uri="{BB962C8B-B14F-4D97-AF65-F5344CB8AC3E}">
        <p14:creationId xmlns:p14="http://schemas.microsoft.com/office/powerpoint/2010/main" val="1502984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3048000" cy="2286000"/>
          </a:xfrm>
        </p:spPr>
        <p:txBody>
          <a:bodyPr>
            <a:normAutofit/>
          </a:bodyPr>
          <a:lstStyle/>
          <a:p>
            <a:pPr algn="ctr"/>
            <a: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t>General Administration</a:t>
            </a:r>
            <a:br>
              <a:rPr kumimoji="0" lang="en-US" sz="28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en-US" sz="1800" b="0" i="0" u="none" strike="noStrike" kern="1200" cap="none" spc="-50" normalizeH="0" baseline="0" noProof="0" dirty="0">
                <a:ln>
                  <a:noFill/>
                </a:ln>
                <a:solidFill>
                  <a:srgbClr val="FFFFFF"/>
                </a:solidFill>
                <a:effectLst/>
                <a:uLnTx/>
                <a:uFillTx/>
                <a:latin typeface="Calibri Light" panose="020F0302020204030204"/>
                <a:ea typeface="+mj-ea"/>
                <a:cs typeface="+mj-cs"/>
              </a:rPr>
              <a:t>(~120 Employees)</a:t>
            </a:r>
            <a:endParaRPr lang="en-US" sz="1800" dirty="0"/>
          </a:p>
        </p:txBody>
      </p:sp>
      <p:sp>
        <p:nvSpPr>
          <p:cNvPr id="9" name="Content Placeholder 8"/>
          <p:cNvSpPr>
            <a:spLocks noGrp="1"/>
          </p:cNvSpPr>
          <p:nvPr>
            <p:ph idx="1"/>
          </p:nvPr>
        </p:nvSpPr>
        <p:spPr>
          <a:xfrm>
            <a:off x="3460237" y="838200"/>
            <a:ext cx="5009393" cy="5621586"/>
          </a:xfrm>
        </p:spPr>
        <p:txBody>
          <a:bodyPr>
            <a:normAutofit/>
          </a:bodyPr>
          <a:lstStyle/>
          <a:p>
            <a:pPr marL="201168" lvl="1" indent="0" algn="just">
              <a:lnSpc>
                <a:spcPct val="80000"/>
              </a:lnSpc>
              <a:buNone/>
            </a:pPr>
            <a:r>
              <a:rPr lang="en-US" sz="1900" b="1" dirty="0"/>
              <a:t>Total of </a:t>
            </a:r>
            <a:r>
              <a:rPr lang="en-US" sz="1900" b="1" u="sng" dirty="0"/>
              <a:t>seven</a:t>
            </a:r>
            <a:r>
              <a:rPr lang="en-US" sz="1900" b="1" dirty="0"/>
              <a:t> budgetary programs/units:</a:t>
            </a:r>
          </a:p>
          <a:p>
            <a:pPr lvl="1" algn="just">
              <a:lnSpc>
                <a:spcPct val="80000"/>
              </a:lnSpc>
              <a:buFont typeface="Arial" panose="020B0604020202020204" pitchFamily="34" charset="0"/>
              <a:buChar char="•"/>
            </a:pPr>
            <a:r>
              <a:rPr lang="en-US" sz="1900" b="1" dirty="0"/>
              <a:t>Secretary</a:t>
            </a:r>
            <a:endParaRPr lang="en-US" sz="1900" dirty="0"/>
          </a:p>
          <a:p>
            <a:pPr lvl="1" algn="just">
              <a:lnSpc>
                <a:spcPct val="80000"/>
              </a:lnSpc>
              <a:buFont typeface="Arial" panose="020B0604020202020204" pitchFamily="34" charset="0"/>
              <a:buChar char="•"/>
            </a:pPr>
            <a:r>
              <a:rPr lang="en-US" sz="1900" b="1" dirty="0"/>
              <a:t>Legal &amp; Legislative Services</a:t>
            </a:r>
          </a:p>
          <a:p>
            <a:pPr lvl="1" algn="just">
              <a:lnSpc>
                <a:spcPct val="80000"/>
              </a:lnSpc>
              <a:buFont typeface="Arial" panose="020B0604020202020204" pitchFamily="34" charset="0"/>
              <a:buChar char="•"/>
            </a:pPr>
            <a:r>
              <a:rPr lang="en-US" sz="1900" b="1" dirty="0"/>
              <a:t>Administrative Services</a:t>
            </a:r>
          </a:p>
          <a:p>
            <a:pPr lvl="1" algn="just">
              <a:lnSpc>
                <a:spcPct val="80000"/>
              </a:lnSpc>
              <a:buFont typeface="Arial" panose="020B0604020202020204" pitchFamily="34" charset="0"/>
              <a:buChar char="•"/>
            </a:pPr>
            <a:r>
              <a:rPr lang="en-US" sz="1900" b="1" dirty="0"/>
              <a:t>Fleet Management</a:t>
            </a:r>
          </a:p>
          <a:p>
            <a:pPr lvl="1" algn="just">
              <a:lnSpc>
                <a:spcPct val="80000"/>
              </a:lnSpc>
              <a:buFont typeface="Arial" panose="020B0604020202020204" pitchFamily="34" charset="0"/>
              <a:buChar char="•"/>
            </a:pPr>
            <a:r>
              <a:rPr lang="en-US" sz="1900" b="1" dirty="0"/>
              <a:t>Postal Services</a:t>
            </a:r>
          </a:p>
          <a:p>
            <a:pPr lvl="1" algn="just">
              <a:lnSpc>
                <a:spcPct val="80000"/>
              </a:lnSpc>
              <a:buFont typeface="Arial" panose="020B0604020202020204" pitchFamily="34" charset="0"/>
              <a:buChar char="•"/>
            </a:pPr>
            <a:r>
              <a:rPr lang="en-US" sz="1900" b="1" dirty="0"/>
              <a:t>Policy and Audit</a:t>
            </a:r>
          </a:p>
          <a:p>
            <a:pPr lvl="1" algn="just">
              <a:lnSpc>
                <a:spcPct val="80000"/>
              </a:lnSpc>
              <a:buFont typeface="Arial" panose="020B0604020202020204" pitchFamily="34" charset="0"/>
              <a:buChar char="•"/>
            </a:pPr>
            <a:r>
              <a:rPr lang="en-US" sz="1900" b="1" dirty="0"/>
              <a:t>Gubernatorial Transition</a:t>
            </a:r>
          </a:p>
          <a:p>
            <a:pPr marL="201168" lvl="1" indent="0" algn="just">
              <a:lnSpc>
                <a:spcPct val="80000"/>
              </a:lnSpc>
              <a:buNone/>
            </a:pPr>
            <a:endParaRPr lang="en-US" sz="1900" b="1"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67350028"/>
              </p:ext>
            </p:extLst>
          </p:nvPr>
        </p:nvGraphicFramePr>
        <p:xfrm>
          <a:off x="76200" y="2971799"/>
          <a:ext cx="2895599" cy="1600200"/>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5598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224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26</a:t>
                      </a:r>
                    </a:p>
                  </a:txBody>
                  <a:tcPr marL="9525" marR="9525" marT="9525" marB="0" anchor="b"/>
                </a:tc>
                <a:extLst>
                  <a:ext uri="{0D108BD9-81ED-4DB2-BD59-A6C34878D82A}">
                    <a16:rowId xmlns:a16="http://schemas.microsoft.com/office/drawing/2014/main" val="10001"/>
                  </a:ext>
                </a:extLst>
              </a:tr>
              <a:tr h="249190">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15,527,500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15,027,800</a:t>
                      </a:r>
                    </a:p>
                  </a:txBody>
                  <a:tcPr marL="9525" marR="9525" marT="9525" marB="0"/>
                </a:tc>
                <a:extLst>
                  <a:ext uri="{0D108BD9-81ED-4DB2-BD59-A6C34878D82A}">
                    <a16:rowId xmlns:a16="http://schemas.microsoft.com/office/drawing/2014/main" val="10002"/>
                  </a:ext>
                </a:extLst>
              </a:tr>
              <a:tr h="268292">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39,178,000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39,146,800</a:t>
                      </a:r>
                    </a:p>
                  </a:txBody>
                  <a:tcPr marL="9525" marR="9525" marT="9525" marB="0"/>
                </a:tc>
                <a:extLst>
                  <a:ext uri="{0D108BD9-81ED-4DB2-BD59-A6C34878D82A}">
                    <a16:rowId xmlns:a16="http://schemas.microsoft.com/office/drawing/2014/main" val="10003"/>
                  </a:ext>
                </a:extLst>
              </a:tr>
              <a:tr h="242244">
                <a:tc>
                  <a:txBody>
                    <a:bodyPr/>
                    <a:lstStyle/>
                    <a:p>
                      <a:pPr algn="l" fontAlgn="b"/>
                      <a:r>
                        <a:rPr lang="en-US" sz="1400" b="0" i="0" u="none" strike="noStrike" dirty="0" err="1">
                          <a:solidFill>
                            <a:srgbClr val="000000"/>
                          </a:solidFill>
                          <a:effectLst/>
                          <a:latin typeface="Calibri" panose="020F0502020204030204" pitchFamily="34" charset="0"/>
                        </a:rPr>
                        <a:t>FDRL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119,900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119,900</a:t>
                      </a:r>
                    </a:p>
                  </a:txBody>
                  <a:tcPr marL="9525" marR="9525" marT="9525" marB="0"/>
                </a:tc>
                <a:extLst>
                  <a:ext uri="{0D108BD9-81ED-4DB2-BD59-A6C34878D82A}">
                    <a16:rowId xmlns:a16="http://schemas.microsoft.com/office/drawing/2014/main" val="10004"/>
                  </a:ext>
                </a:extLst>
              </a:tr>
              <a:tr h="24224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54,825,400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54,294,500</a:t>
                      </a:r>
                    </a:p>
                  </a:txBody>
                  <a:tcPr marL="9525" marR="9525" marT="9525"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6965313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178126</TotalTime>
  <Words>2926</Words>
  <Application>Microsoft Office PowerPoint</Application>
  <PresentationFormat>On-screen Show (4:3)</PresentationFormat>
  <Paragraphs>447</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Retrospect</vt:lpstr>
      <vt:lpstr>Finance and Administration Cabinet Overview</vt:lpstr>
      <vt:lpstr>Finance and Administration Cabinet (Approximately 1,400 Employees – exclusive of Property Valuation Administrators)</vt:lpstr>
      <vt:lpstr>PowerPoint Presentation</vt:lpstr>
      <vt:lpstr>PowerPoint Presentation</vt:lpstr>
      <vt:lpstr>FAC Appropriations FY25 Source of Funds</vt:lpstr>
      <vt:lpstr>FAC Appropriations FY25 Appropriation Unit</vt:lpstr>
      <vt:lpstr>FAC Appropriations FY26 Source of Funds</vt:lpstr>
      <vt:lpstr>FAC Appropriations FY26 Appropriation Unit</vt:lpstr>
      <vt:lpstr>General Administration (~120 Employees)</vt:lpstr>
      <vt:lpstr>Controller (~80 Employees)</vt:lpstr>
      <vt:lpstr>Debt Service</vt:lpstr>
      <vt:lpstr>Facilities and Support Services (~250 Employees)</vt:lpstr>
      <vt:lpstr>County Costs</vt:lpstr>
      <vt:lpstr>Commonwealth Office of Technology (~220 Employees)</vt:lpstr>
      <vt:lpstr>Revenue (~725 Employees)</vt:lpstr>
      <vt:lpstr>Property Valuation Administrators  </vt:lpstr>
      <vt:lpstr>Administratively Attached Budgetary Programs</vt:lpstr>
      <vt:lpstr>Appropriations Not Otherwise Classified (ANOC)</vt:lpstr>
      <vt:lpstr>Judgments</vt:lpstr>
      <vt:lpstr>PowerPoint Presentation</vt:lpstr>
    </vt:vector>
  </TitlesOfParts>
  <Company>LRC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and Administration Cabinet Update</dc:title>
  <dc:creator>Katherine L. Halloran</dc:creator>
  <cp:lastModifiedBy>Simpson, Jeremy (LRC)</cp:lastModifiedBy>
  <cp:revision>1370</cp:revision>
  <cp:lastPrinted>2023-01-12T18:33:46Z</cp:lastPrinted>
  <dcterms:created xsi:type="dcterms:W3CDTF">2014-09-17T12:29:48Z</dcterms:created>
  <dcterms:modified xsi:type="dcterms:W3CDTF">2024-05-29T18:31:15Z</dcterms:modified>
</cp:coreProperties>
</file>