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5.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00" r:id="rId1"/>
  </p:sldMasterIdLst>
  <p:notesMasterIdLst>
    <p:notesMasterId r:id="rId18"/>
  </p:notesMasterIdLst>
  <p:handoutMasterIdLst>
    <p:handoutMasterId r:id="rId19"/>
  </p:handoutMasterIdLst>
  <p:sldIdLst>
    <p:sldId id="297" r:id="rId2"/>
    <p:sldId id="380" r:id="rId3"/>
    <p:sldId id="385" r:id="rId4"/>
    <p:sldId id="417" r:id="rId5"/>
    <p:sldId id="371" r:id="rId6"/>
    <p:sldId id="418" r:id="rId7"/>
    <p:sldId id="416" r:id="rId8"/>
    <p:sldId id="378" r:id="rId9"/>
    <p:sldId id="403" r:id="rId10"/>
    <p:sldId id="404" r:id="rId11"/>
    <p:sldId id="326" r:id="rId12"/>
    <p:sldId id="383" r:id="rId13"/>
    <p:sldId id="312" r:id="rId14"/>
    <p:sldId id="413" r:id="rId15"/>
    <p:sldId id="414" r:id="rId16"/>
    <p:sldId id="39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iams, Ethan (LRC)" initials="WE(" lastIdx="1" clrIdx="0">
    <p:extLst>
      <p:ext uri="{19B8F6BF-5375-455C-9EA6-DF929625EA0E}">
        <p15:presenceInfo xmlns:p15="http://schemas.microsoft.com/office/powerpoint/2012/main" userId="S-1-5-21-1930711395-1214522644-2076119496-358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E9A"/>
    <a:srgbClr val="D0BD6E"/>
    <a:srgbClr val="3E67DA"/>
    <a:srgbClr val="3333FF"/>
    <a:srgbClr val="3366FF"/>
    <a:srgbClr val="6E71FA"/>
    <a:srgbClr val="FFFF5C"/>
    <a:srgbClr val="FFD85C"/>
    <a:srgbClr val="FF5C5C"/>
    <a:srgbClr val="566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73" autoAdjust="0"/>
    <p:restoredTop sz="84451" autoAdjust="0"/>
  </p:normalViewPr>
  <p:slideViewPr>
    <p:cSldViewPr>
      <p:cViewPr varScale="1">
        <p:scale>
          <a:sx n="84" d="100"/>
          <a:sy n="84" d="100"/>
        </p:scale>
        <p:origin x="1590" y="84"/>
      </p:cViewPr>
      <p:guideLst>
        <p:guide orient="horz" pos="2160"/>
        <p:guide pos="2880"/>
      </p:guideLst>
    </p:cSldViewPr>
  </p:slideViewPr>
  <p:outlineViewPr>
    <p:cViewPr>
      <p:scale>
        <a:sx n="33" d="100"/>
        <a:sy n="33" d="100"/>
      </p:scale>
      <p:origin x="0" y="-84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215533542178196"/>
          <c:y val="0.15722481172506336"/>
          <c:w val="0.53568932915643608"/>
          <c:h val="0.75011920012124522"/>
        </c:manualLayout>
      </c:layout>
      <c:doughnutChart>
        <c:varyColors val="1"/>
        <c:ser>
          <c:idx val="0"/>
          <c:order val="0"/>
          <c:tx>
            <c:strRef>
              <c:f>Sheet1!$B$1</c:f>
              <c:strCache>
                <c:ptCount val="1"/>
                <c:pt idx="0">
                  <c:v>FY 2022-23</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D96-F64D-AF5E-A9D2D50F766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D96-F64D-AF5E-A9D2D50F766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D96-F64D-AF5E-A9D2D50F766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478-442E-A52E-47424444CE3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F2D-486A-B372-2EB47EEF466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4F2D-486A-B372-2EB47EEF466D}"/>
              </c:ext>
            </c:extLst>
          </c:dPt>
          <c:dLbls>
            <c:dLbl>
              <c:idx val="0"/>
              <c:layout>
                <c:manualLayout>
                  <c:x val="0.23661840657014646"/>
                  <c:y val="2.5043782456468985E-2"/>
                </c:manualLayout>
              </c:layout>
              <c:tx>
                <c:rich>
                  <a:bodyPr/>
                  <a:lstStyle/>
                  <a:p>
                    <a:fld id="{3168F105-045B-44A5-B065-7B79A362ECDE}" type="CATEGORYNAME">
                      <a:rPr lang="en-US"/>
                      <a:pPr/>
                      <a:t>[CATEGORY NAME]</a:t>
                    </a:fld>
                    <a:r>
                      <a:rPr lang="en-US"/>
                      <a:t>
</a:t>
                    </a:r>
                    <a:fld id="{0E6165E1-BC3A-4071-9338-F91C115895DF}" type="PERCENTAGE">
                      <a:rPr lang="en-US"/>
                      <a:pPr/>
                      <a:t>[PERCENTAGE]</a:t>
                    </a:fld>
                    <a:endParaRPr lang="en-US"/>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D96-F64D-AF5E-A9D2D50F7661}"/>
                </c:ext>
              </c:extLst>
            </c:dLbl>
            <c:dLbl>
              <c:idx val="1"/>
              <c:layout>
                <c:manualLayout>
                  <c:x val="-0.22121158242316485"/>
                  <c:y val="-0.10140931790262328"/>
                </c:manualLayout>
              </c:layout>
              <c:tx>
                <c:rich>
                  <a:bodyPr/>
                  <a:lstStyle/>
                  <a:p>
                    <a:fld id="{71104711-BC16-4AC3-A273-34382C826CBB}" type="CATEGORYNAME">
                      <a:rPr lang="en-US"/>
                      <a:pPr/>
                      <a:t>[CATEGORY NAME]</a:t>
                    </a:fld>
                    <a:r>
                      <a:rPr lang="en-US"/>
                      <a:t>
</a:t>
                    </a:r>
                    <a:fld id="{8F96DF71-7279-4558-9321-C6DA10652615}" type="PERCENTAGE">
                      <a:rPr lang="en-US"/>
                      <a:pPr/>
                      <a:t>[PERCENTAGE]</a:t>
                    </a:fld>
                    <a:endParaRPr lang="en-US"/>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D96-F64D-AF5E-A9D2D50F7661}"/>
                </c:ext>
              </c:extLst>
            </c:dLbl>
            <c:dLbl>
              <c:idx val="2"/>
              <c:layout>
                <c:manualLayout>
                  <c:x val="5.7024807382948101E-2"/>
                  <c:y val="-3.3347184851774028E-2"/>
                </c:manualLayout>
              </c:layout>
              <c:tx>
                <c:rich>
                  <a:bodyPr/>
                  <a:lstStyle/>
                  <a:p>
                    <a:fld id="{EBDC2317-A9F2-4D23-BCB6-57A453602131}" type="CATEGORYNAME">
                      <a:rPr lang="en-US"/>
                      <a:pPr/>
                      <a:t>[CATEGORY NAME]</a:t>
                    </a:fld>
                    <a:r>
                      <a:rPr lang="en-US"/>
                      <a:t>
</a:t>
                    </a:r>
                    <a:fld id="{501A4903-03A1-4B9B-95E0-D2992F68E5B6}" type="PERCENTAGE">
                      <a:rPr lang="en-US"/>
                      <a:pPr/>
                      <a:t>[PERCENTAGE]</a:t>
                    </a:fld>
                    <a:endParaRPr lang="en-US"/>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D96-F64D-AF5E-A9D2D50F7661}"/>
                </c:ext>
              </c:extLst>
            </c:dLbl>
            <c:dLbl>
              <c:idx val="3"/>
              <c:layout>
                <c:manualLayout>
                  <c:x val="-1.145683402477916E-2"/>
                  <c:y val="-0.46676258003401438"/>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F478-442E-A52E-47424444CE3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2"/>
                <c:pt idx="0">
                  <c:v>General Fund $75,657,300</c:v>
                </c:pt>
                <c:pt idx="1">
                  <c:v>Restricted Funds $68,118,500</c:v>
                </c:pt>
              </c:strCache>
            </c:strRef>
          </c:cat>
          <c:val>
            <c:numRef>
              <c:f>Sheet1!$B$2:$B$7</c:f>
              <c:numCache>
                <c:formatCode>General</c:formatCode>
                <c:ptCount val="6"/>
                <c:pt idx="0">
                  <c:v>75657300</c:v>
                </c:pt>
                <c:pt idx="1">
                  <c:v>68118500</c:v>
                </c:pt>
              </c:numCache>
            </c:numRef>
          </c:val>
          <c:extLst>
            <c:ext xmlns:c16="http://schemas.microsoft.com/office/drawing/2014/chart" uri="{C3380CC4-5D6E-409C-BE32-E72D297353CC}">
              <c16:uniqueId val="{00000006-0D96-F64D-AF5E-A9D2D50F7661}"/>
            </c:ext>
          </c:extLst>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215533542178196"/>
          <c:y val="0.15722481172506336"/>
          <c:w val="0.53568932915643608"/>
          <c:h val="0.75011920012124522"/>
        </c:manualLayout>
      </c:layout>
      <c:pieChart>
        <c:varyColors val="1"/>
        <c:ser>
          <c:idx val="0"/>
          <c:order val="0"/>
          <c:tx>
            <c:strRef>
              <c:f>Sheet1!$B$1</c:f>
              <c:strCache>
                <c:ptCount val="1"/>
                <c:pt idx="0">
                  <c:v>FY 2022-23</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D96-F64D-AF5E-A9D2D50F766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D96-F64D-AF5E-A9D2D50F766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D96-F64D-AF5E-A9D2D50F766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478-442E-A52E-47424444CE3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F2D-486A-B372-2EB47EEF466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4F2D-486A-B372-2EB47EEF466D}"/>
              </c:ext>
            </c:extLst>
          </c:dPt>
          <c:dLbls>
            <c:dLbl>
              <c:idx val="0"/>
              <c:layout>
                <c:manualLayout>
                  <c:x val="0.1429785792904919"/>
                  <c:y val="-3.769312346208132E-2"/>
                </c:manualLayout>
              </c:layout>
              <c:tx>
                <c:rich>
                  <a:bodyPr/>
                  <a:lstStyle/>
                  <a:p>
                    <a:fld id="{3168F105-045B-44A5-B065-7B79A362ECDE}" type="CATEGORYNAME">
                      <a:rPr lang="en-US"/>
                      <a:pPr/>
                      <a:t>[CATEGORY NAME]</a:t>
                    </a:fld>
                    <a:r>
                      <a:rPr lang="en-US"/>
                      <a:t>
</a:t>
                    </a:r>
                    <a:fld id="{0E6165E1-BC3A-4071-9338-F91C115895DF}" type="PERCENTAGE">
                      <a:rPr lang="en-US"/>
                      <a:pPr/>
                      <a:t>[PERCENTAGE]</a:t>
                    </a:fld>
                    <a:endParaRPr lang="en-US"/>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D96-F64D-AF5E-A9D2D50F7661}"/>
                </c:ext>
              </c:extLst>
            </c:dLbl>
            <c:dLbl>
              <c:idx val="1"/>
              <c:layout>
                <c:manualLayout>
                  <c:x val="0.14174512460136032"/>
                  <c:y val="-3.365345951058895E-2"/>
                </c:manualLayout>
              </c:layout>
              <c:tx>
                <c:rich>
                  <a:bodyPr/>
                  <a:lstStyle/>
                  <a:p>
                    <a:fld id="{71104711-BC16-4AC3-A273-34382C826CBB}" type="CATEGORYNAME">
                      <a:rPr lang="en-US"/>
                      <a:pPr/>
                      <a:t>[CATEGORY NAME]</a:t>
                    </a:fld>
                    <a:r>
                      <a:rPr lang="en-US"/>
                      <a:t>
</a:t>
                    </a:r>
                    <a:fld id="{8F96DF71-7279-4558-9321-C6DA10652615}" type="PERCENTAGE">
                      <a:rPr lang="en-US"/>
                      <a:pPr/>
                      <a:t>[PERCENTAGE]</a:t>
                    </a:fld>
                    <a:endParaRPr lang="en-US"/>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D96-F64D-AF5E-A9D2D50F7661}"/>
                </c:ext>
              </c:extLst>
            </c:dLbl>
            <c:dLbl>
              <c:idx val="2"/>
              <c:layout>
                <c:manualLayout>
                  <c:x val="6.9569610250331607E-2"/>
                  <c:y val="-2.0799803668063964E-2"/>
                </c:manualLayout>
              </c:layout>
              <c:tx>
                <c:rich>
                  <a:bodyPr/>
                  <a:lstStyle/>
                  <a:p>
                    <a:fld id="{EBDC2317-A9F2-4D23-BCB6-57A453602131}" type="CATEGORYNAME">
                      <a:rPr lang="en-US"/>
                      <a:pPr/>
                      <a:t>[CATEGORY NAME]</a:t>
                    </a:fld>
                    <a:r>
                      <a:rPr lang="en-US" dirty="0"/>
                      <a:t>
</a:t>
                    </a:r>
                    <a:fld id="{501A4903-03A1-4B9B-95E0-D2992F68E5B6}" type="PERCENTAGE">
                      <a:rPr lang="en-US"/>
                      <a:pPr/>
                      <a:t>[PERCENTAGE]</a:t>
                    </a:fld>
                    <a:endParaRPr lang="en-US"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D96-F64D-AF5E-A9D2D50F7661}"/>
                </c:ext>
              </c:extLst>
            </c:dLbl>
            <c:dLbl>
              <c:idx val="3"/>
              <c:layout>
                <c:manualLayout>
                  <c:x val="-2.2209522196822172E-2"/>
                  <c:y val="-0.4968762948749185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F478-442E-A52E-47424444CE3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General Operations $33,776,000</c:v>
                </c:pt>
                <c:pt idx="1">
                  <c:v>Public Employees Deferred Compensation Authority $8,462,900</c:v>
                </c:pt>
                <c:pt idx="2">
                  <c:v>Workers' Compensation Benefits and Reserve $24,379,600</c:v>
                </c:pt>
                <c:pt idx="3">
                  <c:v>Fixed Allocation Non-Hazardous Pension Fund $75,657,300</c:v>
                </c:pt>
                <c:pt idx="4">
                  <c:v>State Salary and Compensation Fund $1,500,000</c:v>
                </c:pt>
              </c:strCache>
            </c:strRef>
          </c:cat>
          <c:val>
            <c:numRef>
              <c:f>Sheet1!$B$2:$B$7</c:f>
              <c:numCache>
                <c:formatCode>General</c:formatCode>
                <c:ptCount val="6"/>
                <c:pt idx="0">
                  <c:v>33776000</c:v>
                </c:pt>
                <c:pt idx="1">
                  <c:v>8462900</c:v>
                </c:pt>
                <c:pt idx="2">
                  <c:v>24379600</c:v>
                </c:pt>
                <c:pt idx="3">
                  <c:v>75657300</c:v>
                </c:pt>
                <c:pt idx="4">
                  <c:v>1500000</c:v>
                </c:pt>
              </c:numCache>
            </c:numRef>
          </c:val>
          <c:extLst>
            <c:ext xmlns:c16="http://schemas.microsoft.com/office/drawing/2014/chart" uri="{C3380CC4-5D6E-409C-BE32-E72D297353CC}">
              <c16:uniqueId val="{00000006-0D96-F64D-AF5E-A9D2D50F7661}"/>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215533542178196"/>
          <c:y val="0.15722481172506336"/>
          <c:w val="0.53568932915643608"/>
          <c:h val="0.75011920012124522"/>
        </c:manualLayout>
      </c:layout>
      <c:doughnutChart>
        <c:varyColors val="1"/>
        <c:ser>
          <c:idx val="0"/>
          <c:order val="0"/>
          <c:tx>
            <c:strRef>
              <c:f>Sheet1!$B$1</c:f>
              <c:strCache>
                <c:ptCount val="1"/>
                <c:pt idx="0">
                  <c:v>FY 2022-23</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D96-F64D-AF5E-A9D2D50F766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D96-F64D-AF5E-A9D2D50F766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D96-F64D-AF5E-A9D2D50F766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478-442E-A52E-47424444CE3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F2D-486A-B372-2EB47EEF466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4F2D-486A-B372-2EB47EEF466D}"/>
              </c:ext>
            </c:extLst>
          </c:dPt>
          <c:dLbls>
            <c:dLbl>
              <c:idx val="0"/>
              <c:layout>
                <c:manualLayout>
                  <c:x val="0.2348597352750261"/>
                  <c:y val="2.0024829982984962E-2"/>
                </c:manualLayout>
              </c:layout>
              <c:tx>
                <c:rich>
                  <a:bodyPr/>
                  <a:lstStyle/>
                  <a:p>
                    <a:fld id="{3168F105-045B-44A5-B065-7B79A362ECDE}" type="CATEGORYNAME">
                      <a:rPr lang="en-US"/>
                      <a:pPr/>
                      <a:t>[CATEGORY NAME]</a:t>
                    </a:fld>
                    <a:r>
                      <a:rPr lang="en-US"/>
                      <a:t>
</a:t>
                    </a:r>
                    <a:fld id="{0E6165E1-BC3A-4071-9338-F91C115895DF}" type="PERCENTAGE">
                      <a:rPr lang="en-US"/>
                      <a:pPr/>
                      <a:t>[PERCENTAGE]</a:t>
                    </a:fld>
                    <a:endParaRPr lang="en-US"/>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D96-F64D-AF5E-A9D2D50F7661}"/>
                </c:ext>
              </c:extLst>
            </c:dLbl>
            <c:dLbl>
              <c:idx val="1"/>
              <c:layout>
                <c:manualLayout>
                  <c:x val="-0.2233714334095335"/>
                  <c:y val="-0.10391879413936525"/>
                </c:manualLayout>
              </c:layout>
              <c:tx>
                <c:rich>
                  <a:bodyPr/>
                  <a:lstStyle/>
                  <a:p>
                    <a:fld id="{71104711-BC16-4AC3-A273-34382C826CBB}" type="CATEGORYNAME">
                      <a:rPr lang="en-US"/>
                      <a:pPr/>
                      <a:t>[CATEGORY NAME]</a:t>
                    </a:fld>
                    <a:r>
                      <a:rPr lang="en-US"/>
                      <a:t>
</a:t>
                    </a:r>
                    <a:fld id="{8F96DF71-7279-4558-9321-C6DA10652615}" type="PERCENTAGE">
                      <a:rPr lang="en-US"/>
                      <a:pPr/>
                      <a:t>[PERCENTAGE]</a:t>
                    </a:fld>
                    <a:endParaRPr lang="en-US"/>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D96-F64D-AF5E-A9D2D50F7661}"/>
                </c:ext>
              </c:extLst>
            </c:dLbl>
            <c:dLbl>
              <c:idx val="2"/>
              <c:layout>
                <c:manualLayout>
                  <c:x val="-0.13473146501848562"/>
                  <c:y val="-0.18875430587590897"/>
                </c:manualLayout>
              </c:layout>
              <c:tx>
                <c:rich>
                  <a:bodyPr/>
                  <a:lstStyle/>
                  <a:p>
                    <a:fld id="{EBDC2317-A9F2-4D23-BCB6-57A453602131}" type="CATEGORYNAME">
                      <a:rPr lang="en-US"/>
                      <a:pPr/>
                      <a:t>[CATEGORY NAME]</a:t>
                    </a:fld>
                    <a:r>
                      <a:rPr lang="en-US"/>
                      <a:t>
</a:t>
                    </a:r>
                    <a:fld id="{501A4903-03A1-4B9B-95E0-D2992F68E5B6}" type="PERCENTAGE">
                      <a:rPr lang="en-US"/>
                      <a:pPr/>
                      <a:t>[PERCENTAGE]</a:t>
                    </a:fld>
                    <a:endParaRPr lang="en-US"/>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D96-F64D-AF5E-A9D2D50F7661}"/>
                </c:ext>
              </c:extLst>
            </c:dLbl>
            <c:dLbl>
              <c:idx val="3"/>
              <c:layout>
                <c:manualLayout>
                  <c:x val="0.157001947337228"/>
                  <c:y val="-0.19042518233716019"/>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F478-442E-A52E-47424444CE3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General Fund $69,750,400</c:v>
                </c:pt>
                <c:pt idx="1">
                  <c:v>Restricted Funds $67,721,400</c:v>
                </c:pt>
              </c:strCache>
            </c:strRef>
          </c:cat>
          <c:val>
            <c:numRef>
              <c:f>Sheet1!$B$2:$B$5</c:f>
              <c:numCache>
                <c:formatCode>General</c:formatCode>
                <c:ptCount val="4"/>
                <c:pt idx="0">
                  <c:v>69750400</c:v>
                </c:pt>
                <c:pt idx="1">
                  <c:v>67721400</c:v>
                </c:pt>
              </c:numCache>
            </c:numRef>
          </c:val>
          <c:extLst>
            <c:ext xmlns:c16="http://schemas.microsoft.com/office/drawing/2014/chart" uri="{C3380CC4-5D6E-409C-BE32-E72D297353CC}">
              <c16:uniqueId val="{00000006-0D96-F64D-AF5E-A9D2D50F7661}"/>
            </c:ext>
          </c:extLst>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215533542178196"/>
          <c:y val="0.14467743054135329"/>
          <c:w val="0.53568932915643608"/>
          <c:h val="0.75011920012124522"/>
        </c:manualLayout>
      </c:layout>
      <c:pieChart>
        <c:varyColors val="1"/>
        <c:ser>
          <c:idx val="0"/>
          <c:order val="0"/>
          <c:tx>
            <c:strRef>
              <c:f>Sheet1!$B$1</c:f>
              <c:strCache>
                <c:ptCount val="1"/>
                <c:pt idx="0">
                  <c:v>FY 2022-23</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D96-F64D-AF5E-A9D2D50F766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D96-F64D-AF5E-A9D2D50F766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D96-F64D-AF5E-A9D2D50F766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478-442E-A52E-47424444CE3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F2D-486A-B372-2EB47EEF466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4F2D-486A-B372-2EB47EEF466D}"/>
              </c:ext>
            </c:extLst>
          </c:dPt>
          <c:dLbls>
            <c:dLbl>
              <c:idx val="0"/>
              <c:layout>
                <c:manualLayout>
                  <c:x val="0.12936824429204413"/>
                  <c:y val="-0.11600577535208248"/>
                </c:manualLayout>
              </c:layout>
              <c:tx>
                <c:rich>
                  <a:bodyPr/>
                  <a:lstStyle/>
                  <a:p>
                    <a:fld id="{3168F105-045B-44A5-B065-7B79A362ECDE}" type="CATEGORYNAME">
                      <a:rPr lang="en-US"/>
                      <a:pPr/>
                      <a:t>[CATEGORY NAME]</a:t>
                    </a:fld>
                    <a:r>
                      <a:rPr lang="en-US"/>
                      <a:t>
</a:t>
                    </a:r>
                    <a:fld id="{0E6165E1-BC3A-4071-9338-F91C115895DF}" type="PERCENTAGE">
                      <a:rPr lang="en-US"/>
                      <a:pPr/>
                      <a:t>[PERCENTAGE]</a:t>
                    </a:fld>
                    <a:endParaRPr lang="en-US"/>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D96-F64D-AF5E-A9D2D50F7661}"/>
                </c:ext>
              </c:extLst>
            </c:dLbl>
            <c:dLbl>
              <c:idx val="1"/>
              <c:layout>
                <c:manualLayout>
                  <c:x val="0.12929698303841053"/>
                  <c:y val="0.16978503668478825"/>
                </c:manualLayout>
              </c:layout>
              <c:tx>
                <c:rich>
                  <a:bodyPr/>
                  <a:lstStyle/>
                  <a:p>
                    <a:fld id="{71104711-BC16-4AC3-A273-34382C826CBB}" type="CATEGORYNAME">
                      <a:rPr lang="en-US"/>
                      <a:pPr/>
                      <a:t>[CATEGORY NAME]</a:t>
                    </a:fld>
                    <a:r>
                      <a:rPr lang="en-US"/>
                      <a:t>
</a:t>
                    </a:r>
                    <a:fld id="{8F96DF71-7279-4558-9321-C6DA10652615}" type="PERCENTAGE">
                      <a:rPr lang="en-US"/>
                      <a:pPr/>
                      <a:t>[PERCENTAGE]</a:t>
                    </a:fld>
                    <a:endParaRPr lang="en-US"/>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D96-F64D-AF5E-A9D2D50F7661}"/>
                </c:ext>
              </c:extLst>
            </c:dLbl>
            <c:dLbl>
              <c:idx val="2"/>
              <c:layout>
                <c:manualLayout>
                  <c:x val="0.1430334716224988"/>
                  <c:y val="8.2088623240081593E-2"/>
                </c:manualLayout>
              </c:layout>
              <c:tx>
                <c:rich>
                  <a:bodyPr/>
                  <a:lstStyle/>
                  <a:p>
                    <a:fld id="{EBDC2317-A9F2-4D23-BCB6-57A453602131}" type="CATEGORYNAME">
                      <a:rPr lang="en-US"/>
                      <a:pPr/>
                      <a:t>[CATEGORY NAME]</a:t>
                    </a:fld>
                    <a:r>
                      <a:rPr lang="en-US"/>
                      <a:t>
</a:t>
                    </a:r>
                    <a:fld id="{501A4903-03A1-4B9B-95E0-D2992F68E5B6}" type="PERCENTAGE">
                      <a:rPr lang="en-US"/>
                      <a:pPr/>
                      <a:t>[PERCENTAGE]</a:t>
                    </a:fld>
                    <a:endParaRPr lang="en-US"/>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D96-F64D-AF5E-A9D2D50F7661}"/>
                </c:ext>
              </c:extLst>
            </c:dLbl>
            <c:dLbl>
              <c:idx val="3"/>
              <c:layout>
                <c:manualLayout>
                  <c:x val="-0.14516129032258066"/>
                  <c:y val="0.14053066925755259"/>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F478-442E-A52E-47424444CE30}"/>
                </c:ext>
              </c:extLst>
            </c:dLbl>
            <c:dLbl>
              <c:idx val="4"/>
              <c:layout>
                <c:manualLayout>
                  <c:x val="-0.17741935483870969"/>
                  <c:y val="-8.281271581248640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4F2D-486A-B372-2EB47EEF466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General Operations $33,296,500</c:v>
                </c:pt>
                <c:pt idx="1">
                  <c:v>Public Employees Deferred Compensation Authority $8,520,000</c:v>
                </c:pt>
                <c:pt idx="2">
                  <c:v>Workers' Compensation Benefits and Reserve $24,404,900</c:v>
                </c:pt>
                <c:pt idx="3">
                  <c:v>Fixed Allocation Non-Hazardous Pension Fund $69,750,400</c:v>
                </c:pt>
                <c:pt idx="4">
                  <c:v>State Salary and Compensation Fund $1,500,000</c:v>
                </c:pt>
              </c:strCache>
            </c:strRef>
          </c:cat>
          <c:val>
            <c:numRef>
              <c:f>Sheet1!$B$2:$B$7</c:f>
              <c:numCache>
                <c:formatCode>General</c:formatCode>
                <c:ptCount val="6"/>
                <c:pt idx="0">
                  <c:v>33296500</c:v>
                </c:pt>
                <c:pt idx="1">
                  <c:v>8520000</c:v>
                </c:pt>
                <c:pt idx="2">
                  <c:v>244040900</c:v>
                </c:pt>
                <c:pt idx="3">
                  <c:v>69750400</c:v>
                </c:pt>
                <c:pt idx="4">
                  <c:v>1500000</c:v>
                </c:pt>
              </c:numCache>
            </c:numRef>
          </c:val>
          <c:extLst>
            <c:ext xmlns:c16="http://schemas.microsoft.com/office/drawing/2014/chart" uri="{C3380CC4-5D6E-409C-BE32-E72D297353CC}">
              <c16:uniqueId val="{00000006-0D96-F64D-AF5E-A9D2D50F7661}"/>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861651082677167"/>
          <c:y val="0.19033325543720725"/>
          <c:w val="0.59672551673228347"/>
          <c:h val="0.71887856257438632"/>
        </c:manualLayout>
      </c:layout>
      <c:pieChart>
        <c:varyColors val="1"/>
        <c:ser>
          <c:idx val="0"/>
          <c:order val="0"/>
          <c:tx>
            <c:strRef>
              <c:f>Sheet1!$B$1</c:f>
              <c:strCache>
                <c:ptCount val="1"/>
                <c:pt idx="0">
                  <c:v>Percentage</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4C39-2D42-8413-F8A03C1248C5}"/>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4C39-2D42-8413-F8A03C1248C5}"/>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4C39-2D42-8413-F8A03C1248C5}"/>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4C39-2D42-8413-F8A03C1248C5}"/>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4C39-2D42-8413-F8A03C1248C5}"/>
              </c:ext>
            </c:extLst>
          </c:dPt>
          <c:dLbls>
            <c:dLbl>
              <c:idx val="0"/>
              <c:layout>
                <c:manualLayout>
                  <c:x val="5.2631578947368418E-2"/>
                  <c:y val="-2.0833333333333332E-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01A7B763-707B-804D-AAD7-656DE6C46663}" type="CATEGORYNAME">
                      <a:rPr lang="en-US" sz="2000"/>
                      <a:pPr>
                        <a:defRPr/>
                      </a:pPr>
                      <a:t>[CATEGORY NAME]</a:t>
                    </a:fld>
                    <a:r>
                      <a:rPr lang="en-US" sz="2000" baseline="0" dirty="0"/>
                      <a:t>
</a:t>
                    </a:r>
                    <a:fld id="{AB8AE55B-443B-C04C-BB95-E1BE654B39D6}" type="PERCENTAGE">
                      <a:rPr lang="en-US" sz="2000" baseline="0"/>
                      <a:pPr>
                        <a:defRPr/>
                      </a:pPr>
                      <a:t>[PERCENTAGE]</a:t>
                    </a:fld>
                    <a:endParaRPr lang="en-US" sz="2000" baseline="0" dirty="0"/>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C39-2D42-8413-F8A03C1248C5}"/>
                </c:ext>
              </c:extLst>
            </c:dLbl>
            <c:dLbl>
              <c:idx val="1"/>
              <c:layout>
                <c:manualLayout>
                  <c:x val="-3.9473684210526327E-2"/>
                  <c:y val="2.7777777777777776E-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A1E5304C-E01C-634B-BC82-D62DD7B7EC4B}" type="CATEGORYNAME">
                      <a:rPr lang="en-US" sz="2000"/>
                      <a:pPr>
                        <a:defRPr>
                          <a:solidFill>
                            <a:schemeClr val="accent1"/>
                          </a:solidFill>
                        </a:defRPr>
                      </a:pPr>
                      <a:t>[CATEGORY NAME]</a:t>
                    </a:fld>
                    <a:r>
                      <a:rPr lang="en-US" sz="2000" baseline="0" dirty="0"/>
                      <a:t>
</a:t>
                    </a:r>
                    <a:fld id="{9B604034-056E-9B42-9FEE-F96530503635}" type="PERCENTAGE">
                      <a:rPr lang="en-US" sz="2000" baseline="0"/>
                      <a:pPr>
                        <a:defRPr>
                          <a:solidFill>
                            <a:schemeClr val="accent1"/>
                          </a:solidFill>
                        </a:defRPr>
                      </a:pPr>
                      <a:t>[PERCENTAGE]</a:t>
                    </a:fld>
                    <a:endParaRPr lang="en-US" sz="2000" baseline="0" dirty="0"/>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C39-2D42-8413-F8A03C1248C5}"/>
                </c:ext>
              </c:extLst>
            </c:dLbl>
            <c:dLbl>
              <c:idx val="2"/>
              <c:layout>
                <c:manualLayout>
                  <c:x val="-3.2163742690058478E-2"/>
                  <c:y val="6.9444444444444024E-3"/>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AC35B8DF-0217-CE41-BE3B-7713C1546F79}" type="CATEGORYNAME">
                      <a:rPr lang="en-US" sz="2000"/>
                      <a:pPr>
                        <a:defRPr>
                          <a:solidFill>
                            <a:schemeClr val="accent1"/>
                          </a:solidFill>
                        </a:defRPr>
                      </a:pPr>
                      <a:t>[CATEGORY NAME]</a:t>
                    </a:fld>
                    <a:r>
                      <a:rPr lang="en-US" sz="2000" baseline="0" dirty="0"/>
                      <a:t>
</a:t>
                    </a:r>
                    <a:fld id="{6CDAFBEA-AA85-334D-B469-E8499694D58F}" type="PERCENTAGE">
                      <a:rPr lang="en-US" sz="2000" baseline="0"/>
                      <a:pPr>
                        <a:defRPr>
                          <a:solidFill>
                            <a:schemeClr val="accent1"/>
                          </a:solidFill>
                        </a:defRPr>
                      </a:pPr>
                      <a:t>[PERCENTAGE]</a:t>
                    </a:fld>
                    <a:endParaRPr lang="en-US" sz="2000" baseline="0" dirty="0"/>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4C39-2D42-8413-F8A03C1248C5}"/>
                </c:ext>
              </c:extLst>
            </c:dLbl>
            <c:dLbl>
              <c:idx val="3"/>
              <c:layout>
                <c:manualLayout>
                  <c:x val="5.8479532163742687E-3"/>
                  <c:y val="-6.9444444444444441E-3"/>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A0B8ED84-8CA3-F749-868F-C22CD18A2577}" type="CATEGORYNAME">
                      <a:rPr lang="en-US" sz="2000"/>
                      <a:pPr>
                        <a:defRPr>
                          <a:solidFill>
                            <a:schemeClr val="accent1"/>
                          </a:solidFill>
                        </a:defRPr>
                      </a:pPr>
                      <a:t>[CATEGORY NAME]</a:t>
                    </a:fld>
                    <a:r>
                      <a:rPr lang="en-US" sz="2000" baseline="0" dirty="0"/>
                      <a:t>
</a:t>
                    </a:r>
                    <a:fld id="{549D06CA-18AA-794C-BECC-8309FB76CF04}" type="PERCENTAGE">
                      <a:rPr lang="en-US" sz="2000" baseline="0"/>
                      <a:pPr>
                        <a:defRPr>
                          <a:solidFill>
                            <a:schemeClr val="accent1"/>
                          </a:solidFill>
                        </a:defRPr>
                      </a:pPr>
                      <a:t>[PERCENTAGE]</a:t>
                    </a:fld>
                    <a:endParaRPr lang="en-US" sz="2000" baseline="0" dirty="0"/>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4C39-2D42-8413-F8A03C1248C5}"/>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School Boards</c:v>
                </c:pt>
                <c:pt idx="1">
                  <c:v>Retirement Systems</c:v>
                </c:pt>
                <c:pt idx="2">
                  <c:v>State Agencies</c:v>
                </c:pt>
                <c:pt idx="3">
                  <c:v>Quasi Groups</c:v>
                </c:pt>
              </c:strCache>
            </c:strRef>
          </c:cat>
          <c:val>
            <c:numRef>
              <c:f>Sheet1!$B$2:$B$5</c:f>
              <c:numCache>
                <c:formatCode>0%</c:formatCode>
                <c:ptCount val="4"/>
                <c:pt idx="0">
                  <c:v>0.56999999999999995</c:v>
                </c:pt>
                <c:pt idx="1">
                  <c:v>0.2</c:v>
                </c:pt>
                <c:pt idx="2">
                  <c:v>0.19</c:v>
                </c:pt>
                <c:pt idx="3">
                  <c:v>0.04</c:v>
                </c:pt>
              </c:numCache>
            </c:numRef>
          </c:val>
          <c:extLst>
            <c:ext xmlns:c16="http://schemas.microsoft.com/office/drawing/2014/chart" uri="{C3380CC4-5D6E-409C-BE32-E72D297353CC}">
              <c16:uniqueId val="{0000000A-4C39-2D42-8413-F8A03C1248C5}"/>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29E00B-DB6F-4B50-94F0-AF632E504BE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392B7DF-F9DA-4C95-9A0A-55FE5A972445}">
      <dgm:prSet phldrT="[Text]"/>
      <dgm:spPr/>
      <dgm:t>
        <a:bodyPr/>
        <a:lstStyle/>
        <a:p>
          <a:r>
            <a:rPr lang="en-US" dirty="0"/>
            <a:t>Public Employees Deferred Compensation Authority</a:t>
          </a:r>
        </a:p>
      </dgm:t>
    </dgm:pt>
    <dgm:pt modelId="{8EDDE26F-4184-4C9C-B413-564155A673E1}" type="parTrans" cxnId="{E8E516C6-426A-463F-9836-631FE012F6CE}">
      <dgm:prSet/>
      <dgm:spPr/>
      <dgm:t>
        <a:bodyPr/>
        <a:lstStyle/>
        <a:p>
          <a:endParaRPr lang="en-US"/>
        </a:p>
      </dgm:t>
    </dgm:pt>
    <dgm:pt modelId="{739EB36A-6A42-41F7-AA15-46F379980729}" type="sibTrans" cxnId="{E8E516C6-426A-463F-9836-631FE012F6CE}">
      <dgm:prSet/>
      <dgm:spPr/>
      <dgm:t>
        <a:bodyPr/>
        <a:lstStyle/>
        <a:p>
          <a:endParaRPr lang="en-US"/>
        </a:p>
      </dgm:t>
    </dgm:pt>
    <dgm:pt modelId="{469FFB2D-579D-4274-A49B-5F63347A981F}">
      <dgm:prSet phldrT="[Text]"/>
      <dgm:spPr/>
      <dgm:t>
        <a:bodyPr/>
        <a:lstStyle/>
        <a:p>
          <a:r>
            <a:rPr lang="en-US" dirty="0"/>
            <a:t>Workers’ Compensation Benefits and Reserve</a:t>
          </a:r>
        </a:p>
      </dgm:t>
    </dgm:pt>
    <dgm:pt modelId="{98001A4F-EDE8-4C69-ADC4-7F1C4429C367}" type="parTrans" cxnId="{DF475F8F-9ACB-414A-8F99-E76DF6924848}">
      <dgm:prSet/>
      <dgm:spPr/>
      <dgm:t>
        <a:bodyPr/>
        <a:lstStyle/>
        <a:p>
          <a:endParaRPr lang="en-US"/>
        </a:p>
      </dgm:t>
    </dgm:pt>
    <dgm:pt modelId="{78F3ABD7-52F9-4494-B292-0788DAB2BEC5}" type="sibTrans" cxnId="{DF475F8F-9ACB-414A-8F99-E76DF6924848}">
      <dgm:prSet/>
      <dgm:spPr/>
      <dgm:t>
        <a:bodyPr/>
        <a:lstStyle/>
        <a:p>
          <a:endParaRPr lang="en-US"/>
        </a:p>
      </dgm:t>
    </dgm:pt>
    <dgm:pt modelId="{882E78DD-D7B4-4962-A987-30C29CB5B35A}">
      <dgm:prSet phldrT="[Text]"/>
      <dgm:spPr/>
      <dgm:t>
        <a:bodyPr/>
        <a:lstStyle/>
        <a:p>
          <a:r>
            <a:rPr lang="en-US" dirty="0"/>
            <a:t>General Operations</a:t>
          </a:r>
        </a:p>
      </dgm:t>
    </dgm:pt>
    <dgm:pt modelId="{58613805-48FE-4BC8-9FAF-9ADED2DA58B2}" type="parTrans" cxnId="{D148C98C-1613-476B-9F8E-DA61B0995E6E}">
      <dgm:prSet/>
      <dgm:spPr/>
      <dgm:t>
        <a:bodyPr/>
        <a:lstStyle/>
        <a:p>
          <a:endParaRPr lang="en-US"/>
        </a:p>
      </dgm:t>
    </dgm:pt>
    <dgm:pt modelId="{3AAF78E7-B8D4-4F74-9C39-119EADF9CE41}" type="sibTrans" cxnId="{D148C98C-1613-476B-9F8E-DA61B0995E6E}">
      <dgm:prSet/>
      <dgm:spPr/>
      <dgm:t>
        <a:bodyPr/>
        <a:lstStyle/>
        <a:p>
          <a:endParaRPr lang="en-US"/>
        </a:p>
      </dgm:t>
    </dgm:pt>
    <dgm:pt modelId="{80F20216-8E26-4F94-8E9F-F11028634249}">
      <dgm:prSet phldrT="[Text]"/>
      <dgm:spPr/>
      <dgm:t>
        <a:bodyPr/>
        <a:lstStyle/>
        <a:p>
          <a:r>
            <a:rPr lang="en-US" dirty="0"/>
            <a:t>Fixed Allocation Non-Hazardous Pension Fund</a:t>
          </a:r>
        </a:p>
      </dgm:t>
    </dgm:pt>
    <dgm:pt modelId="{51A0DC41-9FC5-4028-8AFC-4770391EABEA}" type="parTrans" cxnId="{8D28B953-01C4-48D1-A16B-675D7A3735AF}">
      <dgm:prSet/>
      <dgm:spPr/>
      <dgm:t>
        <a:bodyPr/>
        <a:lstStyle/>
        <a:p>
          <a:endParaRPr lang="en-US"/>
        </a:p>
      </dgm:t>
    </dgm:pt>
    <dgm:pt modelId="{32575972-079A-41BB-BF27-8D04BE8D367F}" type="sibTrans" cxnId="{8D28B953-01C4-48D1-A16B-675D7A3735AF}">
      <dgm:prSet/>
      <dgm:spPr/>
      <dgm:t>
        <a:bodyPr/>
        <a:lstStyle/>
        <a:p>
          <a:endParaRPr lang="en-US"/>
        </a:p>
      </dgm:t>
    </dgm:pt>
    <dgm:pt modelId="{1545C3C2-A8D9-4AAE-A245-5FBAAEADB3D7}">
      <dgm:prSet phldrT="[Text]"/>
      <dgm:spPr/>
      <dgm:t>
        <a:bodyPr/>
        <a:lstStyle/>
        <a:p>
          <a:r>
            <a:rPr lang="en-US" dirty="0"/>
            <a:t>State Salary and Compensation Fund</a:t>
          </a:r>
        </a:p>
      </dgm:t>
    </dgm:pt>
    <dgm:pt modelId="{1AB15740-E968-47C9-A30C-BA399917D034}" type="parTrans" cxnId="{71E05DE9-59F2-4992-99F7-62D293BB646B}">
      <dgm:prSet/>
      <dgm:spPr/>
      <dgm:t>
        <a:bodyPr/>
        <a:lstStyle/>
        <a:p>
          <a:endParaRPr lang="en-US"/>
        </a:p>
      </dgm:t>
    </dgm:pt>
    <dgm:pt modelId="{21056D27-7EA8-48C2-869F-BE584EF0ACD8}" type="sibTrans" cxnId="{71E05DE9-59F2-4992-99F7-62D293BB646B}">
      <dgm:prSet/>
      <dgm:spPr/>
      <dgm:t>
        <a:bodyPr/>
        <a:lstStyle/>
        <a:p>
          <a:endParaRPr lang="en-US"/>
        </a:p>
      </dgm:t>
    </dgm:pt>
    <dgm:pt modelId="{E13D3F56-41BC-4030-8C5D-B25F235AE25D}" type="pres">
      <dgm:prSet presAssocID="{3829E00B-DB6F-4B50-94F0-AF632E504BE5}" presName="linear" presStyleCnt="0">
        <dgm:presLayoutVars>
          <dgm:dir/>
          <dgm:animLvl val="lvl"/>
          <dgm:resizeHandles val="exact"/>
        </dgm:presLayoutVars>
      </dgm:prSet>
      <dgm:spPr/>
    </dgm:pt>
    <dgm:pt modelId="{D2F720B3-2DB2-4C46-B232-8CA695C258B1}" type="pres">
      <dgm:prSet presAssocID="{882E78DD-D7B4-4962-A987-30C29CB5B35A}" presName="parentLin" presStyleCnt="0"/>
      <dgm:spPr/>
    </dgm:pt>
    <dgm:pt modelId="{3428F3FD-57CE-4D31-A891-834D122FAC0C}" type="pres">
      <dgm:prSet presAssocID="{882E78DD-D7B4-4962-A987-30C29CB5B35A}" presName="parentLeftMargin" presStyleLbl="node1" presStyleIdx="0" presStyleCnt="5"/>
      <dgm:spPr/>
    </dgm:pt>
    <dgm:pt modelId="{6B26AF41-7859-4797-9FB5-B5088B780BFB}" type="pres">
      <dgm:prSet presAssocID="{882E78DD-D7B4-4962-A987-30C29CB5B35A}" presName="parentText" presStyleLbl="node1" presStyleIdx="0" presStyleCnt="5">
        <dgm:presLayoutVars>
          <dgm:chMax val="0"/>
          <dgm:bulletEnabled val="1"/>
        </dgm:presLayoutVars>
      </dgm:prSet>
      <dgm:spPr/>
    </dgm:pt>
    <dgm:pt modelId="{2AAA3873-C739-4AF8-BCC3-59CA11C56D4F}" type="pres">
      <dgm:prSet presAssocID="{882E78DD-D7B4-4962-A987-30C29CB5B35A}" presName="negativeSpace" presStyleCnt="0"/>
      <dgm:spPr/>
    </dgm:pt>
    <dgm:pt modelId="{4EEEC242-9ED7-4F88-ADD0-0B3C31818563}" type="pres">
      <dgm:prSet presAssocID="{882E78DD-D7B4-4962-A987-30C29CB5B35A}" presName="childText" presStyleLbl="conFgAcc1" presStyleIdx="0" presStyleCnt="5">
        <dgm:presLayoutVars>
          <dgm:bulletEnabled val="1"/>
        </dgm:presLayoutVars>
      </dgm:prSet>
      <dgm:spPr/>
    </dgm:pt>
    <dgm:pt modelId="{90A4B600-D828-4DEE-8E6B-B85D9D819143}" type="pres">
      <dgm:prSet presAssocID="{3AAF78E7-B8D4-4F74-9C39-119EADF9CE41}" presName="spaceBetweenRectangles" presStyleCnt="0"/>
      <dgm:spPr/>
    </dgm:pt>
    <dgm:pt modelId="{E9BFC8B1-0012-4C16-B981-678BD6E898DD}" type="pres">
      <dgm:prSet presAssocID="{B392B7DF-F9DA-4C95-9A0A-55FE5A972445}" presName="parentLin" presStyleCnt="0"/>
      <dgm:spPr/>
    </dgm:pt>
    <dgm:pt modelId="{54F41E02-AA20-46B5-BF86-B32B11193342}" type="pres">
      <dgm:prSet presAssocID="{B392B7DF-F9DA-4C95-9A0A-55FE5A972445}" presName="parentLeftMargin" presStyleLbl="node1" presStyleIdx="0" presStyleCnt="5"/>
      <dgm:spPr/>
    </dgm:pt>
    <dgm:pt modelId="{4F8B11BD-6BF7-45D3-917D-119F29272705}" type="pres">
      <dgm:prSet presAssocID="{B392B7DF-F9DA-4C95-9A0A-55FE5A972445}" presName="parentText" presStyleLbl="node1" presStyleIdx="1" presStyleCnt="5">
        <dgm:presLayoutVars>
          <dgm:chMax val="0"/>
          <dgm:bulletEnabled val="1"/>
        </dgm:presLayoutVars>
      </dgm:prSet>
      <dgm:spPr/>
    </dgm:pt>
    <dgm:pt modelId="{DFD9DAE2-DE7E-4160-AD85-5C907C098C96}" type="pres">
      <dgm:prSet presAssocID="{B392B7DF-F9DA-4C95-9A0A-55FE5A972445}" presName="negativeSpace" presStyleCnt="0"/>
      <dgm:spPr/>
    </dgm:pt>
    <dgm:pt modelId="{64B69719-2A27-4429-BB63-D774B8D1E0F5}" type="pres">
      <dgm:prSet presAssocID="{B392B7DF-F9DA-4C95-9A0A-55FE5A972445}" presName="childText" presStyleLbl="conFgAcc1" presStyleIdx="1" presStyleCnt="5">
        <dgm:presLayoutVars>
          <dgm:bulletEnabled val="1"/>
        </dgm:presLayoutVars>
      </dgm:prSet>
      <dgm:spPr/>
    </dgm:pt>
    <dgm:pt modelId="{28470DCF-69F9-4B55-AA7C-4185A5F60AC3}" type="pres">
      <dgm:prSet presAssocID="{739EB36A-6A42-41F7-AA15-46F379980729}" presName="spaceBetweenRectangles" presStyleCnt="0"/>
      <dgm:spPr/>
    </dgm:pt>
    <dgm:pt modelId="{C130BC1A-C08E-4B7F-8463-64F6212CE6D1}" type="pres">
      <dgm:prSet presAssocID="{469FFB2D-579D-4274-A49B-5F63347A981F}" presName="parentLin" presStyleCnt="0"/>
      <dgm:spPr/>
    </dgm:pt>
    <dgm:pt modelId="{1090CEAF-F0ED-4124-AC08-84BCFD252DB8}" type="pres">
      <dgm:prSet presAssocID="{469FFB2D-579D-4274-A49B-5F63347A981F}" presName="parentLeftMargin" presStyleLbl="node1" presStyleIdx="1" presStyleCnt="5"/>
      <dgm:spPr/>
    </dgm:pt>
    <dgm:pt modelId="{E8F302E5-B751-4210-B5E5-34194BC93294}" type="pres">
      <dgm:prSet presAssocID="{469FFB2D-579D-4274-A49B-5F63347A981F}" presName="parentText" presStyleLbl="node1" presStyleIdx="2" presStyleCnt="5">
        <dgm:presLayoutVars>
          <dgm:chMax val="0"/>
          <dgm:bulletEnabled val="1"/>
        </dgm:presLayoutVars>
      </dgm:prSet>
      <dgm:spPr/>
    </dgm:pt>
    <dgm:pt modelId="{948CE16F-6D23-4CCB-8448-DEC9F1EA0D35}" type="pres">
      <dgm:prSet presAssocID="{469FFB2D-579D-4274-A49B-5F63347A981F}" presName="negativeSpace" presStyleCnt="0"/>
      <dgm:spPr/>
    </dgm:pt>
    <dgm:pt modelId="{9CF61B55-1DCE-4C41-9FE8-71D2BB409529}" type="pres">
      <dgm:prSet presAssocID="{469FFB2D-579D-4274-A49B-5F63347A981F}" presName="childText" presStyleLbl="conFgAcc1" presStyleIdx="2" presStyleCnt="5">
        <dgm:presLayoutVars>
          <dgm:bulletEnabled val="1"/>
        </dgm:presLayoutVars>
      </dgm:prSet>
      <dgm:spPr/>
    </dgm:pt>
    <dgm:pt modelId="{BC6860A4-9CD7-4DBD-825D-33124A0C3AD3}" type="pres">
      <dgm:prSet presAssocID="{78F3ABD7-52F9-4494-B292-0788DAB2BEC5}" presName="spaceBetweenRectangles" presStyleCnt="0"/>
      <dgm:spPr/>
    </dgm:pt>
    <dgm:pt modelId="{C5F1C3D5-3D8B-483C-AF03-B477C8A2042D}" type="pres">
      <dgm:prSet presAssocID="{80F20216-8E26-4F94-8E9F-F11028634249}" presName="parentLin" presStyleCnt="0"/>
      <dgm:spPr/>
    </dgm:pt>
    <dgm:pt modelId="{65DD4F13-4C6B-418F-8DDB-E1BCE3566046}" type="pres">
      <dgm:prSet presAssocID="{80F20216-8E26-4F94-8E9F-F11028634249}" presName="parentLeftMargin" presStyleLbl="node1" presStyleIdx="2" presStyleCnt="5"/>
      <dgm:spPr/>
    </dgm:pt>
    <dgm:pt modelId="{FA362245-E8BC-4D99-B2DC-C3702AC3E4E4}" type="pres">
      <dgm:prSet presAssocID="{80F20216-8E26-4F94-8E9F-F11028634249}" presName="parentText" presStyleLbl="node1" presStyleIdx="3" presStyleCnt="5">
        <dgm:presLayoutVars>
          <dgm:chMax val="0"/>
          <dgm:bulletEnabled val="1"/>
        </dgm:presLayoutVars>
      </dgm:prSet>
      <dgm:spPr/>
    </dgm:pt>
    <dgm:pt modelId="{A95DA21F-2637-43EB-838E-EC7C1C38FCD2}" type="pres">
      <dgm:prSet presAssocID="{80F20216-8E26-4F94-8E9F-F11028634249}" presName="negativeSpace" presStyleCnt="0"/>
      <dgm:spPr/>
    </dgm:pt>
    <dgm:pt modelId="{D3296307-C5B1-480D-9F21-EEC11E99C261}" type="pres">
      <dgm:prSet presAssocID="{80F20216-8E26-4F94-8E9F-F11028634249}" presName="childText" presStyleLbl="conFgAcc1" presStyleIdx="3" presStyleCnt="5">
        <dgm:presLayoutVars>
          <dgm:bulletEnabled val="1"/>
        </dgm:presLayoutVars>
      </dgm:prSet>
      <dgm:spPr/>
    </dgm:pt>
    <dgm:pt modelId="{D6709466-79E0-4014-B8F8-1CC060BDAA87}" type="pres">
      <dgm:prSet presAssocID="{32575972-079A-41BB-BF27-8D04BE8D367F}" presName="spaceBetweenRectangles" presStyleCnt="0"/>
      <dgm:spPr/>
    </dgm:pt>
    <dgm:pt modelId="{606AD8AD-DE20-4320-B0BA-53358B4AA64F}" type="pres">
      <dgm:prSet presAssocID="{1545C3C2-A8D9-4AAE-A245-5FBAAEADB3D7}" presName="parentLin" presStyleCnt="0"/>
      <dgm:spPr/>
    </dgm:pt>
    <dgm:pt modelId="{7B3442C6-D6A5-4A8F-9109-EB6A67220879}" type="pres">
      <dgm:prSet presAssocID="{1545C3C2-A8D9-4AAE-A245-5FBAAEADB3D7}" presName="parentLeftMargin" presStyleLbl="node1" presStyleIdx="3" presStyleCnt="5"/>
      <dgm:spPr/>
    </dgm:pt>
    <dgm:pt modelId="{B347FDCD-6BE4-4428-B0CF-4BB8C27C3BC9}" type="pres">
      <dgm:prSet presAssocID="{1545C3C2-A8D9-4AAE-A245-5FBAAEADB3D7}" presName="parentText" presStyleLbl="node1" presStyleIdx="4" presStyleCnt="5">
        <dgm:presLayoutVars>
          <dgm:chMax val="0"/>
          <dgm:bulletEnabled val="1"/>
        </dgm:presLayoutVars>
      </dgm:prSet>
      <dgm:spPr/>
    </dgm:pt>
    <dgm:pt modelId="{2AA05737-1048-48F6-B069-C1F601F3930A}" type="pres">
      <dgm:prSet presAssocID="{1545C3C2-A8D9-4AAE-A245-5FBAAEADB3D7}" presName="negativeSpace" presStyleCnt="0"/>
      <dgm:spPr/>
    </dgm:pt>
    <dgm:pt modelId="{68C05495-B1C1-4B92-85EF-55BD749FCC2D}" type="pres">
      <dgm:prSet presAssocID="{1545C3C2-A8D9-4AAE-A245-5FBAAEADB3D7}" presName="childText" presStyleLbl="conFgAcc1" presStyleIdx="4" presStyleCnt="5">
        <dgm:presLayoutVars>
          <dgm:bulletEnabled val="1"/>
        </dgm:presLayoutVars>
      </dgm:prSet>
      <dgm:spPr/>
    </dgm:pt>
  </dgm:ptLst>
  <dgm:cxnLst>
    <dgm:cxn modelId="{CB28330E-06CD-4FE5-83FF-0B06A00EFA83}" type="presOf" srcId="{B392B7DF-F9DA-4C95-9A0A-55FE5A972445}" destId="{54F41E02-AA20-46B5-BF86-B32B11193342}" srcOrd="0" destOrd="0" presId="urn:microsoft.com/office/officeart/2005/8/layout/list1"/>
    <dgm:cxn modelId="{12CE6819-8CFD-47CD-9154-EC4F4F7B1AE0}" type="presOf" srcId="{80F20216-8E26-4F94-8E9F-F11028634249}" destId="{FA362245-E8BC-4D99-B2DC-C3702AC3E4E4}" srcOrd="1" destOrd="0" presId="urn:microsoft.com/office/officeart/2005/8/layout/list1"/>
    <dgm:cxn modelId="{BB8BD744-E020-4A45-802B-EEFEC49C5FE5}" type="presOf" srcId="{469FFB2D-579D-4274-A49B-5F63347A981F}" destId="{1090CEAF-F0ED-4124-AC08-84BCFD252DB8}" srcOrd="0" destOrd="0" presId="urn:microsoft.com/office/officeart/2005/8/layout/list1"/>
    <dgm:cxn modelId="{3FA68349-4082-4E6B-A067-4E08D021AABB}" type="presOf" srcId="{80F20216-8E26-4F94-8E9F-F11028634249}" destId="{65DD4F13-4C6B-418F-8DDB-E1BCE3566046}" srcOrd="0" destOrd="0" presId="urn:microsoft.com/office/officeart/2005/8/layout/list1"/>
    <dgm:cxn modelId="{8D28B953-01C4-48D1-A16B-675D7A3735AF}" srcId="{3829E00B-DB6F-4B50-94F0-AF632E504BE5}" destId="{80F20216-8E26-4F94-8E9F-F11028634249}" srcOrd="3" destOrd="0" parTransId="{51A0DC41-9FC5-4028-8AFC-4770391EABEA}" sibTransId="{32575972-079A-41BB-BF27-8D04BE8D367F}"/>
    <dgm:cxn modelId="{26B17874-E419-4B33-B348-C6F5C0A8ADD2}" type="presOf" srcId="{1545C3C2-A8D9-4AAE-A245-5FBAAEADB3D7}" destId="{7B3442C6-D6A5-4A8F-9109-EB6A67220879}" srcOrd="0" destOrd="0" presId="urn:microsoft.com/office/officeart/2005/8/layout/list1"/>
    <dgm:cxn modelId="{A14AF577-0814-450F-B436-F3A4B8762C3A}" type="presOf" srcId="{3829E00B-DB6F-4B50-94F0-AF632E504BE5}" destId="{E13D3F56-41BC-4030-8C5D-B25F235AE25D}" srcOrd="0" destOrd="0" presId="urn:microsoft.com/office/officeart/2005/8/layout/list1"/>
    <dgm:cxn modelId="{7C28D859-83D8-421B-9689-D2AA78A19608}" type="presOf" srcId="{469FFB2D-579D-4274-A49B-5F63347A981F}" destId="{E8F302E5-B751-4210-B5E5-34194BC93294}" srcOrd="1" destOrd="0" presId="urn:microsoft.com/office/officeart/2005/8/layout/list1"/>
    <dgm:cxn modelId="{D148C98C-1613-476B-9F8E-DA61B0995E6E}" srcId="{3829E00B-DB6F-4B50-94F0-AF632E504BE5}" destId="{882E78DD-D7B4-4962-A987-30C29CB5B35A}" srcOrd="0" destOrd="0" parTransId="{58613805-48FE-4BC8-9FAF-9ADED2DA58B2}" sibTransId="{3AAF78E7-B8D4-4F74-9C39-119EADF9CE41}"/>
    <dgm:cxn modelId="{DF475F8F-9ACB-414A-8F99-E76DF6924848}" srcId="{3829E00B-DB6F-4B50-94F0-AF632E504BE5}" destId="{469FFB2D-579D-4274-A49B-5F63347A981F}" srcOrd="2" destOrd="0" parTransId="{98001A4F-EDE8-4C69-ADC4-7F1C4429C367}" sibTransId="{78F3ABD7-52F9-4494-B292-0788DAB2BEC5}"/>
    <dgm:cxn modelId="{E8E516C6-426A-463F-9836-631FE012F6CE}" srcId="{3829E00B-DB6F-4B50-94F0-AF632E504BE5}" destId="{B392B7DF-F9DA-4C95-9A0A-55FE5A972445}" srcOrd="1" destOrd="0" parTransId="{8EDDE26F-4184-4C9C-B413-564155A673E1}" sibTransId="{739EB36A-6A42-41F7-AA15-46F379980729}"/>
    <dgm:cxn modelId="{34F719C8-955A-41B4-B86D-9E0AC286C058}" type="presOf" srcId="{882E78DD-D7B4-4962-A987-30C29CB5B35A}" destId="{6B26AF41-7859-4797-9FB5-B5088B780BFB}" srcOrd="1" destOrd="0" presId="urn:microsoft.com/office/officeart/2005/8/layout/list1"/>
    <dgm:cxn modelId="{BF30E0D0-618D-4064-ABAB-8C593EFAC27A}" type="presOf" srcId="{882E78DD-D7B4-4962-A987-30C29CB5B35A}" destId="{3428F3FD-57CE-4D31-A891-834D122FAC0C}" srcOrd="0" destOrd="0" presId="urn:microsoft.com/office/officeart/2005/8/layout/list1"/>
    <dgm:cxn modelId="{514D83D2-D7D3-400F-BC3E-9F58BD2A0FF8}" type="presOf" srcId="{B392B7DF-F9DA-4C95-9A0A-55FE5A972445}" destId="{4F8B11BD-6BF7-45D3-917D-119F29272705}" srcOrd="1" destOrd="0" presId="urn:microsoft.com/office/officeart/2005/8/layout/list1"/>
    <dgm:cxn modelId="{9C2885E3-048A-4589-828C-A7E0DC4B4607}" type="presOf" srcId="{1545C3C2-A8D9-4AAE-A245-5FBAAEADB3D7}" destId="{B347FDCD-6BE4-4428-B0CF-4BB8C27C3BC9}" srcOrd="1" destOrd="0" presId="urn:microsoft.com/office/officeart/2005/8/layout/list1"/>
    <dgm:cxn modelId="{71E05DE9-59F2-4992-99F7-62D293BB646B}" srcId="{3829E00B-DB6F-4B50-94F0-AF632E504BE5}" destId="{1545C3C2-A8D9-4AAE-A245-5FBAAEADB3D7}" srcOrd="4" destOrd="0" parTransId="{1AB15740-E968-47C9-A30C-BA399917D034}" sibTransId="{21056D27-7EA8-48C2-869F-BE584EF0ACD8}"/>
    <dgm:cxn modelId="{4BDFB28B-CC74-476E-BB95-392276EDA23C}" type="presParOf" srcId="{E13D3F56-41BC-4030-8C5D-B25F235AE25D}" destId="{D2F720B3-2DB2-4C46-B232-8CA695C258B1}" srcOrd="0" destOrd="0" presId="urn:microsoft.com/office/officeart/2005/8/layout/list1"/>
    <dgm:cxn modelId="{BFE2D78F-7D2F-4282-8307-8B2860E916BB}" type="presParOf" srcId="{D2F720B3-2DB2-4C46-B232-8CA695C258B1}" destId="{3428F3FD-57CE-4D31-A891-834D122FAC0C}" srcOrd="0" destOrd="0" presId="urn:microsoft.com/office/officeart/2005/8/layout/list1"/>
    <dgm:cxn modelId="{2D0F3777-D55B-447E-98B6-2617EABCA78A}" type="presParOf" srcId="{D2F720B3-2DB2-4C46-B232-8CA695C258B1}" destId="{6B26AF41-7859-4797-9FB5-B5088B780BFB}" srcOrd="1" destOrd="0" presId="urn:microsoft.com/office/officeart/2005/8/layout/list1"/>
    <dgm:cxn modelId="{5FB166A3-06D2-47D9-9121-272846EBBD98}" type="presParOf" srcId="{E13D3F56-41BC-4030-8C5D-B25F235AE25D}" destId="{2AAA3873-C739-4AF8-BCC3-59CA11C56D4F}" srcOrd="1" destOrd="0" presId="urn:microsoft.com/office/officeart/2005/8/layout/list1"/>
    <dgm:cxn modelId="{2ECA2F38-B12A-4EFB-B049-5D5055DA6ABD}" type="presParOf" srcId="{E13D3F56-41BC-4030-8C5D-B25F235AE25D}" destId="{4EEEC242-9ED7-4F88-ADD0-0B3C31818563}" srcOrd="2" destOrd="0" presId="urn:microsoft.com/office/officeart/2005/8/layout/list1"/>
    <dgm:cxn modelId="{0024AB19-D0F7-4107-8596-8AB3B4E3DBDE}" type="presParOf" srcId="{E13D3F56-41BC-4030-8C5D-B25F235AE25D}" destId="{90A4B600-D828-4DEE-8E6B-B85D9D819143}" srcOrd="3" destOrd="0" presId="urn:microsoft.com/office/officeart/2005/8/layout/list1"/>
    <dgm:cxn modelId="{7446C629-1977-493E-A4FE-8B2767EAE2ED}" type="presParOf" srcId="{E13D3F56-41BC-4030-8C5D-B25F235AE25D}" destId="{E9BFC8B1-0012-4C16-B981-678BD6E898DD}" srcOrd="4" destOrd="0" presId="urn:microsoft.com/office/officeart/2005/8/layout/list1"/>
    <dgm:cxn modelId="{0E30C7CA-E1DD-404B-8895-13D26E054AEB}" type="presParOf" srcId="{E9BFC8B1-0012-4C16-B981-678BD6E898DD}" destId="{54F41E02-AA20-46B5-BF86-B32B11193342}" srcOrd="0" destOrd="0" presId="urn:microsoft.com/office/officeart/2005/8/layout/list1"/>
    <dgm:cxn modelId="{0469E84B-E1FC-4144-934B-2D1018EBDC1B}" type="presParOf" srcId="{E9BFC8B1-0012-4C16-B981-678BD6E898DD}" destId="{4F8B11BD-6BF7-45D3-917D-119F29272705}" srcOrd="1" destOrd="0" presId="urn:microsoft.com/office/officeart/2005/8/layout/list1"/>
    <dgm:cxn modelId="{F6DA3A4A-95F9-450F-973B-80ACBDA94F1E}" type="presParOf" srcId="{E13D3F56-41BC-4030-8C5D-B25F235AE25D}" destId="{DFD9DAE2-DE7E-4160-AD85-5C907C098C96}" srcOrd="5" destOrd="0" presId="urn:microsoft.com/office/officeart/2005/8/layout/list1"/>
    <dgm:cxn modelId="{85993067-36BB-4AFC-89FF-0AB9CB7FC73A}" type="presParOf" srcId="{E13D3F56-41BC-4030-8C5D-B25F235AE25D}" destId="{64B69719-2A27-4429-BB63-D774B8D1E0F5}" srcOrd="6" destOrd="0" presId="urn:microsoft.com/office/officeart/2005/8/layout/list1"/>
    <dgm:cxn modelId="{01AE36E2-50BB-49D3-9C8F-41801BDEE5C1}" type="presParOf" srcId="{E13D3F56-41BC-4030-8C5D-B25F235AE25D}" destId="{28470DCF-69F9-4B55-AA7C-4185A5F60AC3}" srcOrd="7" destOrd="0" presId="urn:microsoft.com/office/officeart/2005/8/layout/list1"/>
    <dgm:cxn modelId="{76FB12BD-995C-4D09-B6B1-83B2945B9A66}" type="presParOf" srcId="{E13D3F56-41BC-4030-8C5D-B25F235AE25D}" destId="{C130BC1A-C08E-4B7F-8463-64F6212CE6D1}" srcOrd="8" destOrd="0" presId="urn:microsoft.com/office/officeart/2005/8/layout/list1"/>
    <dgm:cxn modelId="{00B05A43-E6C9-4C4F-B66F-EC31BD31BA12}" type="presParOf" srcId="{C130BC1A-C08E-4B7F-8463-64F6212CE6D1}" destId="{1090CEAF-F0ED-4124-AC08-84BCFD252DB8}" srcOrd="0" destOrd="0" presId="urn:microsoft.com/office/officeart/2005/8/layout/list1"/>
    <dgm:cxn modelId="{7075B489-3021-4D60-B7F6-4CFE0E3AB4F8}" type="presParOf" srcId="{C130BC1A-C08E-4B7F-8463-64F6212CE6D1}" destId="{E8F302E5-B751-4210-B5E5-34194BC93294}" srcOrd="1" destOrd="0" presId="urn:microsoft.com/office/officeart/2005/8/layout/list1"/>
    <dgm:cxn modelId="{75665B15-27B4-4CB3-A211-D794DA77D93E}" type="presParOf" srcId="{E13D3F56-41BC-4030-8C5D-B25F235AE25D}" destId="{948CE16F-6D23-4CCB-8448-DEC9F1EA0D35}" srcOrd="9" destOrd="0" presId="urn:microsoft.com/office/officeart/2005/8/layout/list1"/>
    <dgm:cxn modelId="{71D13469-6A6C-4AA1-899D-3B0BC52A5C4A}" type="presParOf" srcId="{E13D3F56-41BC-4030-8C5D-B25F235AE25D}" destId="{9CF61B55-1DCE-4C41-9FE8-71D2BB409529}" srcOrd="10" destOrd="0" presId="urn:microsoft.com/office/officeart/2005/8/layout/list1"/>
    <dgm:cxn modelId="{29152765-4086-4B81-89A8-73596755DA57}" type="presParOf" srcId="{E13D3F56-41BC-4030-8C5D-B25F235AE25D}" destId="{BC6860A4-9CD7-4DBD-825D-33124A0C3AD3}" srcOrd="11" destOrd="0" presId="urn:microsoft.com/office/officeart/2005/8/layout/list1"/>
    <dgm:cxn modelId="{3B6E1564-95F0-4972-9848-9D2E4FF70005}" type="presParOf" srcId="{E13D3F56-41BC-4030-8C5D-B25F235AE25D}" destId="{C5F1C3D5-3D8B-483C-AF03-B477C8A2042D}" srcOrd="12" destOrd="0" presId="urn:microsoft.com/office/officeart/2005/8/layout/list1"/>
    <dgm:cxn modelId="{B2ED9104-0E13-4313-BD78-5C57F1A28BDB}" type="presParOf" srcId="{C5F1C3D5-3D8B-483C-AF03-B477C8A2042D}" destId="{65DD4F13-4C6B-418F-8DDB-E1BCE3566046}" srcOrd="0" destOrd="0" presId="urn:microsoft.com/office/officeart/2005/8/layout/list1"/>
    <dgm:cxn modelId="{03F9B71F-90EA-46F9-80F1-98049234626B}" type="presParOf" srcId="{C5F1C3D5-3D8B-483C-AF03-B477C8A2042D}" destId="{FA362245-E8BC-4D99-B2DC-C3702AC3E4E4}" srcOrd="1" destOrd="0" presId="urn:microsoft.com/office/officeart/2005/8/layout/list1"/>
    <dgm:cxn modelId="{57E5133D-0FAF-4788-8D61-50FBE05D9C01}" type="presParOf" srcId="{E13D3F56-41BC-4030-8C5D-B25F235AE25D}" destId="{A95DA21F-2637-43EB-838E-EC7C1C38FCD2}" srcOrd="13" destOrd="0" presId="urn:microsoft.com/office/officeart/2005/8/layout/list1"/>
    <dgm:cxn modelId="{4F173892-9E84-484B-B468-91A6FD75BB5D}" type="presParOf" srcId="{E13D3F56-41BC-4030-8C5D-B25F235AE25D}" destId="{D3296307-C5B1-480D-9F21-EEC11E99C261}" srcOrd="14" destOrd="0" presId="urn:microsoft.com/office/officeart/2005/8/layout/list1"/>
    <dgm:cxn modelId="{593F32D4-769A-412C-BDA2-D413611330D6}" type="presParOf" srcId="{E13D3F56-41BC-4030-8C5D-B25F235AE25D}" destId="{D6709466-79E0-4014-B8F8-1CC060BDAA87}" srcOrd="15" destOrd="0" presId="urn:microsoft.com/office/officeart/2005/8/layout/list1"/>
    <dgm:cxn modelId="{E64EC195-B0CB-4304-A8EE-ED8364A85F20}" type="presParOf" srcId="{E13D3F56-41BC-4030-8C5D-B25F235AE25D}" destId="{606AD8AD-DE20-4320-B0BA-53358B4AA64F}" srcOrd="16" destOrd="0" presId="urn:microsoft.com/office/officeart/2005/8/layout/list1"/>
    <dgm:cxn modelId="{75F287BF-21CE-44FD-82A1-C2DDE26CFC1E}" type="presParOf" srcId="{606AD8AD-DE20-4320-B0BA-53358B4AA64F}" destId="{7B3442C6-D6A5-4A8F-9109-EB6A67220879}" srcOrd="0" destOrd="0" presId="urn:microsoft.com/office/officeart/2005/8/layout/list1"/>
    <dgm:cxn modelId="{6AAEF89D-B7BA-42BF-93C1-048041473B49}" type="presParOf" srcId="{606AD8AD-DE20-4320-B0BA-53358B4AA64F}" destId="{B347FDCD-6BE4-4428-B0CF-4BB8C27C3BC9}" srcOrd="1" destOrd="0" presId="urn:microsoft.com/office/officeart/2005/8/layout/list1"/>
    <dgm:cxn modelId="{F94C7CFF-B83D-46CC-8BB7-0C48FF7B331D}" type="presParOf" srcId="{E13D3F56-41BC-4030-8C5D-B25F235AE25D}" destId="{2AA05737-1048-48F6-B069-C1F601F3930A}" srcOrd="17" destOrd="0" presId="urn:microsoft.com/office/officeart/2005/8/layout/list1"/>
    <dgm:cxn modelId="{C0B3C36A-1045-4003-82DB-C541EB2DA83F}" type="presParOf" srcId="{E13D3F56-41BC-4030-8C5D-B25F235AE25D}" destId="{68C05495-B1C1-4B92-85EF-55BD749FCC2D}"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EEC242-9ED7-4F88-ADD0-0B3C31818563}">
      <dsp:nvSpPr>
        <dsp:cNvPr id="0" name=""/>
        <dsp:cNvSpPr/>
      </dsp:nvSpPr>
      <dsp:spPr>
        <a:xfrm>
          <a:off x="0" y="655019"/>
          <a:ext cx="7162800" cy="428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26AF41-7859-4797-9FB5-B5088B780BFB}">
      <dsp:nvSpPr>
        <dsp:cNvPr id="0" name=""/>
        <dsp:cNvSpPr/>
      </dsp:nvSpPr>
      <dsp:spPr>
        <a:xfrm>
          <a:off x="358140" y="404099"/>
          <a:ext cx="5013960" cy="501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marL="0" lvl="0" indent="0" algn="l" defTabSz="755650">
            <a:lnSpc>
              <a:spcPct val="90000"/>
            </a:lnSpc>
            <a:spcBef>
              <a:spcPct val="0"/>
            </a:spcBef>
            <a:spcAft>
              <a:spcPct val="35000"/>
            </a:spcAft>
            <a:buNone/>
          </a:pPr>
          <a:r>
            <a:rPr lang="en-US" sz="1700" kern="1200" dirty="0"/>
            <a:t>General Operations</a:t>
          </a:r>
        </a:p>
      </dsp:txBody>
      <dsp:txXfrm>
        <a:off x="382638" y="428597"/>
        <a:ext cx="4964964" cy="452844"/>
      </dsp:txXfrm>
    </dsp:sp>
    <dsp:sp modelId="{64B69719-2A27-4429-BB63-D774B8D1E0F5}">
      <dsp:nvSpPr>
        <dsp:cNvPr id="0" name=""/>
        <dsp:cNvSpPr/>
      </dsp:nvSpPr>
      <dsp:spPr>
        <a:xfrm>
          <a:off x="0" y="1426139"/>
          <a:ext cx="7162800" cy="428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8B11BD-6BF7-45D3-917D-119F29272705}">
      <dsp:nvSpPr>
        <dsp:cNvPr id="0" name=""/>
        <dsp:cNvSpPr/>
      </dsp:nvSpPr>
      <dsp:spPr>
        <a:xfrm>
          <a:off x="358140" y="1175219"/>
          <a:ext cx="5013960" cy="501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marL="0" lvl="0" indent="0" algn="l" defTabSz="755650">
            <a:lnSpc>
              <a:spcPct val="90000"/>
            </a:lnSpc>
            <a:spcBef>
              <a:spcPct val="0"/>
            </a:spcBef>
            <a:spcAft>
              <a:spcPct val="35000"/>
            </a:spcAft>
            <a:buNone/>
          </a:pPr>
          <a:r>
            <a:rPr lang="en-US" sz="1700" kern="1200" dirty="0"/>
            <a:t>Public Employees Deferred Compensation Authority</a:t>
          </a:r>
        </a:p>
      </dsp:txBody>
      <dsp:txXfrm>
        <a:off x="382638" y="1199717"/>
        <a:ext cx="4964964" cy="452844"/>
      </dsp:txXfrm>
    </dsp:sp>
    <dsp:sp modelId="{9CF61B55-1DCE-4C41-9FE8-71D2BB409529}">
      <dsp:nvSpPr>
        <dsp:cNvPr id="0" name=""/>
        <dsp:cNvSpPr/>
      </dsp:nvSpPr>
      <dsp:spPr>
        <a:xfrm>
          <a:off x="0" y="2197260"/>
          <a:ext cx="7162800" cy="428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F302E5-B751-4210-B5E5-34194BC93294}">
      <dsp:nvSpPr>
        <dsp:cNvPr id="0" name=""/>
        <dsp:cNvSpPr/>
      </dsp:nvSpPr>
      <dsp:spPr>
        <a:xfrm>
          <a:off x="358140" y="1946339"/>
          <a:ext cx="5013960" cy="501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marL="0" lvl="0" indent="0" algn="l" defTabSz="755650">
            <a:lnSpc>
              <a:spcPct val="90000"/>
            </a:lnSpc>
            <a:spcBef>
              <a:spcPct val="0"/>
            </a:spcBef>
            <a:spcAft>
              <a:spcPct val="35000"/>
            </a:spcAft>
            <a:buNone/>
          </a:pPr>
          <a:r>
            <a:rPr lang="en-US" sz="1700" kern="1200" dirty="0"/>
            <a:t>Workers’ Compensation Benefits and Reserve</a:t>
          </a:r>
        </a:p>
      </dsp:txBody>
      <dsp:txXfrm>
        <a:off x="382638" y="1970837"/>
        <a:ext cx="4964964" cy="452844"/>
      </dsp:txXfrm>
    </dsp:sp>
    <dsp:sp modelId="{D3296307-C5B1-480D-9F21-EEC11E99C261}">
      <dsp:nvSpPr>
        <dsp:cNvPr id="0" name=""/>
        <dsp:cNvSpPr/>
      </dsp:nvSpPr>
      <dsp:spPr>
        <a:xfrm>
          <a:off x="0" y="2968380"/>
          <a:ext cx="7162800" cy="428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362245-E8BC-4D99-B2DC-C3702AC3E4E4}">
      <dsp:nvSpPr>
        <dsp:cNvPr id="0" name=""/>
        <dsp:cNvSpPr/>
      </dsp:nvSpPr>
      <dsp:spPr>
        <a:xfrm>
          <a:off x="358140" y="2717460"/>
          <a:ext cx="5013960" cy="501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marL="0" lvl="0" indent="0" algn="l" defTabSz="755650">
            <a:lnSpc>
              <a:spcPct val="90000"/>
            </a:lnSpc>
            <a:spcBef>
              <a:spcPct val="0"/>
            </a:spcBef>
            <a:spcAft>
              <a:spcPct val="35000"/>
            </a:spcAft>
            <a:buNone/>
          </a:pPr>
          <a:r>
            <a:rPr lang="en-US" sz="1700" kern="1200" dirty="0"/>
            <a:t>Fixed Allocation Non-Hazardous Pension Fund</a:t>
          </a:r>
        </a:p>
      </dsp:txBody>
      <dsp:txXfrm>
        <a:off x="382638" y="2741958"/>
        <a:ext cx="4964964" cy="452844"/>
      </dsp:txXfrm>
    </dsp:sp>
    <dsp:sp modelId="{68C05495-B1C1-4B92-85EF-55BD749FCC2D}">
      <dsp:nvSpPr>
        <dsp:cNvPr id="0" name=""/>
        <dsp:cNvSpPr/>
      </dsp:nvSpPr>
      <dsp:spPr>
        <a:xfrm>
          <a:off x="0" y="3739500"/>
          <a:ext cx="7162800" cy="428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47FDCD-6BE4-4428-B0CF-4BB8C27C3BC9}">
      <dsp:nvSpPr>
        <dsp:cNvPr id="0" name=""/>
        <dsp:cNvSpPr/>
      </dsp:nvSpPr>
      <dsp:spPr>
        <a:xfrm>
          <a:off x="358140" y="3488580"/>
          <a:ext cx="5013960" cy="501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marL="0" lvl="0" indent="0" algn="l" defTabSz="755650">
            <a:lnSpc>
              <a:spcPct val="90000"/>
            </a:lnSpc>
            <a:spcBef>
              <a:spcPct val="0"/>
            </a:spcBef>
            <a:spcAft>
              <a:spcPct val="35000"/>
            </a:spcAft>
            <a:buNone/>
          </a:pPr>
          <a:r>
            <a:rPr lang="en-US" sz="1700" kern="1200" dirty="0"/>
            <a:t>State Salary and Compensation Fund</a:t>
          </a:r>
        </a:p>
      </dsp:txBody>
      <dsp:txXfrm>
        <a:off x="382638" y="3513078"/>
        <a:ext cx="4964964" cy="45284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0.3125</cdr:x>
      <cdr:y>0.91098</cdr:y>
    </cdr:from>
    <cdr:to>
      <cdr:x>0.6875</cdr:x>
      <cdr:y>1</cdr:y>
    </cdr:to>
    <cdr:sp macro="" textlink="">
      <cdr:nvSpPr>
        <cdr:cNvPr id="2" name="TextBox 1"/>
        <cdr:cNvSpPr txBox="1"/>
      </cdr:nvSpPr>
      <cdr:spPr>
        <a:xfrm xmlns:a="http://schemas.openxmlformats.org/drawingml/2006/main">
          <a:off x="2214562" y="4610304"/>
          <a:ext cx="2657475" cy="4505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800" dirty="0"/>
            <a:t>$143.8 Million</a:t>
          </a:r>
        </a:p>
      </cdr:txBody>
    </cdr:sp>
  </cdr:relSizeAnchor>
</c:userShapes>
</file>

<file path=ppt/drawings/drawing2.xml><?xml version="1.0" encoding="utf-8"?>
<c:userShapes xmlns:c="http://schemas.openxmlformats.org/drawingml/2006/chart">
  <cdr:relSizeAnchor xmlns:cdr="http://schemas.openxmlformats.org/drawingml/2006/chartDrawing">
    <cdr:from>
      <cdr:x>0.3125</cdr:x>
      <cdr:y>0.91098</cdr:y>
    </cdr:from>
    <cdr:to>
      <cdr:x>0.6875</cdr:x>
      <cdr:y>1</cdr:y>
    </cdr:to>
    <cdr:sp macro="" textlink="">
      <cdr:nvSpPr>
        <cdr:cNvPr id="2" name="TextBox 1"/>
        <cdr:cNvSpPr txBox="1"/>
      </cdr:nvSpPr>
      <cdr:spPr>
        <a:xfrm xmlns:a="http://schemas.openxmlformats.org/drawingml/2006/main">
          <a:off x="2214562" y="4610304"/>
          <a:ext cx="2657475" cy="4505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800" dirty="0"/>
            <a:t>$143.8 Million</a:t>
          </a:r>
        </a:p>
      </cdr:txBody>
    </cdr:sp>
  </cdr:relSizeAnchor>
</c:userShapes>
</file>

<file path=ppt/drawings/drawing3.xml><?xml version="1.0" encoding="utf-8"?>
<c:userShapes xmlns:c="http://schemas.openxmlformats.org/drawingml/2006/chart">
  <cdr:relSizeAnchor xmlns:cdr="http://schemas.openxmlformats.org/drawingml/2006/chartDrawing">
    <cdr:from>
      <cdr:x>0.3125</cdr:x>
      <cdr:y>0.91098</cdr:y>
    </cdr:from>
    <cdr:to>
      <cdr:x>0.6875</cdr:x>
      <cdr:y>1</cdr:y>
    </cdr:to>
    <cdr:sp macro="" textlink="">
      <cdr:nvSpPr>
        <cdr:cNvPr id="2" name="TextBox 1"/>
        <cdr:cNvSpPr txBox="1"/>
      </cdr:nvSpPr>
      <cdr:spPr>
        <a:xfrm xmlns:a="http://schemas.openxmlformats.org/drawingml/2006/main">
          <a:off x="2214562" y="4610304"/>
          <a:ext cx="2657475" cy="4505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800" dirty="0"/>
            <a:t>$137.5 Million</a:t>
          </a:r>
        </a:p>
      </cdr:txBody>
    </cdr:sp>
  </cdr:relSizeAnchor>
</c:userShapes>
</file>

<file path=ppt/drawings/drawing4.xml><?xml version="1.0" encoding="utf-8"?>
<c:userShapes xmlns:c="http://schemas.openxmlformats.org/drawingml/2006/chart">
  <cdr:relSizeAnchor xmlns:cdr="http://schemas.openxmlformats.org/drawingml/2006/chartDrawing">
    <cdr:from>
      <cdr:x>0.3125</cdr:x>
      <cdr:y>0.91098</cdr:y>
    </cdr:from>
    <cdr:to>
      <cdr:x>0.6875</cdr:x>
      <cdr:y>1</cdr:y>
    </cdr:to>
    <cdr:sp macro="" textlink="">
      <cdr:nvSpPr>
        <cdr:cNvPr id="2" name="TextBox 1"/>
        <cdr:cNvSpPr txBox="1"/>
      </cdr:nvSpPr>
      <cdr:spPr>
        <a:xfrm xmlns:a="http://schemas.openxmlformats.org/drawingml/2006/main">
          <a:off x="2214562" y="4610304"/>
          <a:ext cx="2657475" cy="4505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800" dirty="0"/>
            <a:t>$137.5 Million</a:t>
          </a:r>
        </a:p>
      </cdr:txBody>
    </cdr:sp>
  </cdr:relSizeAnchor>
</c:userShapes>
</file>

<file path=ppt/drawings/drawing5.xml><?xml version="1.0" encoding="utf-8"?>
<c:userShapes xmlns:c="http://schemas.openxmlformats.org/drawingml/2006/chart">
  <cdr:relSizeAnchor xmlns:cdr="http://schemas.openxmlformats.org/drawingml/2006/chartDrawing">
    <cdr:from>
      <cdr:x>0.77697</cdr:x>
      <cdr:y>0.78122</cdr:y>
    </cdr:from>
    <cdr:to>
      <cdr:x>1</cdr:x>
      <cdr:y>1</cdr:y>
    </cdr:to>
    <cdr:sp macro="" textlink="">
      <cdr:nvSpPr>
        <cdr:cNvPr id="3" name="TextBox 5"/>
        <cdr:cNvSpPr txBox="1"/>
      </cdr:nvSpPr>
      <cdr:spPr>
        <a:xfrm xmlns:a="http://schemas.openxmlformats.org/drawingml/2006/main">
          <a:off x="6749383" y="4286085"/>
          <a:ext cx="1937417" cy="120032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cs typeface="Times New Roman" panose="02020603050405020304" pitchFamily="18" charset="0"/>
            </a:rPr>
            <a:t>Source:  Kentucky Employees’ Twenty-second Health Plan Annual Report of the Kentucky Group Health Insurance Board - 2022</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312" cy="466406"/>
          </a:xfrm>
          <a:prstGeom prst="rect">
            <a:avLst/>
          </a:prstGeom>
        </p:spPr>
        <p:txBody>
          <a:bodyPr vert="horz" lIns="91367" tIns="45683" rIns="91367" bIns="45683" rtlCol="0"/>
          <a:lstStyle>
            <a:lvl1pPr algn="l">
              <a:defRPr sz="1200"/>
            </a:lvl1pPr>
          </a:lstStyle>
          <a:p>
            <a:endParaRPr lang="en-US"/>
          </a:p>
        </p:txBody>
      </p:sp>
      <p:sp>
        <p:nvSpPr>
          <p:cNvPr id="3" name="Date Placeholder 2"/>
          <p:cNvSpPr>
            <a:spLocks noGrp="1"/>
          </p:cNvSpPr>
          <p:nvPr>
            <p:ph type="dt" sz="quarter" idx="1"/>
          </p:nvPr>
        </p:nvSpPr>
        <p:spPr>
          <a:xfrm>
            <a:off x="3971503" y="1"/>
            <a:ext cx="3037312" cy="466406"/>
          </a:xfrm>
          <a:prstGeom prst="rect">
            <a:avLst/>
          </a:prstGeom>
        </p:spPr>
        <p:txBody>
          <a:bodyPr vert="horz" lIns="91367" tIns="45683" rIns="91367" bIns="45683" rtlCol="0"/>
          <a:lstStyle>
            <a:lvl1pPr algn="r">
              <a:defRPr sz="1200"/>
            </a:lvl1pPr>
          </a:lstStyle>
          <a:p>
            <a:fld id="{0BFD51F5-7C81-4937-873C-D6FF4A48DE52}" type="datetimeFigureOut">
              <a:rPr lang="en-US" smtClean="0"/>
              <a:t>5/29/2024</a:t>
            </a:fld>
            <a:endParaRPr lang="en-US"/>
          </a:p>
        </p:txBody>
      </p:sp>
      <p:sp>
        <p:nvSpPr>
          <p:cNvPr id="4" name="Footer Placeholder 3"/>
          <p:cNvSpPr>
            <a:spLocks noGrp="1"/>
          </p:cNvSpPr>
          <p:nvPr>
            <p:ph type="ftr" sz="quarter" idx="2"/>
          </p:nvPr>
        </p:nvSpPr>
        <p:spPr>
          <a:xfrm>
            <a:off x="0" y="8829994"/>
            <a:ext cx="3037312" cy="466406"/>
          </a:xfrm>
          <a:prstGeom prst="rect">
            <a:avLst/>
          </a:prstGeom>
        </p:spPr>
        <p:txBody>
          <a:bodyPr vert="horz" lIns="91367" tIns="45683" rIns="91367" bIns="45683" rtlCol="0" anchor="b"/>
          <a:lstStyle>
            <a:lvl1pPr algn="l">
              <a:defRPr sz="1200"/>
            </a:lvl1pPr>
          </a:lstStyle>
          <a:p>
            <a:endParaRPr lang="en-US"/>
          </a:p>
        </p:txBody>
      </p:sp>
      <p:sp>
        <p:nvSpPr>
          <p:cNvPr id="5" name="Slide Number Placeholder 4"/>
          <p:cNvSpPr>
            <a:spLocks noGrp="1"/>
          </p:cNvSpPr>
          <p:nvPr>
            <p:ph type="sldNum" sz="quarter" idx="3"/>
          </p:nvPr>
        </p:nvSpPr>
        <p:spPr>
          <a:xfrm>
            <a:off x="3971503" y="8829994"/>
            <a:ext cx="3037312" cy="466406"/>
          </a:xfrm>
          <a:prstGeom prst="rect">
            <a:avLst/>
          </a:prstGeom>
        </p:spPr>
        <p:txBody>
          <a:bodyPr vert="horz" lIns="91367" tIns="45683" rIns="91367" bIns="45683" rtlCol="0" anchor="b"/>
          <a:lstStyle>
            <a:lvl1pPr algn="r">
              <a:defRPr sz="1200"/>
            </a:lvl1pPr>
          </a:lstStyle>
          <a:p>
            <a:fld id="{3C789D7A-AAE2-440C-9266-ACB447DC8D2E}" type="slidenum">
              <a:rPr lang="en-US" smtClean="0"/>
              <a:t>‹#›</a:t>
            </a:fld>
            <a:endParaRPr lang="en-US"/>
          </a:p>
        </p:txBody>
      </p:sp>
    </p:spTree>
    <p:extLst>
      <p:ext uri="{BB962C8B-B14F-4D97-AF65-F5344CB8AC3E}">
        <p14:creationId xmlns:p14="http://schemas.microsoft.com/office/powerpoint/2010/main" val="38198614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7" tIns="46585" rIns="93167" bIns="46585"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7" tIns="46585" rIns="93167" bIns="46585" rtlCol="0"/>
          <a:lstStyle>
            <a:lvl1pPr algn="r">
              <a:defRPr sz="1200"/>
            </a:lvl1pPr>
          </a:lstStyle>
          <a:p>
            <a:fld id="{6AED0702-867D-4CCF-BADE-514FA1348131}" type="datetimeFigureOut">
              <a:rPr lang="en-US" smtClean="0"/>
              <a:pPr/>
              <a:t>5/29/2024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5" rIns="93167" bIns="46585"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5" rIns="93167" bIns="4658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7" tIns="46585" rIns="93167" bIns="4658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5" rIns="93167" bIns="46585" rtlCol="0" anchor="b"/>
          <a:lstStyle>
            <a:lvl1pPr algn="r">
              <a:defRPr sz="1200"/>
            </a:lvl1pPr>
          </a:lstStyle>
          <a:p>
            <a:fld id="{05ED1F4C-05E5-496B-B7A8-AEE7112DDE11}" type="slidenum">
              <a:rPr lang="en-US" smtClean="0"/>
              <a:pPr/>
              <a:t>‹#›</a:t>
            </a:fld>
            <a:endParaRPr lang="en-US" dirty="0"/>
          </a:p>
        </p:txBody>
      </p:sp>
    </p:spTree>
    <p:extLst>
      <p:ext uri="{BB962C8B-B14F-4D97-AF65-F5344CB8AC3E}">
        <p14:creationId xmlns:p14="http://schemas.microsoft.com/office/powerpoint/2010/main" val="2213579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35B8C4-29BD-40E5-87F6-E148D4E392A6}" type="slidenum">
              <a:rPr lang="en-US" smtClean="0"/>
              <a:t>1</a:t>
            </a:fld>
            <a:endParaRPr lang="en-US" dirty="0"/>
          </a:p>
        </p:txBody>
      </p:sp>
    </p:spTree>
    <p:extLst>
      <p:ext uri="{BB962C8B-B14F-4D97-AF65-F5344CB8AC3E}">
        <p14:creationId xmlns:p14="http://schemas.microsoft.com/office/powerpoint/2010/main" val="1541897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3668">
              <a:defRPr/>
            </a:pPr>
            <a:r>
              <a:rPr lang="en-US" dirty="0"/>
              <a:t>KEHP provides benefits to </a:t>
            </a:r>
            <a:r>
              <a:rPr lang="en-US"/>
              <a:t>approximately 285,000 </a:t>
            </a:r>
            <a:r>
              <a:rPr lang="en-US" dirty="0"/>
              <a:t>public employees and their dependents, including local health departments, local boards of education, retirees not yet Medicare eligible, and other public and quasi-public agencies. 7% of state population (according to Personnel materials) is covered under </a:t>
            </a:r>
            <a:r>
              <a:rPr lang="en-US" dirty="0" err="1"/>
              <a:t>KEHP</a:t>
            </a:r>
            <a:r>
              <a:rPr lang="en-US" dirty="0"/>
              <a:t>. </a:t>
            </a:r>
          </a:p>
        </p:txBody>
      </p:sp>
      <p:sp>
        <p:nvSpPr>
          <p:cNvPr id="4" name="Slide Number Placeholder 3"/>
          <p:cNvSpPr>
            <a:spLocks noGrp="1"/>
          </p:cNvSpPr>
          <p:nvPr>
            <p:ph type="sldNum" sz="quarter" idx="10"/>
          </p:nvPr>
        </p:nvSpPr>
        <p:spPr/>
        <p:txBody>
          <a:bodyPr/>
          <a:lstStyle/>
          <a:p>
            <a:fld id="{05ED1F4C-05E5-496B-B7A8-AEE7112DDE11}" type="slidenum">
              <a:rPr lang="en-US" smtClean="0"/>
              <a:pPr/>
              <a:t>10</a:t>
            </a:fld>
            <a:endParaRPr lang="en-US" dirty="0"/>
          </a:p>
        </p:txBody>
      </p:sp>
    </p:spTree>
    <p:extLst>
      <p:ext uri="{BB962C8B-B14F-4D97-AF65-F5344CB8AC3E}">
        <p14:creationId xmlns:p14="http://schemas.microsoft.com/office/powerpoint/2010/main" val="3791847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Public Employees Deferred Compensation Authority or Deferred Comp for short, offers tax sheltered, supplemental</a:t>
            </a:r>
            <a:r>
              <a:rPr lang="en-US" baseline="0" dirty="0"/>
              <a:t> retirement savings programs as established by the Internal Revenue Code (401K, Roth 401K, and 403B). These are optional benefits available to KY employees. Regular Session 2019 delivered SB 107 which now requires new employees to be automatically enrolled into KDC 401K. </a:t>
            </a:r>
          </a:p>
          <a:p>
            <a:endParaRPr lang="en-US" baseline="0" dirty="0"/>
          </a:p>
          <a:p>
            <a:r>
              <a:rPr lang="en-US" baseline="0" dirty="0"/>
              <a:t>This appropriation is made up entirely of restricted funds that are generated from administrative fees on enrolled employees. The fund itself, The Deferred Compensation Fund, is restricted in use to only costs associated with the administration of the program.</a:t>
            </a:r>
          </a:p>
          <a:p>
            <a:endParaRPr lang="en-US" baseline="0" dirty="0"/>
          </a:p>
          <a:p>
            <a:r>
              <a:rPr lang="en-US" baseline="0" dirty="0"/>
              <a:t>There is over $8M in restricted fund appropriation in each year of the biennium.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11</a:t>
            </a:fld>
            <a:endParaRPr lang="en-US" dirty="0"/>
          </a:p>
        </p:txBody>
      </p:sp>
    </p:spTree>
    <p:extLst>
      <p:ext uri="{BB962C8B-B14F-4D97-AF65-F5344CB8AC3E}">
        <p14:creationId xmlns:p14="http://schemas.microsoft.com/office/powerpoint/2010/main" val="2533395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Personnel: 1 ED, 6 Benefit Program Consultant, 1 Executive Advisor. </a:t>
            </a:r>
          </a:p>
          <a:p>
            <a:endParaRPr lang="en-US" dirty="0"/>
          </a:p>
          <a:p>
            <a:r>
              <a:rPr lang="en-US" dirty="0"/>
              <a:t>The Kentucky Workers’ Comp Program provides medical and disability benefits to employees who may experience a work-related injury</a:t>
            </a:r>
            <a:r>
              <a:rPr lang="en-US" baseline="0" dirty="0"/>
              <a:t> or illness. The program provides coverage to the executive, legislative, and judicial branches of government, and includes KCTCS, various quasi-governmental organizations, volunteer firefighters, junior volunteer firefighters, and volunteer ambulance workers statewide.</a:t>
            </a:r>
          </a:p>
          <a:p>
            <a:endParaRPr lang="en-US" baseline="0" dirty="0"/>
          </a:p>
          <a:p>
            <a:r>
              <a:rPr lang="en-US" dirty="0"/>
              <a:t>The appropriation has one restricted fund, the Workers Compensation Fund. Receipts for this restricted fund</a:t>
            </a:r>
            <a:r>
              <a:rPr lang="en-US" baseline="0" dirty="0"/>
              <a:t> comes from premiums, which are predicated on participating agencies with consideration of the claims history of the agency and the number of covered employees. Receipts in FY22 were $7.7M. Claims history is calculated based upon a three year running average. The program covers approximately 60,000 employees in all 120 counties, serving through a third-party administrator that investigates claims, collects pertinent medical docs and otherwise.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Covered Entities: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All State Cabinets and Agencies (with the exception of the Transportation Cabinet)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Volunteer Firefighters/Ambulance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Division of Emergency Management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National Guard (State Active Duty)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10 County Sheriff and Clerk Offices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Quasi-Governmental Agencies (including child advocacy/rape crisis centers)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Kentucky Community &amp; Technical College System (KCTCS)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Medical Volunteers (for purposes of COVID-19 response)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12</a:t>
            </a:fld>
            <a:endParaRPr lang="en-US" dirty="0"/>
          </a:p>
        </p:txBody>
      </p:sp>
    </p:spTree>
    <p:extLst>
      <p:ext uri="{BB962C8B-B14F-4D97-AF65-F5344CB8AC3E}">
        <p14:creationId xmlns:p14="http://schemas.microsoft.com/office/powerpoint/2010/main" val="29125376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Budget unit is under Gen Gov, but administratively attached to the Personnel Cabinet. Staff members assist the 7 board members (Gen Counsel, admins). Personnel board’s primary duty is to hear appeals from state employees.</a:t>
            </a:r>
          </a:p>
          <a:p>
            <a:endParaRPr lang="en-US" baseline="0" dirty="0"/>
          </a:p>
          <a:p>
            <a:pPr marL="0" indent="0">
              <a:buFontTx/>
              <a:buNone/>
            </a:pPr>
            <a:r>
              <a:rPr lang="en-US" baseline="0" dirty="0"/>
              <a:t>- Governor appoints 2 members during their first year in office, and one for each following year.</a:t>
            </a:r>
          </a:p>
          <a:p>
            <a:pPr marL="171450" indent="-171450">
              <a:buFontTx/>
              <a:buChar char="-"/>
            </a:pPr>
            <a:endParaRPr lang="en-US" baseline="0" dirty="0"/>
          </a:p>
          <a:p>
            <a:pPr marL="171450" indent="-171450">
              <a:buFontTx/>
              <a:buChar char="-"/>
            </a:pPr>
            <a:r>
              <a:rPr lang="en-US" baseline="0" dirty="0"/>
              <a:t>Two state employees are elected in 3</a:t>
            </a:r>
            <a:r>
              <a:rPr lang="en-US" baseline="30000" dirty="0"/>
              <a:t>rd</a:t>
            </a:r>
            <a:r>
              <a:rPr lang="en-US" baseline="0" dirty="0"/>
              <a:t> year of Gov’s term and this occurs every four years (once per term/governor).</a:t>
            </a:r>
          </a:p>
          <a:p>
            <a:endParaRPr lang="en-US" baseline="0" dirty="0"/>
          </a:p>
          <a:p>
            <a:r>
              <a:rPr lang="en-US" baseline="0" dirty="0"/>
              <a:t>- Funded by assessments to state agencies. FY22 assessment = $23.36 &amp; the FY23/24 assessment = $31.90</a:t>
            </a:r>
          </a:p>
        </p:txBody>
      </p:sp>
      <p:sp>
        <p:nvSpPr>
          <p:cNvPr id="4" name="Slide Number Placeholder 3"/>
          <p:cNvSpPr>
            <a:spLocks noGrp="1"/>
          </p:cNvSpPr>
          <p:nvPr>
            <p:ph type="sldNum" sz="quarter" idx="10"/>
          </p:nvPr>
        </p:nvSpPr>
        <p:spPr/>
        <p:txBody>
          <a:bodyPr/>
          <a:lstStyle/>
          <a:p>
            <a:fld id="{05ED1F4C-05E5-496B-B7A8-AEE7112DDE11}" type="slidenum">
              <a:rPr lang="en-US" smtClean="0"/>
              <a:pPr/>
              <a:t>13</a:t>
            </a:fld>
            <a:endParaRPr lang="en-US" dirty="0"/>
          </a:p>
        </p:txBody>
      </p:sp>
    </p:spTree>
    <p:extLst>
      <p:ext uri="{BB962C8B-B14F-4D97-AF65-F5344CB8AC3E}">
        <p14:creationId xmlns:p14="http://schemas.microsoft.com/office/powerpoint/2010/main" val="433389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a:t>The Fixed Allocation Non-Hazardous Pension Fund is general fund appropriated for the Quasi-State Agency Subsidy Distributions that are a result of the passage of HB 8 of the 2021 Regular Session. General fund was included in each FY of the biennium to maintain the FY20 baseline subsidy for each Quasi-State Agency.</a:t>
            </a:r>
          </a:p>
          <a:p>
            <a:pPr marL="171450" indent="-171450">
              <a:buFontTx/>
              <a:buChar char="-"/>
            </a:pPr>
            <a:endParaRPr lang="en-US" baseline="0" dirty="0"/>
          </a:p>
          <a:p>
            <a:pPr marL="171450" indent="-171450">
              <a:buFontTx/>
              <a:buChar char="-"/>
            </a:pPr>
            <a:r>
              <a:rPr lang="en-US" baseline="0" dirty="0"/>
              <a:t>This legislation (HB 8) addressed quasi-governmental agencies manipulating their payroll to avoid the costs associated with participation of their workers in the non-</a:t>
            </a:r>
            <a:r>
              <a:rPr lang="en-US" baseline="0" dirty="0" err="1"/>
              <a:t>haz</a:t>
            </a:r>
            <a:r>
              <a:rPr lang="en-US" baseline="0" dirty="0"/>
              <a:t> retirement system.</a:t>
            </a:r>
          </a:p>
          <a:p>
            <a:pPr marL="171450" indent="-171450">
              <a:buFontTx/>
              <a:buChar char="-"/>
            </a:pPr>
            <a:endParaRPr lang="en-US" baseline="0" dirty="0"/>
          </a:p>
          <a:p>
            <a:pPr marL="171450" indent="-171450">
              <a:buFontTx/>
              <a:buChar char="-"/>
            </a:pPr>
            <a:r>
              <a:rPr lang="en-US" baseline="0" dirty="0"/>
              <a:t>It changed the way quasi state agencies paid into the system from a percent of pay on each employee to a set dollar amount.</a:t>
            </a:r>
          </a:p>
          <a:p>
            <a:pPr marL="171450" indent="-171450">
              <a:buFontTx/>
              <a:buChar char="-"/>
            </a:pPr>
            <a:endParaRPr lang="en-US" baseline="0" dirty="0"/>
          </a:p>
          <a:p>
            <a:pPr marL="171450" indent="-171450">
              <a:buFontTx/>
              <a:buChar char="-"/>
            </a:pPr>
            <a:r>
              <a:rPr lang="en-US" baseline="0" dirty="0"/>
              <a:t>The legislation included a subsidy for these quasi state agencies – this is the appropriation for that subsidy.</a:t>
            </a:r>
          </a:p>
          <a:p>
            <a:pPr marL="171450" indent="-171450">
              <a:buFontTx/>
              <a:buChar char="-"/>
            </a:pPr>
            <a:endParaRPr lang="en-US" baseline="0"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14</a:t>
            </a:fld>
            <a:endParaRPr lang="en-US" dirty="0"/>
          </a:p>
        </p:txBody>
      </p:sp>
    </p:spTree>
    <p:extLst>
      <p:ext uri="{BB962C8B-B14F-4D97-AF65-F5344CB8AC3E}">
        <p14:creationId xmlns:p14="http://schemas.microsoft.com/office/powerpoint/2010/main" val="110663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State Salary and Compensation Fund includes $9.3M in total appropriation ($5.3M GF) in FY24. The budget included this appropriation to fund the 6.5% increase in plan year 24.</a:t>
            </a:r>
            <a:endParaRPr lang="en-US" dirty="0"/>
          </a:p>
          <a:p>
            <a:endParaRPr lang="en-US" baseline="0"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15</a:t>
            </a:fld>
            <a:endParaRPr lang="en-US" dirty="0"/>
          </a:p>
        </p:txBody>
      </p:sp>
    </p:spTree>
    <p:extLst>
      <p:ext uri="{BB962C8B-B14F-4D97-AF65-F5344CB8AC3E}">
        <p14:creationId xmlns:p14="http://schemas.microsoft.com/office/powerpoint/2010/main" val="4023819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16</a:t>
            </a:fld>
            <a:endParaRPr lang="en-US" dirty="0"/>
          </a:p>
        </p:txBody>
      </p:sp>
    </p:spTree>
    <p:extLst>
      <p:ext uri="{BB962C8B-B14F-4D97-AF65-F5344CB8AC3E}">
        <p14:creationId xmlns:p14="http://schemas.microsoft.com/office/powerpoint/2010/main" val="769178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8">
              <a:defRPr/>
            </a:pPr>
            <a:r>
              <a:rPr lang="en-US" dirty="0"/>
              <a:t>The Personnel</a:t>
            </a:r>
            <a:r>
              <a:rPr lang="en-US" baseline="0" dirty="0"/>
              <a:t> Cabinet provides Human Resources management for the Commonwealth. The Cabinet coordinates payroll and personnel functions for most of state government. It coordinates state benefit packages, such as health and life insurance, worker’s comp, and deferred comp programs, while also coordinating the state employee application process, which involves recruiting and retention. </a:t>
            </a:r>
          </a:p>
          <a:p>
            <a:pPr defTabSz="914308">
              <a:defRPr/>
            </a:pPr>
            <a:endParaRPr lang="en-US" baseline="0" dirty="0"/>
          </a:p>
          <a:p>
            <a:pPr defTabSz="914308">
              <a:defRPr/>
            </a:pPr>
            <a:r>
              <a:rPr lang="en-US" baseline="0" dirty="0"/>
              <a:t>As of the latest annual report (produced by the Personnel Cabinet), the current state government count included more than 32,000 employees within the three branches. </a:t>
            </a:r>
            <a:endParaRPr lang="en-US" dirty="0"/>
          </a:p>
          <a:p>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2</a:t>
            </a:fld>
            <a:endParaRPr lang="en-US" dirty="0"/>
          </a:p>
        </p:txBody>
      </p:sp>
    </p:spTree>
    <p:extLst>
      <p:ext uri="{BB962C8B-B14F-4D97-AF65-F5344CB8AC3E}">
        <p14:creationId xmlns:p14="http://schemas.microsoft.com/office/powerpoint/2010/main" val="228024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The Cabinet</a:t>
            </a:r>
            <a:r>
              <a:rPr lang="en-US" baseline="0" dirty="0"/>
              <a:t> has three primary appropriation units</a:t>
            </a:r>
            <a:r>
              <a:rPr lang="en-US" dirty="0"/>
              <a:t>. M</a:t>
            </a:r>
            <a:r>
              <a:rPr lang="en-US" baseline="0" dirty="0"/>
              <a:t>ost of the cabinet’s offices fall under the “General Operations” unit, being the largest appropriation unit.</a:t>
            </a:r>
          </a:p>
          <a:p>
            <a:pPr marL="171450" indent="-171450">
              <a:buFontTx/>
              <a:buChar char="-"/>
            </a:pPr>
            <a:endParaRPr lang="en-US" baseline="0" dirty="0"/>
          </a:p>
          <a:p>
            <a:r>
              <a:rPr lang="en-US" baseline="0" dirty="0"/>
              <a:t>- Two additional appropriation units, Fixed Allocation Non-Hazardous Pension Fund &amp; State Salary and Compensation Fund, are housed in the Personnel Cabinet’s budget for the 22-24 biennium. The Fixed Allocation Non-Hazardous Pension Fund is general fund appropriated for the Quasi-State Agency Subsidy Distributions that are a result of the passage of HB 8 of the 2021 Regular Session. General fund was included in each FY of the biennium to maintain the FY20 baseline subsidy for each Quasi-State Agency.</a:t>
            </a:r>
          </a:p>
          <a:p>
            <a:endParaRPr lang="en-US" baseline="0" dirty="0"/>
          </a:p>
          <a:p>
            <a:r>
              <a:rPr lang="en-US" baseline="0" dirty="0"/>
              <a:t>The State Salary and Compensation Fund includes $9.3M in total appropriation ($5.3M GF) in FY24. This funding is the result of a policy decision to not rely on prior </a:t>
            </a:r>
            <a:r>
              <a:rPr lang="en-US" baseline="0" dirty="0" err="1"/>
              <a:t>KEHP</a:t>
            </a:r>
            <a:r>
              <a:rPr lang="en-US" baseline="0" dirty="0"/>
              <a:t> Plan year balances without cutting benefits and no employee premium increases.</a:t>
            </a:r>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3</a:t>
            </a:fld>
            <a:endParaRPr lang="en-US" dirty="0"/>
          </a:p>
        </p:txBody>
      </p:sp>
    </p:spTree>
    <p:extLst>
      <p:ext uri="{BB962C8B-B14F-4D97-AF65-F5344CB8AC3E}">
        <p14:creationId xmlns:p14="http://schemas.microsoft.com/office/powerpoint/2010/main" val="1970156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13668">
              <a:buFontTx/>
              <a:buChar char="-"/>
              <a:defRPr/>
            </a:pPr>
            <a:r>
              <a:rPr lang="en-US" dirty="0"/>
              <a:t>This is a breakdown of fiscal year 23’s total appropriations of the cabinet by the source of funds.</a:t>
            </a:r>
          </a:p>
          <a:p>
            <a:pPr marL="171450" indent="-171450" defTabSz="913668">
              <a:buFontTx/>
              <a:buChar char="-"/>
              <a:defRPr/>
            </a:pPr>
            <a:endParaRPr lang="en-US" dirty="0"/>
          </a:p>
          <a:p>
            <a:pPr marL="171450" indent="-171450" defTabSz="913668">
              <a:buFontTx/>
              <a:buChar char="-"/>
              <a:defRPr/>
            </a:pPr>
            <a:r>
              <a:rPr lang="en-US" dirty="0"/>
              <a:t>Total Appropriations across the cabinet in fiscal year 2023 is $155M.</a:t>
            </a:r>
          </a:p>
          <a:p>
            <a:pPr marL="171450" indent="-171450" defTabSz="913668">
              <a:buFontTx/>
              <a:buChar char="-"/>
              <a:defRPr/>
            </a:pPr>
            <a:endParaRPr lang="en-US" dirty="0"/>
          </a:p>
          <a:p>
            <a:pPr marL="171450" indent="-171450" defTabSz="913668">
              <a:buFontTx/>
              <a:buChar char="-"/>
              <a:defRPr/>
            </a:pPr>
            <a:r>
              <a:rPr lang="en-US" dirty="0"/>
              <a:t>The General Fund appropriation is not related to the personnel and operations of the Personnel Cabinet. It is appropriated for the Quasi-State Agency Subsidy Distributions out of the Fixed Allocation Non-Hazardous Pension Fund. </a:t>
            </a:r>
          </a:p>
        </p:txBody>
      </p:sp>
      <p:sp>
        <p:nvSpPr>
          <p:cNvPr id="4" name="Slide Number Placeholder 3"/>
          <p:cNvSpPr>
            <a:spLocks noGrp="1"/>
          </p:cNvSpPr>
          <p:nvPr>
            <p:ph type="sldNum" sz="quarter" idx="10"/>
          </p:nvPr>
        </p:nvSpPr>
        <p:spPr/>
        <p:txBody>
          <a:bodyPr/>
          <a:lstStyle/>
          <a:p>
            <a:fld id="{2935B8C4-29BD-40E5-87F6-E148D4E392A6}" type="slidenum">
              <a:rPr lang="en-US" smtClean="0"/>
              <a:t>4</a:t>
            </a:fld>
            <a:endParaRPr lang="en-US" dirty="0"/>
          </a:p>
        </p:txBody>
      </p:sp>
    </p:spTree>
    <p:extLst>
      <p:ext uri="{BB962C8B-B14F-4D97-AF65-F5344CB8AC3E}">
        <p14:creationId xmlns:p14="http://schemas.microsoft.com/office/powerpoint/2010/main" val="1575328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Note: Funds appropriated in the State Salary and Compensation Fund were only in FY24.</a:t>
            </a:r>
          </a:p>
        </p:txBody>
      </p:sp>
      <p:sp>
        <p:nvSpPr>
          <p:cNvPr id="4" name="Slide Number Placeholder 3"/>
          <p:cNvSpPr>
            <a:spLocks noGrp="1"/>
          </p:cNvSpPr>
          <p:nvPr>
            <p:ph type="sldNum" sz="quarter" idx="10"/>
          </p:nvPr>
        </p:nvSpPr>
        <p:spPr/>
        <p:txBody>
          <a:bodyPr/>
          <a:lstStyle/>
          <a:p>
            <a:fld id="{2935B8C4-29BD-40E5-87F6-E148D4E392A6}" type="slidenum">
              <a:rPr lang="en-US" smtClean="0"/>
              <a:t>5</a:t>
            </a:fld>
            <a:endParaRPr lang="en-US" dirty="0"/>
          </a:p>
        </p:txBody>
      </p:sp>
    </p:spTree>
    <p:extLst>
      <p:ext uri="{BB962C8B-B14F-4D97-AF65-F5344CB8AC3E}">
        <p14:creationId xmlns:p14="http://schemas.microsoft.com/office/powerpoint/2010/main" val="3037180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3668" rtl="0" eaLnBrk="1" fontAlgn="auto" latinLnBrk="0" hangingPunct="1">
              <a:lnSpc>
                <a:spcPct val="100000"/>
              </a:lnSpc>
              <a:spcBef>
                <a:spcPts val="0"/>
              </a:spcBef>
              <a:spcAft>
                <a:spcPts val="0"/>
              </a:spcAft>
              <a:buClrTx/>
              <a:buSzTx/>
              <a:buFontTx/>
              <a:buNone/>
              <a:tabLst/>
              <a:defRPr/>
            </a:pPr>
            <a:r>
              <a:rPr lang="en-US" dirty="0"/>
              <a:t>The general, federal, and road fund appropriations are not intended for the personnel and operations of the cabinet. They are appropriated to the Fixed Allocation Non-Hazardous Pension Fund and the State Salary and Compensation Fund.</a:t>
            </a:r>
          </a:p>
        </p:txBody>
      </p:sp>
      <p:sp>
        <p:nvSpPr>
          <p:cNvPr id="4" name="Slide Number Placeholder 3"/>
          <p:cNvSpPr>
            <a:spLocks noGrp="1"/>
          </p:cNvSpPr>
          <p:nvPr>
            <p:ph type="sldNum" sz="quarter" idx="10"/>
          </p:nvPr>
        </p:nvSpPr>
        <p:spPr/>
        <p:txBody>
          <a:bodyPr/>
          <a:lstStyle/>
          <a:p>
            <a:fld id="{2935B8C4-29BD-40E5-87F6-E148D4E392A6}" type="slidenum">
              <a:rPr lang="en-US" smtClean="0"/>
              <a:t>6</a:t>
            </a:fld>
            <a:endParaRPr lang="en-US" dirty="0"/>
          </a:p>
        </p:txBody>
      </p:sp>
    </p:spTree>
    <p:extLst>
      <p:ext uri="{BB962C8B-B14F-4D97-AF65-F5344CB8AC3E}">
        <p14:creationId xmlns:p14="http://schemas.microsoft.com/office/powerpoint/2010/main" val="3290207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Note: Funds appropriated in the State Salary and Compensation Fund were only in FY24.</a:t>
            </a:r>
          </a:p>
        </p:txBody>
      </p:sp>
      <p:sp>
        <p:nvSpPr>
          <p:cNvPr id="4" name="Slide Number Placeholder 3"/>
          <p:cNvSpPr>
            <a:spLocks noGrp="1"/>
          </p:cNvSpPr>
          <p:nvPr>
            <p:ph type="sldNum" sz="quarter" idx="10"/>
          </p:nvPr>
        </p:nvSpPr>
        <p:spPr/>
        <p:txBody>
          <a:bodyPr/>
          <a:lstStyle/>
          <a:p>
            <a:fld id="{2935B8C4-29BD-40E5-87F6-E148D4E392A6}" type="slidenum">
              <a:rPr lang="en-US" smtClean="0"/>
              <a:t>7</a:t>
            </a:fld>
            <a:endParaRPr lang="en-US" dirty="0"/>
          </a:p>
        </p:txBody>
      </p:sp>
    </p:spTree>
    <p:extLst>
      <p:ext uri="{BB962C8B-B14F-4D97-AF65-F5344CB8AC3E}">
        <p14:creationId xmlns:p14="http://schemas.microsoft.com/office/powerpoint/2010/main" val="936456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 operations appropriation unit has 5 budget programs/allotments. Funded entirely by restricted funds – around $33M in AP in each fiscal year of the biennium.</a:t>
            </a:r>
          </a:p>
          <a:p>
            <a:endParaRPr lang="en-US" baseline="0" dirty="0"/>
          </a:p>
          <a:p>
            <a:pPr algn="l" fontAlgn="auto"/>
            <a:r>
              <a:rPr lang="en-US" baseline="0" dirty="0"/>
              <a:t>Personnel’s General Administration Restricted Fund is the largest source of restricted funds within this appropriation. Receipts totaled $17.2M in FY22. The majority of these receipts are from the Employee Benefit Assessment Fee. This is a monthly fee to state agencies charged per employee. It is the fee the Cabinet charges agencies to administer the HR of state government. This fee is $10.20/month per employee for state agencies, $8 for school boards/quasi agencies/KCTCS/retirement systems. The receipts are used for personnel and operating costs. </a:t>
            </a:r>
          </a:p>
          <a:p>
            <a:pPr algn="l" fontAlgn="auto"/>
            <a:endParaRPr lang="en-US" baseline="0" dirty="0"/>
          </a:p>
          <a:p>
            <a:r>
              <a:rPr lang="en-US" dirty="0"/>
              <a:t>Other RF revenues also include: </a:t>
            </a:r>
          </a:p>
          <a:p>
            <a:pPr marL="171450" indent="-171450">
              <a:buFontTx/>
              <a:buChar char="-"/>
            </a:pPr>
            <a:r>
              <a:rPr lang="en-US" dirty="0"/>
              <a:t>the KHRIS pro-rata</a:t>
            </a:r>
            <a:r>
              <a:rPr lang="en-US" baseline="0" dirty="0"/>
              <a:t> assessment which is what Personnel charges other state agencies for use of the personnel and payroll system. </a:t>
            </a:r>
          </a:p>
          <a:p>
            <a:pPr marL="171450" indent="-171450">
              <a:buFontTx/>
              <a:buChar char="-"/>
            </a:pPr>
            <a:r>
              <a:rPr lang="en-US" baseline="0" dirty="0"/>
              <a:t>A transfer from the Health Insurance Fund to be used for personnel/operating costs related to </a:t>
            </a:r>
            <a:r>
              <a:rPr lang="en-US" baseline="0" dirty="0" err="1"/>
              <a:t>KEHP</a:t>
            </a:r>
            <a:r>
              <a:rPr lang="en-US" baseline="0" dirty="0"/>
              <a:t>.</a:t>
            </a:r>
          </a:p>
          <a:p>
            <a:endParaRPr lang="en-US" baseline="0" dirty="0"/>
          </a:p>
          <a:p>
            <a:r>
              <a:rPr lang="en-US" baseline="0" dirty="0"/>
              <a:t>No longer have to transfer RF to the GF for the KHRIS d/s payment. Final payment was in FY21.</a:t>
            </a:r>
          </a:p>
          <a:p>
            <a:pPr algn="l" fontAlgn="auto"/>
            <a:br>
              <a:rPr lang="en-US" dirty="0"/>
            </a:br>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8</a:t>
            </a:fld>
            <a:endParaRPr lang="en-US" dirty="0"/>
          </a:p>
        </p:txBody>
      </p:sp>
    </p:spTree>
    <p:extLst>
      <p:ext uri="{BB962C8B-B14F-4D97-AF65-F5344CB8AC3E}">
        <p14:creationId xmlns:p14="http://schemas.microsoft.com/office/powerpoint/2010/main" val="1735826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Kentucky Employees’ Health Plan or </a:t>
            </a:r>
            <a:r>
              <a:rPr lang="en-US" baseline="0" dirty="0" err="1"/>
              <a:t>KEHP</a:t>
            </a:r>
            <a:r>
              <a:rPr lang="en-US" baseline="0" dirty="0"/>
              <a:t> covers nearly 300,000 people in the state (7% of the state’s population). Self-insured health plan. This just means “Self-funded” – meaning the Commonwealth assumes the financial risk for providing health care benefits to its employees. In “fully insured” plans, the employer pays premiums to a contracted insurance carrier (what they do for life, dental, and vision coverage). When an employer is “self-funded”, the employer collects premiums, also pays incurred claims and fixed costs towards administrative fees. Self funding the health insurance plan gives the Commonwealth more flexibility in plan design. </a:t>
            </a:r>
          </a:p>
          <a:p>
            <a:endParaRPr lang="en-US" baseline="0"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9</a:t>
            </a:fld>
            <a:endParaRPr lang="en-US" dirty="0"/>
          </a:p>
        </p:txBody>
      </p:sp>
    </p:spTree>
    <p:extLst>
      <p:ext uri="{BB962C8B-B14F-4D97-AF65-F5344CB8AC3E}">
        <p14:creationId xmlns:p14="http://schemas.microsoft.com/office/powerpoint/2010/main" val="2389584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217FA9-5845-4BDF-BBCE-0FFB288DDED0}" type="datetime1">
              <a:rPr lang="en-US" smtClean="0"/>
              <a:t>5/29/2024</a:t>
            </a:fld>
            <a:endParaRPr lang="en-US" dirty="0"/>
          </a:p>
        </p:txBody>
      </p:sp>
      <p:sp>
        <p:nvSpPr>
          <p:cNvPr id="5" name="Footer Placeholder 4"/>
          <p:cNvSpPr>
            <a:spLocks noGrp="1"/>
          </p:cNvSpPr>
          <p:nvPr>
            <p:ph type="ftr" sz="quarter" idx="11"/>
          </p:nvPr>
        </p:nvSpPr>
        <p:spPr/>
        <p:txBody>
          <a:bodyPr/>
          <a:lstStyle/>
          <a:p>
            <a:r>
              <a:rPr lang="en-US"/>
              <a:t>LRC Office of Budget Review</a:t>
            </a:r>
            <a:endParaRPr lang="en-US" dirty="0"/>
          </a:p>
        </p:txBody>
      </p:sp>
      <p:sp>
        <p:nvSpPr>
          <p:cNvPr id="6" name="Slide Number Placeholder 5"/>
          <p:cNvSpPr>
            <a:spLocks noGrp="1"/>
          </p:cNvSpPr>
          <p:nvPr>
            <p:ph type="sldNum" sz="quarter" idx="12"/>
          </p:nvPr>
        </p:nvSpPr>
        <p:spPr/>
        <p:txBody>
          <a:bodyPr/>
          <a:lstStyle/>
          <a:p>
            <a:fld id="{E75BD6E0-CBC4-4B0E-8789-88250BB53F6B}"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6894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553F5B-95B5-42D9-B826-6B7C2AAAB83E}" type="datetime1">
              <a:rPr lang="en-US" smtClean="0"/>
              <a:t>5/29/2024</a:t>
            </a:fld>
            <a:endParaRPr lang="en-US" dirty="0"/>
          </a:p>
        </p:txBody>
      </p:sp>
      <p:sp>
        <p:nvSpPr>
          <p:cNvPr id="5" name="Footer Placeholder 4"/>
          <p:cNvSpPr>
            <a:spLocks noGrp="1"/>
          </p:cNvSpPr>
          <p:nvPr>
            <p:ph type="ftr" sz="quarter" idx="11"/>
          </p:nvPr>
        </p:nvSpPr>
        <p:spPr/>
        <p:txBody>
          <a:bodyPr/>
          <a:lstStyle/>
          <a:p>
            <a:r>
              <a:rPr lang="en-US"/>
              <a:t>LRC Office of Budget Review</a:t>
            </a:r>
            <a:endParaRPr lang="en-US" dirty="0"/>
          </a:p>
        </p:txBody>
      </p:sp>
      <p:sp>
        <p:nvSpPr>
          <p:cNvPr id="6" name="Slide Number Placeholder 5"/>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105696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F84DA-B3A7-43C8-AF1D-456442F9A3B2}" type="datetime1">
              <a:rPr lang="en-US" smtClean="0"/>
              <a:t>5/29/2024</a:t>
            </a:fld>
            <a:endParaRPr lang="en-US" dirty="0"/>
          </a:p>
        </p:txBody>
      </p:sp>
      <p:sp>
        <p:nvSpPr>
          <p:cNvPr id="5" name="Footer Placeholder 4"/>
          <p:cNvSpPr>
            <a:spLocks noGrp="1"/>
          </p:cNvSpPr>
          <p:nvPr>
            <p:ph type="ftr" sz="quarter" idx="11"/>
          </p:nvPr>
        </p:nvSpPr>
        <p:spPr/>
        <p:txBody>
          <a:bodyPr/>
          <a:lstStyle/>
          <a:p>
            <a:r>
              <a:rPr lang="en-US"/>
              <a:t>LRC Office of Budget Review</a:t>
            </a:r>
            <a:endParaRPr lang="en-US" dirty="0"/>
          </a:p>
        </p:txBody>
      </p:sp>
      <p:sp>
        <p:nvSpPr>
          <p:cNvPr id="6" name="Slide Number Placeholder 5"/>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809704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34F3CE-E736-4373-8D49-0ACD56468317}" type="datetime1">
              <a:rPr lang="en-US" smtClean="0"/>
              <a:t>5/29/2024</a:t>
            </a:fld>
            <a:endParaRPr lang="en-US" dirty="0"/>
          </a:p>
        </p:txBody>
      </p:sp>
      <p:sp>
        <p:nvSpPr>
          <p:cNvPr id="5" name="Footer Placeholder 4"/>
          <p:cNvSpPr>
            <a:spLocks noGrp="1"/>
          </p:cNvSpPr>
          <p:nvPr>
            <p:ph type="ftr" sz="quarter" idx="11"/>
          </p:nvPr>
        </p:nvSpPr>
        <p:spPr/>
        <p:txBody>
          <a:bodyPr/>
          <a:lstStyle/>
          <a:p>
            <a:r>
              <a:rPr lang="en-US"/>
              <a:t>LRC Office of Budget Review</a:t>
            </a:r>
            <a:endParaRPr lang="en-US" dirty="0"/>
          </a:p>
        </p:txBody>
      </p:sp>
      <p:sp>
        <p:nvSpPr>
          <p:cNvPr id="6" name="Slide Number Placeholder 5"/>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314026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3AE94C-B73F-4F57-ACD9-65FE959DF645}" type="datetime1">
              <a:rPr lang="en-US" smtClean="0"/>
              <a:t>5/29/2024</a:t>
            </a:fld>
            <a:endParaRPr lang="en-US" dirty="0"/>
          </a:p>
        </p:txBody>
      </p:sp>
      <p:sp>
        <p:nvSpPr>
          <p:cNvPr id="5" name="Footer Placeholder 4"/>
          <p:cNvSpPr>
            <a:spLocks noGrp="1"/>
          </p:cNvSpPr>
          <p:nvPr>
            <p:ph type="ftr" sz="quarter" idx="11"/>
          </p:nvPr>
        </p:nvSpPr>
        <p:spPr/>
        <p:txBody>
          <a:bodyPr/>
          <a:lstStyle/>
          <a:p>
            <a:r>
              <a:rPr lang="en-US"/>
              <a:t>LRC Office of Budget Review</a:t>
            </a:r>
            <a:endParaRPr lang="en-US" dirty="0"/>
          </a:p>
        </p:txBody>
      </p:sp>
      <p:sp>
        <p:nvSpPr>
          <p:cNvPr id="6" name="Slide Number Placeholder 5"/>
          <p:cNvSpPr>
            <a:spLocks noGrp="1"/>
          </p:cNvSpPr>
          <p:nvPr>
            <p:ph type="sldNum" sz="quarter" idx="12"/>
          </p:nvPr>
        </p:nvSpPr>
        <p:spPr/>
        <p:txBody>
          <a:bodyPr/>
          <a:lstStyle/>
          <a:p>
            <a:fld id="{E75BD6E0-CBC4-4B0E-8789-88250BB53F6B}"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021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EC61DB-4B4C-4393-9A59-9D074116DD0B}" type="datetime1">
              <a:rPr lang="en-US" smtClean="0"/>
              <a:t>5/29/2024</a:t>
            </a:fld>
            <a:endParaRPr lang="en-US" dirty="0"/>
          </a:p>
        </p:txBody>
      </p:sp>
      <p:sp>
        <p:nvSpPr>
          <p:cNvPr id="6" name="Footer Placeholder 5"/>
          <p:cNvSpPr>
            <a:spLocks noGrp="1"/>
          </p:cNvSpPr>
          <p:nvPr>
            <p:ph type="ftr" sz="quarter" idx="11"/>
          </p:nvPr>
        </p:nvSpPr>
        <p:spPr/>
        <p:txBody>
          <a:bodyPr/>
          <a:lstStyle/>
          <a:p>
            <a:r>
              <a:rPr lang="en-US"/>
              <a:t>LRC Office of Budget Review</a:t>
            </a:r>
            <a:endParaRPr lang="en-US" dirty="0"/>
          </a:p>
        </p:txBody>
      </p:sp>
      <p:sp>
        <p:nvSpPr>
          <p:cNvPr id="7" name="Slide Number Placeholder 6"/>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3388183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A5A7C3-2A17-4CF2-90D3-9127EBAF043D}" type="datetime1">
              <a:rPr lang="en-US" smtClean="0"/>
              <a:t>5/29/2024</a:t>
            </a:fld>
            <a:endParaRPr lang="en-US" dirty="0"/>
          </a:p>
        </p:txBody>
      </p:sp>
      <p:sp>
        <p:nvSpPr>
          <p:cNvPr id="8" name="Footer Placeholder 7"/>
          <p:cNvSpPr>
            <a:spLocks noGrp="1"/>
          </p:cNvSpPr>
          <p:nvPr>
            <p:ph type="ftr" sz="quarter" idx="11"/>
          </p:nvPr>
        </p:nvSpPr>
        <p:spPr/>
        <p:txBody>
          <a:bodyPr/>
          <a:lstStyle/>
          <a:p>
            <a:r>
              <a:rPr lang="en-US"/>
              <a:t>LRC Office of Budget Review</a:t>
            </a:r>
            <a:endParaRPr lang="en-US" dirty="0"/>
          </a:p>
        </p:txBody>
      </p:sp>
      <p:sp>
        <p:nvSpPr>
          <p:cNvPr id="9" name="Slide Number Placeholder 8"/>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2370952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596326-1D79-406A-981C-167A56713CA2}" type="datetime1">
              <a:rPr lang="en-US" smtClean="0"/>
              <a:t>5/29/2024</a:t>
            </a:fld>
            <a:endParaRPr lang="en-US" dirty="0"/>
          </a:p>
        </p:txBody>
      </p:sp>
      <p:sp>
        <p:nvSpPr>
          <p:cNvPr id="4" name="Footer Placeholder 3"/>
          <p:cNvSpPr>
            <a:spLocks noGrp="1"/>
          </p:cNvSpPr>
          <p:nvPr>
            <p:ph type="ftr" sz="quarter" idx="11"/>
          </p:nvPr>
        </p:nvSpPr>
        <p:spPr/>
        <p:txBody>
          <a:bodyPr/>
          <a:lstStyle/>
          <a:p>
            <a:r>
              <a:rPr lang="en-US"/>
              <a:t>LRC Office of Budget Review</a:t>
            </a:r>
            <a:endParaRPr lang="en-US" dirty="0"/>
          </a:p>
        </p:txBody>
      </p:sp>
      <p:sp>
        <p:nvSpPr>
          <p:cNvPr id="5" name="Slide Number Placeholder 4"/>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2122124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662C553-A3FF-4477-B423-8579144AD01D}" type="datetime1">
              <a:rPr lang="en-US" smtClean="0"/>
              <a:t>5/29/2024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LRC Office of Budget Review</a:t>
            </a:r>
            <a:endParaRPr lang="en-US" dirty="0"/>
          </a:p>
        </p:txBody>
      </p:sp>
      <p:sp>
        <p:nvSpPr>
          <p:cNvPr id="9" name="Slide Number Placeholder 8"/>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161474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1AF37E7-B049-491D-8800-D2EDFB61D975}" type="datetime1">
              <a:rPr lang="en-US" smtClean="0"/>
              <a:t>5/29/2024</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LRC Office of Budget Review</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1287193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6B71F8-924F-4FC5-B3BC-66CF61D785E7}" type="datetime1">
              <a:rPr lang="en-US" smtClean="0"/>
              <a:t>5/29/2024</a:t>
            </a:fld>
            <a:endParaRPr lang="en-US" dirty="0"/>
          </a:p>
        </p:txBody>
      </p:sp>
      <p:sp>
        <p:nvSpPr>
          <p:cNvPr id="6" name="Footer Placeholder 5"/>
          <p:cNvSpPr>
            <a:spLocks noGrp="1"/>
          </p:cNvSpPr>
          <p:nvPr>
            <p:ph type="ftr" sz="quarter" idx="11"/>
          </p:nvPr>
        </p:nvSpPr>
        <p:spPr/>
        <p:txBody>
          <a:bodyPr/>
          <a:lstStyle/>
          <a:p>
            <a:r>
              <a:rPr lang="en-US"/>
              <a:t>LRC Office of Budget Review</a:t>
            </a:r>
            <a:endParaRPr lang="en-US" dirty="0"/>
          </a:p>
        </p:txBody>
      </p:sp>
      <p:sp>
        <p:nvSpPr>
          <p:cNvPr id="7" name="Slide Number Placeholder 6"/>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4234489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68EDFB0-965C-4E32-8964-1FFF044FA775}" type="datetime1">
              <a:rPr lang="en-US" smtClean="0"/>
              <a:t>5/29/2024</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LRC Office of Budget Review</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75BD6E0-CBC4-4B0E-8789-88250BB53F6B}"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6586406"/>
      </p:ext>
    </p:extLst>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hyperlink" Target="mailto:Jeremy.Simpson@lrc.ky.gov"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118" y="2404534"/>
            <a:ext cx="8164082" cy="1646302"/>
          </a:xfrm>
        </p:spPr>
        <p:txBody>
          <a:bodyPr>
            <a:noAutofit/>
          </a:bodyPr>
          <a:lstStyle/>
          <a:p>
            <a:r>
              <a:rPr lang="en-US" sz="4400" dirty="0"/>
              <a:t>Personnel Cabinet and Personnel Board Overview</a:t>
            </a:r>
          </a:p>
        </p:txBody>
      </p:sp>
      <p:sp>
        <p:nvSpPr>
          <p:cNvPr id="3" name="Subtitle 2"/>
          <p:cNvSpPr>
            <a:spLocks noGrp="1"/>
          </p:cNvSpPr>
          <p:nvPr>
            <p:ph type="subTitle" idx="1"/>
          </p:nvPr>
        </p:nvSpPr>
        <p:spPr/>
        <p:txBody>
          <a:bodyPr>
            <a:normAutofit fontScale="85000" lnSpcReduction="20000"/>
          </a:bodyPr>
          <a:lstStyle/>
          <a:p>
            <a:r>
              <a:rPr lang="en-US" dirty="0"/>
              <a:t>Jeremy Simpson                    </a:t>
            </a:r>
          </a:p>
          <a:p>
            <a:r>
              <a:rPr lang="en-US" dirty="0"/>
              <a:t>LRC Office of Budget Review</a:t>
            </a:r>
          </a:p>
          <a:p>
            <a:r>
              <a:rPr lang="en-US" dirty="0"/>
              <a:t>June 2024</a:t>
            </a:r>
          </a:p>
        </p:txBody>
      </p:sp>
    </p:spTree>
    <p:extLst>
      <p:ext uri="{BB962C8B-B14F-4D97-AF65-F5344CB8AC3E}">
        <p14:creationId xmlns:p14="http://schemas.microsoft.com/office/powerpoint/2010/main" val="3631095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LRC Office of Budget Review</a:t>
            </a:r>
            <a:endParaRPr lang="en-US" dirty="0"/>
          </a:p>
        </p:txBody>
      </p:sp>
      <p:sp>
        <p:nvSpPr>
          <p:cNvPr id="3" name="Slide Number Placeholder 2"/>
          <p:cNvSpPr>
            <a:spLocks noGrp="1"/>
          </p:cNvSpPr>
          <p:nvPr>
            <p:ph type="sldNum" sz="quarter" idx="12"/>
          </p:nvPr>
        </p:nvSpPr>
        <p:spPr/>
        <p:txBody>
          <a:bodyPr/>
          <a:lstStyle/>
          <a:p>
            <a:fld id="{E75BD6E0-CBC4-4B0E-8789-88250BB53F6B}" type="slidenum">
              <a:rPr lang="en-US" smtClean="0"/>
              <a:pPr/>
              <a:t>10</a:t>
            </a:fld>
            <a:endParaRPr lang="en-US" dirty="0"/>
          </a:p>
        </p:txBody>
      </p:sp>
      <p:graphicFrame>
        <p:nvGraphicFramePr>
          <p:cNvPr id="4" name="Chart 3"/>
          <p:cNvGraphicFramePr/>
          <p:nvPr>
            <p:extLst>
              <p:ext uri="{D42A27DB-BD31-4B8C-83A1-F6EECF244321}">
                <p14:modId xmlns:p14="http://schemas.microsoft.com/office/powerpoint/2010/main" val="3552745740"/>
              </p:ext>
            </p:extLst>
          </p:nvPr>
        </p:nvGraphicFramePr>
        <p:xfrm>
          <a:off x="229790" y="685800"/>
          <a:ext cx="86868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2"/>
          <p:cNvSpPr txBox="1">
            <a:spLocks/>
          </p:cNvSpPr>
          <p:nvPr/>
        </p:nvSpPr>
        <p:spPr>
          <a:xfrm>
            <a:off x="1190" y="0"/>
            <a:ext cx="9144000" cy="990600"/>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dirty="0">
                <a:cs typeface="Times New Roman" panose="02020603050405020304" pitchFamily="18" charset="0"/>
              </a:rPr>
            </a:br>
            <a:r>
              <a:rPr lang="en-US" sz="3600" dirty="0"/>
              <a:t>KEHP Membership</a:t>
            </a:r>
          </a:p>
        </p:txBody>
      </p:sp>
    </p:spTree>
    <p:extLst>
      <p:ext uri="{BB962C8B-B14F-4D97-AF65-F5344CB8AC3E}">
        <p14:creationId xmlns:p14="http://schemas.microsoft.com/office/powerpoint/2010/main" val="3871344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4359"/>
            <a:ext cx="3048000" cy="2286000"/>
          </a:xfrm>
        </p:spPr>
        <p:txBody>
          <a:bodyPr>
            <a:normAutofit/>
          </a:bodyPr>
          <a:lstStyle/>
          <a:p>
            <a:pPr algn="ctr"/>
            <a:r>
              <a:rPr lang="en-US" sz="2800" dirty="0"/>
              <a:t>Public Employees Deferred Compensation Authority</a:t>
            </a:r>
            <a:br>
              <a:rPr lang="en-US" sz="2800" dirty="0"/>
            </a:br>
            <a:r>
              <a:rPr lang="en-US" sz="1800" dirty="0"/>
              <a:t>(14 Employees)</a:t>
            </a:r>
          </a:p>
        </p:txBody>
      </p:sp>
      <p:sp>
        <p:nvSpPr>
          <p:cNvPr id="9" name="Content Placeholder 8"/>
          <p:cNvSpPr>
            <a:spLocks noGrp="1"/>
          </p:cNvSpPr>
          <p:nvPr>
            <p:ph idx="1"/>
          </p:nvPr>
        </p:nvSpPr>
        <p:spPr/>
        <p:txBody>
          <a:bodyPr anchor="ctr">
            <a:normAutofit/>
          </a:bodyPr>
          <a:lstStyle/>
          <a:p>
            <a:pPr marL="0" indent="0" algn="just">
              <a:buNone/>
            </a:pPr>
            <a:r>
              <a:rPr lang="en-US" sz="1900" dirty="0"/>
              <a:t>Self-funded voluntary* supplemental retirement benefits program for Kentucky public employees.</a:t>
            </a:r>
          </a:p>
          <a:p>
            <a:pPr marL="0" indent="0" algn="just">
              <a:buNone/>
            </a:pPr>
            <a:endParaRPr lang="en-US" sz="1900" dirty="0"/>
          </a:p>
          <a:p>
            <a:pPr marL="578358" lvl="1" indent="-285750" algn="just">
              <a:buFont typeface="Arial" panose="020B0604020202020204" pitchFamily="34" charset="0"/>
              <a:buChar char="•"/>
            </a:pPr>
            <a:r>
              <a:rPr lang="en-US" sz="1700" dirty="0"/>
              <a:t>Receipt Reconciliation Branch</a:t>
            </a:r>
          </a:p>
          <a:p>
            <a:pPr marL="578358" lvl="1" indent="-285750" algn="just">
              <a:buFont typeface="Arial" panose="020B0604020202020204" pitchFamily="34" charset="0"/>
              <a:buChar char="•"/>
            </a:pPr>
            <a:r>
              <a:rPr lang="en-US" sz="1700" dirty="0"/>
              <a:t>Member Services Center</a:t>
            </a:r>
          </a:p>
          <a:p>
            <a:pPr marL="578358" lvl="1" indent="-285750" algn="just">
              <a:buFont typeface="Arial" panose="020B0604020202020204" pitchFamily="34" charset="0"/>
              <a:buChar char="•"/>
            </a:pPr>
            <a:r>
              <a:rPr lang="en-US" sz="1700" dirty="0"/>
              <a:t>Administrative Services Branch</a:t>
            </a:r>
          </a:p>
          <a:p>
            <a:pPr marL="578358" lvl="1" indent="-285750" algn="just">
              <a:buFont typeface="Arial" panose="020B0604020202020204" pitchFamily="34" charset="0"/>
              <a:buChar char="•"/>
            </a:pPr>
            <a:r>
              <a:rPr lang="en-US" sz="1700" dirty="0"/>
              <a:t>Marketing and Communications Branch</a:t>
            </a:r>
          </a:p>
          <a:p>
            <a:pPr marL="578358" lvl="1" indent="-285750" algn="just">
              <a:buFont typeface="Arial" panose="020B0604020202020204" pitchFamily="34" charset="0"/>
              <a:buChar char="•"/>
            </a:pPr>
            <a:r>
              <a:rPr lang="en-US" sz="1700" dirty="0"/>
              <a:t>Deposits and Records Branch</a:t>
            </a:r>
          </a:p>
          <a:p>
            <a:pPr marL="578358" lvl="1" indent="-285750" algn="just">
              <a:buFont typeface="Arial" panose="020B0604020202020204" pitchFamily="34" charset="0"/>
              <a:buChar char="•"/>
            </a:pPr>
            <a:endParaRPr lang="en-US" sz="1700" dirty="0"/>
          </a:p>
          <a:p>
            <a:pPr marL="292608" lvl="1" indent="0" algn="just">
              <a:buNone/>
            </a:pPr>
            <a:r>
              <a:rPr lang="en-US" sz="1700" dirty="0"/>
              <a:t>*RS 2019 SB 107 requires enrollment of new state employees into </a:t>
            </a:r>
            <a:r>
              <a:rPr lang="en-US" sz="1700" dirty="0" err="1"/>
              <a:t>KDC</a:t>
            </a:r>
            <a:r>
              <a:rPr lang="en-US" sz="1700" dirty="0"/>
              <a:t>, for which the Cabinet reports 95% are retained.</a:t>
            </a:r>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11</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121130723"/>
              </p:ext>
            </p:extLst>
          </p:nvPr>
        </p:nvGraphicFramePr>
        <p:xfrm>
          <a:off x="76199" y="2971800"/>
          <a:ext cx="2895602" cy="1066799"/>
        </p:xfrm>
        <a:graphic>
          <a:graphicData uri="http://schemas.openxmlformats.org/drawingml/2006/table">
            <a:tbl>
              <a:tblPr firstRow="1" bandRow="1">
                <a:tableStyleId>{5C22544A-7EE6-4342-B048-85BDC9FD1C3A}</a:tableStyleId>
              </a:tblPr>
              <a:tblGrid>
                <a:gridCol w="705458">
                  <a:extLst>
                    <a:ext uri="{9D8B030D-6E8A-4147-A177-3AD203B41FA5}">
                      <a16:colId xmlns:a16="http://schemas.microsoft.com/office/drawing/2014/main" val="20000"/>
                    </a:ext>
                  </a:extLst>
                </a:gridCol>
                <a:gridCol w="1095072">
                  <a:extLst>
                    <a:ext uri="{9D8B030D-6E8A-4147-A177-3AD203B41FA5}">
                      <a16:colId xmlns:a16="http://schemas.microsoft.com/office/drawing/2014/main" val="20001"/>
                    </a:ext>
                  </a:extLst>
                </a:gridCol>
                <a:gridCol w="1095072">
                  <a:extLst>
                    <a:ext uri="{9D8B030D-6E8A-4147-A177-3AD203B41FA5}">
                      <a16:colId xmlns:a16="http://schemas.microsoft.com/office/drawing/2014/main" val="20002"/>
                    </a:ext>
                  </a:extLst>
                </a:gridCol>
              </a:tblGrid>
              <a:tr h="342512">
                <a:tc gridSpan="3">
                  <a:txBody>
                    <a:bodyPr/>
                    <a:lstStyle/>
                    <a:p>
                      <a:pPr algn="ctr" fontAlgn="b"/>
                      <a:r>
                        <a:rPr lang="en-US" sz="1400" b="1" i="0" u="none" strike="noStrike" dirty="0">
                          <a:solidFill>
                            <a:schemeClr val="bg1"/>
                          </a:solidFill>
                          <a:effectLst/>
                          <a:latin typeface="Calibri" panose="020F0502020204030204" pitchFamily="34" charset="0"/>
                        </a:rPr>
                        <a:t>Appropriation</a:t>
                      </a:r>
                    </a:p>
                  </a:txBody>
                  <a:tcPr marL="9525" marR="9525" marT="9525"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3075">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 25</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 26</a:t>
                      </a:r>
                    </a:p>
                  </a:txBody>
                  <a:tcPr marL="9525" marR="9525" marT="9525" marB="0" anchor="b"/>
                </a:tc>
                <a:extLst>
                  <a:ext uri="{0D108BD9-81ED-4DB2-BD59-A6C34878D82A}">
                    <a16:rowId xmlns:a16="http://schemas.microsoft.com/office/drawing/2014/main" val="10001"/>
                  </a:ext>
                </a:extLst>
              </a:tr>
              <a:tr h="258137">
                <a:tc>
                  <a:txBody>
                    <a:bodyPr/>
                    <a:lstStyle/>
                    <a:p>
                      <a:pPr algn="l" fontAlgn="b"/>
                      <a:r>
                        <a:rPr lang="en-US" sz="1400" b="0" i="0" u="none" strike="noStrike" dirty="0">
                          <a:solidFill>
                            <a:srgbClr val="000000"/>
                          </a:solidFill>
                          <a:effectLst/>
                          <a:latin typeface="Calibri" panose="020F0502020204030204" pitchFamily="34" charset="0"/>
                        </a:rPr>
                        <a:t>RSTD</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8,462,900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8,520,000</a:t>
                      </a:r>
                    </a:p>
                  </a:txBody>
                  <a:tcPr marL="9525" marR="9525" marT="9525" marB="0"/>
                </a:tc>
                <a:extLst>
                  <a:ext uri="{0D108BD9-81ED-4DB2-BD59-A6C34878D82A}">
                    <a16:rowId xmlns:a16="http://schemas.microsoft.com/office/drawing/2014/main" val="10002"/>
                  </a:ext>
                </a:extLst>
              </a:tr>
              <a:tr h="233075">
                <a:tc>
                  <a:txBody>
                    <a:bodyPr/>
                    <a:lstStyle/>
                    <a:p>
                      <a:pPr algn="l" fontAlgn="b"/>
                      <a:r>
                        <a:rPr lang="en-US" sz="1400" b="1" i="0" u="none" strike="noStrike" dirty="0">
                          <a:solidFill>
                            <a:srgbClr val="000000"/>
                          </a:solidFill>
                          <a:effectLst/>
                          <a:latin typeface="Calibri" panose="020F0502020204030204" pitchFamily="34" charset="0"/>
                        </a:rPr>
                        <a:t>Total</a:t>
                      </a:r>
                    </a:p>
                  </a:txBody>
                  <a:tcPr marL="9525" marR="9525" marT="9525" marB="0" anchor="b"/>
                </a:tc>
                <a:tc>
                  <a:txBody>
                    <a:bodyPr/>
                    <a:lstStyle/>
                    <a:p>
                      <a:pPr algn="r" fontAlgn="b"/>
                      <a:r>
                        <a:rPr lang="en-US" sz="1400" b="1" i="0" u="none" strike="noStrike" dirty="0">
                          <a:solidFill>
                            <a:srgbClr val="000000"/>
                          </a:solidFill>
                          <a:effectLst/>
                          <a:latin typeface="Calibri" panose="020F0502020204030204" pitchFamily="34" charset="0"/>
                        </a:rPr>
                        <a:t>8,462,900</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8,520,000</a:t>
                      </a:r>
                    </a:p>
                  </a:txBody>
                  <a:tcPr marL="9525" marR="9525" marT="9525"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82124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4359"/>
            <a:ext cx="3048000" cy="2286000"/>
          </a:xfrm>
        </p:spPr>
        <p:txBody>
          <a:bodyPr>
            <a:normAutofit/>
          </a:bodyPr>
          <a:lstStyle/>
          <a:p>
            <a:pPr algn="ctr"/>
            <a:r>
              <a:rPr lang="en-US" sz="2800" dirty="0"/>
              <a:t>Workers’ Compensation Benefits and Reserve</a:t>
            </a:r>
            <a:br>
              <a:rPr lang="en-US" sz="2800" dirty="0"/>
            </a:br>
            <a:r>
              <a:rPr lang="en-US" sz="1800" dirty="0"/>
              <a:t>(6 Employees)</a:t>
            </a:r>
          </a:p>
        </p:txBody>
      </p:sp>
      <p:sp>
        <p:nvSpPr>
          <p:cNvPr id="9" name="Content Placeholder 8"/>
          <p:cNvSpPr>
            <a:spLocks noGrp="1"/>
          </p:cNvSpPr>
          <p:nvPr>
            <p:ph idx="1"/>
          </p:nvPr>
        </p:nvSpPr>
        <p:spPr/>
        <p:txBody>
          <a:bodyPr anchor="ctr">
            <a:normAutofit/>
          </a:bodyPr>
          <a:lstStyle/>
          <a:p>
            <a:pPr algn="just">
              <a:lnSpc>
                <a:spcPct val="100000"/>
              </a:lnSpc>
              <a:spcBef>
                <a:spcPts val="0"/>
              </a:spcBef>
              <a:spcAft>
                <a:spcPts val="600"/>
              </a:spcAft>
              <a:buFont typeface="Arial" panose="020B0604020202020204" pitchFamily="34" charset="0"/>
              <a:buChar char="•"/>
            </a:pPr>
            <a:r>
              <a:rPr lang="en-US" sz="1900" dirty="0"/>
              <a:t>Self-insured Workers’ Compensation Program for the Commonwealth, including: </a:t>
            </a:r>
          </a:p>
          <a:p>
            <a:pPr marL="292608" lvl="1" indent="0" algn="just">
              <a:lnSpc>
                <a:spcPct val="100000"/>
              </a:lnSpc>
              <a:spcBef>
                <a:spcPts val="0"/>
              </a:spcBef>
              <a:spcAft>
                <a:spcPts val="600"/>
              </a:spcAft>
              <a:buNone/>
            </a:pPr>
            <a:r>
              <a:rPr lang="en-US" sz="1700" dirty="0"/>
              <a:t>- KCTCS,</a:t>
            </a:r>
          </a:p>
          <a:p>
            <a:pPr marL="292608" lvl="1" indent="0" algn="just">
              <a:lnSpc>
                <a:spcPct val="100000"/>
              </a:lnSpc>
              <a:spcBef>
                <a:spcPts val="0"/>
              </a:spcBef>
              <a:spcAft>
                <a:spcPts val="600"/>
              </a:spcAft>
              <a:buNone/>
            </a:pPr>
            <a:r>
              <a:rPr lang="en-US" sz="1700" dirty="0"/>
              <a:t>- Murray State University, </a:t>
            </a:r>
          </a:p>
          <a:p>
            <a:pPr marL="292608" lvl="1" indent="0" algn="just">
              <a:lnSpc>
                <a:spcPct val="100000"/>
              </a:lnSpc>
              <a:spcBef>
                <a:spcPts val="0"/>
              </a:spcBef>
              <a:spcAft>
                <a:spcPts val="600"/>
              </a:spcAft>
              <a:buNone/>
            </a:pPr>
            <a:r>
              <a:rPr lang="en-US" sz="1700" dirty="0"/>
              <a:t>- Various quasi-governmental organizations, </a:t>
            </a:r>
          </a:p>
          <a:p>
            <a:pPr lvl="1" algn="just">
              <a:lnSpc>
                <a:spcPct val="100000"/>
              </a:lnSpc>
              <a:spcBef>
                <a:spcPts val="0"/>
              </a:spcBef>
              <a:spcAft>
                <a:spcPts val="600"/>
              </a:spcAft>
              <a:buFontTx/>
              <a:buChar char="-"/>
            </a:pPr>
            <a:r>
              <a:rPr lang="en-US" sz="1700" dirty="0"/>
              <a:t>Volunteer firefighters and ambulance workers,  </a:t>
            </a:r>
          </a:p>
          <a:p>
            <a:pPr lvl="1" algn="just">
              <a:lnSpc>
                <a:spcPct val="100000"/>
              </a:lnSpc>
              <a:spcBef>
                <a:spcPts val="0"/>
              </a:spcBef>
              <a:spcAft>
                <a:spcPts val="600"/>
              </a:spcAft>
              <a:buFontTx/>
              <a:buChar char="-"/>
            </a:pPr>
            <a:r>
              <a:rPr lang="en-US" sz="1700" dirty="0"/>
              <a:t>Employees of some county clerk’s or sheriff’s offices when the county’s 	population is 70,000 or more.</a:t>
            </a:r>
          </a:p>
          <a:p>
            <a:pPr algn="just">
              <a:lnSpc>
                <a:spcPct val="100000"/>
              </a:lnSpc>
              <a:spcBef>
                <a:spcPts val="0"/>
              </a:spcBef>
              <a:spcAft>
                <a:spcPts val="600"/>
              </a:spcAft>
              <a:buFont typeface="Arial" panose="020B0604020202020204" pitchFamily="34" charset="0"/>
              <a:buChar char="•"/>
            </a:pPr>
            <a:r>
              <a:rPr lang="en-US" sz="1900" dirty="0"/>
              <a:t>Transportation has its own risk management program.</a:t>
            </a:r>
          </a:p>
          <a:p>
            <a:pPr algn="just">
              <a:lnSpc>
                <a:spcPct val="100000"/>
              </a:lnSpc>
              <a:spcBef>
                <a:spcPts val="0"/>
              </a:spcBef>
              <a:spcAft>
                <a:spcPts val="600"/>
              </a:spcAft>
              <a:buFont typeface="Arial" panose="020B0604020202020204" pitchFamily="34" charset="0"/>
              <a:buChar char="•"/>
            </a:pPr>
            <a:r>
              <a:rPr lang="en-US" sz="1900" dirty="0"/>
              <a:t>Coverage currently provided for over 60,000 employees and volunteers.</a:t>
            </a:r>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12</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814515231"/>
              </p:ext>
            </p:extLst>
          </p:nvPr>
        </p:nvGraphicFramePr>
        <p:xfrm>
          <a:off x="76199" y="2971800"/>
          <a:ext cx="2895602" cy="1066799"/>
        </p:xfrm>
        <a:graphic>
          <a:graphicData uri="http://schemas.openxmlformats.org/drawingml/2006/table">
            <a:tbl>
              <a:tblPr firstRow="1" bandRow="1">
                <a:tableStyleId>{5C22544A-7EE6-4342-B048-85BDC9FD1C3A}</a:tableStyleId>
              </a:tblPr>
              <a:tblGrid>
                <a:gridCol w="705458">
                  <a:extLst>
                    <a:ext uri="{9D8B030D-6E8A-4147-A177-3AD203B41FA5}">
                      <a16:colId xmlns:a16="http://schemas.microsoft.com/office/drawing/2014/main" val="20000"/>
                    </a:ext>
                  </a:extLst>
                </a:gridCol>
                <a:gridCol w="1095072">
                  <a:extLst>
                    <a:ext uri="{9D8B030D-6E8A-4147-A177-3AD203B41FA5}">
                      <a16:colId xmlns:a16="http://schemas.microsoft.com/office/drawing/2014/main" val="20001"/>
                    </a:ext>
                  </a:extLst>
                </a:gridCol>
                <a:gridCol w="1095072">
                  <a:extLst>
                    <a:ext uri="{9D8B030D-6E8A-4147-A177-3AD203B41FA5}">
                      <a16:colId xmlns:a16="http://schemas.microsoft.com/office/drawing/2014/main" val="20002"/>
                    </a:ext>
                  </a:extLst>
                </a:gridCol>
              </a:tblGrid>
              <a:tr h="342512">
                <a:tc gridSpan="3">
                  <a:txBody>
                    <a:bodyPr/>
                    <a:lstStyle/>
                    <a:p>
                      <a:pPr algn="ctr" fontAlgn="b"/>
                      <a:r>
                        <a:rPr lang="en-US" sz="1400" b="1" i="0" u="none" strike="noStrike" dirty="0">
                          <a:solidFill>
                            <a:schemeClr val="bg1"/>
                          </a:solidFill>
                          <a:effectLst/>
                          <a:latin typeface="Calibri" panose="020F0502020204030204" pitchFamily="34" charset="0"/>
                        </a:rPr>
                        <a:t>Appropriation</a:t>
                      </a:r>
                    </a:p>
                  </a:txBody>
                  <a:tcPr marL="9525" marR="9525" marT="9525"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3075">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 25</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 26</a:t>
                      </a:r>
                    </a:p>
                  </a:txBody>
                  <a:tcPr marL="9525" marR="9525" marT="9525" marB="0" anchor="b"/>
                </a:tc>
                <a:extLst>
                  <a:ext uri="{0D108BD9-81ED-4DB2-BD59-A6C34878D82A}">
                    <a16:rowId xmlns:a16="http://schemas.microsoft.com/office/drawing/2014/main" val="10001"/>
                  </a:ext>
                </a:extLst>
              </a:tr>
              <a:tr h="258137">
                <a:tc>
                  <a:txBody>
                    <a:bodyPr/>
                    <a:lstStyle/>
                    <a:p>
                      <a:pPr algn="l" fontAlgn="b"/>
                      <a:r>
                        <a:rPr lang="en-US" sz="1400" b="0" i="0" u="none" strike="noStrike" dirty="0">
                          <a:solidFill>
                            <a:srgbClr val="000000"/>
                          </a:solidFill>
                          <a:effectLst/>
                          <a:latin typeface="Calibri" panose="020F0502020204030204" pitchFamily="34" charset="0"/>
                        </a:rPr>
                        <a:t>RSTD</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24,379,600</a:t>
                      </a:r>
                    </a:p>
                  </a:txBody>
                  <a:tcPr marL="9525" marR="9525" marT="9525" marB="0"/>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24,404,900</a:t>
                      </a:r>
                    </a:p>
                  </a:txBody>
                  <a:tcPr marL="9525" marR="9525" marT="9525" marB="0"/>
                </a:tc>
                <a:extLst>
                  <a:ext uri="{0D108BD9-81ED-4DB2-BD59-A6C34878D82A}">
                    <a16:rowId xmlns:a16="http://schemas.microsoft.com/office/drawing/2014/main" val="10002"/>
                  </a:ext>
                </a:extLst>
              </a:tr>
              <a:tr h="233075">
                <a:tc>
                  <a:txBody>
                    <a:bodyPr/>
                    <a:lstStyle/>
                    <a:p>
                      <a:pPr algn="l" fontAlgn="b"/>
                      <a:r>
                        <a:rPr lang="en-US" sz="1400" b="1" i="0" u="none" strike="noStrike" dirty="0">
                          <a:solidFill>
                            <a:srgbClr val="000000"/>
                          </a:solidFill>
                          <a:effectLst/>
                          <a:latin typeface="Calibri" panose="020F0502020204030204" pitchFamily="34" charset="0"/>
                        </a:rPr>
                        <a:t>Total</a:t>
                      </a:r>
                    </a:p>
                  </a:txBody>
                  <a:tcPr marL="9525" marR="9525" marT="9525" marB="0" anchor="b"/>
                </a:tc>
                <a:tc>
                  <a:txBody>
                    <a:bodyPr/>
                    <a:lstStyle/>
                    <a:p>
                      <a:pPr algn="r" fontAlgn="b"/>
                      <a:r>
                        <a:rPr lang="en-US" sz="1400" b="1" i="0" u="none" strike="noStrike" dirty="0">
                          <a:solidFill>
                            <a:srgbClr val="000000"/>
                          </a:solidFill>
                          <a:effectLst/>
                          <a:latin typeface="Calibri" panose="020F0502020204030204" pitchFamily="34" charset="0"/>
                        </a:rPr>
                        <a:t>24,379,600</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24,404,900</a:t>
                      </a:r>
                    </a:p>
                  </a:txBody>
                  <a:tcPr marL="9525" marR="9525" marT="9525"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0099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4359"/>
            <a:ext cx="2971800" cy="2286000"/>
          </a:xfrm>
        </p:spPr>
        <p:txBody>
          <a:bodyPr>
            <a:normAutofit/>
          </a:bodyPr>
          <a:lstStyle/>
          <a:p>
            <a:pPr algn="ctr"/>
            <a:r>
              <a:rPr kumimoji="0" lang="en-US" sz="2800" b="0" i="0" u="none" strike="noStrike" kern="1200" cap="none" spc="-50" normalizeH="0" baseline="0" noProof="0" dirty="0">
                <a:ln>
                  <a:noFill/>
                </a:ln>
                <a:solidFill>
                  <a:srgbClr val="FFFFFF"/>
                </a:solidFill>
                <a:effectLst/>
                <a:uLnTx/>
                <a:uFillTx/>
                <a:latin typeface="Calibri Light" panose="020F0302020204030204"/>
                <a:ea typeface="+mj-ea"/>
                <a:cs typeface="+mj-cs"/>
              </a:rPr>
              <a:t>Personnel Board</a:t>
            </a:r>
            <a:br>
              <a:rPr kumimoji="0" lang="en-US" sz="2800" b="0" i="0" u="none" strike="noStrike" kern="1200" cap="none" spc="-50" normalizeH="0" baseline="0" noProof="0" dirty="0">
                <a:ln>
                  <a:noFill/>
                </a:ln>
                <a:solidFill>
                  <a:srgbClr val="FFFFFF"/>
                </a:solidFill>
                <a:effectLst/>
                <a:uLnTx/>
                <a:uFillTx/>
                <a:latin typeface="Calibri Light" panose="020F0302020204030204"/>
                <a:ea typeface="+mj-ea"/>
                <a:cs typeface="+mj-cs"/>
              </a:rPr>
            </a:br>
            <a:r>
              <a:rPr kumimoji="0" lang="en-US" sz="1800" b="0" i="0" u="none" strike="noStrike" kern="1200" cap="none" spc="-50" normalizeH="0" baseline="0" noProof="0" dirty="0">
                <a:ln>
                  <a:noFill/>
                </a:ln>
                <a:solidFill>
                  <a:srgbClr val="FFFFFF"/>
                </a:solidFill>
                <a:effectLst/>
                <a:uLnTx/>
                <a:uFillTx/>
                <a:latin typeface="Calibri Light" panose="020F0302020204030204"/>
                <a:ea typeface="+mj-ea"/>
                <a:cs typeface="+mj-cs"/>
              </a:rPr>
              <a:t>(5 Employees &amp;</a:t>
            </a:r>
            <a:br>
              <a:rPr kumimoji="0" lang="en-US" sz="1800" b="0" i="0" u="none" strike="noStrike" kern="1200" cap="none" spc="-50" normalizeH="0" baseline="0" noProof="0" dirty="0">
                <a:ln>
                  <a:noFill/>
                </a:ln>
                <a:solidFill>
                  <a:srgbClr val="FFFFFF"/>
                </a:solidFill>
                <a:effectLst/>
                <a:uLnTx/>
                <a:uFillTx/>
                <a:latin typeface="Calibri Light" panose="020F0302020204030204"/>
                <a:ea typeface="+mj-ea"/>
                <a:cs typeface="+mj-cs"/>
              </a:rPr>
            </a:br>
            <a:r>
              <a:rPr kumimoji="0" lang="en-US" sz="1800" b="0" i="0" u="none" strike="noStrike" kern="1200" cap="none" spc="-50" normalizeH="0" baseline="0" noProof="0" dirty="0">
                <a:ln>
                  <a:noFill/>
                </a:ln>
                <a:solidFill>
                  <a:srgbClr val="FFFFFF"/>
                </a:solidFill>
                <a:effectLst/>
                <a:uLnTx/>
                <a:uFillTx/>
                <a:latin typeface="Calibri Light" panose="020F0302020204030204"/>
                <a:ea typeface="+mj-ea"/>
                <a:cs typeface="+mj-cs"/>
              </a:rPr>
              <a:t>10 Contract Hearing Officers)</a:t>
            </a:r>
            <a:br>
              <a:rPr lang="en-US" sz="2800" dirty="0"/>
            </a:br>
            <a:endParaRPr lang="en-US" sz="1800" dirty="0"/>
          </a:p>
        </p:txBody>
      </p:sp>
      <p:sp>
        <p:nvSpPr>
          <p:cNvPr id="9" name="Content Placeholder 8"/>
          <p:cNvSpPr>
            <a:spLocks noGrp="1"/>
          </p:cNvSpPr>
          <p:nvPr>
            <p:ph idx="1"/>
          </p:nvPr>
        </p:nvSpPr>
        <p:spPr>
          <a:xfrm>
            <a:off x="3460237" y="731520"/>
            <a:ext cx="5009393" cy="5728266"/>
          </a:xfrm>
        </p:spPr>
        <p:txBody>
          <a:bodyPr>
            <a:normAutofit/>
          </a:bodyPr>
          <a:lstStyle/>
          <a:p>
            <a:pPr algn="just">
              <a:buFont typeface="Arial" panose="020B0604020202020204" pitchFamily="34" charset="0"/>
              <a:buChar char="•"/>
            </a:pPr>
            <a:r>
              <a:rPr lang="en-US" sz="1900" dirty="0"/>
              <a:t>Comprised of seven members:</a:t>
            </a:r>
          </a:p>
          <a:p>
            <a:pPr marL="0" indent="0" algn="just">
              <a:buNone/>
            </a:pPr>
            <a:r>
              <a:rPr lang="en-US" sz="1900" dirty="0"/>
              <a:t>	- Five Governor appointed</a:t>
            </a:r>
          </a:p>
          <a:p>
            <a:pPr marL="0" indent="0" algn="just">
              <a:buNone/>
            </a:pPr>
            <a:r>
              <a:rPr lang="en-US" sz="1900" dirty="0"/>
              <a:t>	- Two elected by peers </a:t>
            </a:r>
          </a:p>
          <a:p>
            <a:pPr algn="just">
              <a:buFont typeface="Arial" panose="020B0604020202020204" pitchFamily="34" charset="0"/>
              <a:buChar char="•"/>
            </a:pPr>
            <a:r>
              <a:rPr lang="en-US" sz="1900" dirty="0"/>
              <a:t>Board meets monthly.</a:t>
            </a:r>
          </a:p>
          <a:p>
            <a:pPr algn="just">
              <a:buFont typeface="Arial" panose="020B0604020202020204" pitchFamily="34" charset="0"/>
              <a:buChar char="•"/>
            </a:pPr>
            <a:r>
              <a:rPr lang="en-US" sz="1900" dirty="0"/>
              <a:t>Funded by assessments</a:t>
            </a:r>
          </a:p>
          <a:p>
            <a:pPr algn="just">
              <a:buFont typeface="Arial" panose="020B0604020202020204" pitchFamily="34" charset="0"/>
              <a:buChar char="•"/>
            </a:pPr>
            <a:r>
              <a:rPr lang="en-US" sz="1900" dirty="0"/>
              <a:t>Serves in a quasi-judicial capacity and assists the Personnel Cabinet in the development of  administrative regulations pertaining to classified service. </a:t>
            </a:r>
          </a:p>
          <a:p>
            <a:pPr algn="just">
              <a:buFont typeface="Arial" panose="020B0604020202020204" pitchFamily="34" charset="0"/>
              <a:buChar char="•"/>
            </a:pPr>
            <a:r>
              <a:rPr lang="en-US" sz="1900" dirty="0"/>
              <a:t>Conducts hearings for any non-probationary employee who is dismissed, demoted, suspended, or otherwise penalized for cause.</a:t>
            </a:r>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13</a:t>
            </a:fld>
            <a:endParaRPr lang="en-US" dirty="0"/>
          </a:p>
        </p:txBody>
      </p:sp>
      <p:graphicFrame>
        <p:nvGraphicFramePr>
          <p:cNvPr id="5" name="Table 4">
            <a:extLst>
              <a:ext uri="{FF2B5EF4-FFF2-40B4-BE49-F238E27FC236}">
                <a16:creationId xmlns:a16="http://schemas.microsoft.com/office/drawing/2014/main" id="{FF1C14F6-9167-4635-A2E9-9A499D3B621B}"/>
              </a:ext>
            </a:extLst>
          </p:cNvPr>
          <p:cNvGraphicFramePr>
            <a:graphicFrameLocks noGrp="1"/>
          </p:cNvGraphicFramePr>
          <p:nvPr>
            <p:extLst>
              <p:ext uri="{D42A27DB-BD31-4B8C-83A1-F6EECF244321}">
                <p14:modId xmlns:p14="http://schemas.microsoft.com/office/powerpoint/2010/main" val="4026531271"/>
              </p:ext>
            </p:extLst>
          </p:nvPr>
        </p:nvGraphicFramePr>
        <p:xfrm>
          <a:off x="381000" y="3325179"/>
          <a:ext cx="2311400" cy="1304925"/>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1952590766"/>
                    </a:ext>
                  </a:extLst>
                </a:gridCol>
                <a:gridCol w="850900">
                  <a:extLst>
                    <a:ext uri="{9D8B030D-6E8A-4147-A177-3AD203B41FA5}">
                      <a16:colId xmlns:a16="http://schemas.microsoft.com/office/drawing/2014/main" val="591569617"/>
                    </a:ext>
                  </a:extLst>
                </a:gridCol>
                <a:gridCol w="850900">
                  <a:extLst>
                    <a:ext uri="{9D8B030D-6E8A-4147-A177-3AD203B41FA5}">
                      <a16:colId xmlns:a16="http://schemas.microsoft.com/office/drawing/2014/main" val="1147660973"/>
                    </a:ext>
                  </a:extLst>
                </a:gridCol>
              </a:tblGrid>
              <a:tr h="247650">
                <a:tc gridSpan="3">
                  <a:txBody>
                    <a:bodyPr/>
                    <a:lstStyle/>
                    <a:p>
                      <a:pPr algn="ctr" rtl="0" fontAlgn="b"/>
                      <a:r>
                        <a:rPr lang="en-US" sz="1400" u="none" strike="noStrike">
                          <a:effectLst/>
                        </a:rPr>
                        <a:t>Appropriation</a:t>
                      </a:r>
                      <a:endParaRPr lang="en-US" sz="1400" b="1" i="0" u="none" strike="noStrike">
                        <a:solidFill>
                          <a:srgbClr val="FFFFFF"/>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39198457"/>
                  </a:ext>
                </a:extLst>
              </a:tr>
              <a:tr h="314325">
                <a:tc>
                  <a:txBody>
                    <a:bodyPr/>
                    <a:lstStyle/>
                    <a:p>
                      <a:pPr algn="l" fontAlgn="b"/>
                      <a:r>
                        <a:rPr lang="en-US" sz="1800" u="none" strike="noStrike">
                          <a:effectLst/>
                        </a:rPr>
                        <a:t> </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ctr" rtl="0" fontAlgn="b"/>
                      <a:r>
                        <a:rPr lang="en-US" sz="1400" b="1" u="none" strike="noStrike" dirty="0">
                          <a:effectLst/>
                        </a:rPr>
                        <a:t>FY 25</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400" b="1" u="none" strike="noStrike" dirty="0">
                          <a:effectLst/>
                        </a:rPr>
                        <a:t>FY 26</a:t>
                      </a:r>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68167000"/>
                  </a:ext>
                </a:extLst>
              </a:tr>
              <a:tr h="247650">
                <a:tc>
                  <a:txBody>
                    <a:bodyPr/>
                    <a:lstStyle/>
                    <a:p>
                      <a:pPr algn="l" rtl="0" fontAlgn="b"/>
                      <a:r>
                        <a:rPr lang="en-US" sz="1400" u="none" strike="noStrike">
                          <a:effectLst/>
                        </a:rPr>
                        <a:t>GNRL</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n-US" sz="1400" u="none" strike="noStrike">
                          <a:effectLst/>
                        </a:rPr>
                        <a:t>255,000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n-US" sz="1400" u="none" strike="noStrike">
                          <a:effectLst/>
                        </a:rPr>
                        <a:t>245,300</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58026106"/>
                  </a:ext>
                </a:extLst>
              </a:tr>
              <a:tr h="247650">
                <a:tc>
                  <a:txBody>
                    <a:bodyPr/>
                    <a:lstStyle/>
                    <a:p>
                      <a:pPr algn="l" rtl="0" fontAlgn="b"/>
                      <a:r>
                        <a:rPr lang="en-US" sz="1400" u="none" strike="noStrike">
                          <a:effectLst/>
                        </a:rPr>
                        <a:t>RSTD</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n-US" sz="1400" u="none" strike="noStrike" dirty="0">
                          <a:effectLst/>
                        </a:rPr>
                        <a:t>1,022,700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rtl="0" fontAlgn="b"/>
                      <a:r>
                        <a:rPr lang="en-US" sz="1400" u="none" strike="noStrike">
                          <a:effectLst/>
                        </a:rPr>
                        <a:t>1,033,400</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55340408"/>
                  </a:ext>
                </a:extLst>
              </a:tr>
              <a:tr h="247650">
                <a:tc>
                  <a:txBody>
                    <a:bodyPr/>
                    <a:lstStyle/>
                    <a:p>
                      <a:pPr algn="l" rtl="0" fontAlgn="b"/>
                      <a:r>
                        <a:rPr lang="en-US" sz="1400" b="1" u="none" strike="noStrike" dirty="0">
                          <a:effectLst/>
                        </a:rPr>
                        <a:t>Total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rtl="0" fontAlgn="b"/>
                      <a:r>
                        <a:rPr lang="en-US" sz="1400" b="1" u="none" strike="noStrike" dirty="0">
                          <a:effectLst/>
                        </a:rPr>
                        <a:t>1,277,700</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rtl="0" fontAlgn="b"/>
                      <a:r>
                        <a:rPr lang="en-US" sz="1400" b="1" u="none" strike="noStrike" dirty="0">
                          <a:effectLst/>
                        </a:rPr>
                        <a:t>1,278,700</a:t>
                      </a:r>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42131973"/>
                  </a:ext>
                </a:extLst>
              </a:tr>
            </a:tbl>
          </a:graphicData>
        </a:graphic>
      </p:graphicFrame>
    </p:spTree>
    <p:extLst>
      <p:ext uri="{BB962C8B-B14F-4D97-AF65-F5344CB8AC3E}">
        <p14:creationId xmlns:p14="http://schemas.microsoft.com/office/powerpoint/2010/main" val="4069653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4359"/>
            <a:ext cx="2971800" cy="2286000"/>
          </a:xfrm>
        </p:spPr>
        <p:txBody>
          <a:bodyPr>
            <a:normAutofit/>
          </a:bodyPr>
          <a:lstStyle/>
          <a:p>
            <a:pPr algn="ctr"/>
            <a:r>
              <a:rPr lang="en-US" sz="2800" dirty="0"/>
              <a:t>Fixed Allocation Non-Hazardous Pension Fund</a:t>
            </a:r>
            <a:endParaRPr lang="en-US" sz="1800" dirty="0"/>
          </a:p>
        </p:txBody>
      </p:sp>
      <p:sp>
        <p:nvSpPr>
          <p:cNvPr id="9" name="Content Placeholder 8"/>
          <p:cNvSpPr>
            <a:spLocks noGrp="1"/>
          </p:cNvSpPr>
          <p:nvPr>
            <p:ph idx="1"/>
          </p:nvPr>
        </p:nvSpPr>
        <p:spPr>
          <a:xfrm>
            <a:off x="3460237" y="731520"/>
            <a:ext cx="5009393" cy="5728266"/>
          </a:xfrm>
        </p:spPr>
        <p:txBody>
          <a:bodyPr>
            <a:normAutofit/>
          </a:bodyPr>
          <a:lstStyle/>
          <a:p>
            <a:pPr algn="just">
              <a:buFont typeface="Arial" panose="020B0604020202020204" pitchFamily="34" charset="0"/>
              <a:buChar char="•"/>
            </a:pPr>
            <a:r>
              <a:rPr kumimoji="0" lang="en-US" sz="19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General fund is provided for a statewide pool in each fiscal year for quasi-state agencies to continue the baseline subsidy for employer contributions and provide the additional funds necessary to finance the increased costs attributable to shift to a fixed allocation for the unfunded liability of the nonhazardous retirement plan’s employer contributions. </a:t>
            </a:r>
          </a:p>
          <a:p>
            <a:pPr algn="just">
              <a:buFont typeface="Arial" panose="020B0604020202020204" pitchFamily="34" charset="0"/>
              <a:buChar char="•"/>
            </a:pPr>
            <a:r>
              <a:rPr lang="en-US" sz="1900" dirty="0">
                <a:solidFill>
                  <a:prstClr val="black">
                    <a:lumMod val="75000"/>
                    <a:lumOff val="25000"/>
                  </a:prstClr>
                </a:solidFill>
                <a:latin typeface="Calibri" panose="020F0502020204030204"/>
              </a:rPr>
              <a:t>2021 legislation made a significant change in the method of funding the unfunded actuarially accrued liability by assigning a fixed dollar allocation to each participating entity instead of a contribution rate against actual payroll amounts.</a:t>
            </a:r>
          </a:p>
          <a:p>
            <a:pPr algn="just">
              <a:buFont typeface="Arial" panose="020B0604020202020204" pitchFamily="34" charset="0"/>
              <a:buChar char="•"/>
            </a:pPr>
            <a:r>
              <a:rPr kumimoji="0" lang="en-US" sz="19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This legislation reform addresses the longstanding trend of quasi-governmental entities purposefully reducing participation of their workers in the nonhazardous retirement system and avoiding those costs.</a:t>
            </a:r>
          </a:p>
          <a:p>
            <a:pPr marL="0" indent="0" algn="just">
              <a:buNone/>
            </a:pPr>
            <a:endParaRPr kumimoji="0" lang="en-US" sz="19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14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251151867"/>
              </p:ext>
            </p:extLst>
          </p:nvPr>
        </p:nvGraphicFramePr>
        <p:xfrm>
          <a:off x="89336" y="2971800"/>
          <a:ext cx="2895602" cy="1066799"/>
        </p:xfrm>
        <a:graphic>
          <a:graphicData uri="http://schemas.openxmlformats.org/drawingml/2006/table">
            <a:tbl>
              <a:tblPr firstRow="1" bandRow="1">
                <a:tableStyleId>{5C22544A-7EE6-4342-B048-85BDC9FD1C3A}</a:tableStyleId>
              </a:tblPr>
              <a:tblGrid>
                <a:gridCol w="705458">
                  <a:extLst>
                    <a:ext uri="{9D8B030D-6E8A-4147-A177-3AD203B41FA5}">
                      <a16:colId xmlns:a16="http://schemas.microsoft.com/office/drawing/2014/main" val="20000"/>
                    </a:ext>
                  </a:extLst>
                </a:gridCol>
                <a:gridCol w="1095072">
                  <a:extLst>
                    <a:ext uri="{9D8B030D-6E8A-4147-A177-3AD203B41FA5}">
                      <a16:colId xmlns:a16="http://schemas.microsoft.com/office/drawing/2014/main" val="20001"/>
                    </a:ext>
                  </a:extLst>
                </a:gridCol>
                <a:gridCol w="1095072">
                  <a:extLst>
                    <a:ext uri="{9D8B030D-6E8A-4147-A177-3AD203B41FA5}">
                      <a16:colId xmlns:a16="http://schemas.microsoft.com/office/drawing/2014/main" val="20002"/>
                    </a:ext>
                  </a:extLst>
                </a:gridCol>
              </a:tblGrid>
              <a:tr h="342512">
                <a:tc gridSpan="3">
                  <a:txBody>
                    <a:bodyPr/>
                    <a:lstStyle/>
                    <a:p>
                      <a:pPr algn="ctr" fontAlgn="b"/>
                      <a:r>
                        <a:rPr lang="en-US" sz="1400" b="1" i="0" u="none" strike="noStrike" dirty="0">
                          <a:solidFill>
                            <a:schemeClr val="bg1"/>
                          </a:solidFill>
                          <a:effectLst/>
                          <a:latin typeface="Calibri" panose="020F0502020204030204" pitchFamily="34" charset="0"/>
                        </a:rPr>
                        <a:t>Appropriation</a:t>
                      </a:r>
                    </a:p>
                  </a:txBody>
                  <a:tcPr marL="9525" marR="9525" marT="9525"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3075">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 25</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 26</a:t>
                      </a:r>
                    </a:p>
                  </a:txBody>
                  <a:tcPr marL="9525" marR="9525" marT="9525" marB="0" anchor="b"/>
                </a:tc>
                <a:extLst>
                  <a:ext uri="{0D108BD9-81ED-4DB2-BD59-A6C34878D82A}">
                    <a16:rowId xmlns:a16="http://schemas.microsoft.com/office/drawing/2014/main" val="10001"/>
                  </a:ext>
                </a:extLst>
              </a:tr>
              <a:tr h="258137">
                <a:tc>
                  <a:txBody>
                    <a:bodyPr/>
                    <a:lstStyle/>
                    <a:p>
                      <a:pPr algn="l" fontAlgn="b"/>
                      <a:r>
                        <a:rPr lang="en-US" sz="1400" b="0" i="0" u="none" strike="noStrike" dirty="0" err="1">
                          <a:solidFill>
                            <a:srgbClr val="000000"/>
                          </a:solidFill>
                          <a:effectLst/>
                          <a:latin typeface="Calibri" panose="020F0502020204030204" pitchFamily="34" charset="0"/>
                        </a:rPr>
                        <a:t>GNRL</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75,657,300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69,750,400</a:t>
                      </a:r>
                    </a:p>
                  </a:txBody>
                  <a:tcPr marL="9525" marR="9525" marT="9525" marB="0"/>
                </a:tc>
                <a:extLst>
                  <a:ext uri="{0D108BD9-81ED-4DB2-BD59-A6C34878D82A}">
                    <a16:rowId xmlns:a16="http://schemas.microsoft.com/office/drawing/2014/main" val="10002"/>
                  </a:ext>
                </a:extLst>
              </a:tr>
              <a:tr h="233075">
                <a:tc>
                  <a:txBody>
                    <a:bodyPr/>
                    <a:lstStyle/>
                    <a:p>
                      <a:pPr algn="l" fontAlgn="b"/>
                      <a:r>
                        <a:rPr lang="en-US" sz="1400" b="1" i="0" u="none" strike="noStrike" dirty="0">
                          <a:solidFill>
                            <a:srgbClr val="000000"/>
                          </a:solidFill>
                          <a:effectLst/>
                          <a:latin typeface="Calibri" panose="020F0502020204030204" pitchFamily="34" charset="0"/>
                        </a:rPr>
                        <a:t>Total</a:t>
                      </a:r>
                    </a:p>
                  </a:txBody>
                  <a:tcPr marL="9525" marR="9525" marT="9525" marB="0" anchor="b"/>
                </a:tc>
                <a:tc>
                  <a:txBody>
                    <a:bodyPr/>
                    <a:lstStyle/>
                    <a:p>
                      <a:pPr algn="r" fontAlgn="b"/>
                      <a:r>
                        <a:rPr lang="en-US" sz="1400" b="1" i="0" u="none" strike="noStrike" dirty="0">
                          <a:solidFill>
                            <a:srgbClr val="000000"/>
                          </a:solidFill>
                          <a:effectLst/>
                          <a:latin typeface="Calibri" panose="020F0502020204030204" pitchFamily="34" charset="0"/>
                        </a:rPr>
                        <a:t>75,657,300</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69,750,400</a:t>
                      </a:r>
                    </a:p>
                  </a:txBody>
                  <a:tcPr marL="9525" marR="9525" marT="9525"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89240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4359"/>
            <a:ext cx="2971800" cy="2286000"/>
          </a:xfrm>
        </p:spPr>
        <p:txBody>
          <a:bodyPr>
            <a:normAutofit/>
          </a:bodyPr>
          <a:lstStyle/>
          <a:p>
            <a:pPr algn="ctr"/>
            <a:r>
              <a:rPr lang="en-US" sz="2800" dirty="0"/>
              <a:t>State Salary and Compensation Fund</a:t>
            </a:r>
            <a:endParaRPr lang="en-US" sz="1800" dirty="0"/>
          </a:p>
        </p:txBody>
      </p:sp>
      <p:sp>
        <p:nvSpPr>
          <p:cNvPr id="9" name="Content Placeholder 8"/>
          <p:cNvSpPr>
            <a:spLocks noGrp="1"/>
          </p:cNvSpPr>
          <p:nvPr>
            <p:ph idx="1"/>
          </p:nvPr>
        </p:nvSpPr>
        <p:spPr>
          <a:xfrm>
            <a:off x="3460237" y="731520"/>
            <a:ext cx="5009393" cy="5728266"/>
          </a:xfrm>
        </p:spPr>
        <p:txBody>
          <a:bodyPr>
            <a:normAutofit/>
          </a:bodyPr>
          <a:lstStyle/>
          <a:p>
            <a:pPr algn="just">
              <a:buFont typeface="Arial" panose="020B0604020202020204" pitchFamily="34" charset="0"/>
              <a:buChar char="•"/>
            </a:pPr>
            <a:r>
              <a:rPr kumimoji="0" lang="en-US" sz="19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The State Salary and Compensation Fund is a statewide pool to provide the additional funds necessary for 2025-2026 Information Technology job classification raises.</a:t>
            </a:r>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15</a:t>
            </a:fld>
            <a:endParaRPr lang="en-US" dirty="0"/>
          </a:p>
        </p:txBody>
      </p:sp>
      <p:graphicFrame>
        <p:nvGraphicFramePr>
          <p:cNvPr id="5" name="Table 4">
            <a:extLst>
              <a:ext uri="{FF2B5EF4-FFF2-40B4-BE49-F238E27FC236}">
                <a16:creationId xmlns:a16="http://schemas.microsoft.com/office/drawing/2014/main" id="{72C869FB-3B34-480E-A228-A405BF144D11}"/>
              </a:ext>
            </a:extLst>
          </p:cNvPr>
          <p:cNvGraphicFramePr>
            <a:graphicFrameLocks noGrp="1"/>
          </p:cNvGraphicFramePr>
          <p:nvPr>
            <p:extLst>
              <p:ext uri="{D42A27DB-BD31-4B8C-83A1-F6EECF244321}">
                <p14:modId xmlns:p14="http://schemas.microsoft.com/office/powerpoint/2010/main" val="140818779"/>
              </p:ext>
            </p:extLst>
          </p:nvPr>
        </p:nvGraphicFramePr>
        <p:xfrm>
          <a:off x="457200" y="3449004"/>
          <a:ext cx="2311400" cy="1057275"/>
        </p:xfrm>
        <a:graphic>
          <a:graphicData uri="http://schemas.openxmlformats.org/drawingml/2006/table">
            <a:tbl>
              <a:tblPr firstRow="1" bandRow="1"/>
              <a:tblGrid>
                <a:gridCol w="609600">
                  <a:extLst>
                    <a:ext uri="{9D8B030D-6E8A-4147-A177-3AD203B41FA5}">
                      <a16:colId xmlns:a16="http://schemas.microsoft.com/office/drawing/2014/main" val="2572110743"/>
                    </a:ext>
                  </a:extLst>
                </a:gridCol>
                <a:gridCol w="850900">
                  <a:extLst>
                    <a:ext uri="{9D8B030D-6E8A-4147-A177-3AD203B41FA5}">
                      <a16:colId xmlns:a16="http://schemas.microsoft.com/office/drawing/2014/main" val="1232096392"/>
                    </a:ext>
                  </a:extLst>
                </a:gridCol>
                <a:gridCol w="850900">
                  <a:extLst>
                    <a:ext uri="{9D8B030D-6E8A-4147-A177-3AD203B41FA5}">
                      <a16:colId xmlns:a16="http://schemas.microsoft.com/office/drawing/2014/main" val="4083872553"/>
                    </a:ext>
                  </a:extLst>
                </a:gridCol>
              </a:tblGrid>
              <a:tr h="247650">
                <a:tc gridSpan="3">
                  <a:txBody>
                    <a:bodyPr/>
                    <a:lstStyle/>
                    <a:p>
                      <a:pPr algn="ctr" rtl="0" fontAlgn="b"/>
                      <a:r>
                        <a:rPr lang="en-US" sz="1400" b="1" i="0" u="none" strike="noStrike">
                          <a:solidFill>
                            <a:srgbClr val="FFFFFF"/>
                          </a:solidFill>
                          <a:effectLst/>
                          <a:latin typeface="Calibri" panose="020F0502020204030204" pitchFamily="34" charset="0"/>
                        </a:rPr>
                        <a:t>Appropriation</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CADE4"/>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08826677"/>
                  </a:ext>
                </a:extLst>
              </a:tr>
              <a:tr h="314325">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E3F5"/>
                    </a:solidFill>
                  </a:tcPr>
                </a:tc>
                <a:tc>
                  <a:txBody>
                    <a:bodyPr/>
                    <a:lstStyle/>
                    <a:p>
                      <a:pPr algn="ctr" rtl="0" fontAlgn="b"/>
                      <a:r>
                        <a:rPr lang="en-US" sz="1400" b="1" i="0" u="none" strike="noStrike">
                          <a:solidFill>
                            <a:srgbClr val="000000"/>
                          </a:solidFill>
                          <a:effectLst/>
                          <a:latin typeface="Calibri" panose="020F0502020204030204" pitchFamily="34" charset="0"/>
                        </a:rPr>
                        <a:t>FY 25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E3F5"/>
                    </a:solidFill>
                  </a:tcPr>
                </a:tc>
                <a:tc>
                  <a:txBody>
                    <a:bodyPr/>
                    <a:lstStyle/>
                    <a:p>
                      <a:pPr algn="ctr" rtl="0" fontAlgn="b"/>
                      <a:r>
                        <a:rPr lang="en-US" sz="1400" b="1" i="0" u="none" strike="noStrike">
                          <a:solidFill>
                            <a:srgbClr val="000000"/>
                          </a:solidFill>
                          <a:effectLst/>
                          <a:latin typeface="Calibri" panose="020F0502020204030204" pitchFamily="34" charset="0"/>
                        </a:rPr>
                        <a:t>FY 26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E3F5"/>
                    </a:solidFill>
                  </a:tcPr>
                </a:tc>
                <a:extLst>
                  <a:ext uri="{0D108BD9-81ED-4DB2-BD59-A6C34878D82A}">
                    <a16:rowId xmlns:a16="http://schemas.microsoft.com/office/drawing/2014/main" val="2508168140"/>
                  </a:ext>
                </a:extLst>
              </a:tr>
              <a:tr h="247650">
                <a:tc>
                  <a:txBody>
                    <a:bodyPr/>
                    <a:lstStyle/>
                    <a:p>
                      <a:pPr algn="l" rtl="0" fontAlgn="b"/>
                      <a:r>
                        <a:rPr lang="en-US" sz="1400" b="0" i="0" u="none" strike="noStrike">
                          <a:solidFill>
                            <a:srgbClr val="000000"/>
                          </a:solidFill>
                          <a:effectLst/>
                          <a:latin typeface="Calibri" panose="020F0502020204030204" pitchFamily="34" charset="0"/>
                        </a:rPr>
                        <a:t>RSTD</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E3F5"/>
                    </a:solidFill>
                  </a:tcPr>
                </a:tc>
                <a:tc>
                  <a:txBody>
                    <a:bodyPr/>
                    <a:lstStyle/>
                    <a:p>
                      <a:pPr algn="r" rtl="0" fontAlgn="b"/>
                      <a:r>
                        <a:rPr lang="en-US" sz="1400" b="0" i="0" u="none" strike="noStrike">
                          <a:solidFill>
                            <a:srgbClr val="000000"/>
                          </a:solidFill>
                          <a:effectLst/>
                          <a:latin typeface="Calibri" panose="020F0502020204030204" pitchFamily="34" charset="0"/>
                        </a:rPr>
                        <a:t>1,500,000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E3F5"/>
                    </a:solidFill>
                  </a:tcPr>
                </a:tc>
                <a:tc>
                  <a:txBody>
                    <a:bodyPr/>
                    <a:lstStyle/>
                    <a:p>
                      <a:pPr algn="r" rtl="0" fontAlgn="b"/>
                      <a:r>
                        <a:rPr lang="en-US" sz="1400" b="0" i="0" u="none" strike="noStrike">
                          <a:solidFill>
                            <a:srgbClr val="000000"/>
                          </a:solidFill>
                          <a:effectLst/>
                          <a:latin typeface="Calibri" panose="020F0502020204030204" pitchFamily="34" charset="0"/>
                        </a:rPr>
                        <a:t>1,500,000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E3F5"/>
                    </a:solidFill>
                  </a:tcPr>
                </a:tc>
                <a:extLst>
                  <a:ext uri="{0D108BD9-81ED-4DB2-BD59-A6C34878D82A}">
                    <a16:rowId xmlns:a16="http://schemas.microsoft.com/office/drawing/2014/main" val="2669915014"/>
                  </a:ext>
                </a:extLst>
              </a:tr>
              <a:tr h="247650">
                <a:tc>
                  <a:txBody>
                    <a:bodyPr/>
                    <a:lstStyle/>
                    <a:p>
                      <a:pPr algn="l" rtl="0" fontAlgn="b"/>
                      <a:r>
                        <a:rPr lang="en-US" sz="1400" b="1" i="0" u="none" strike="noStrike">
                          <a:solidFill>
                            <a:srgbClr val="000000"/>
                          </a:solidFill>
                          <a:effectLst/>
                          <a:latin typeface="Calibri" panose="020F0502020204030204" pitchFamily="34" charset="0"/>
                        </a:rPr>
                        <a:t>Total</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A"/>
                    </a:solidFill>
                  </a:tcPr>
                </a:tc>
                <a:tc>
                  <a:txBody>
                    <a:bodyPr/>
                    <a:lstStyle/>
                    <a:p>
                      <a:pPr algn="r" rtl="0" fontAlgn="b"/>
                      <a:r>
                        <a:rPr lang="en-US" sz="1400" b="1" i="0" u="none" strike="noStrike">
                          <a:solidFill>
                            <a:srgbClr val="000000"/>
                          </a:solidFill>
                          <a:effectLst/>
                          <a:latin typeface="Calibri" panose="020F0502020204030204" pitchFamily="34" charset="0"/>
                        </a:rPr>
                        <a:t>1,500,000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A"/>
                    </a:solidFill>
                  </a:tcPr>
                </a:tc>
                <a:tc>
                  <a:txBody>
                    <a:bodyPr/>
                    <a:lstStyle/>
                    <a:p>
                      <a:pPr algn="r" rtl="0" fontAlgn="b"/>
                      <a:r>
                        <a:rPr lang="en-US" sz="1400" b="1" i="0" u="none" strike="noStrike" dirty="0">
                          <a:solidFill>
                            <a:srgbClr val="000000"/>
                          </a:solidFill>
                          <a:effectLst/>
                          <a:latin typeface="Calibri" panose="020F0502020204030204" pitchFamily="34" charset="0"/>
                        </a:rPr>
                        <a:t>1,500,000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A"/>
                    </a:solidFill>
                  </a:tcPr>
                </a:tc>
                <a:extLst>
                  <a:ext uri="{0D108BD9-81ED-4DB2-BD59-A6C34878D82A}">
                    <a16:rowId xmlns:a16="http://schemas.microsoft.com/office/drawing/2014/main" val="1693754043"/>
                  </a:ext>
                </a:extLst>
              </a:tr>
            </a:tbl>
          </a:graphicData>
        </a:graphic>
      </p:graphicFrame>
    </p:spTree>
    <p:extLst>
      <p:ext uri="{BB962C8B-B14F-4D97-AF65-F5344CB8AC3E}">
        <p14:creationId xmlns:p14="http://schemas.microsoft.com/office/powerpoint/2010/main" val="3813675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LRC Office of Budget Review</a:t>
            </a:r>
            <a:endParaRPr lang="en-US" dirty="0"/>
          </a:p>
        </p:txBody>
      </p:sp>
      <p:sp>
        <p:nvSpPr>
          <p:cNvPr id="3" name="Slide Number Placeholder 2"/>
          <p:cNvSpPr>
            <a:spLocks noGrp="1"/>
          </p:cNvSpPr>
          <p:nvPr>
            <p:ph type="sldNum" sz="quarter" idx="12"/>
          </p:nvPr>
        </p:nvSpPr>
        <p:spPr/>
        <p:txBody>
          <a:bodyPr/>
          <a:lstStyle/>
          <a:p>
            <a:fld id="{E75BD6E0-CBC4-4B0E-8789-88250BB53F6B}" type="slidenum">
              <a:rPr lang="en-US" smtClean="0"/>
              <a:pPr/>
              <a:t>16</a:t>
            </a:fld>
            <a:endParaRPr lang="en-US" dirty="0"/>
          </a:p>
        </p:txBody>
      </p:sp>
      <p:sp>
        <p:nvSpPr>
          <p:cNvPr id="4" name="TextBox 3"/>
          <p:cNvSpPr txBox="1"/>
          <p:nvPr/>
        </p:nvSpPr>
        <p:spPr>
          <a:xfrm>
            <a:off x="1639490" y="2133600"/>
            <a:ext cx="5867400" cy="1015663"/>
          </a:xfrm>
          <a:prstGeom prst="rect">
            <a:avLst/>
          </a:prstGeom>
          <a:noFill/>
        </p:spPr>
        <p:txBody>
          <a:bodyPr wrap="square" rtlCol="0">
            <a:spAutoFit/>
          </a:bodyPr>
          <a:lstStyle/>
          <a:p>
            <a:pPr algn="ctr"/>
            <a:r>
              <a:rPr lang="en-US" sz="6000" dirty="0"/>
              <a:t>Questions?</a:t>
            </a:r>
          </a:p>
        </p:txBody>
      </p:sp>
      <p:sp>
        <p:nvSpPr>
          <p:cNvPr id="5" name="TextBox 4"/>
          <p:cNvSpPr txBox="1"/>
          <p:nvPr/>
        </p:nvSpPr>
        <p:spPr>
          <a:xfrm>
            <a:off x="1069180" y="3429000"/>
            <a:ext cx="6437710" cy="1200329"/>
          </a:xfrm>
          <a:prstGeom prst="rect">
            <a:avLst/>
          </a:prstGeom>
          <a:noFill/>
        </p:spPr>
        <p:txBody>
          <a:bodyPr wrap="square" rtlCol="0">
            <a:spAutoFit/>
          </a:bodyPr>
          <a:lstStyle/>
          <a:p>
            <a:pPr algn="ctr"/>
            <a:r>
              <a:rPr lang="en-US" sz="2400" dirty="0">
                <a:hlinkClick r:id="rId3"/>
              </a:rPr>
              <a:t>Jeremy.Simpson@lrc.ky.gov</a:t>
            </a:r>
            <a:endParaRPr lang="en-US" sz="2400" dirty="0"/>
          </a:p>
          <a:p>
            <a:pPr algn="ctr"/>
            <a:r>
              <a:rPr lang="en-US" sz="2400" dirty="0"/>
              <a:t>(502) 564-8100</a:t>
            </a:r>
          </a:p>
          <a:p>
            <a:pPr algn="ctr"/>
            <a:r>
              <a:rPr lang="en-US" sz="2400" dirty="0"/>
              <a:t>Ext. 59153</a:t>
            </a:r>
          </a:p>
        </p:txBody>
      </p:sp>
    </p:spTree>
    <p:extLst>
      <p:ext uri="{BB962C8B-B14F-4D97-AF65-F5344CB8AC3E}">
        <p14:creationId xmlns:p14="http://schemas.microsoft.com/office/powerpoint/2010/main" val="2107519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80" y="685800"/>
            <a:ext cx="8229600" cy="1066800"/>
          </a:xfrm>
        </p:spPr>
        <p:txBody>
          <a:bodyPr>
            <a:normAutofit/>
          </a:bodyPr>
          <a:lstStyle/>
          <a:p>
            <a:pPr algn="ctr"/>
            <a:r>
              <a:rPr lang="en-US" dirty="0"/>
              <a:t>Personnel Cabinet</a:t>
            </a:r>
            <a:br>
              <a:rPr lang="en-US" dirty="0"/>
            </a:br>
            <a:r>
              <a:rPr lang="en-US" sz="2000" dirty="0"/>
              <a:t>(</a:t>
            </a:r>
            <a:r>
              <a:rPr lang="en-US" sz="2200" dirty="0"/>
              <a:t>Approximately </a:t>
            </a:r>
            <a:r>
              <a:rPr lang="en-US" sz="2200" dirty="0">
                <a:solidFill>
                  <a:schemeClr val="tx1"/>
                </a:solidFill>
              </a:rPr>
              <a:t>150 Employees)</a:t>
            </a:r>
            <a:endParaRPr lang="en-US" sz="2200" dirty="0"/>
          </a:p>
        </p:txBody>
      </p:sp>
      <p:sp>
        <p:nvSpPr>
          <p:cNvPr id="3" name="Content Placeholder 2"/>
          <p:cNvSpPr>
            <a:spLocks noGrp="1"/>
          </p:cNvSpPr>
          <p:nvPr>
            <p:ph idx="1"/>
          </p:nvPr>
        </p:nvSpPr>
        <p:spPr>
          <a:xfrm>
            <a:off x="838200" y="1905000"/>
            <a:ext cx="7571162" cy="3733800"/>
          </a:xfrm>
        </p:spPr>
        <p:txBody>
          <a:bodyPr>
            <a:normAutofit/>
          </a:bodyPr>
          <a:lstStyle/>
          <a:p>
            <a:pPr algn="just">
              <a:buFont typeface="Arial" panose="020B0604020202020204" pitchFamily="34" charset="0"/>
              <a:buChar char="•"/>
            </a:pPr>
            <a:r>
              <a:rPr lang="en-US" sz="2400" dirty="0">
                <a:solidFill>
                  <a:schemeClr val="tx1"/>
                </a:solidFill>
              </a:rPr>
              <a:t>Provides human resources management, policy, guidance, and administrative support for state agencies of the Commonwealth.</a:t>
            </a:r>
          </a:p>
          <a:p>
            <a:pPr algn="just">
              <a:buFont typeface="Arial" panose="020B0604020202020204" pitchFamily="34" charset="0"/>
              <a:buChar char="•"/>
            </a:pPr>
            <a:r>
              <a:rPr lang="en-US" sz="2400" dirty="0">
                <a:solidFill>
                  <a:schemeClr val="tx1"/>
                </a:solidFill>
              </a:rPr>
              <a:t>Operates the Kentucky Employees’ Health Plan (KEHP) and the Workers’ Compensation program.</a:t>
            </a:r>
          </a:p>
          <a:p>
            <a:pPr algn="just">
              <a:buFont typeface="Arial" panose="020B0604020202020204" pitchFamily="34" charset="0"/>
              <a:buChar char="•"/>
            </a:pPr>
            <a:r>
              <a:rPr lang="en-US" sz="2400" dirty="0">
                <a:solidFill>
                  <a:schemeClr val="tx1"/>
                </a:solidFill>
              </a:rPr>
              <a:t>Provides services to every agency of state government, including school districts, many quasi-governmental entities, and some counties.</a:t>
            </a:r>
          </a:p>
        </p:txBody>
      </p:sp>
      <p:sp>
        <p:nvSpPr>
          <p:cNvPr id="5" name="Footer Placeholder 4"/>
          <p:cNvSpPr>
            <a:spLocks noGrp="1"/>
          </p:cNvSpPr>
          <p:nvPr>
            <p:ph type="ftr" sz="quarter" idx="11"/>
          </p:nvPr>
        </p:nvSpPr>
        <p:spPr/>
        <p:txBody>
          <a:bodyPr/>
          <a:lstStyle/>
          <a:p>
            <a:r>
              <a:rPr lang="en-US" dirty="0"/>
              <a:t>LRC Office of Budget Review</a:t>
            </a:r>
          </a:p>
        </p:txBody>
      </p:sp>
      <p:sp>
        <p:nvSpPr>
          <p:cNvPr id="4" name="Slide Number Placeholder 3"/>
          <p:cNvSpPr>
            <a:spLocks noGrp="1"/>
          </p:cNvSpPr>
          <p:nvPr>
            <p:ph type="sldNum" sz="quarter" idx="12"/>
          </p:nvPr>
        </p:nvSpPr>
        <p:spPr/>
        <p:txBody>
          <a:bodyPr/>
          <a:lstStyle/>
          <a:p>
            <a:fld id="{E75BD6E0-CBC4-4B0E-8789-88250BB53F6B}" type="slidenum">
              <a:rPr lang="en-US" smtClean="0"/>
              <a:pPr/>
              <a:t>2</a:t>
            </a:fld>
            <a:endParaRPr lang="en-US" dirty="0"/>
          </a:p>
        </p:txBody>
      </p:sp>
    </p:spTree>
    <p:extLst>
      <p:ext uri="{BB962C8B-B14F-4D97-AF65-F5344CB8AC3E}">
        <p14:creationId xmlns:p14="http://schemas.microsoft.com/office/powerpoint/2010/main" val="2065513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LRC Office of Budget Review</a:t>
            </a:r>
            <a:endParaRPr lang="en-US" dirty="0"/>
          </a:p>
        </p:txBody>
      </p:sp>
      <p:sp>
        <p:nvSpPr>
          <p:cNvPr id="3" name="Slide Number Placeholder 2"/>
          <p:cNvSpPr>
            <a:spLocks noGrp="1"/>
          </p:cNvSpPr>
          <p:nvPr>
            <p:ph type="sldNum" sz="quarter" idx="12"/>
          </p:nvPr>
        </p:nvSpPr>
        <p:spPr/>
        <p:txBody>
          <a:bodyPr/>
          <a:lstStyle/>
          <a:p>
            <a:fld id="{E75BD6E0-CBC4-4B0E-8789-88250BB53F6B}" type="slidenum">
              <a:rPr lang="en-US" smtClean="0"/>
              <a:pPr/>
              <a:t>3</a:t>
            </a:fld>
            <a:endParaRPr lang="en-US" dirty="0"/>
          </a:p>
        </p:txBody>
      </p:sp>
      <p:sp>
        <p:nvSpPr>
          <p:cNvPr id="4" name="Title 5"/>
          <p:cNvSpPr txBox="1">
            <a:spLocks/>
          </p:cNvSpPr>
          <p:nvPr/>
        </p:nvSpPr>
        <p:spPr>
          <a:xfrm>
            <a:off x="801290" y="1219200"/>
            <a:ext cx="75438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dirty="0"/>
              <a:t>Budget Appropriation Units</a:t>
            </a:r>
          </a:p>
        </p:txBody>
      </p:sp>
      <p:graphicFrame>
        <p:nvGraphicFramePr>
          <p:cNvPr id="5" name="Diagram 4"/>
          <p:cNvGraphicFramePr/>
          <p:nvPr>
            <p:extLst>
              <p:ext uri="{D42A27DB-BD31-4B8C-83A1-F6EECF244321}">
                <p14:modId xmlns:p14="http://schemas.microsoft.com/office/powerpoint/2010/main" val="2869868446"/>
              </p:ext>
            </p:extLst>
          </p:nvPr>
        </p:nvGraphicFramePr>
        <p:xfrm>
          <a:off x="990600" y="1600200"/>
          <a:ext cx="71628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91624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schemeClr val="bg1"/>
                </a:solidFill>
              </a:rPr>
              <a:t>LRC Office of Budget Review</a:t>
            </a:r>
          </a:p>
        </p:txBody>
      </p:sp>
      <p:sp>
        <p:nvSpPr>
          <p:cNvPr id="9" name="Slide Number Placeholder 8"/>
          <p:cNvSpPr>
            <a:spLocks noGrp="1"/>
          </p:cNvSpPr>
          <p:nvPr>
            <p:ph type="sldNum" sz="quarter" idx="12"/>
          </p:nvPr>
        </p:nvSpPr>
        <p:spPr/>
        <p:txBody>
          <a:bodyPr/>
          <a:lstStyle/>
          <a:p>
            <a:fld id="{8F2EBA98-7E73-49DA-82D4-9206415F35B0}" type="slidenum">
              <a:rPr lang="en-US" smtClean="0">
                <a:solidFill>
                  <a:schemeClr val="bg1"/>
                </a:solidFill>
              </a:rPr>
              <a:pPr/>
              <a:t>4</a:t>
            </a:fld>
            <a:endParaRPr lang="en-US" dirty="0">
              <a:solidFill>
                <a:schemeClr val="bg1"/>
              </a:solidFill>
            </a:endParaRPr>
          </a:p>
        </p:txBody>
      </p:sp>
      <p:sp>
        <p:nvSpPr>
          <p:cNvPr id="3" name="Title 2"/>
          <p:cNvSpPr>
            <a:spLocks noGrp="1"/>
          </p:cNvSpPr>
          <p:nvPr>
            <p:ph type="title" idx="4294967295"/>
          </p:nvPr>
        </p:nvSpPr>
        <p:spPr>
          <a:xfrm>
            <a:off x="0" y="335279"/>
            <a:ext cx="9144000" cy="688658"/>
          </a:xfrm>
        </p:spPr>
        <p:txBody>
          <a:bodyPr>
            <a:normAutofit fontScale="90000"/>
          </a:bodyPr>
          <a:lstStyle/>
          <a:p>
            <a:pPr algn="ctr"/>
            <a:r>
              <a:rPr lang="en-US" sz="3600" dirty="0"/>
              <a:t>Personnel Appropriations </a:t>
            </a:r>
            <a:r>
              <a:rPr lang="en-US" sz="3600" dirty="0" err="1"/>
              <a:t>FY25</a:t>
            </a:r>
            <a:br>
              <a:rPr lang="en-US" sz="3600" dirty="0"/>
            </a:br>
            <a:r>
              <a:rPr lang="en-US" sz="3600" dirty="0"/>
              <a:t>Source of Funds</a:t>
            </a:r>
          </a:p>
        </p:txBody>
      </p:sp>
      <p:sp>
        <p:nvSpPr>
          <p:cNvPr id="6" name="TextBox 5"/>
          <p:cNvSpPr txBox="1"/>
          <p:nvPr/>
        </p:nvSpPr>
        <p:spPr>
          <a:xfrm>
            <a:off x="6948625" y="5871978"/>
            <a:ext cx="1937455" cy="461665"/>
          </a:xfrm>
          <a:prstGeom prst="rect">
            <a:avLst/>
          </a:prstGeom>
          <a:noFill/>
        </p:spPr>
        <p:txBody>
          <a:bodyPr wrap="square" rtlCol="0">
            <a:spAutoFit/>
          </a:bodyPr>
          <a:lstStyle/>
          <a:p>
            <a:r>
              <a:rPr lang="en-US" sz="1200" dirty="0">
                <a:cs typeface="Times New Roman" panose="02020603050405020304" pitchFamily="18" charset="0"/>
              </a:rPr>
              <a:t>Source: 2024 Budget of the Commonwealth</a:t>
            </a:r>
          </a:p>
        </p:txBody>
      </p:sp>
      <p:graphicFrame>
        <p:nvGraphicFramePr>
          <p:cNvPr id="15" name="Chart 14"/>
          <p:cNvGraphicFramePr/>
          <p:nvPr>
            <p:extLst>
              <p:ext uri="{D42A27DB-BD31-4B8C-83A1-F6EECF244321}">
                <p14:modId xmlns:p14="http://schemas.microsoft.com/office/powerpoint/2010/main" val="2535341996"/>
              </p:ext>
            </p:extLst>
          </p:nvPr>
        </p:nvGraphicFramePr>
        <p:xfrm>
          <a:off x="1028700" y="1023937"/>
          <a:ext cx="7086600" cy="50608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109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schemeClr val="bg1"/>
                </a:solidFill>
              </a:rPr>
              <a:t>LRC Office of Budget Review</a:t>
            </a:r>
          </a:p>
        </p:txBody>
      </p:sp>
      <p:sp>
        <p:nvSpPr>
          <p:cNvPr id="9" name="Slide Number Placeholder 8"/>
          <p:cNvSpPr>
            <a:spLocks noGrp="1"/>
          </p:cNvSpPr>
          <p:nvPr>
            <p:ph type="sldNum" sz="quarter" idx="12"/>
          </p:nvPr>
        </p:nvSpPr>
        <p:spPr/>
        <p:txBody>
          <a:bodyPr/>
          <a:lstStyle/>
          <a:p>
            <a:fld id="{8F2EBA98-7E73-49DA-82D4-9206415F35B0}" type="slidenum">
              <a:rPr lang="en-US" smtClean="0">
                <a:solidFill>
                  <a:schemeClr val="bg1"/>
                </a:solidFill>
              </a:rPr>
              <a:pPr/>
              <a:t>5</a:t>
            </a:fld>
            <a:endParaRPr lang="en-US" dirty="0">
              <a:solidFill>
                <a:schemeClr val="bg1"/>
              </a:solidFill>
            </a:endParaRPr>
          </a:p>
        </p:txBody>
      </p:sp>
      <p:sp>
        <p:nvSpPr>
          <p:cNvPr id="3" name="Title 2"/>
          <p:cNvSpPr>
            <a:spLocks noGrp="1"/>
          </p:cNvSpPr>
          <p:nvPr>
            <p:ph type="title" idx="4294967295"/>
          </p:nvPr>
        </p:nvSpPr>
        <p:spPr>
          <a:xfrm>
            <a:off x="0" y="335279"/>
            <a:ext cx="9144000" cy="688658"/>
          </a:xfrm>
        </p:spPr>
        <p:txBody>
          <a:bodyPr>
            <a:normAutofit fontScale="90000"/>
          </a:bodyPr>
          <a:lstStyle/>
          <a:p>
            <a:pPr algn="ctr"/>
            <a:r>
              <a:rPr lang="en-US" sz="3600" dirty="0"/>
              <a:t>Personnel Appropriations </a:t>
            </a:r>
            <a:r>
              <a:rPr lang="en-US" sz="3600" dirty="0" err="1"/>
              <a:t>FY25</a:t>
            </a:r>
            <a:br>
              <a:rPr lang="en-US" sz="3600" dirty="0"/>
            </a:br>
            <a:r>
              <a:rPr lang="en-US" sz="3600" dirty="0"/>
              <a:t>Appropriation Unit</a:t>
            </a:r>
          </a:p>
        </p:txBody>
      </p:sp>
      <p:sp>
        <p:nvSpPr>
          <p:cNvPr id="6" name="TextBox 5"/>
          <p:cNvSpPr txBox="1"/>
          <p:nvPr/>
        </p:nvSpPr>
        <p:spPr>
          <a:xfrm>
            <a:off x="6948625" y="5871978"/>
            <a:ext cx="1937455" cy="461665"/>
          </a:xfrm>
          <a:prstGeom prst="rect">
            <a:avLst/>
          </a:prstGeom>
          <a:noFill/>
        </p:spPr>
        <p:txBody>
          <a:bodyPr wrap="square" rtlCol="0">
            <a:spAutoFit/>
          </a:bodyPr>
          <a:lstStyle/>
          <a:p>
            <a:r>
              <a:rPr lang="en-US" sz="1200" dirty="0">
                <a:cs typeface="Times New Roman" panose="02020603050405020304" pitchFamily="18" charset="0"/>
              </a:rPr>
              <a:t>Source: 2024 Budget of the Commonwealth</a:t>
            </a:r>
          </a:p>
        </p:txBody>
      </p:sp>
      <p:graphicFrame>
        <p:nvGraphicFramePr>
          <p:cNvPr id="15" name="Chart 14"/>
          <p:cNvGraphicFramePr/>
          <p:nvPr>
            <p:extLst>
              <p:ext uri="{D42A27DB-BD31-4B8C-83A1-F6EECF244321}">
                <p14:modId xmlns:p14="http://schemas.microsoft.com/office/powerpoint/2010/main" val="1427461460"/>
              </p:ext>
            </p:extLst>
          </p:nvPr>
        </p:nvGraphicFramePr>
        <p:xfrm>
          <a:off x="1028700" y="1023937"/>
          <a:ext cx="7086600" cy="50608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82531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schemeClr val="bg1"/>
                </a:solidFill>
              </a:rPr>
              <a:t>LRC Office of Budget Review</a:t>
            </a:r>
          </a:p>
        </p:txBody>
      </p:sp>
      <p:sp>
        <p:nvSpPr>
          <p:cNvPr id="9" name="Slide Number Placeholder 8"/>
          <p:cNvSpPr>
            <a:spLocks noGrp="1"/>
          </p:cNvSpPr>
          <p:nvPr>
            <p:ph type="sldNum" sz="quarter" idx="12"/>
          </p:nvPr>
        </p:nvSpPr>
        <p:spPr/>
        <p:txBody>
          <a:bodyPr/>
          <a:lstStyle/>
          <a:p>
            <a:fld id="{8F2EBA98-7E73-49DA-82D4-9206415F35B0}" type="slidenum">
              <a:rPr lang="en-US" smtClean="0">
                <a:solidFill>
                  <a:schemeClr val="bg1"/>
                </a:solidFill>
              </a:rPr>
              <a:pPr/>
              <a:t>6</a:t>
            </a:fld>
            <a:endParaRPr lang="en-US" dirty="0">
              <a:solidFill>
                <a:schemeClr val="bg1"/>
              </a:solidFill>
            </a:endParaRPr>
          </a:p>
        </p:txBody>
      </p:sp>
      <p:sp>
        <p:nvSpPr>
          <p:cNvPr id="3" name="Title 2"/>
          <p:cNvSpPr>
            <a:spLocks noGrp="1"/>
          </p:cNvSpPr>
          <p:nvPr>
            <p:ph type="title" idx="4294967295"/>
          </p:nvPr>
        </p:nvSpPr>
        <p:spPr>
          <a:xfrm>
            <a:off x="0" y="335279"/>
            <a:ext cx="9144000" cy="688658"/>
          </a:xfrm>
        </p:spPr>
        <p:txBody>
          <a:bodyPr>
            <a:normAutofit fontScale="90000"/>
          </a:bodyPr>
          <a:lstStyle/>
          <a:p>
            <a:pPr algn="ctr"/>
            <a:r>
              <a:rPr lang="en-US" sz="3600" dirty="0"/>
              <a:t>Personnel Appropriations </a:t>
            </a:r>
            <a:r>
              <a:rPr lang="en-US" sz="3600" dirty="0" err="1"/>
              <a:t>FY26</a:t>
            </a:r>
            <a:br>
              <a:rPr lang="en-US" sz="3600" dirty="0"/>
            </a:br>
            <a:r>
              <a:rPr lang="en-US" sz="3600" dirty="0"/>
              <a:t>Source of Funds</a:t>
            </a:r>
          </a:p>
        </p:txBody>
      </p:sp>
      <p:sp>
        <p:nvSpPr>
          <p:cNvPr id="6" name="TextBox 5"/>
          <p:cNvSpPr txBox="1"/>
          <p:nvPr/>
        </p:nvSpPr>
        <p:spPr>
          <a:xfrm>
            <a:off x="6948625" y="5871978"/>
            <a:ext cx="1937455" cy="461665"/>
          </a:xfrm>
          <a:prstGeom prst="rect">
            <a:avLst/>
          </a:prstGeom>
          <a:noFill/>
        </p:spPr>
        <p:txBody>
          <a:bodyPr wrap="square" rtlCol="0">
            <a:spAutoFit/>
          </a:bodyPr>
          <a:lstStyle/>
          <a:p>
            <a:r>
              <a:rPr lang="en-US" sz="1200" dirty="0">
                <a:cs typeface="Times New Roman" panose="02020603050405020304" pitchFamily="18" charset="0"/>
              </a:rPr>
              <a:t>Source: 2024 Budget of the Commonwealth</a:t>
            </a:r>
          </a:p>
        </p:txBody>
      </p:sp>
      <p:graphicFrame>
        <p:nvGraphicFramePr>
          <p:cNvPr id="15" name="Chart 14"/>
          <p:cNvGraphicFramePr/>
          <p:nvPr>
            <p:extLst>
              <p:ext uri="{D42A27DB-BD31-4B8C-83A1-F6EECF244321}">
                <p14:modId xmlns:p14="http://schemas.microsoft.com/office/powerpoint/2010/main" val="2082292147"/>
              </p:ext>
            </p:extLst>
          </p:nvPr>
        </p:nvGraphicFramePr>
        <p:xfrm>
          <a:off x="1028700" y="1023937"/>
          <a:ext cx="7086600" cy="50608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5239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schemeClr val="bg1"/>
                </a:solidFill>
              </a:rPr>
              <a:t>LRC Office of Budget Review</a:t>
            </a:r>
          </a:p>
        </p:txBody>
      </p:sp>
      <p:sp>
        <p:nvSpPr>
          <p:cNvPr id="9" name="Slide Number Placeholder 8"/>
          <p:cNvSpPr>
            <a:spLocks noGrp="1"/>
          </p:cNvSpPr>
          <p:nvPr>
            <p:ph type="sldNum" sz="quarter" idx="12"/>
          </p:nvPr>
        </p:nvSpPr>
        <p:spPr/>
        <p:txBody>
          <a:bodyPr/>
          <a:lstStyle/>
          <a:p>
            <a:fld id="{8F2EBA98-7E73-49DA-82D4-9206415F35B0}" type="slidenum">
              <a:rPr lang="en-US" smtClean="0">
                <a:solidFill>
                  <a:schemeClr val="bg1"/>
                </a:solidFill>
              </a:rPr>
              <a:pPr/>
              <a:t>7</a:t>
            </a:fld>
            <a:endParaRPr lang="en-US" dirty="0">
              <a:solidFill>
                <a:schemeClr val="bg1"/>
              </a:solidFill>
            </a:endParaRPr>
          </a:p>
        </p:txBody>
      </p:sp>
      <p:sp>
        <p:nvSpPr>
          <p:cNvPr id="3" name="Title 2"/>
          <p:cNvSpPr>
            <a:spLocks noGrp="1"/>
          </p:cNvSpPr>
          <p:nvPr>
            <p:ph type="title" idx="4294967295"/>
          </p:nvPr>
        </p:nvSpPr>
        <p:spPr>
          <a:xfrm>
            <a:off x="0" y="335279"/>
            <a:ext cx="9144000" cy="688658"/>
          </a:xfrm>
        </p:spPr>
        <p:txBody>
          <a:bodyPr>
            <a:normAutofit fontScale="90000"/>
          </a:bodyPr>
          <a:lstStyle/>
          <a:p>
            <a:pPr algn="ctr"/>
            <a:r>
              <a:rPr lang="en-US" sz="3600" dirty="0"/>
              <a:t>Personnel Appropriations </a:t>
            </a:r>
            <a:r>
              <a:rPr lang="en-US" sz="3600" dirty="0" err="1"/>
              <a:t>FY26</a:t>
            </a:r>
            <a:br>
              <a:rPr lang="en-US" sz="3600" dirty="0"/>
            </a:br>
            <a:r>
              <a:rPr lang="en-US" sz="3600" dirty="0"/>
              <a:t>Appropriation Unit</a:t>
            </a:r>
          </a:p>
        </p:txBody>
      </p:sp>
      <p:sp>
        <p:nvSpPr>
          <p:cNvPr id="6" name="TextBox 5"/>
          <p:cNvSpPr txBox="1"/>
          <p:nvPr/>
        </p:nvSpPr>
        <p:spPr>
          <a:xfrm>
            <a:off x="6948625" y="5871978"/>
            <a:ext cx="1937455" cy="461665"/>
          </a:xfrm>
          <a:prstGeom prst="rect">
            <a:avLst/>
          </a:prstGeom>
          <a:noFill/>
        </p:spPr>
        <p:txBody>
          <a:bodyPr wrap="square" rtlCol="0">
            <a:spAutoFit/>
          </a:bodyPr>
          <a:lstStyle/>
          <a:p>
            <a:r>
              <a:rPr lang="en-US" sz="1200" dirty="0">
                <a:cs typeface="Times New Roman" panose="02020603050405020304" pitchFamily="18" charset="0"/>
              </a:rPr>
              <a:t>Source: 2024 Budget of the Commonwealth</a:t>
            </a:r>
          </a:p>
        </p:txBody>
      </p:sp>
      <p:graphicFrame>
        <p:nvGraphicFramePr>
          <p:cNvPr id="15" name="Chart 14"/>
          <p:cNvGraphicFramePr/>
          <p:nvPr>
            <p:extLst>
              <p:ext uri="{D42A27DB-BD31-4B8C-83A1-F6EECF244321}">
                <p14:modId xmlns:p14="http://schemas.microsoft.com/office/powerpoint/2010/main" val="3120664841"/>
              </p:ext>
            </p:extLst>
          </p:nvPr>
        </p:nvGraphicFramePr>
        <p:xfrm>
          <a:off x="1028700" y="1023937"/>
          <a:ext cx="7086600" cy="50608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77163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4359"/>
            <a:ext cx="3048000" cy="2286000"/>
          </a:xfrm>
        </p:spPr>
        <p:txBody>
          <a:bodyPr>
            <a:normAutofit/>
          </a:bodyPr>
          <a:lstStyle/>
          <a:p>
            <a:pPr algn="ctr"/>
            <a:r>
              <a:rPr lang="en-US" sz="2800" dirty="0"/>
              <a:t>General Operations</a:t>
            </a:r>
            <a:br>
              <a:rPr lang="en-US" sz="2800" dirty="0"/>
            </a:br>
            <a:r>
              <a:rPr lang="en-US" sz="1800" dirty="0"/>
              <a:t>(130 Employees)</a:t>
            </a:r>
            <a:br>
              <a:rPr lang="en-US" sz="2800" dirty="0"/>
            </a:br>
            <a:endParaRPr lang="en-US" sz="1800" dirty="0"/>
          </a:p>
        </p:txBody>
      </p:sp>
      <p:sp>
        <p:nvSpPr>
          <p:cNvPr id="9" name="Content Placeholder 8"/>
          <p:cNvSpPr>
            <a:spLocks noGrp="1"/>
          </p:cNvSpPr>
          <p:nvPr>
            <p:ph idx="1"/>
          </p:nvPr>
        </p:nvSpPr>
        <p:spPr>
          <a:xfrm>
            <a:off x="3460237" y="731519"/>
            <a:ext cx="5009393" cy="5516881"/>
          </a:xfrm>
        </p:spPr>
        <p:txBody>
          <a:bodyPr>
            <a:normAutofit/>
          </a:bodyPr>
          <a:lstStyle/>
          <a:p>
            <a:pPr marL="201168" lvl="1" indent="0" algn="just">
              <a:lnSpc>
                <a:spcPct val="80000"/>
              </a:lnSpc>
              <a:buNone/>
            </a:pPr>
            <a:r>
              <a:rPr lang="en-US" sz="1700" b="1" dirty="0"/>
              <a:t>Total of </a:t>
            </a:r>
            <a:r>
              <a:rPr lang="en-US" sz="1700" b="1" u="sng" dirty="0"/>
              <a:t>five</a:t>
            </a:r>
            <a:r>
              <a:rPr lang="en-US" sz="1700" b="1" dirty="0"/>
              <a:t> budgetary programs:</a:t>
            </a:r>
          </a:p>
          <a:p>
            <a:pPr lvl="1" algn="just">
              <a:lnSpc>
                <a:spcPct val="80000"/>
              </a:lnSpc>
              <a:buFont typeface="Arial" panose="020B0604020202020204" pitchFamily="34" charset="0"/>
              <a:buChar char="•"/>
            </a:pPr>
            <a:r>
              <a:rPr lang="en-US" sz="1700" b="1" dirty="0"/>
              <a:t>General Administration</a:t>
            </a:r>
          </a:p>
          <a:p>
            <a:pPr lvl="1" algn="just">
              <a:lnSpc>
                <a:spcPct val="80000"/>
              </a:lnSpc>
              <a:buFont typeface="Arial" panose="020B0604020202020204" pitchFamily="34" charset="0"/>
              <a:buChar char="•"/>
            </a:pPr>
            <a:r>
              <a:rPr lang="en-US" sz="1700" b="1" dirty="0"/>
              <a:t>Governmental Services Center</a:t>
            </a:r>
          </a:p>
          <a:p>
            <a:pPr lvl="1" algn="just">
              <a:lnSpc>
                <a:spcPct val="80000"/>
              </a:lnSpc>
              <a:buFont typeface="Arial" panose="020B0604020202020204" pitchFamily="34" charset="0"/>
              <a:buChar char="•"/>
            </a:pPr>
            <a:r>
              <a:rPr lang="en-US" sz="1700" b="1" dirty="0"/>
              <a:t>Employee Relations </a:t>
            </a:r>
          </a:p>
          <a:p>
            <a:pPr lvl="1" algn="just">
              <a:lnSpc>
                <a:spcPct val="80000"/>
              </a:lnSpc>
              <a:buFont typeface="Arial" panose="020B0604020202020204" pitchFamily="34" charset="0"/>
              <a:buChar char="•"/>
            </a:pPr>
            <a:r>
              <a:rPr lang="en-US" sz="1700" b="1" dirty="0"/>
              <a:t>Employee Insurance</a:t>
            </a:r>
          </a:p>
          <a:p>
            <a:pPr lvl="1" algn="just">
              <a:lnSpc>
                <a:spcPct val="80000"/>
              </a:lnSpc>
              <a:buFont typeface="Arial" panose="020B0604020202020204" pitchFamily="34" charset="0"/>
              <a:buChar char="•"/>
            </a:pPr>
            <a:r>
              <a:rPr lang="en-US" sz="1700" b="1" dirty="0"/>
              <a:t>Personnel Administration</a:t>
            </a:r>
          </a:p>
          <a:p>
            <a:pPr marL="201168" lvl="1" indent="0" algn="just">
              <a:lnSpc>
                <a:spcPct val="80000"/>
              </a:lnSpc>
              <a:buNone/>
            </a:pPr>
            <a:endParaRPr lang="en-US" sz="1700" b="1" dirty="0"/>
          </a:p>
          <a:p>
            <a:pPr marL="201168" lvl="1" indent="0" algn="just">
              <a:lnSpc>
                <a:spcPct val="80000"/>
              </a:lnSpc>
              <a:buNone/>
            </a:pPr>
            <a:r>
              <a:rPr lang="en-US" sz="1700" dirty="0"/>
              <a:t>Budget Detail:</a:t>
            </a:r>
          </a:p>
          <a:p>
            <a:pPr marL="171450" indent="-171450" algn="just">
              <a:buFont typeface="Arial" panose="020B0604020202020204" pitchFamily="34" charset="0"/>
              <a:buChar char="•"/>
            </a:pPr>
            <a:r>
              <a:rPr lang="en-US" sz="1800" dirty="0">
                <a:solidFill>
                  <a:schemeClr val="tx1"/>
                </a:solidFill>
              </a:rPr>
              <a:t>Restricted Fund revenues for this unit consist primarily of fees from other state agencies, which include pro-rata assessment for use of </a:t>
            </a:r>
            <a:r>
              <a:rPr lang="en-US" sz="1800" dirty="0" err="1">
                <a:solidFill>
                  <a:schemeClr val="tx1"/>
                </a:solidFill>
              </a:rPr>
              <a:t>KHRIS</a:t>
            </a:r>
            <a:r>
              <a:rPr lang="en-US" sz="1800" dirty="0">
                <a:solidFill>
                  <a:schemeClr val="tx1"/>
                </a:solidFill>
              </a:rPr>
              <a:t> systems, Employee Benefit Assessment charges, and life insurance program fees paid to the Cabinet. </a:t>
            </a:r>
          </a:p>
          <a:p>
            <a:pPr marL="171450" indent="-171450" algn="just">
              <a:buFont typeface="Arial" panose="020B0604020202020204" pitchFamily="34" charset="0"/>
              <a:buChar char="•"/>
            </a:pPr>
            <a:r>
              <a:rPr lang="en-US" sz="1800" dirty="0">
                <a:solidFill>
                  <a:schemeClr val="tx1"/>
                </a:solidFill>
              </a:rPr>
              <a:t>Historically, restricted funds were transferred to the General Fund to support KHRIS debt service (pro rata assessment). These bonds retired in 2021, requiring no further transfers. </a:t>
            </a:r>
          </a:p>
          <a:p>
            <a:pPr marL="171450" indent="-171450" algn="just">
              <a:buFont typeface="Arial" panose="020B0604020202020204" pitchFamily="34" charset="0"/>
              <a:buChar char="•"/>
            </a:pPr>
            <a:endParaRPr lang="en-US" sz="4000" dirty="0"/>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70663955"/>
              </p:ext>
            </p:extLst>
          </p:nvPr>
        </p:nvGraphicFramePr>
        <p:xfrm>
          <a:off x="76197" y="3048000"/>
          <a:ext cx="2895602" cy="1066799"/>
        </p:xfrm>
        <a:graphic>
          <a:graphicData uri="http://schemas.openxmlformats.org/drawingml/2006/table">
            <a:tbl>
              <a:tblPr firstRow="1" bandRow="1">
                <a:tableStyleId>{5C22544A-7EE6-4342-B048-85BDC9FD1C3A}</a:tableStyleId>
              </a:tblPr>
              <a:tblGrid>
                <a:gridCol w="705458">
                  <a:extLst>
                    <a:ext uri="{9D8B030D-6E8A-4147-A177-3AD203B41FA5}">
                      <a16:colId xmlns:a16="http://schemas.microsoft.com/office/drawing/2014/main" val="20000"/>
                    </a:ext>
                  </a:extLst>
                </a:gridCol>
                <a:gridCol w="1095072">
                  <a:extLst>
                    <a:ext uri="{9D8B030D-6E8A-4147-A177-3AD203B41FA5}">
                      <a16:colId xmlns:a16="http://schemas.microsoft.com/office/drawing/2014/main" val="20001"/>
                    </a:ext>
                  </a:extLst>
                </a:gridCol>
                <a:gridCol w="1095072">
                  <a:extLst>
                    <a:ext uri="{9D8B030D-6E8A-4147-A177-3AD203B41FA5}">
                      <a16:colId xmlns:a16="http://schemas.microsoft.com/office/drawing/2014/main" val="20002"/>
                    </a:ext>
                  </a:extLst>
                </a:gridCol>
              </a:tblGrid>
              <a:tr h="342512">
                <a:tc gridSpan="3">
                  <a:txBody>
                    <a:bodyPr/>
                    <a:lstStyle/>
                    <a:p>
                      <a:pPr algn="ctr" fontAlgn="b"/>
                      <a:r>
                        <a:rPr lang="en-US" sz="1400" b="1" i="0" u="none" strike="noStrike" dirty="0">
                          <a:solidFill>
                            <a:schemeClr val="bg1"/>
                          </a:solidFill>
                          <a:effectLst/>
                          <a:latin typeface="Calibri" panose="020F0502020204030204" pitchFamily="34" charset="0"/>
                        </a:rPr>
                        <a:t>Appropriation</a:t>
                      </a:r>
                    </a:p>
                  </a:txBody>
                  <a:tcPr marL="9525" marR="9525" marT="9525"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3075">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 25</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 26</a:t>
                      </a:r>
                    </a:p>
                  </a:txBody>
                  <a:tcPr marL="9525" marR="9525" marT="9525" marB="0" anchor="b"/>
                </a:tc>
                <a:extLst>
                  <a:ext uri="{0D108BD9-81ED-4DB2-BD59-A6C34878D82A}">
                    <a16:rowId xmlns:a16="http://schemas.microsoft.com/office/drawing/2014/main" val="10001"/>
                  </a:ext>
                </a:extLst>
              </a:tr>
              <a:tr h="258137">
                <a:tc>
                  <a:txBody>
                    <a:bodyPr/>
                    <a:lstStyle/>
                    <a:p>
                      <a:pPr algn="l" fontAlgn="b"/>
                      <a:r>
                        <a:rPr lang="en-US" sz="1400" b="0" i="0" u="none" strike="noStrike" dirty="0">
                          <a:solidFill>
                            <a:srgbClr val="000000"/>
                          </a:solidFill>
                          <a:effectLst/>
                          <a:latin typeface="Calibri" panose="020F0502020204030204" pitchFamily="34" charset="0"/>
                        </a:rPr>
                        <a:t>RSTD</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33,776,000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33,296,500</a:t>
                      </a:r>
                    </a:p>
                  </a:txBody>
                  <a:tcPr marL="9525" marR="9525" marT="9525" marB="0"/>
                </a:tc>
                <a:extLst>
                  <a:ext uri="{0D108BD9-81ED-4DB2-BD59-A6C34878D82A}">
                    <a16:rowId xmlns:a16="http://schemas.microsoft.com/office/drawing/2014/main" val="10002"/>
                  </a:ext>
                </a:extLst>
              </a:tr>
              <a:tr h="233075">
                <a:tc>
                  <a:txBody>
                    <a:bodyPr/>
                    <a:lstStyle/>
                    <a:p>
                      <a:pPr algn="l" fontAlgn="b"/>
                      <a:r>
                        <a:rPr lang="en-US" sz="1400" b="1" i="0" u="none" strike="noStrike" dirty="0">
                          <a:solidFill>
                            <a:srgbClr val="000000"/>
                          </a:solidFill>
                          <a:effectLst/>
                          <a:latin typeface="Calibri" panose="020F0502020204030204" pitchFamily="34" charset="0"/>
                        </a:rPr>
                        <a:t>Total</a:t>
                      </a:r>
                    </a:p>
                  </a:txBody>
                  <a:tcPr marL="9525" marR="9525" marT="9525" marB="0" anchor="b"/>
                </a:tc>
                <a:tc>
                  <a:txBody>
                    <a:bodyPr/>
                    <a:lstStyle/>
                    <a:p>
                      <a:pPr algn="r" fontAlgn="b"/>
                      <a:r>
                        <a:rPr lang="en-US" sz="1400" b="1" i="0" u="none" strike="noStrike" dirty="0">
                          <a:solidFill>
                            <a:srgbClr val="000000"/>
                          </a:solidFill>
                          <a:effectLst/>
                          <a:latin typeface="Calibri" panose="020F0502020204030204" pitchFamily="34" charset="0"/>
                        </a:rPr>
                        <a:t>33,776,000</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33,296,500</a:t>
                      </a:r>
                    </a:p>
                  </a:txBody>
                  <a:tcPr marL="9525" marR="9525" marT="9525"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16523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007" y="304800"/>
            <a:ext cx="8119704" cy="1450757"/>
          </a:xfrm>
        </p:spPr>
        <p:txBody>
          <a:bodyPr/>
          <a:lstStyle/>
          <a:p>
            <a:pPr algn="ctr"/>
            <a:r>
              <a:rPr lang="en-US" dirty="0"/>
              <a:t>Kentucky Employees’ Health Plan</a:t>
            </a:r>
          </a:p>
        </p:txBody>
      </p:sp>
      <p:sp>
        <p:nvSpPr>
          <p:cNvPr id="3" name="Content Placeholder 2"/>
          <p:cNvSpPr>
            <a:spLocks noGrp="1"/>
          </p:cNvSpPr>
          <p:nvPr>
            <p:ph idx="1"/>
          </p:nvPr>
        </p:nvSpPr>
        <p:spPr>
          <a:xfrm>
            <a:off x="822959" y="1845734"/>
            <a:ext cx="7543801" cy="4097866"/>
          </a:xfrm>
        </p:spPr>
        <p:txBody>
          <a:bodyPr>
            <a:normAutofit/>
          </a:bodyPr>
          <a:lstStyle/>
          <a:p>
            <a:r>
              <a:rPr lang="en-US" sz="2400" b="1" dirty="0">
                <a:solidFill>
                  <a:schemeClr val="tx1"/>
                </a:solidFill>
              </a:rPr>
              <a:t>Plan Overview: </a:t>
            </a:r>
          </a:p>
          <a:p>
            <a:r>
              <a:rPr lang="en-US" sz="2400" dirty="0">
                <a:solidFill>
                  <a:schemeClr val="tx1"/>
                </a:solidFill>
              </a:rPr>
              <a:t>KEHP is the Commonwealth’s self-insured employees health insurance plan and flexible spending account program.</a:t>
            </a:r>
          </a:p>
          <a:p>
            <a:r>
              <a:rPr lang="en-US" sz="2400" dirty="0" err="1">
                <a:solidFill>
                  <a:schemeClr val="tx1"/>
                </a:solidFill>
              </a:rPr>
              <a:t>KEHP</a:t>
            </a:r>
            <a:r>
              <a:rPr lang="en-US" sz="2400" dirty="0">
                <a:solidFill>
                  <a:schemeClr val="tx1"/>
                </a:solidFill>
              </a:rPr>
              <a:t> covers nearly 300,000 people in Kentucky.</a:t>
            </a:r>
          </a:p>
          <a:p>
            <a:r>
              <a:rPr lang="en-US" sz="2400" dirty="0">
                <a:solidFill>
                  <a:schemeClr val="tx1"/>
                </a:solidFill>
              </a:rPr>
              <a:t>The KEHP Trust Fund provides reserves for increases in health care costs and to keep premiums low for state employees. </a:t>
            </a:r>
          </a:p>
          <a:p>
            <a:endParaRPr lang="en-US" sz="2400" dirty="0">
              <a:solidFill>
                <a:schemeClr val="tx1"/>
              </a:solidFill>
            </a:endParaRPr>
          </a:p>
          <a:p>
            <a:endParaRPr lang="en-US" dirty="0"/>
          </a:p>
        </p:txBody>
      </p:sp>
      <p:sp>
        <p:nvSpPr>
          <p:cNvPr id="4" name="Footer Placeholder 3"/>
          <p:cNvSpPr>
            <a:spLocks noGrp="1"/>
          </p:cNvSpPr>
          <p:nvPr>
            <p:ph type="ftr" sz="quarter" idx="11"/>
          </p:nvPr>
        </p:nvSpPr>
        <p:spPr/>
        <p:txBody>
          <a:bodyPr/>
          <a:lstStyle/>
          <a:p>
            <a:r>
              <a:rPr lang="en-US"/>
              <a:t>LRC Office of Budget Review</a:t>
            </a:r>
            <a:endParaRPr lang="en-US" dirty="0"/>
          </a:p>
        </p:txBody>
      </p:sp>
      <p:sp>
        <p:nvSpPr>
          <p:cNvPr id="5" name="Slide Number Placeholder 4"/>
          <p:cNvSpPr>
            <a:spLocks noGrp="1"/>
          </p:cNvSpPr>
          <p:nvPr>
            <p:ph type="sldNum" sz="quarter" idx="12"/>
          </p:nvPr>
        </p:nvSpPr>
        <p:spPr/>
        <p:txBody>
          <a:bodyPr/>
          <a:lstStyle/>
          <a:p>
            <a:fld id="{E75BD6E0-CBC4-4B0E-8789-88250BB53F6B}" type="slidenum">
              <a:rPr lang="en-US" smtClean="0"/>
              <a:pPr/>
              <a:t>9</a:t>
            </a:fld>
            <a:endParaRPr lang="en-US" dirty="0"/>
          </a:p>
        </p:txBody>
      </p:sp>
    </p:spTree>
    <p:extLst>
      <p:ext uri="{BB962C8B-B14F-4D97-AF65-F5344CB8AC3E}">
        <p14:creationId xmlns:p14="http://schemas.microsoft.com/office/powerpoint/2010/main" val="362687001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172949</TotalTime>
  <Words>2347</Words>
  <Application>Microsoft Office PowerPoint</Application>
  <PresentationFormat>On-screen Show (4:3)</PresentationFormat>
  <Paragraphs>262</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Retrospect</vt:lpstr>
      <vt:lpstr>Personnel Cabinet and Personnel Board Overview</vt:lpstr>
      <vt:lpstr>Personnel Cabinet (Approximately 150 Employees)</vt:lpstr>
      <vt:lpstr>PowerPoint Presentation</vt:lpstr>
      <vt:lpstr>Personnel Appropriations FY25 Source of Funds</vt:lpstr>
      <vt:lpstr>Personnel Appropriations FY25 Appropriation Unit</vt:lpstr>
      <vt:lpstr>Personnel Appropriations FY26 Source of Funds</vt:lpstr>
      <vt:lpstr>Personnel Appropriations FY26 Appropriation Unit</vt:lpstr>
      <vt:lpstr>General Operations (130 Employees) </vt:lpstr>
      <vt:lpstr>Kentucky Employees’ Health Plan</vt:lpstr>
      <vt:lpstr>PowerPoint Presentation</vt:lpstr>
      <vt:lpstr>Public Employees Deferred Compensation Authority (14 Employees)</vt:lpstr>
      <vt:lpstr>Workers’ Compensation Benefits and Reserve (6 Employees)</vt:lpstr>
      <vt:lpstr>Personnel Board (5 Employees &amp; 10 Contract Hearing Officers) </vt:lpstr>
      <vt:lpstr>Fixed Allocation Non-Hazardous Pension Fund</vt:lpstr>
      <vt:lpstr>State Salary and Compensation Fund</vt:lpstr>
      <vt:lpstr>PowerPoint Presentation</vt:lpstr>
    </vt:vector>
  </TitlesOfParts>
  <Company>LRC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and Administration Cabinet Update</dc:title>
  <dc:creator>Katherine L. Halloran</dc:creator>
  <cp:lastModifiedBy>Simpson, Jeremy (LRC)</cp:lastModifiedBy>
  <cp:revision>1309</cp:revision>
  <cp:lastPrinted>2023-09-26T19:51:21Z</cp:lastPrinted>
  <dcterms:created xsi:type="dcterms:W3CDTF">2014-09-17T12:29:48Z</dcterms:created>
  <dcterms:modified xsi:type="dcterms:W3CDTF">2024-05-29T18:28:24Z</dcterms:modified>
</cp:coreProperties>
</file>