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56" r:id="rId4"/>
    <p:sldId id="259" r:id="rId5"/>
    <p:sldId id="271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68" r:id="rId15"/>
    <p:sldId id="270" r:id="rId16"/>
    <p:sldId id="269" r:id="rId17"/>
    <p:sldId id="272" r:id="rId18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dk2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dk2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9D87FC-A921-4B45-B260-4C46FFDD76F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accent0_3" csCatId="mainScheme" phldr="1"/>
      <dgm:spPr/>
      <dgm:t>
        <a:bodyPr/>
        <a:lstStyle/>
        <a:p>
          <a:endParaRPr lang="en-US"/>
        </a:p>
      </dgm:t>
    </dgm:pt>
    <dgm:pt modelId="{47C65F3E-EE4D-4D3D-A2A4-04567B487F3A}">
      <dgm:prSet/>
      <dgm:spPr/>
      <dgm:t>
        <a:bodyPr/>
        <a:lstStyle/>
        <a:p>
          <a:pPr>
            <a:defRPr cap="all"/>
          </a:pPr>
          <a:r>
            <a:rPr lang="en-US" dirty="0"/>
            <a:t>Total once </a:t>
          </a:r>
          <a:r>
            <a:rPr lang="en-US" dirty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r>
            <a:rPr lang="en-US" dirty="0"/>
            <a:t> is delivered</a:t>
          </a:r>
        </a:p>
      </dgm:t>
    </dgm:pt>
    <dgm:pt modelId="{9DE04393-1448-4281-8276-1E71E9459F4E}" type="parTrans" cxnId="{066239A2-1CE1-411E-A948-BF03B5BFA134}">
      <dgm:prSet/>
      <dgm:spPr/>
      <dgm:t>
        <a:bodyPr/>
        <a:lstStyle/>
        <a:p>
          <a:endParaRPr lang="en-US"/>
        </a:p>
      </dgm:t>
    </dgm:pt>
    <dgm:pt modelId="{643518EC-FDC7-4741-AE3D-CA57626ED810}" type="sibTrans" cxnId="{066239A2-1CE1-411E-A948-BF03B5BFA134}">
      <dgm:prSet/>
      <dgm:spPr/>
      <dgm:t>
        <a:bodyPr/>
        <a:lstStyle/>
        <a:p>
          <a:endParaRPr lang="en-US"/>
        </a:p>
      </dgm:t>
    </dgm:pt>
    <dgm:pt modelId="{B78524B9-7188-45A1-A5CD-AE0B46ABE632}">
      <dgm:prSet custT="1"/>
      <dgm:spPr/>
      <dgm:t>
        <a:bodyPr/>
        <a:lstStyle/>
        <a:p>
          <a:pPr>
            <a:defRPr cap="all"/>
          </a:pPr>
          <a:r>
            <a:rPr lang="en-US" sz="2000" dirty="0"/>
            <a:t>$</a:t>
          </a:r>
          <a:r>
            <a:rPr lang="en-US" sz="2000" dirty="0">
              <a:latin typeface="Arial" panose="020B0604020202020204" pitchFamily="34" charset="0"/>
              <a:cs typeface="Arial" panose="020B0604020202020204" pitchFamily="34" charset="0"/>
            </a:rPr>
            <a:t>208,738.50</a:t>
          </a:r>
        </a:p>
      </dgm:t>
    </dgm:pt>
    <dgm:pt modelId="{2A3CCC42-1A10-4202-B161-41CCE46341C9}" type="parTrans" cxnId="{087F3F17-16CD-44AC-B78A-BF62BBC6DF5C}">
      <dgm:prSet/>
      <dgm:spPr/>
      <dgm:t>
        <a:bodyPr/>
        <a:lstStyle/>
        <a:p>
          <a:endParaRPr lang="en-US"/>
        </a:p>
      </dgm:t>
    </dgm:pt>
    <dgm:pt modelId="{070E6E46-F39C-47B2-B260-96A7C49E04EA}" type="sibTrans" cxnId="{087F3F17-16CD-44AC-B78A-BF62BBC6DF5C}">
      <dgm:prSet/>
      <dgm:spPr/>
      <dgm:t>
        <a:bodyPr/>
        <a:lstStyle/>
        <a:p>
          <a:endParaRPr lang="en-US"/>
        </a:p>
      </dgm:t>
    </dgm:pt>
    <dgm:pt modelId="{97B39C3A-3F9E-4CF0-9AC3-8A2971A5EB83}" type="pres">
      <dgm:prSet presAssocID="{6C9D87FC-A921-4B45-B260-4C46FFDD76FE}" presName="root" presStyleCnt="0">
        <dgm:presLayoutVars>
          <dgm:dir/>
          <dgm:resizeHandles val="exact"/>
        </dgm:presLayoutVars>
      </dgm:prSet>
      <dgm:spPr/>
    </dgm:pt>
    <dgm:pt modelId="{7ECD5B65-B5FF-4598-91FC-58DDF08EC611}" type="pres">
      <dgm:prSet presAssocID="{47C65F3E-EE4D-4D3D-A2A4-04567B487F3A}" presName="compNode" presStyleCnt="0"/>
      <dgm:spPr/>
    </dgm:pt>
    <dgm:pt modelId="{24C40C78-EB68-466F-A13D-684D19EB45E1}" type="pres">
      <dgm:prSet presAssocID="{47C65F3E-EE4D-4D3D-A2A4-04567B487F3A}" presName="iconBgRect" presStyleLbl="bgShp" presStyleIdx="0" presStyleCnt="2"/>
      <dgm:spPr/>
    </dgm:pt>
    <dgm:pt modelId="{F8EFB31D-CEA8-4A5A-ADB4-326E5C7D99B8}" type="pres">
      <dgm:prSet presAssocID="{47C65F3E-EE4D-4D3D-A2A4-04567B487F3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ruck"/>
        </a:ext>
      </dgm:extLst>
    </dgm:pt>
    <dgm:pt modelId="{DC5B6FB7-1D05-4682-89D0-8302CED16B91}" type="pres">
      <dgm:prSet presAssocID="{47C65F3E-EE4D-4D3D-A2A4-04567B487F3A}" presName="spaceRect" presStyleCnt="0"/>
      <dgm:spPr/>
    </dgm:pt>
    <dgm:pt modelId="{C30A63A7-5527-4639-A8D1-F2DFBEC35899}" type="pres">
      <dgm:prSet presAssocID="{47C65F3E-EE4D-4D3D-A2A4-04567B487F3A}" presName="textRect" presStyleLbl="revTx" presStyleIdx="0" presStyleCnt="2">
        <dgm:presLayoutVars>
          <dgm:chMax val="1"/>
          <dgm:chPref val="1"/>
        </dgm:presLayoutVars>
      </dgm:prSet>
      <dgm:spPr/>
    </dgm:pt>
    <dgm:pt modelId="{692D2FB6-5054-4FCF-8691-0760279CB198}" type="pres">
      <dgm:prSet presAssocID="{643518EC-FDC7-4741-AE3D-CA57626ED810}" presName="sibTrans" presStyleCnt="0"/>
      <dgm:spPr/>
    </dgm:pt>
    <dgm:pt modelId="{8F049EA0-7ABD-4C2F-9CE2-DD755C580AA8}" type="pres">
      <dgm:prSet presAssocID="{B78524B9-7188-45A1-A5CD-AE0B46ABE632}" presName="compNode" presStyleCnt="0"/>
      <dgm:spPr/>
    </dgm:pt>
    <dgm:pt modelId="{A1713D58-A77C-4587-AC7F-F7B203FEFD09}" type="pres">
      <dgm:prSet presAssocID="{B78524B9-7188-45A1-A5CD-AE0B46ABE632}" presName="iconBgRect" presStyleLbl="bgShp" presStyleIdx="1" presStyleCnt="2"/>
      <dgm:spPr/>
    </dgm:pt>
    <dgm:pt modelId="{CD59F423-58DB-4032-AEE0-A330ED033AC1}" type="pres">
      <dgm:prSet presAssocID="{B78524B9-7188-45A1-A5CD-AE0B46ABE6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F51FD788-4422-4CEB-80E6-7ACBE8BE24E9}" type="pres">
      <dgm:prSet presAssocID="{B78524B9-7188-45A1-A5CD-AE0B46ABE632}" presName="spaceRect" presStyleCnt="0"/>
      <dgm:spPr/>
    </dgm:pt>
    <dgm:pt modelId="{4AAF6D0D-77CC-40D9-B269-0699E5BA0514}" type="pres">
      <dgm:prSet presAssocID="{B78524B9-7188-45A1-A5CD-AE0B46ABE632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087F3F17-16CD-44AC-B78A-BF62BBC6DF5C}" srcId="{6C9D87FC-A921-4B45-B260-4C46FFDD76FE}" destId="{B78524B9-7188-45A1-A5CD-AE0B46ABE632}" srcOrd="1" destOrd="0" parTransId="{2A3CCC42-1A10-4202-B161-41CCE46341C9}" sibTransId="{070E6E46-F39C-47B2-B260-96A7C49E04EA}"/>
    <dgm:cxn modelId="{6B09F165-3740-433F-95CB-AC903B2AFD08}" type="presOf" srcId="{47C65F3E-EE4D-4D3D-A2A4-04567B487F3A}" destId="{C30A63A7-5527-4639-A8D1-F2DFBEC35899}" srcOrd="0" destOrd="0" presId="urn:microsoft.com/office/officeart/2018/5/layout/IconCircleLabelList"/>
    <dgm:cxn modelId="{10AA114C-0FC8-4063-86DD-918AE0204B8E}" type="presOf" srcId="{6C9D87FC-A921-4B45-B260-4C46FFDD76FE}" destId="{97B39C3A-3F9E-4CF0-9AC3-8A2971A5EB83}" srcOrd="0" destOrd="0" presId="urn:microsoft.com/office/officeart/2018/5/layout/IconCircleLabelList"/>
    <dgm:cxn modelId="{066239A2-1CE1-411E-A948-BF03B5BFA134}" srcId="{6C9D87FC-A921-4B45-B260-4C46FFDD76FE}" destId="{47C65F3E-EE4D-4D3D-A2A4-04567B487F3A}" srcOrd="0" destOrd="0" parTransId="{9DE04393-1448-4281-8276-1E71E9459F4E}" sibTransId="{643518EC-FDC7-4741-AE3D-CA57626ED810}"/>
    <dgm:cxn modelId="{91DA5BAB-FE1F-4C11-829E-44CC72554C30}" type="presOf" srcId="{B78524B9-7188-45A1-A5CD-AE0B46ABE632}" destId="{4AAF6D0D-77CC-40D9-B269-0699E5BA0514}" srcOrd="0" destOrd="0" presId="urn:microsoft.com/office/officeart/2018/5/layout/IconCircleLabelList"/>
    <dgm:cxn modelId="{3247E255-8C21-43C1-AFE3-B28487FFA588}" type="presParOf" srcId="{97B39C3A-3F9E-4CF0-9AC3-8A2971A5EB83}" destId="{7ECD5B65-B5FF-4598-91FC-58DDF08EC611}" srcOrd="0" destOrd="0" presId="urn:microsoft.com/office/officeart/2018/5/layout/IconCircleLabelList"/>
    <dgm:cxn modelId="{254790D0-1363-4644-94F7-51B9302E0BAD}" type="presParOf" srcId="{7ECD5B65-B5FF-4598-91FC-58DDF08EC611}" destId="{24C40C78-EB68-466F-A13D-684D19EB45E1}" srcOrd="0" destOrd="0" presId="urn:microsoft.com/office/officeart/2018/5/layout/IconCircleLabelList"/>
    <dgm:cxn modelId="{7A174E27-38F5-44C4-961D-244A5A72E223}" type="presParOf" srcId="{7ECD5B65-B5FF-4598-91FC-58DDF08EC611}" destId="{F8EFB31D-CEA8-4A5A-ADB4-326E5C7D99B8}" srcOrd="1" destOrd="0" presId="urn:microsoft.com/office/officeart/2018/5/layout/IconCircleLabelList"/>
    <dgm:cxn modelId="{FBD981BE-84FC-4570-BB8D-365004A4B9AF}" type="presParOf" srcId="{7ECD5B65-B5FF-4598-91FC-58DDF08EC611}" destId="{DC5B6FB7-1D05-4682-89D0-8302CED16B91}" srcOrd="2" destOrd="0" presId="urn:microsoft.com/office/officeart/2018/5/layout/IconCircleLabelList"/>
    <dgm:cxn modelId="{AD672C0A-FC18-4763-A597-DA14AD1A0152}" type="presParOf" srcId="{7ECD5B65-B5FF-4598-91FC-58DDF08EC611}" destId="{C30A63A7-5527-4639-A8D1-F2DFBEC35899}" srcOrd="3" destOrd="0" presId="urn:microsoft.com/office/officeart/2018/5/layout/IconCircleLabelList"/>
    <dgm:cxn modelId="{5C0E722F-FF64-4EE1-9462-86EDAC8F1AC9}" type="presParOf" srcId="{97B39C3A-3F9E-4CF0-9AC3-8A2971A5EB83}" destId="{692D2FB6-5054-4FCF-8691-0760279CB198}" srcOrd="1" destOrd="0" presId="urn:microsoft.com/office/officeart/2018/5/layout/IconCircleLabelList"/>
    <dgm:cxn modelId="{30E273A9-6898-4BFD-9457-C88AB0AC1853}" type="presParOf" srcId="{97B39C3A-3F9E-4CF0-9AC3-8A2971A5EB83}" destId="{8F049EA0-7ABD-4C2F-9CE2-DD755C580AA8}" srcOrd="2" destOrd="0" presId="urn:microsoft.com/office/officeart/2018/5/layout/IconCircleLabelList"/>
    <dgm:cxn modelId="{06A9BF07-F469-403A-A140-8C8A3966E8B1}" type="presParOf" srcId="{8F049EA0-7ABD-4C2F-9CE2-DD755C580AA8}" destId="{A1713D58-A77C-4587-AC7F-F7B203FEFD09}" srcOrd="0" destOrd="0" presId="urn:microsoft.com/office/officeart/2018/5/layout/IconCircleLabelList"/>
    <dgm:cxn modelId="{02ED0D55-C0D0-4CA6-92A8-E51AC558F952}" type="presParOf" srcId="{8F049EA0-7ABD-4C2F-9CE2-DD755C580AA8}" destId="{CD59F423-58DB-4032-AEE0-A330ED033AC1}" srcOrd="1" destOrd="0" presId="urn:microsoft.com/office/officeart/2018/5/layout/IconCircleLabelList"/>
    <dgm:cxn modelId="{555ABEB6-75B2-462F-A0AC-D6A4A547E447}" type="presParOf" srcId="{8F049EA0-7ABD-4C2F-9CE2-DD755C580AA8}" destId="{F51FD788-4422-4CEB-80E6-7ACBE8BE24E9}" srcOrd="2" destOrd="0" presId="urn:microsoft.com/office/officeart/2018/5/layout/IconCircleLabelList"/>
    <dgm:cxn modelId="{630ADFAE-313F-4CFC-9C7B-6E2EA52C3208}" type="presParOf" srcId="{8F049EA0-7ABD-4C2F-9CE2-DD755C580AA8}" destId="{4AAF6D0D-77CC-40D9-B269-0699E5BA051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C40C78-EB68-466F-A13D-684D19EB45E1}">
      <dsp:nvSpPr>
        <dsp:cNvPr id="0" name=""/>
        <dsp:cNvSpPr/>
      </dsp:nvSpPr>
      <dsp:spPr>
        <a:xfrm>
          <a:off x="546968" y="878543"/>
          <a:ext cx="1647000" cy="1647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EFB31D-CEA8-4A5A-ADB4-326E5C7D99B8}">
      <dsp:nvSpPr>
        <dsp:cNvPr id="0" name=""/>
        <dsp:cNvSpPr/>
      </dsp:nvSpPr>
      <dsp:spPr>
        <a:xfrm>
          <a:off x="897968" y="1229543"/>
          <a:ext cx="945000" cy="945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0A63A7-5527-4639-A8D1-F2DFBEC35899}">
      <dsp:nvSpPr>
        <dsp:cNvPr id="0" name=""/>
        <dsp:cNvSpPr/>
      </dsp:nvSpPr>
      <dsp:spPr>
        <a:xfrm>
          <a:off x="20468" y="3038544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900" kern="1200" dirty="0"/>
            <a:t>Total once </a:t>
          </a:r>
          <a:r>
            <a:rPr lang="en-US" sz="1900" kern="1200" dirty="0">
              <a:latin typeface="Arial" panose="020B0604020202020204" pitchFamily="34" charset="0"/>
              <a:cs typeface="Arial" panose="020B0604020202020204" pitchFamily="34" charset="0"/>
            </a:rPr>
            <a:t>product</a:t>
          </a:r>
          <a:r>
            <a:rPr lang="en-US" sz="1900" kern="1200" dirty="0"/>
            <a:t> is delivered</a:t>
          </a:r>
        </a:p>
      </dsp:txBody>
      <dsp:txXfrm>
        <a:off x="20468" y="3038544"/>
        <a:ext cx="2700000" cy="720000"/>
      </dsp:txXfrm>
    </dsp:sp>
    <dsp:sp modelId="{A1713D58-A77C-4587-AC7F-F7B203FEFD09}">
      <dsp:nvSpPr>
        <dsp:cNvPr id="0" name=""/>
        <dsp:cNvSpPr/>
      </dsp:nvSpPr>
      <dsp:spPr>
        <a:xfrm>
          <a:off x="3719468" y="878543"/>
          <a:ext cx="1647000" cy="1647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59F423-58DB-4032-AEE0-A330ED033AC1}">
      <dsp:nvSpPr>
        <dsp:cNvPr id="0" name=""/>
        <dsp:cNvSpPr/>
      </dsp:nvSpPr>
      <dsp:spPr>
        <a:xfrm>
          <a:off x="4070468" y="1229543"/>
          <a:ext cx="945000" cy="945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F6D0D-77CC-40D9-B269-0699E5BA0514}">
      <dsp:nvSpPr>
        <dsp:cNvPr id="0" name=""/>
        <dsp:cNvSpPr/>
      </dsp:nvSpPr>
      <dsp:spPr>
        <a:xfrm>
          <a:off x="3192968" y="3038544"/>
          <a:ext cx="27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$</a:t>
          </a:r>
          <a:r>
            <a:rPr lang="en-US" sz="2000" kern="1200" dirty="0">
              <a:latin typeface="Arial" panose="020B0604020202020204" pitchFamily="34" charset="0"/>
              <a:cs typeface="Arial" panose="020B0604020202020204" pitchFamily="34" charset="0"/>
            </a:rPr>
            <a:t>208,738.50</a:t>
          </a:r>
        </a:p>
      </dsp:txBody>
      <dsp:txXfrm>
        <a:off x="3192968" y="3038544"/>
        <a:ext cx="27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0623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3968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4024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99140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789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273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865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0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676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667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00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01D71-D21E-4592-B3D0-14636C89EF39}" type="datetimeFigureOut">
              <a:rPr lang="en-US" smtClean="0"/>
              <a:t>8/19/2024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F6684D5A-E795-478F-8512-CF62A2F8CBC0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352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NWG7J1JcbjQ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7DBCDF-4013-D20C-77A0-66C979CF7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en-US" sz="7200" dirty="0">
                <a:solidFill>
                  <a:srgbClr val="4545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Body Armor Grant Program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44E8C-3731-3977-399D-3C9FAF4E96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Kentucky Office of the Attorney General</a:t>
            </a:r>
          </a:p>
          <a:p>
            <a:pPr algn="ctr">
              <a:lnSpc>
                <a:spcPct val="110000"/>
              </a:lnSpc>
            </a:pPr>
            <a:r>
              <a:rPr lang="en-US" sz="1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Department of Criminal Investigations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Picture 30" descr="Calendar&#10;&#10;Description automatically generated with low confidence">
            <a:extLst>
              <a:ext uri="{FF2B5EF4-FFF2-40B4-BE49-F238E27FC236}">
                <a16:creationId xmlns:a16="http://schemas.microsoft.com/office/drawing/2014/main" id="{596298DD-6295-69E6-4D5E-FB0DE81CA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79" y="3936577"/>
            <a:ext cx="1083171" cy="1083171"/>
          </a:xfrm>
          <a:prstGeom prst="rect">
            <a:avLst/>
          </a:prstGeom>
        </p:spPr>
      </p:pic>
      <p:pic>
        <p:nvPicPr>
          <p:cNvPr id="40" name="Picture 39" descr="Logo&#10;&#10;Description automatically generated">
            <a:extLst>
              <a:ext uri="{FF2B5EF4-FFF2-40B4-BE49-F238E27FC236}">
                <a16:creationId xmlns:a16="http://schemas.microsoft.com/office/drawing/2014/main" id="{4E0DD317-49D4-C90F-52DB-57626E1C0E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651" y="3912068"/>
            <a:ext cx="1010117" cy="1122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9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0CAE9-6460-7496-845E-DE7CA6D79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1C580A-3757-AE3A-39D4-663373283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Independence PD - $1,635.34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Spencer Co. SO - $4,088.35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Villa Hills PD - $903.32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Somerset PD - $1,635.34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Montgomery Co. Schools Police - $693.12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Butler Co. SO - $2,453.01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Mt. Sterling PD - $3,207.68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2862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E2D1-AD32-905C-D8D6-B8ED5304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Leitchfield PD 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- $2,151.68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UKPD - $1,540.20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Whitesburg PD - $1,635.34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Graves Co. SO - $4,303.36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Lyon Co. SO - $11,743.16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Southgate PD - $2,295.72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Shelbyville PD - $6,023.90</a:t>
            </a:r>
          </a:p>
        </p:txBody>
      </p:sp>
    </p:spTree>
    <p:extLst>
      <p:ext uri="{BB962C8B-B14F-4D97-AF65-F5344CB8AC3E}">
        <p14:creationId xmlns:p14="http://schemas.microsoft.com/office/powerpoint/2010/main" val="119751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E2D1-AD32-905C-D8D6-B8ED5304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Hart Co. SO - $7,359.03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Horse Cave PD - $9,182.88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Monticello PD - $6,023.90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ULPD - $14,922.18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Hopkins Co. SO - $3,270.68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Elkhorn City PD - $1,322.34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Magoffin Co. SO - $4,819.12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2395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E2D1-AD32-905C-D8D6-B8ED5304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Estill Co. School Police - $346.56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Ft. Wright PD - $4,906.02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Edgewood PD - $3,085.46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 ABC - $27,800.78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Stamping Ground PD - $2,409.56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Wayne Co. SO - $9,682.56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Union Co. SO - $4,107.20</a:t>
            </a:r>
          </a:p>
        </p:txBody>
      </p:sp>
    </p:spTree>
    <p:extLst>
      <p:ext uri="{BB962C8B-B14F-4D97-AF65-F5344CB8AC3E}">
        <p14:creationId xmlns:p14="http://schemas.microsoft.com/office/powerpoint/2010/main" val="41844886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E2D1-AD32-905C-D8D6-B8ED5304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Hillview City PD - $3,443.58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Tompkinsville PD - $881.56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Audubon Park PD - $9,476.25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Mt. Vernon PD - $8,433.46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Hawesville PD - $440.78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Bourbon Co. Schools Police - $2,453.01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Jackson PD - $1,763.12</a:t>
            </a:r>
          </a:p>
        </p:txBody>
      </p:sp>
    </p:spTree>
    <p:extLst>
      <p:ext uri="{BB962C8B-B14F-4D97-AF65-F5344CB8AC3E}">
        <p14:creationId xmlns:p14="http://schemas.microsoft.com/office/powerpoint/2010/main" val="27054764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7BE2D1-AD32-905C-D8D6-B8ED530409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Campbell Co. SO - $6,023.90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Dry Ridge PD - $2,295.72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Rowan Co. SO - $18,071.70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Central City PD - $7,359.03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KY Dept. of Insurance Fraud - $4,548.60</a:t>
            </a:r>
          </a:p>
        </p:txBody>
      </p:sp>
    </p:spTree>
    <p:extLst>
      <p:ext uri="{BB962C8B-B14F-4D97-AF65-F5344CB8AC3E}">
        <p14:creationId xmlns:p14="http://schemas.microsoft.com/office/powerpoint/2010/main" val="36086716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D32A60-013B-47A8-8833-D242408091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E27932B-B694-4C4C-90D7-A0333A7C5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DE4A12-A6F8-0F00-0C87-488A39735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2303047"/>
            <a:ext cx="3272093" cy="2674198"/>
          </a:xfrm>
        </p:spPr>
        <p:txBody>
          <a:bodyPr anchor="t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Projected Spending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EBB0476-5CF0-4F44-8D68-5D42D7AEE4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1579" y="2146542"/>
            <a:ext cx="327209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A9DA474E-6B91-4200-840F-0257B2358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51580" y="3122496"/>
            <a:ext cx="3530157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63C9AD-AE6E-4512-8171-91612E84C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E1A49CE-B63D-457A-A180-1C883E1A6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082506A-C914-DCE4-AF46-9B28584BCF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3894478"/>
              </p:ext>
            </p:extLst>
          </p:nvPr>
        </p:nvGraphicFramePr>
        <p:xfrm>
          <a:off x="5141913" y="803275"/>
          <a:ext cx="5913437" cy="4637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585459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511767-8D89-9C2B-6019-9E7778929DB4}"/>
              </a:ext>
            </a:extLst>
          </p:cNvPr>
          <p:cNvSpPr txBox="1"/>
          <p:nvPr/>
        </p:nvSpPr>
        <p:spPr>
          <a:xfrm>
            <a:off x="3050381" y="3249096"/>
            <a:ext cx="61007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rgbClr val="0563C1"/>
                </a:solidFill>
                <a:effectLst/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2"/>
              </a:rPr>
              <a:t>https://youtu.be/NWG7J1JcbjQ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766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91890-A40E-A98B-23E4-2E150A7F9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Armor Grant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216B1F-63F4-65D0-9700-A2779B8DDC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Restricted Fund Created by House Bill 6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$5,000,000 in fiscal year 2024-2025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$10,000,000 in fiscal year 2025-2026</a:t>
            </a:r>
          </a:p>
          <a:p>
            <a:pPr>
              <a:lnSpc>
                <a:spcPct val="11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For the purchase of: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 Armor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Duty Weapons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Ammunition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Electronic-control Devices</a:t>
            </a:r>
          </a:p>
          <a:p>
            <a:pPr lvl="1">
              <a:lnSpc>
                <a:spcPct val="11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Body-worn Cameras</a:t>
            </a:r>
          </a:p>
          <a:p>
            <a:pPr lvl="1">
              <a:lnSpc>
                <a:spcPct val="1100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97045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DAD525-AF98-1B70-1828-4C38A60E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Body Armor Priority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E3A1491-118E-3801-FDDF-5C13A9C8A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9603275" cy="2836186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20% of police officers have either no ballistic vest or an expired ballistic vest.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Our mission is to reduce that number to zero in fiscal year 2024-2025.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Therefore, applications for soft body armor have been given absolute priority.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we accomplish our mission, we will begin to focus on armor enhancements, such as rifle plates, ballistic helmets and shields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715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20D4E-08DC-CB9E-560D-299B856BF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5B121-5524-098E-0516-7364A9EB6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Online application completed by requesting agency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must submit a copy of its mandatory wear policy with the application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Agency must submit individual officer information with the application (POPs #)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Ballistic vest purchases are tracked by officer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Currently, we are accepting applications for officers with no vest, an expired vest, or vests that expire in calendar year 2024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We began accepting applications July 15, 2024</a:t>
            </a:r>
          </a:p>
          <a:p>
            <a:pPr marL="0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00566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07B24-E78E-36F6-EE7D-CE3EEC74D9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5345" y="0"/>
            <a:ext cx="6121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1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1DEF942-76BF-D824-E118-03329F903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Review &amp; Order Process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F54E81-BDBB-54E4-8910-4101B0231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Agency applications are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reviewed at DCI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If approved, the application is sent to Galls to schedule sizing for the officer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After agency officers are sized, Galls provides DCI with a quote for that agency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rgbClr val="B71E4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DCI generates a delivery order, and Galls orders the product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Once the product is delivered to the agency, Galls sends an invoice to DCI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DCI then creates a purchase order to pay Galls for the product</a:t>
            </a:r>
          </a:p>
        </p:txBody>
      </p:sp>
    </p:spTree>
    <p:extLst>
      <p:ext uri="{BB962C8B-B14F-4D97-AF65-F5344CB8AC3E}">
        <p14:creationId xmlns:p14="http://schemas.microsoft.com/office/powerpoint/2010/main" val="1161358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3A0D38-7EB6-4AA3-C7D8-FFD634459D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Statistics as of 8/16/2024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325FF-5FD6-99C0-4512-AA338A60D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68 total applications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50 applications for soft armor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applications for helmets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applications for rifle plates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 applications for shields/carriers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5 applications for Tasers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177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4000"/>
                <a:satMod val="80000"/>
                <a:lumMod val="106000"/>
              </a:schemeClr>
            </a:gs>
            <a:gs pos="100000">
              <a:schemeClr val="bg1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0505A-301B-9223-A419-BF20C566F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 anchor="ctr"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Statistics As of 8/16/2024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DC926-583A-CBCF-53DC-950A27DBF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2"/>
            <a:ext cx="9603275" cy="3450613"/>
          </a:xfrm>
        </p:spPr>
        <p:txBody>
          <a:bodyPr>
            <a:norm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40 agency applications for soft armor have been approved and sent to Galls for sizing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Totaling 253 vests</a:t>
            </a:r>
          </a:p>
        </p:txBody>
      </p:sp>
    </p:spTree>
    <p:extLst>
      <p:ext uri="{BB962C8B-B14F-4D97-AF65-F5344CB8AC3E}">
        <p14:creationId xmlns:p14="http://schemas.microsoft.com/office/powerpoint/2010/main" val="317642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62C9703D-C8F9-44AD-A7C0-C2F3871F8C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16016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indoor, toy, several&#10;&#10;Description automatically generated">
            <a:extLst>
              <a:ext uri="{FF2B5EF4-FFF2-40B4-BE49-F238E27FC236}">
                <a16:creationId xmlns:a16="http://schemas.microsoft.com/office/drawing/2014/main" id="{47F1448F-403A-3466-1224-6478478240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8500"/>
            <a:ext cx="12192000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84072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215</TotalTime>
  <Words>599</Words>
  <Application>Microsoft Office PowerPoint</Application>
  <PresentationFormat>Widescreen</PresentationFormat>
  <Paragraphs>92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Narrow</vt:lpstr>
      <vt:lpstr>Gill Sans MT</vt:lpstr>
      <vt:lpstr>Gallery</vt:lpstr>
      <vt:lpstr>Body Armor Grant Program</vt:lpstr>
      <vt:lpstr>Body Armor Grant Program</vt:lpstr>
      <vt:lpstr>Body Armor Priority</vt:lpstr>
      <vt:lpstr>Application Process</vt:lpstr>
      <vt:lpstr>PowerPoint Presentation</vt:lpstr>
      <vt:lpstr>Review &amp; Order Process</vt:lpstr>
      <vt:lpstr>Statistics as of 8/16/2024</vt:lpstr>
      <vt:lpstr>Statistics As of 8/16/2024</vt:lpstr>
      <vt:lpstr>PowerPoint Presentation</vt:lpstr>
      <vt:lpstr>Projected Spending</vt:lpstr>
      <vt:lpstr>Projected Spending</vt:lpstr>
      <vt:lpstr>Projected Spending</vt:lpstr>
      <vt:lpstr>Projected Spending</vt:lpstr>
      <vt:lpstr>Projected Spending</vt:lpstr>
      <vt:lpstr>Projected Spending</vt:lpstr>
      <vt:lpstr>Projected Spending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Body Armor Grant Program</dc:title>
  <dc:creator>Murrell, Jeremy E (KYOAG)</dc:creator>
  <cp:lastModifiedBy>Luttrell, Jennifer (LRC)</cp:lastModifiedBy>
  <cp:revision>12</cp:revision>
  <cp:lastPrinted>2024-08-19T12:29:39Z</cp:lastPrinted>
  <dcterms:created xsi:type="dcterms:W3CDTF">2024-08-10T14:37:11Z</dcterms:created>
  <dcterms:modified xsi:type="dcterms:W3CDTF">2024-08-19T12:39:12Z</dcterms:modified>
</cp:coreProperties>
</file>