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sldIdLst>
    <p:sldId id="256" r:id="rId5"/>
    <p:sldId id="277" r:id="rId6"/>
    <p:sldId id="263" r:id="rId7"/>
    <p:sldId id="307" r:id="rId8"/>
    <p:sldId id="315" r:id="rId9"/>
    <p:sldId id="316" r:id="rId10"/>
    <p:sldId id="317" r:id="rId11"/>
    <p:sldId id="310" r:id="rId12"/>
    <p:sldId id="318" r:id="rId13"/>
    <p:sldId id="319" r:id="rId14"/>
    <p:sldId id="320" r:id="rId15"/>
    <p:sldId id="321" r:id="rId16"/>
    <p:sldId id="278" r:id="rId17"/>
  </p:sldIdLst>
  <p:sldSz cx="12192000" cy="6858000"/>
  <p:notesSz cx="7023100" cy="93091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842E71-A4BE-19B8-2772-BEC04EBEEEA7}" name="Jones, Kenneth (ELC)" initials="J(" userId="S::kenneth.jones@ky.gov::0afbcd4b-759e-4ca8-b7da-3d5f9256e903" providerId="AD"/>
  <p188:author id="{9B753274-9D3B-EFFE-97A4-818AB13354CD}" name="Jones, Jorden M (ELC)" initials="J(" userId="S::jorden.jones@ky.gov::f34adaf2-ca15-48d0-a0ae-29e638f5b4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60"/>
    <a:srgbClr val="5EB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387" autoAdjust="0"/>
  </p:normalViewPr>
  <p:slideViewPr>
    <p:cSldViewPr snapToGrid="0">
      <p:cViewPr varScale="1">
        <p:scale>
          <a:sx n="66" d="100"/>
          <a:sy n="66" d="100"/>
        </p:scale>
        <p:origin x="13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4A955-434C-4B07-ABA4-B70751C176B4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C4F7F084-DEAC-4414-BF89-A97444E081C4}">
      <dgm:prSet phldrT="[Text]" phldr="0"/>
      <dgm:spPr/>
      <dgm:t>
        <a:bodyPr/>
        <a:lstStyle/>
        <a:p>
          <a:pPr rtl="0"/>
          <a:r>
            <a:rPr lang="en-US">
              <a:latin typeface="Arial"/>
              <a:cs typeface="Arial"/>
            </a:rPr>
            <a:t>Phase 1: Plan &amp; Setup</a:t>
          </a:r>
        </a:p>
      </dgm:t>
    </dgm:pt>
    <dgm:pt modelId="{EB086322-25CC-4435-A7AB-7C1C80454FC3}" type="parTrans" cxnId="{EF8E022B-75E5-40F3-9A72-2DB3C4F6874B}">
      <dgm:prSet/>
      <dgm:spPr/>
      <dgm:t>
        <a:bodyPr/>
        <a:lstStyle/>
        <a:p>
          <a:endParaRPr lang="en-US"/>
        </a:p>
      </dgm:t>
    </dgm:pt>
    <dgm:pt modelId="{8CC3F3BF-FB91-41B9-BC2F-BA5CDA94AD4B}" type="sibTrans" cxnId="{EF8E022B-75E5-40F3-9A72-2DB3C4F6874B}">
      <dgm:prSet/>
      <dgm:spPr/>
      <dgm:t>
        <a:bodyPr/>
        <a:lstStyle/>
        <a:p>
          <a:endParaRPr lang="en-US"/>
        </a:p>
      </dgm:t>
    </dgm:pt>
    <dgm:pt modelId="{0BBD17CB-CD30-4DFB-B92F-12ADD5DCF73C}">
      <dgm:prSet phldrT="[Text]" phldr="0"/>
      <dgm:spPr/>
      <dgm:t>
        <a:bodyPr/>
        <a:lstStyle/>
        <a:p>
          <a:pPr rtl="0"/>
          <a:r>
            <a:rPr lang="en-US">
              <a:latin typeface="Arial"/>
              <a:cs typeface="Arial"/>
            </a:rPr>
            <a:t>Phase 2: Manage Requirements</a:t>
          </a:r>
        </a:p>
      </dgm:t>
    </dgm:pt>
    <dgm:pt modelId="{FFE7C7B2-8868-4A8B-BAF2-6A711883D147}" type="parTrans" cxnId="{3B0E2B08-AF76-4DE3-B800-829245DC7F48}">
      <dgm:prSet/>
      <dgm:spPr/>
      <dgm:t>
        <a:bodyPr/>
        <a:lstStyle/>
        <a:p>
          <a:endParaRPr lang="en-US"/>
        </a:p>
      </dgm:t>
    </dgm:pt>
    <dgm:pt modelId="{0D74184E-E6F6-46A5-9163-D04D47354709}" type="sibTrans" cxnId="{3B0E2B08-AF76-4DE3-B800-829245DC7F48}">
      <dgm:prSet/>
      <dgm:spPr/>
      <dgm:t>
        <a:bodyPr/>
        <a:lstStyle/>
        <a:p>
          <a:endParaRPr lang="en-US"/>
        </a:p>
      </dgm:t>
    </dgm:pt>
    <dgm:pt modelId="{CDCB6BF6-F3CB-46AC-81C6-DD4FC7068BC4}">
      <dgm:prSet phldrT="[Text]" phldr="0"/>
      <dgm:spPr/>
      <dgm:t>
        <a:bodyPr/>
        <a:lstStyle/>
        <a:p>
          <a:pPr rtl="0"/>
          <a:r>
            <a:rPr lang="en-US">
              <a:latin typeface="Arial"/>
              <a:cs typeface="Arial"/>
            </a:rPr>
            <a:t>Phase 3: Infrastructure </a:t>
          </a:r>
        </a:p>
      </dgm:t>
    </dgm:pt>
    <dgm:pt modelId="{EDBD5DC2-E1C7-4519-B541-4526F4BDEBF3}" type="parTrans" cxnId="{24CA57EB-9835-47C7-B07F-A99A41A27392}">
      <dgm:prSet/>
      <dgm:spPr/>
      <dgm:t>
        <a:bodyPr/>
        <a:lstStyle/>
        <a:p>
          <a:endParaRPr lang="en-US"/>
        </a:p>
      </dgm:t>
    </dgm:pt>
    <dgm:pt modelId="{544F4401-E418-4E17-886E-715E9E1FBCE1}" type="sibTrans" cxnId="{24CA57EB-9835-47C7-B07F-A99A41A27392}">
      <dgm:prSet/>
      <dgm:spPr/>
      <dgm:t>
        <a:bodyPr/>
        <a:lstStyle/>
        <a:p>
          <a:endParaRPr lang="en-US"/>
        </a:p>
      </dgm:t>
    </dgm:pt>
    <dgm:pt modelId="{DC30757B-0E0A-4C5A-8270-868401BFE69C}">
      <dgm:prSet phldr="0"/>
      <dgm:spPr/>
      <dgm:t>
        <a:bodyPr/>
        <a:lstStyle/>
        <a:p>
          <a:pPr rtl="0"/>
          <a:r>
            <a:rPr lang="en-US">
              <a:latin typeface="Arial"/>
              <a:cs typeface="Arial"/>
            </a:rPr>
            <a:t>Phase 5: Benefits &amp; Appeals</a:t>
          </a:r>
        </a:p>
      </dgm:t>
    </dgm:pt>
    <dgm:pt modelId="{11AE18C0-044B-489D-8B7E-C689601997CD}" type="parTrans" cxnId="{D3D87669-451C-4277-8ED8-7D035BC3FF02}">
      <dgm:prSet/>
      <dgm:spPr/>
      <dgm:t>
        <a:bodyPr/>
        <a:lstStyle/>
        <a:p>
          <a:endParaRPr lang="en-US"/>
        </a:p>
      </dgm:t>
    </dgm:pt>
    <dgm:pt modelId="{4FE4E2C1-4EFC-447A-9D61-04A9393B9F36}" type="sibTrans" cxnId="{D3D87669-451C-4277-8ED8-7D035BC3FF02}">
      <dgm:prSet/>
      <dgm:spPr/>
      <dgm:t>
        <a:bodyPr/>
        <a:lstStyle/>
        <a:p>
          <a:endParaRPr lang="en-US"/>
        </a:p>
      </dgm:t>
    </dgm:pt>
    <dgm:pt modelId="{495A5981-5168-48FB-8FC6-254E74897CB9}">
      <dgm:prSet phldr="0"/>
      <dgm:spPr/>
      <dgm:t>
        <a:bodyPr/>
        <a:lstStyle/>
        <a:p>
          <a:pPr rtl="0"/>
          <a:r>
            <a:rPr lang="en-US" dirty="0">
              <a:latin typeface="Arial"/>
              <a:cs typeface="Arial"/>
            </a:rPr>
            <a:t>Phase 6: Support Services</a:t>
          </a:r>
        </a:p>
      </dgm:t>
    </dgm:pt>
    <dgm:pt modelId="{6E996F1A-11C7-4F9A-AD90-0382CFEE7517}" type="parTrans" cxnId="{4C7999DD-7328-4837-85C1-C8074A9B32D4}">
      <dgm:prSet/>
      <dgm:spPr/>
      <dgm:t>
        <a:bodyPr/>
        <a:lstStyle/>
        <a:p>
          <a:endParaRPr lang="en-US"/>
        </a:p>
      </dgm:t>
    </dgm:pt>
    <dgm:pt modelId="{CA253B23-871A-4FFC-A5C1-FAD814786EC4}" type="sibTrans" cxnId="{4C7999DD-7328-4837-85C1-C8074A9B32D4}">
      <dgm:prSet/>
      <dgm:spPr/>
      <dgm:t>
        <a:bodyPr/>
        <a:lstStyle/>
        <a:p>
          <a:endParaRPr lang="en-US"/>
        </a:p>
      </dgm:t>
    </dgm:pt>
    <dgm:pt modelId="{7D2FF300-84F9-4870-BD75-C22203DAE800}">
      <dgm:prSet phldr="0"/>
      <dgm:spPr/>
      <dgm:t>
        <a:bodyPr/>
        <a:lstStyle/>
        <a:p>
          <a:pPr rtl="0"/>
          <a:r>
            <a:rPr lang="en-US">
              <a:latin typeface="Arial"/>
              <a:cs typeface="Arial"/>
            </a:rPr>
            <a:t>Phase 4: Employer Contributions</a:t>
          </a:r>
        </a:p>
      </dgm:t>
    </dgm:pt>
    <dgm:pt modelId="{D9FBD451-9B7C-4DD2-A005-55CB98EDA786}" type="parTrans" cxnId="{08513326-0198-45D3-B0F7-D7809D86E588}">
      <dgm:prSet/>
      <dgm:spPr/>
      <dgm:t>
        <a:bodyPr/>
        <a:lstStyle/>
        <a:p>
          <a:endParaRPr lang="en-US"/>
        </a:p>
      </dgm:t>
    </dgm:pt>
    <dgm:pt modelId="{2B3F8CD5-EDC5-457A-A8CA-ADD4690DD53E}" type="sibTrans" cxnId="{08513326-0198-45D3-B0F7-D7809D86E588}">
      <dgm:prSet/>
      <dgm:spPr/>
      <dgm:t>
        <a:bodyPr/>
        <a:lstStyle/>
        <a:p>
          <a:endParaRPr lang="en-US"/>
        </a:p>
      </dgm:t>
    </dgm:pt>
    <dgm:pt modelId="{C84ACEE6-CAB7-485C-9483-4C546C4D3297}" type="pres">
      <dgm:prSet presAssocID="{0BE4A955-434C-4B07-ABA4-B70751C176B4}" presName="Name0" presStyleCnt="0">
        <dgm:presLayoutVars>
          <dgm:dir/>
          <dgm:animLvl val="lvl"/>
          <dgm:resizeHandles val="exact"/>
        </dgm:presLayoutVars>
      </dgm:prSet>
      <dgm:spPr/>
    </dgm:pt>
    <dgm:pt modelId="{49DC70D2-A0BC-4E04-BA76-31F74EEE63B2}" type="pres">
      <dgm:prSet presAssocID="{C4F7F084-DEAC-4414-BF89-A97444E081C4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8DD6C29-3187-43ED-9BF7-02446ECA1EE8}" type="pres">
      <dgm:prSet presAssocID="{8CC3F3BF-FB91-41B9-BC2F-BA5CDA94AD4B}" presName="parTxOnlySpace" presStyleCnt="0"/>
      <dgm:spPr/>
    </dgm:pt>
    <dgm:pt modelId="{22DCF6B0-3D35-4351-ABE4-A2FF3206EBED}" type="pres">
      <dgm:prSet presAssocID="{0BBD17CB-CD30-4DFB-B92F-12ADD5DCF73C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D81D95C-436F-491B-B21F-CA7FE9995AF5}" type="pres">
      <dgm:prSet presAssocID="{0D74184E-E6F6-46A5-9163-D04D47354709}" presName="parTxOnlySpace" presStyleCnt="0"/>
      <dgm:spPr/>
    </dgm:pt>
    <dgm:pt modelId="{210C0F7D-4644-44DE-81B1-A9E1BC0A39DE}" type="pres">
      <dgm:prSet presAssocID="{CDCB6BF6-F3CB-46AC-81C6-DD4FC7068BC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85EBEA1-9D1A-4D26-965A-1C4B1781C2CD}" type="pres">
      <dgm:prSet presAssocID="{544F4401-E418-4E17-886E-715E9E1FBCE1}" presName="parTxOnlySpace" presStyleCnt="0"/>
      <dgm:spPr/>
    </dgm:pt>
    <dgm:pt modelId="{4B12F064-2370-4B94-A8AA-2500C29C753B}" type="pres">
      <dgm:prSet presAssocID="{7D2FF300-84F9-4870-BD75-C22203DAE8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BD2D86F-0687-4AE6-9F65-5104A8A43D07}" type="pres">
      <dgm:prSet presAssocID="{2B3F8CD5-EDC5-457A-A8CA-ADD4690DD53E}" presName="parTxOnlySpace" presStyleCnt="0"/>
      <dgm:spPr/>
    </dgm:pt>
    <dgm:pt modelId="{ACC61C6B-FFCF-4011-BFC0-1985E087775F}" type="pres">
      <dgm:prSet presAssocID="{DC30757B-0E0A-4C5A-8270-868401BFE69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87BE647-B020-4BDF-AB05-195FB5784D21}" type="pres">
      <dgm:prSet presAssocID="{4FE4E2C1-4EFC-447A-9D61-04A9393B9F36}" presName="parTxOnlySpace" presStyleCnt="0"/>
      <dgm:spPr/>
    </dgm:pt>
    <dgm:pt modelId="{D242D2E4-254A-42F1-B256-67CB7EDC8CA1}" type="pres">
      <dgm:prSet presAssocID="{495A5981-5168-48FB-8FC6-254E74897CB9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B0E2B08-AF76-4DE3-B800-829245DC7F48}" srcId="{0BE4A955-434C-4B07-ABA4-B70751C176B4}" destId="{0BBD17CB-CD30-4DFB-B92F-12ADD5DCF73C}" srcOrd="1" destOrd="0" parTransId="{FFE7C7B2-8868-4A8B-BAF2-6A711883D147}" sibTransId="{0D74184E-E6F6-46A5-9163-D04D47354709}"/>
    <dgm:cxn modelId="{08513326-0198-45D3-B0F7-D7809D86E588}" srcId="{0BE4A955-434C-4B07-ABA4-B70751C176B4}" destId="{7D2FF300-84F9-4870-BD75-C22203DAE800}" srcOrd="3" destOrd="0" parTransId="{D9FBD451-9B7C-4DD2-A005-55CB98EDA786}" sibTransId="{2B3F8CD5-EDC5-457A-A8CA-ADD4690DD53E}"/>
    <dgm:cxn modelId="{42EA7128-5CF2-47A8-8D96-2E5FB9CCC76E}" type="presOf" srcId="{495A5981-5168-48FB-8FC6-254E74897CB9}" destId="{D242D2E4-254A-42F1-B256-67CB7EDC8CA1}" srcOrd="0" destOrd="0" presId="urn:microsoft.com/office/officeart/2005/8/layout/chevron1"/>
    <dgm:cxn modelId="{EF8E022B-75E5-40F3-9A72-2DB3C4F6874B}" srcId="{0BE4A955-434C-4B07-ABA4-B70751C176B4}" destId="{C4F7F084-DEAC-4414-BF89-A97444E081C4}" srcOrd="0" destOrd="0" parTransId="{EB086322-25CC-4435-A7AB-7C1C80454FC3}" sibTransId="{8CC3F3BF-FB91-41B9-BC2F-BA5CDA94AD4B}"/>
    <dgm:cxn modelId="{D3D87669-451C-4277-8ED8-7D035BC3FF02}" srcId="{0BE4A955-434C-4B07-ABA4-B70751C176B4}" destId="{DC30757B-0E0A-4C5A-8270-868401BFE69C}" srcOrd="4" destOrd="0" parTransId="{11AE18C0-044B-489D-8B7E-C689601997CD}" sibTransId="{4FE4E2C1-4EFC-447A-9D61-04A9393B9F36}"/>
    <dgm:cxn modelId="{7D0D2579-B04C-4862-9AC9-A9F06A42DE7C}" type="presOf" srcId="{C4F7F084-DEAC-4414-BF89-A97444E081C4}" destId="{49DC70D2-A0BC-4E04-BA76-31F74EEE63B2}" srcOrd="0" destOrd="0" presId="urn:microsoft.com/office/officeart/2005/8/layout/chevron1"/>
    <dgm:cxn modelId="{28FF3A7C-10E7-490F-A7CD-00BA8F08AFA4}" type="presOf" srcId="{7D2FF300-84F9-4870-BD75-C22203DAE800}" destId="{4B12F064-2370-4B94-A8AA-2500C29C753B}" srcOrd="0" destOrd="0" presId="urn:microsoft.com/office/officeart/2005/8/layout/chevron1"/>
    <dgm:cxn modelId="{F1F53282-ED65-4602-BD8D-911E1D98E80C}" type="presOf" srcId="{CDCB6BF6-F3CB-46AC-81C6-DD4FC7068BC4}" destId="{210C0F7D-4644-44DE-81B1-A9E1BC0A39DE}" srcOrd="0" destOrd="0" presId="urn:microsoft.com/office/officeart/2005/8/layout/chevron1"/>
    <dgm:cxn modelId="{A9E1EDA0-0706-4909-876C-67FC6C3E4B51}" type="presOf" srcId="{0BE4A955-434C-4B07-ABA4-B70751C176B4}" destId="{C84ACEE6-CAB7-485C-9483-4C546C4D3297}" srcOrd="0" destOrd="0" presId="urn:microsoft.com/office/officeart/2005/8/layout/chevron1"/>
    <dgm:cxn modelId="{F94EA9D4-2322-4CD7-A18A-CA776C8FA6EB}" type="presOf" srcId="{DC30757B-0E0A-4C5A-8270-868401BFE69C}" destId="{ACC61C6B-FFCF-4011-BFC0-1985E087775F}" srcOrd="0" destOrd="0" presId="urn:microsoft.com/office/officeart/2005/8/layout/chevron1"/>
    <dgm:cxn modelId="{4C7999DD-7328-4837-85C1-C8074A9B32D4}" srcId="{0BE4A955-434C-4B07-ABA4-B70751C176B4}" destId="{495A5981-5168-48FB-8FC6-254E74897CB9}" srcOrd="5" destOrd="0" parTransId="{6E996F1A-11C7-4F9A-AD90-0382CFEE7517}" sibTransId="{CA253B23-871A-4FFC-A5C1-FAD814786EC4}"/>
    <dgm:cxn modelId="{24CA57EB-9835-47C7-B07F-A99A41A27392}" srcId="{0BE4A955-434C-4B07-ABA4-B70751C176B4}" destId="{CDCB6BF6-F3CB-46AC-81C6-DD4FC7068BC4}" srcOrd="2" destOrd="0" parTransId="{EDBD5DC2-E1C7-4519-B541-4526F4BDEBF3}" sibTransId="{544F4401-E418-4E17-886E-715E9E1FBCE1}"/>
    <dgm:cxn modelId="{B0DAEBF8-8E38-4C3B-B512-6A8A815CCEAB}" type="presOf" srcId="{0BBD17CB-CD30-4DFB-B92F-12ADD5DCF73C}" destId="{22DCF6B0-3D35-4351-ABE4-A2FF3206EBED}" srcOrd="0" destOrd="0" presId="urn:microsoft.com/office/officeart/2005/8/layout/chevron1"/>
    <dgm:cxn modelId="{C1E6F4AB-AC89-4999-8056-D69D3D0FDF80}" type="presParOf" srcId="{C84ACEE6-CAB7-485C-9483-4C546C4D3297}" destId="{49DC70D2-A0BC-4E04-BA76-31F74EEE63B2}" srcOrd="0" destOrd="0" presId="urn:microsoft.com/office/officeart/2005/8/layout/chevron1"/>
    <dgm:cxn modelId="{9E25BF2A-153B-4339-84E5-5EC7610201B5}" type="presParOf" srcId="{C84ACEE6-CAB7-485C-9483-4C546C4D3297}" destId="{18DD6C29-3187-43ED-9BF7-02446ECA1EE8}" srcOrd="1" destOrd="0" presId="urn:microsoft.com/office/officeart/2005/8/layout/chevron1"/>
    <dgm:cxn modelId="{E6628E2A-49A8-4301-B068-B7717C89492E}" type="presParOf" srcId="{C84ACEE6-CAB7-485C-9483-4C546C4D3297}" destId="{22DCF6B0-3D35-4351-ABE4-A2FF3206EBED}" srcOrd="2" destOrd="0" presId="urn:microsoft.com/office/officeart/2005/8/layout/chevron1"/>
    <dgm:cxn modelId="{29E484B8-DE32-44FB-A4F0-5A339042C031}" type="presParOf" srcId="{C84ACEE6-CAB7-485C-9483-4C546C4D3297}" destId="{3D81D95C-436F-491B-B21F-CA7FE9995AF5}" srcOrd="3" destOrd="0" presId="urn:microsoft.com/office/officeart/2005/8/layout/chevron1"/>
    <dgm:cxn modelId="{3453A3E0-8CDE-4053-9AB6-800C5C53A3C9}" type="presParOf" srcId="{C84ACEE6-CAB7-485C-9483-4C546C4D3297}" destId="{210C0F7D-4644-44DE-81B1-A9E1BC0A39DE}" srcOrd="4" destOrd="0" presId="urn:microsoft.com/office/officeart/2005/8/layout/chevron1"/>
    <dgm:cxn modelId="{22BD90BA-7740-424A-8CFE-4DCBD6984D6C}" type="presParOf" srcId="{C84ACEE6-CAB7-485C-9483-4C546C4D3297}" destId="{885EBEA1-9D1A-4D26-965A-1C4B1781C2CD}" srcOrd="5" destOrd="0" presId="urn:microsoft.com/office/officeart/2005/8/layout/chevron1"/>
    <dgm:cxn modelId="{3F091808-17A1-40D1-AC0B-2B694517651B}" type="presParOf" srcId="{C84ACEE6-CAB7-485C-9483-4C546C4D3297}" destId="{4B12F064-2370-4B94-A8AA-2500C29C753B}" srcOrd="6" destOrd="0" presId="urn:microsoft.com/office/officeart/2005/8/layout/chevron1"/>
    <dgm:cxn modelId="{65BF34F6-5F9D-48F4-BE8E-6E923B58FD98}" type="presParOf" srcId="{C84ACEE6-CAB7-485C-9483-4C546C4D3297}" destId="{8BD2D86F-0687-4AE6-9F65-5104A8A43D07}" srcOrd="7" destOrd="0" presId="urn:microsoft.com/office/officeart/2005/8/layout/chevron1"/>
    <dgm:cxn modelId="{DBF3CAF2-DB07-41B5-960D-B7E0584AB2D6}" type="presParOf" srcId="{C84ACEE6-CAB7-485C-9483-4C546C4D3297}" destId="{ACC61C6B-FFCF-4011-BFC0-1985E087775F}" srcOrd="8" destOrd="0" presId="urn:microsoft.com/office/officeart/2005/8/layout/chevron1"/>
    <dgm:cxn modelId="{EFED9383-E8EB-4A4B-A890-173F247262F0}" type="presParOf" srcId="{C84ACEE6-CAB7-485C-9483-4C546C4D3297}" destId="{F87BE647-B020-4BDF-AB05-195FB5784D21}" srcOrd="9" destOrd="0" presId="urn:microsoft.com/office/officeart/2005/8/layout/chevron1"/>
    <dgm:cxn modelId="{2D5B0022-F033-4F39-B74D-6EE8F35DB08C}" type="presParOf" srcId="{C84ACEE6-CAB7-485C-9483-4C546C4D3297}" destId="{D242D2E4-254A-42F1-B256-67CB7EDC8CA1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C70D2-A0BC-4E04-BA76-31F74EEE63B2}">
      <dsp:nvSpPr>
        <dsp:cNvPr id="0" name=""/>
        <dsp:cNvSpPr/>
      </dsp:nvSpPr>
      <dsp:spPr>
        <a:xfrm>
          <a:off x="5682" y="3845408"/>
          <a:ext cx="2113900" cy="845560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  <a:cs typeface="Arial"/>
            </a:rPr>
            <a:t>Phase 1: Plan &amp; Setup</a:t>
          </a:r>
        </a:p>
      </dsp:txBody>
      <dsp:txXfrm>
        <a:off x="428462" y="3845408"/>
        <a:ext cx="1268340" cy="845560"/>
      </dsp:txXfrm>
    </dsp:sp>
    <dsp:sp modelId="{22DCF6B0-3D35-4351-ABE4-A2FF3206EBED}">
      <dsp:nvSpPr>
        <dsp:cNvPr id="0" name=""/>
        <dsp:cNvSpPr/>
      </dsp:nvSpPr>
      <dsp:spPr>
        <a:xfrm>
          <a:off x="1908192" y="3845408"/>
          <a:ext cx="2113900" cy="845560"/>
        </a:xfrm>
        <a:prstGeom prst="chevron">
          <a:avLst/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  <a:cs typeface="Arial"/>
            </a:rPr>
            <a:t>Phase 2: Manage Requirements</a:t>
          </a:r>
        </a:p>
      </dsp:txBody>
      <dsp:txXfrm>
        <a:off x="2330972" y="3845408"/>
        <a:ext cx="1268340" cy="845560"/>
      </dsp:txXfrm>
    </dsp:sp>
    <dsp:sp modelId="{210C0F7D-4644-44DE-81B1-A9E1BC0A39DE}">
      <dsp:nvSpPr>
        <dsp:cNvPr id="0" name=""/>
        <dsp:cNvSpPr/>
      </dsp:nvSpPr>
      <dsp:spPr>
        <a:xfrm>
          <a:off x="3810703" y="3845408"/>
          <a:ext cx="2113900" cy="845560"/>
        </a:xfrm>
        <a:prstGeom prst="chevron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  <a:cs typeface="Arial"/>
            </a:rPr>
            <a:t>Phase 3: Infrastructure </a:t>
          </a:r>
        </a:p>
      </dsp:txBody>
      <dsp:txXfrm>
        <a:off x="4233483" y="3845408"/>
        <a:ext cx="1268340" cy="845560"/>
      </dsp:txXfrm>
    </dsp:sp>
    <dsp:sp modelId="{4B12F064-2370-4B94-A8AA-2500C29C753B}">
      <dsp:nvSpPr>
        <dsp:cNvPr id="0" name=""/>
        <dsp:cNvSpPr/>
      </dsp:nvSpPr>
      <dsp:spPr>
        <a:xfrm>
          <a:off x="5713213" y="3845408"/>
          <a:ext cx="2113900" cy="845560"/>
        </a:xfrm>
        <a:prstGeom prst="chevron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  <a:cs typeface="Arial"/>
            </a:rPr>
            <a:t>Phase 4: Employer Contributions</a:t>
          </a:r>
        </a:p>
      </dsp:txBody>
      <dsp:txXfrm>
        <a:off x="6135993" y="3845408"/>
        <a:ext cx="1268340" cy="845560"/>
      </dsp:txXfrm>
    </dsp:sp>
    <dsp:sp modelId="{ACC61C6B-FFCF-4011-BFC0-1985E087775F}">
      <dsp:nvSpPr>
        <dsp:cNvPr id="0" name=""/>
        <dsp:cNvSpPr/>
      </dsp:nvSpPr>
      <dsp:spPr>
        <a:xfrm>
          <a:off x="7615723" y="3845408"/>
          <a:ext cx="2113900" cy="845560"/>
        </a:xfrm>
        <a:prstGeom prst="chevron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  <a:cs typeface="Arial"/>
            </a:rPr>
            <a:t>Phase 5: Benefits &amp; Appeals</a:t>
          </a:r>
        </a:p>
      </dsp:txBody>
      <dsp:txXfrm>
        <a:off x="8038503" y="3845408"/>
        <a:ext cx="1268340" cy="845560"/>
      </dsp:txXfrm>
    </dsp:sp>
    <dsp:sp modelId="{D242D2E4-254A-42F1-B256-67CB7EDC8CA1}">
      <dsp:nvSpPr>
        <dsp:cNvPr id="0" name=""/>
        <dsp:cNvSpPr/>
      </dsp:nvSpPr>
      <dsp:spPr>
        <a:xfrm>
          <a:off x="9518234" y="3845408"/>
          <a:ext cx="2113900" cy="845560"/>
        </a:xfrm>
        <a:prstGeom prst="chevron">
          <a:avLst/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/>
              <a:cs typeface="Arial"/>
            </a:rPr>
            <a:t>Phase 6: Support Services</a:t>
          </a:r>
        </a:p>
      </dsp:txBody>
      <dsp:txXfrm>
        <a:off x="9941014" y="3845408"/>
        <a:ext cx="1268340" cy="845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2BE4D-30CB-438D-8687-7CAA67CBCBD2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523C7-6524-4346-871C-D6468AB2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Andy's Slide 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What is a benefit charge?</a:t>
            </a:r>
          </a:p>
          <a:p>
            <a:pPr marL="171450" indent="-171450">
              <a:buFont typeface="Calibri"/>
              <a:buChar char="-"/>
            </a:pPr>
            <a:endParaRPr lang="en-US" dirty="0">
              <a:cs typeface="Calibri"/>
            </a:endParaRPr>
          </a:p>
          <a:p>
            <a:pPr marL="971550" lvl="1" indent="-514350">
              <a:lnSpc>
                <a:spcPct val="107000"/>
              </a:lnSpc>
              <a:buAutoNum type="arabicPeriod"/>
            </a:pPr>
            <a:r>
              <a:rPr lang="en-US" dirty="0"/>
              <a:t>Summary of Reserve Account </a:t>
            </a:r>
          </a:p>
          <a:p>
            <a:pPr marL="628650" lvl="2" indent="-171450">
              <a:lnSpc>
                <a:spcPct val="107000"/>
              </a:lnSpc>
              <a:buFont typeface="Arial"/>
              <a:buChar char="•"/>
            </a:pPr>
            <a:r>
              <a:rPr lang="en-US" dirty="0"/>
              <a:t>  Employer contribution rate, benefit charges, delinquencies and historical account information.</a:t>
            </a:r>
          </a:p>
          <a:p>
            <a:pPr marL="628650" lvl="2" indent="-171450">
              <a:lnSpc>
                <a:spcPct val="107000"/>
              </a:lnSpc>
              <a:buFont typeface="Arial"/>
              <a:buChar char="•"/>
            </a:pPr>
            <a:endParaRPr lang="en-US" dirty="0"/>
          </a:p>
          <a:p>
            <a:pPr marL="971550" lvl="1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dirty="0"/>
              <a:t>Communications </a:t>
            </a:r>
          </a:p>
          <a:p>
            <a:pPr marL="628650" lvl="2" indent="-1714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en-US" dirty="0"/>
              <a:t> View important notices and messages, view action items to complete.</a:t>
            </a:r>
          </a:p>
          <a:p>
            <a:pPr marL="628650" lvl="2" indent="-1714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endParaRPr lang="en-US" dirty="0"/>
          </a:p>
          <a:p>
            <a:pPr marL="971550" lvl="1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dirty="0"/>
              <a:t>Reporting </a:t>
            </a:r>
          </a:p>
          <a:p>
            <a:pPr marL="628650" lvl="2" indent="-1714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en-US" dirty="0"/>
              <a:t>File, amend, and pay quarterly reports.</a:t>
            </a:r>
          </a:p>
          <a:p>
            <a:pPr marL="628650" lvl="2" indent="-1714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endParaRPr lang="en-US" dirty="0"/>
          </a:p>
          <a:p>
            <a:pPr marL="971550" lvl="1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dirty="0"/>
              <a:t>Claim Information</a:t>
            </a:r>
          </a:p>
          <a:p>
            <a:pPr marL="628650" lvl="2" indent="-1714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en-US" dirty="0"/>
              <a:t> Respond to claim fact-finding, protest claims, appeal determinations.</a:t>
            </a:r>
          </a:p>
          <a:p>
            <a:pPr marL="171450" indent="-171450">
              <a:buFont typeface="Calibri"/>
              <a:buChar char="-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90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Andy's Slide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Explain these branches and what they do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Staff can view claimant/employer user actions in real time.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56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Andy's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90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3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Ken's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2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Ken's Slide 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Mention RFP process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Explain </a:t>
            </a:r>
            <a:r>
              <a:rPr lang="en-US" dirty="0" err="1">
                <a:cs typeface="Calibri"/>
              </a:rPr>
              <a:t>uFACTS</a:t>
            </a:r>
            <a:r>
              <a:rPr lang="en-US" dirty="0">
                <a:cs typeface="Calibri"/>
              </a:rPr>
              <a:t>, how it works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Percentage of off the shelf vs. Unique design</a:t>
            </a:r>
          </a:p>
          <a:p>
            <a:pPr marL="171450" indent="-171450">
              <a:buFont typeface="Calibri"/>
              <a:buChar char="-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7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>
                <a:cs typeface="Calibri" panose="020F0502020204030204"/>
              </a:rPr>
              <a:t>Ken's Slide</a:t>
            </a:r>
          </a:p>
          <a:p>
            <a:pPr marL="628650" lvl="1" indent="-171450">
              <a:lnSpc>
                <a:spcPct val="15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Six Implementation Phases (with 2 System Releases or Product Launches)</a:t>
            </a:r>
          </a:p>
          <a:p>
            <a:pPr marL="1085850" lvl="2" indent="-171450">
              <a:lnSpc>
                <a:spcPct val="15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Phase 1:  Plan/Setup/Manage</a:t>
            </a:r>
          </a:p>
          <a:p>
            <a:pPr marL="1543050" lvl="3" indent="-171450">
              <a:lnSpc>
                <a:spcPct val="15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We are HERE – Duties include: Onboarding, sub-team permissions, distribution lists, procuring software/tools</a:t>
            </a:r>
          </a:p>
          <a:p>
            <a:pPr marL="1085850" lvl="2" indent="-171450">
              <a:lnSpc>
                <a:spcPct val="15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Phase 2:  Manage Requirements</a:t>
            </a:r>
          </a:p>
          <a:p>
            <a:pPr marL="1085850" lvl="2" indent="-171450">
              <a:lnSpc>
                <a:spcPct val="15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Phase 3: Infrastructure Setup</a:t>
            </a:r>
          </a:p>
          <a:p>
            <a:pPr marL="1085850" lvl="2" indent="-171450">
              <a:lnSpc>
                <a:spcPct val="15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Phase 4:  Employer Contributions (Release 1)</a:t>
            </a:r>
          </a:p>
          <a:p>
            <a:pPr marL="1085850" lvl="2" indent="-171450">
              <a:lnSpc>
                <a:spcPct val="15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Phase 5:  Benefits and Appeals (Release 2)</a:t>
            </a:r>
          </a:p>
          <a:p>
            <a:pPr marL="1085850" lvl="2" indent="-171450">
              <a:lnSpc>
                <a:spcPct val="15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Phase 6:  Support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1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Ken's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67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Ken's Slide </a:t>
            </a:r>
          </a:p>
          <a:p>
            <a:pPr marL="171450" indent="-171450">
              <a:buFont typeface="Calibri"/>
              <a:buChar char="-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Andy's Slide</a:t>
            </a:r>
          </a:p>
          <a:p>
            <a:pPr marL="171450" indent="-457200">
              <a:lnSpc>
                <a:spcPct val="150000"/>
              </a:lnSpc>
              <a:spcBef>
                <a:spcPts val="500"/>
              </a:spcBef>
              <a:buAutoNum type="arabicPeriod"/>
            </a:pPr>
            <a:r>
              <a:rPr lang="en-US" dirty="0">
                <a:cs typeface="Calibri"/>
              </a:rPr>
              <a:t> </a:t>
            </a:r>
            <a:r>
              <a:rPr lang="en-US" dirty="0"/>
              <a:t>Easy Navigation for Claimants, Employers &amp; UI Staff </a:t>
            </a:r>
            <a:endParaRPr lang="en-US" dirty="0">
              <a:cs typeface="Calibri"/>
            </a:endParaRPr>
          </a:p>
          <a:p>
            <a:pPr marL="1085850" lvl="1" indent="-171450">
              <a:lnSpc>
                <a:spcPct val="15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User friendly experience.  Mobile device compatibility.  Improved communications.</a:t>
            </a:r>
            <a:endParaRPr lang="en-US" dirty="0">
              <a:cs typeface="Calibri"/>
            </a:endParaRPr>
          </a:p>
          <a:p>
            <a:pPr marL="171450" indent="-457200">
              <a:lnSpc>
                <a:spcPct val="150000"/>
              </a:lnSpc>
              <a:spcBef>
                <a:spcPts val="500"/>
              </a:spcBef>
              <a:buAutoNum type="arabicPeriod"/>
            </a:pPr>
            <a:r>
              <a:rPr lang="en-US" dirty="0"/>
              <a:t>Built-In Fraud Measures </a:t>
            </a:r>
            <a:endParaRPr lang="en-US" dirty="0">
              <a:cs typeface="Calibri"/>
            </a:endParaRPr>
          </a:p>
          <a:p>
            <a:pPr marL="1085850" lvl="2" indent="-171450">
              <a:lnSpc>
                <a:spcPct val="15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Protect against fraudulent claims and fictitious employer accounts.</a:t>
            </a:r>
            <a:endParaRPr lang="en-US" dirty="0">
              <a:cs typeface="Calibri"/>
            </a:endParaRPr>
          </a:p>
          <a:p>
            <a:pPr marL="1085850" lvl="2" indent="-171450">
              <a:lnSpc>
                <a:spcPct val="15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ID.me is the first step in filing a claim</a:t>
            </a:r>
          </a:p>
          <a:p>
            <a:pPr marL="1085850" lvl="2" indent="-171450">
              <a:lnSpc>
                <a:spcPct val="15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ID.me will continue to be used in the new system as a proven fraud-protection measure</a:t>
            </a:r>
          </a:p>
          <a:p>
            <a:pPr marL="1085850" lvl="2" indent="-171450">
              <a:lnSpc>
                <a:spcPct val="15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Add here percentage of fraud since ID.me implementation</a:t>
            </a:r>
            <a:endParaRPr lang="en-US" dirty="0">
              <a:cs typeface="Calibri"/>
            </a:endParaRPr>
          </a:p>
          <a:p>
            <a:pPr marL="171450" indent="-457200">
              <a:lnSpc>
                <a:spcPct val="150000"/>
              </a:lnSpc>
              <a:spcBef>
                <a:spcPts val="500"/>
              </a:spcBef>
              <a:buAutoNum type="arabicPeriod"/>
            </a:pPr>
            <a:r>
              <a:rPr lang="en-US" dirty="0"/>
              <a:t>Automated workflows.</a:t>
            </a:r>
            <a:endParaRPr lang="en-US" dirty="0">
              <a:cs typeface="Calibri"/>
            </a:endParaRPr>
          </a:p>
          <a:p>
            <a:pPr marL="1085850" lvl="2" indent="-171450">
              <a:lnSpc>
                <a:spcPct val="15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How work is assigned to OUI staff, project management. </a:t>
            </a:r>
          </a:p>
          <a:p>
            <a:pPr marL="1085850" lvl="2" indent="-171450">
              <a:lnSpc>
                <a:spcPct val="15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Automated notices to claimants or staff indicating a process is done or work is needed.</a:t>
            </a:r>
            <a:endParaRPr lang="en-US" dirty="0">
              <a:cs typeface="Calibri"/>
            </a:endParaRPr>
          </a:p>
          <a:p>
            <a:pPr marL="171450" indent="-457200">
              <a:lnSpc>
                <a:spcPct val="150000"/>
              </a:lnSpc>
              <a:spcBef>
                <a:spcPts val="500"/>
              </a:spcBef>
              <a:buAutoNum type="arabicPeriod"/>
            </a:pPr>
            <a:r>
              <a:rPr lang="en-US" dirty="0"/>
              <a:t>Modular and scalable technologies.</a:t>
            </a:r>
            <a:endParaRPr lang="en-US" dirty="0">
              <a:cs typeface="Calibri"/>
            </a:endParaRPr>
          </a:p>
          <a:p>
            <a:pPr marL="1085850" lvl="2" indent="-171450">
              <a:lnSpc>
                <a:spcPct val="15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Technological components that can be updated and replaced when necessary, capability for growth.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6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Andy's Slide:</a:t>
            </a:r>
          </a:p>
          <a:p>
            <a:pPr marL="228600" indent="-514350">
              <a:lnSpc>
                <a:spcPct val="107000"/>
              </a:lnSpc>
              <a:buAutoNum type="arabicPeriod"/>
            </a:pPr>
            <a:r>
              <a:rPr lang="en-US" dirty="0"/>
              <a:t>Claim Status Tracker</a:t>
            </a:r>
            <a:endParaRPr lang="en-US" dirty="0">
              <a:cs typeface="Calibri" panose="020F0502020204030204"/>
            </a:endParaRPr>
          </a:p>
          <a:p>
            <a:pPr marL="742950" lvl="1">
              <a:lnSpc>
                <a:spcPct val="107000"/>
              </a:lnSpc>
            </a:pPr>
            <a:r>
              <a:rPr lang="en-US" dirty="0"/>
              <a:t>Claimants can view where they are in the process.</a:t>
            </a:r>
            <a:endParaRPr lang="en-US" dirty="0">
              <a:cs typeface="Calibri" panose="020F0502020204030204"/>
            </a:endParaRPr>
          </a:p>
          <a:p>
            <a:pPr marL="1200150" lvl="1" indent="-457200">
              <a:lnSpc>
                <a:spcPct val="107000"/>
              </a:lnSpc>
              <a:buAutoNum type="arabicPeriod"/>
            </a:pPr>
            <a:endParaRPr lang="en-US" dirty="0">
              <a:cs typeface="Calibri" panose="020F0502020204030204"/>
            </a:endParaRPr>
          </a:p>
          <a:p>
            <a:pPr marL="228600" indent="-514350">
              <a:lnSpc>
                <a:spcPct val="107000"/>
              </a:lnSpc>
              <a:buAutoNum type="arabicPeriod"/>
            </a:pPr>
            <a:r>
              <a:rPr lang="en-US" dirty="0"/>
              <a:t>Summary of Benefits </a:t>
            </a:r>
            <a:endParaRPr lang="en-US" dirty="0">
              <a:cs typeface="Calibri" panose="020F0502020204030204"/>
            </a:endParaRPr>
          </a:p>
          <a:p>
            <a:pPr marL="742950" lvl="1">
              <a:lnSpc>
                <a:spcPct val="107000"/>
              </a:lnSpc>
            </a:pPr>
            <a:r>
              <a:rPr lang="en-US" dirty="0"/>
              <a:t>Weekly benefit amount, balance of benefits remaining.</a:t>
            </a:r>
            <a:endParaRPr lang="en-US" dirty="0">
              <a:cs typeface="Calibri" panose="020F0502020204030204"/>
            </a:endParaRPr>
          </a:p>
          <a:p>
            <a:pPr marL="1200150" lvl="1" indent="-457200">
              <a:lnSpc>
                <a:spcPct val="107000"/>
              </a:lnSpc>
              <a:buAutoNum type="arabicPeriod"/>
            </a:pPr>
            <a:endParaRPr lang="en-US" dirty="0">
              <a:cs typeface="Calibri" panose="020F0502020204030204"/>
            </a:endParaRPr>
          </a:p>
          <a:p>
            <a:pPr marL="228600" indent="-514350">
              <a:lnSpc>
                <a:spcPct val="107000"/>
              </a:lnSpc>
              <a:buAutoNum type="arabicPeriod"/>
            </a:pPr>
            <a:r>
              <a:rPr lang="en-US" dirty="0"/>
              <a:t>Communications </a:t>
            </a:r>
            <a:endParaRPr lang="en-US" dirty="0">
              <a:cs typeface="Calibri" panose="020F0502020204030204"/>
            </a:endParaRPr>
          </a:p>
          <a:p>
            <a:pPr marL="742950" lvl="1">
              <a:lnSpc>
                <a:spcPct val="107000"/>
              </a:lnSpc>
            </a:pPr>
            <a:r>
              <a:rPr lang="en-US" dirty="0"/>
              <a:t>View notices and messages, respond to action items, payment request reminders, and required work searches.</a:t>
            </a:r>
            <a:endParaRPr lang="en-US" dirty="0">
              <a:cs typeface="Calibri" panose="020F0502020204030204"/>
            </a:endParaRPr>
          </a:p>
          <a:p>
            <a:pPr marL="1200150" lvl="1" indent="-457200">
              <a:lnSpc>
                <a:spcPct val="107000"/>
              </a:lnSpc>
              <a:buAutoNum type="arabicPeriod"/>
            </a:pPr>
            <a:endParaRPr lang="en-US" dirty="0">
              <a:cs typeface="Calibri" panose="020F0502020204030204"/>
            </a:endParaRPr>
          </a:p>
          <a:p>
            <a:pPr marL="22860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dirty="0"/>
              <a:t>Self-Service Functionality </a:t>
            </a:r>
            <a:endParaRPr lang="en-US" dirty="0">
              <a:cs typeface="Calibri" panose="020F0502020204030204"/>
            </a:endParaRPr>
          </a:p>
          <a:p>
            <a:pPr marL="742950" lvl="1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Update address, bank account, view historical records and appeal determinations.</a:t>
            </a:r>
            <a:endParaRPr lang="en-US" dirty="0">
              <a:cs typeface="Calibri"/>
            </a:endParaRPr>
          </a:p>
          <a:p>
            <a:pPr marL="742950" lvl="1">
              <a:lnSpc>
                <a:spcPct val="107000"/>
              </a:lnSpc>
              <a:spcAft>
                <a:spcPts val="800"/>
              </a:spcAft>
            </a:pPr>
            <a:endParaRPr lang="en-US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Emphasize work searches and plain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3C7-6524-4346-871C-D6468AB2E5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0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4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6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4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9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7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5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5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9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7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5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5732-1E89-4774-91C8-1E9A27DB9E00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4242-804F-43A7-BBD0-98AD85BE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1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E5732-1E89-4774-91C8-1E9A27DB9E00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24242-804F-43A7-BBD0-98AD85BE8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3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sv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82" y="831305"/>
            <a:ext cx="4959235" cy="259769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381622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Office of Unemployment Insurance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741966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5EB3E4"/>
                </a:solidFill>
                <a:latin typeface="Arial"/>
                <a:cs typeface="Arial"/>
              </a:rPr>
              <a:t>BR Subcommittee on General Government</a:t>
            </a:r>
          </a:p>
          <a:p>
            <a:pPr algn="ctr"/>
            <a:r>
              <a:rPr lang="en-US" sz="2400" b="1">
                <a:solidFill>
                  <a:srgbClr val="5EB3E4"/>
                </a:solidFill>
                <a:latin typeface="Arial"/>
                <a:cs typeface="Arial"/>
              </a:rPr>
              <a:t>July 17</a:t>
            </a:r>
            <a:r>
              <a:rPr lang="en-US" sz="2400" b="1" baseline="30000">
                <a:solidFill>
                  <a:srgbClr val="5EB3E4"/>
                </a:solidFill>
                <a:latin typeface="Arial"/>
                <a:cs typeface="Arial"/>
              </a:rPr>
              <a:t>th</a:t>
            </a:r>
            <a:r>
              <a:rPr lang="en-US" sz="2400" b="1">
                <a:solidFill>
                  <a:srgbClr val="5EB3E4"/>
                </a:solidFill>
                <a:latin typeface="Arial"/>
                <a:cs typeface="Arial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36802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5598ECA-3428-C7B5-6356-2DD5266A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40" y="1292372"/>
            <a:ext cx="11098924" cy="461798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500" b="1" dirty="0">
                <a:solidFill>
                  <a:srgbClr val="5EB3E4"/>
                </a:solidFill>
                <a:latin typeface="Arial"/>
                <a:cs typeface="Arial"/>
              </a:rPr>
              <a:t>Employer Portal </a:t>
            </a:r>
            <a:endParaRPr lang="en-US" sz="5500" kern="100" dirty="0">
              <a:solidFill>
                <a:srgbClr val="093B60"/>
              </a:solidFill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solidFill>
                <a:srgbClr val="5EB3E4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47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Summary of Reserve Account</a:t>
            </a:r>
            <a:r>
              <a:rPr lang="en-US" sz="47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 </a:t>
            </a: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1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  </a:t>
            </a:r>
            <a:r>
              <a:rPr lang="en-US" sz="29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Employer contribution</a:t>
            </a:r>
            <a:r>
              <a:rPr lang="en-US" sz="29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rate, benefit charges, </a:t>
            </a:r>
            <a:r>
              <a:rPr lang="en-US" sz="29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d</a:t>
            </a:r>
            <a:r>
              <a:rPr lang="en-US" sz="29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elinquencies and historical </a:t>
            </a:r>
            <a:r>
              <a:rPr lang="en-US" sz="29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a</a:t>
            </a:r>
            <a:r>
              <a:rPr lang="en-US" sz="29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ccount </a:t>
            </a:r>
            <a:r>
              <a:rPr lang="en-US" sz="29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i</a:t>
            </a:r>
            <a:r>
              <a:rPr lang="en-US" sz="29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nformation.</a:t>
            </a:r>
            <a:endParaRPr lang="en-US" sz="2900" dirty="0">
              <a:cs typeface="Calibri"/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700" kern="100" dirty="0">
              <a:solidFill>
                <a:srgbClr val="093B6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700" kern="100" dirty="0">
              <a:solidFill>
                <a:srgbClr val="093B6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47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Communications</a:t>
            </a:r>
            <a:r>
              <a:rPr lang="en-US" sz="47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 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9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	 View important </a:t>
            </a:r>
            <a:r>
              <a:rPr lang="en-US" sz="29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n</a:t>
            </a:r>
            <a:r>
              <a:rPr lang="en-US" sz="29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otices and messages, view </a:t>
            </a:r>
            <a:r>
              <a:rPr lang="en-US" sz="29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a</a:t>
            </a:r>
            <a:r>
              <a:rPr lang="en-US" sz="29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ction </a:t>
            </a:r>
            <a:r>
              <a:rPr lang="en-US" sz="29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i</a:t>
            </a:r>
            <a:r>
              <a:rPr lang="en-US" sz="29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tems to complete.</a:t>
            </a:r>
            <a:endParaRPr lang="en-US" sz="2900" dirty="0">
              <a:cs typeface="Calibri"/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700" kern="100" dirty="0">
              <a:solidFill>
                <a:srgbClr val="093B6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7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3.	 Reporting </a:t>
            </a: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9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 File</a:t>
            </a:r>
            <a:r>
              <a:rPr lang="en-US" sz="29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, amend, and pay </a:t>
            </a:r>
            <a:r>
              <a:rPr lang="en-US" sz="29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q</a:t>
            </a:r>
            <a:r>
              <a:rPr lang="en-US" sz="29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uarterly </a:t>
            </a:r>
            <a:r>
              <a:rPr lang="en-US" sz="29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r</a:t>
            </a:r>
            <a:r>
              <a:rPr lang="en-US" sz="29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eports.</a:t>
            </a: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700" kern="100" dirty="0">
              <a:solidFill>
                <a:srgbClr val="093B6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7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4.	 Claim Information</a:t>
            </a: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9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 Respond to claim fact-finding, protest claims, appeal determinations.</a:t>
            </a:r>
            <a:endParaRPr lang="en-US" sz="2900" dirty="0"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Unemployment Insurance</a:t>
            </a:r>
          </a:p>
        </p:txBody>
      </p:sp>
    </p:spTree>
    <p:extLst>
      <p:ext uri="{BB962C8B-B14F-4D97-AF65-F5344CB8AC3E}">
        <p14:creationId xmlns:p14="http://schemas.microsoft.com/office/powerpoint/2010/main" val="2871935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5598ECA-3428-C7B5-6356-2DD5266A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712" y="1292372"/>
            <a:ext cx="11098924" cy="4617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solidFill>
                  <a:srgbClr val="5EB3E4"/>
                </a:solidFill>
                <a:latin typeface="Arial"/>
                <a:cs typeface="Arial"/>
              </a:rPr>
              <a:t>UI Staff </a:t>
            </a:r>
            <a:r>
              <a:rPr lang="en-US" sz="3000" b="1" dirty="0">
                <a:solidFill>
                  <a:srgbClr val="5EB3E4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Portal</a:t>
            </a:r>
            <a:endParaRPr lang="en-US" sz="3000" b="1" dirty="0">
              <a:solidFill>
                <a:srgbClr val="5EB3E4"/>
              </a:solidFill>
              <a:latin typeface="Arial"/>
              <a:cs typeface="Arial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5000000000000000000" pitchFamily="2" charset="2"/>
              <a:buChar char="•"/>
            </a:pPr>
            <a:r>
              <a:rPr lang="en-US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Benefits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5000000000000000000" pitchFamily="2" charset="2"/>
              <a:buChar char="•"/>
            </a:pPr>
            <a:r>
              <a:rPr lang="en-US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Adjudication &amp; Fact-Finding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5000000000000000000" pitchFamily="2" charset="2"/>
              <a:buChar char="•"/>
            </a:pPr>
            <a:r>
              <a:rPr lang="en-US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Appeals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5000000000000000000" pitchFamily="2" charset="2"/>
              <a:buChar char="•"/>
            </a:pPr>
            <a:r>
              <a:rPr lang="en-US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Tax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5000000000000000000" pitchFamily="2" charset="2"/>
              <a:buChar char="•"/>
            </a:pPr>
            <a:r>
              <a:rPr lang="en-US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Integrity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5000000000000000000" pitchFamily="2" charset="2"/>
              <a:buChar char="•"/>
            </a:pPr>
            <a:r>
              <a:rPr lang="en-US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Quality Control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Unemployment Insurance</a:t>
            </a:r>
          </a:p>
        </p:txBody>
      </p:sp>
    </p:spTree>
    <p:extLst>
      <p:ext uri="{BB962C8B-B14F-4D97-AF65-F5344CB8AC3E}">
        <p14:creationId xmlns:p14="http://schemas.microsoft.com/office/powerpoint/2010/main" val="303399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5598ECA-3428-C7B5-6356-2DD5266A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5" y="1292372"/>
            <a:ext cx="11098924" cy="4617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solidFill>
                  <a:srgbClr val="5EB3E4"/>
                </a:solidFill>
                <a:latin typeface="Arial"/>
                <a:cs typeface="Arial"/>
              </a:rPr>
              <a:t>Reports &amp; Dashboard Portal </a:t>
            </a:r>
            <a:endParaRPr lang="en-US" sz="3000" kern="100" dirty="0">
              <a:solidFill>
                <a:srgbClr val="093B60"/>
              </a:solidFill>
              <a:latin typeface="Arial"/>
              <a:cs typeface="Arial"/>
            </a:endParaRPr>
          </a:p>
          <a:p>
            <a:pPr lvl="1">
              <a:lnSpc>
                <a:spcPct val="150000"/>
              </a:lnSpc>
              <a:buFont typeface="Arial" panose="05000000000000000000" pitchFamily="2" charset="2"/>
              <a:buChar char="•"/>
            </a:pPr>
            <a:r>
              <a:rPr lang="en-US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Data for</a:t>
            </a:r>
            <a:r>
              <a:rPr lang="en-US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all required federal </a:t>
            </a:r>
            <a:r>
              <a:rPr lang="en-US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r</a:t>
            </a:r>
            <a:r>
              <a:rPr lang="en-US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eports.</a:t>
            </a:r>
          </a:p>
          <a:p>
            <a:pPr lvl="1">
              <a:lnSpc>
                <a:spcPct val="150000"/>
              </a:lnSpc>
              <a:buFont typeface="Arial" panose="05000000000000000000" pitchFamily="2" charset="2"/>
              <a:buChar char="•"/>
            </a:pPr>
            <a:r>
              <a:rPr lang="en-US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Number of active claims, claims filed/week, etc.</a:t>
            </a:r>
          </a:p>
          <a:p>
            <a:pPr lvl="1">
              <a:lnSpc>
                <a:spcPct val="150000"/>
              </a:lnSpc>
              <a:buFont typeface="Arial" panose="05000000000000000000" pitchFamily="2" charset="2"/>
              <a:buChar char="•"/>
            </a:pPr>
            <a:r>
              <a:rPr lang="en-US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Ad-hoc reporting capability.</a:t>
            </a:r>
          </a:p>
          <a:p>
            <a:pPr lvl="1">
              <a:lnSpc>
                <a:spcPct val="150000"/>
              </a:lnSpc>
              <a:buFont typeface="Arial" panose="05000000000000000000" pitchFamily="2" charset="2"/>
              <a:buChar char="•"/>
            </a:pPr>
            <a:r>
              <a:rPr lang="en-US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Statistics can be drilled down into source data.</a:t>
            </a:r>
            <a:endParaRPr lang="en-US" kern="100" dirty="0">
              <a:solidFill>
                <a:srgbClr val="093B60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Unemployment Insurance</a:t>
            </a:r>
          </a:p>
        </p:txBody>
      </p:sp>
    </p:spTree>
    <p:extLst>
      <p:ext uri="{BB962C8B-B14F-4D97-AF65-F5344CB8AC3E}">
        <p14:creationId xmlns:p14="http://schemas.microsoft.com/office/powerpoint/2010/main" val="168840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80" y="761098"/>
            <a:ext cx="6416040" cy="336078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138641" y="45734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0927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86C30A-4241-49BF-9C9B-2D512ED6D19B}"/>
              </a:ext>
            </a:extLst>
          </p:cNvPr>
          <p:cNvSpPr txBox="1"/>
          <p:nvPr/>
        </p:nvSpPr>
        <p:spPr>
          <a:xfrm>
            <a:off x="770023" y="1394685"/>
            <a:ext cx="11421977" cy="50475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300" b="1">
              <a:solidFill>
                <a:srgbClr val="093B6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rgbClr val="093B60"/>
                </a:solidFill>
                <a:latin typeface="Arial"/>
                <a:cs typeface="Arial"/>
              </a:rPr>
              <a:t>Ken Jones</a:t>
            </a:r>
            <a:r>
              <a:rPr lang="en-US" sz="2300">
                <a:solidFill>
                  <a:srgbClr val="093B60"/>
                </a:solidFill>
                <a:latin typeface="Arial"/>
                <a:cs typeface="Arial"/>
              </a:rPr>
              <a:t>, Deputy Executive Director, Office of Technology Services</a:t>
            </a:r>
            <a:endParaRPr lang="en-US">
              <a:latin typeface="Arial"/>
              <a:cs typeface="Arial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Hudgins</a:t>
            </a:r>
            <a:r>
              <a:rPr lang="en-US" sz="2300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Deputy Executive Director, Office of Unemployment Insurance</a:t>
            </a:r>
          </a:p>
          <a:p>
            <a:pPr marL="285750" indent="-285750">
              <a:lnSpc>
                <a:spcPct val="200000"/>
              </a:lnSpc>
              <a:buFont typeface="Arial,Sans-Serif" panose="020B0604020202020204" pitchFamily="34" charset="0"/>
              <a:buChar char="•"/>
            </a:pPr>
            <a:r>
              <a:rPr lang="en-US" sz="2300" b="1">
                <a:solidFill>
                  <a:srgbClr val="093B60"/>
                </a:solidFill>
                <a:latin typeface="Arial"/>
                <a:cs typeface="Arial"/>
              </a:rPr>
              <a:t>Jessica Williamson</a:t>
            </a:r>
            <a:r>
              <a:rPr lang="en-US" sz="2300">
                <a:solidFill>
                  <a:srgbClr val="093B60"/>
                </a:solidFill>
                <a:latin typeface="Arial"/>
                <a:cs typeface="Arial"/>
              </a:rPr>
              <a:t>, General Counsel, Education and Labor Cabinet</a:t>
            </a:r>
            <a:endParaRPr lang="en-US" sz="23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30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5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to Discuss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913B4D-D9B9-8F79-F80D-5A37464F1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20" y="151985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600" dirty="0">
                <a:solidFill>
                  <a:srgbClr val="093B60"/>
                </a:solidFill>
                <a:latin typeface="Arial"/>
                <a:cs typeface="Arial"/>
              </a:rPr>
              <a:t>The New Unemployment Insurance (UI) System </a:t>
            </a:r>
            <a:endParaRPr lang="en-US" sz="26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rgbClr val="093B60"/>
                </a:solidFill>
                <a:latin typeface="Arial"/>
                <a:cs typeface="Arial"/>
              </a:rPr>
              <a:t>Timeline for Implementation</a:t>
            </a:r>
          </a:p>
          <a:p>
            <a:endParaRPr lang="en-US" sz="26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rgbClr val="093B60"/>
                </a:solidFill>
                <a:latin typeface="Arial"/>
                <a:cs typeface="Arial"/>
              </a:rPr>
              <a:t>Components of the New UI System</a:t>
            </a:r>
          </a:p>
        </p:txBody>
      </p:sp>
    </p:spTree>
    <p:extLst>
      <p:ext uri="{BB962C8B-B14F-4D97-AF65-F5344CB8AC3E}">
        <p14:creationId xmlns:p14="http://schemas.microsoft.com/office/powerpoint/2010/main" val="90700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5598ECA-3428-C7B5-6356-2DD5266A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5" y="1403279"/>
            <a:ext cx="11392088" cy="4617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5EB3E4"/>
                </a:solidFill>
                <a:latin typeface="Arial"/>
                <a:cs typeface="Arial"/>
              </a:rPr>
              <a:t>New Unemployment Insurance (UI) System</a:t>
            </a:r>
          </a:p>
          <a:p>
            <a:pPr lvl="1">
              <a:lnSpc>
                <a:spcPct val="170000"/>
              </a:lnSpc>
            </a:pPr>
            <a:r>
              <a:rPr lang="en-US" sz="2200" dirty="0">
                <a:latin typeface="Arial"/>
                <a:cs typeface="Calibri"/>
              </a:rPr>
              <a:t>Contract awarded </a:t>
            </a:r>
            <a:r>
              <a:rPr lang="en-US" sz="2200">
                <a:latin typeface="Arial"/>
                <a:cs typeface="Calibri"/>
              </a:rPr>
              <a:t>to Deloitte.</a:t>
            </a:r>
            <a:endParaRPr lang="en-US" sz="2200" dirty="0">
              <a:latin typeface="Arial"/>
              <a:cs typeface="Calibri"/>
            </a:endParaRPr>
          </a:p>
          <a:p>
            <a:pPr lvl="1">
              <a:lnSpc>
                <a:spcPct val="170000"/>
              </a:lnSpc>
            </a:pPr>
            <a:r>
              <a:rPr lang="en-US" sz="2200" dirty="0">
                <a:latin typeface="Arial"/>
                <a:cs typeface="Arial"/>
              </a:rPr>
              <a:t>Deloitte's Unemployment Framework for Automated Claim &amp; Tax Services (</a:t>
            </a:r>
            <a:r>
              <a:rPr lang="en-US" sz="2200" dirty="0" err="1">
                <a:latin typeface="Arial"/>
                <a:cs typeface="Arial"/>
              </a:rPr>
              <a:t>uFACTS</a:t>
            </a:r>
            <a:r>
              <a:rPr lang="en-US" sz="2200" dirty="0">
                <a:latin typeface="Arial"/>
                <a:cs typeface="Arial"/>
              </a:rPr>
              <a:t>)</a:t>
            </a:r>
          </a:p>
          <a:p>
            <a:pPr lvl="1">
              <a:lnSpc>
                <a:spcPct val="170000"/>
              </a:lnSpc>
            </a:pPr>
            <a:r>
              <a:rPr lang="en-US" sz="2200" dirty="0">
                <a:latin typeface="Arial"/>
                <a:cs typeface="Arial"/>
              </a:rPr>
              <a:t>Currently used in Colorado, New Mexico, Minnesota.</a:t>
            </a:r>
          </a:p>
          <a:p>
            <a:pPr lvl="1">
              <a:lnSpc>
                <a:spcPct val="170000"/>
              </a:lnSpc>
            </a:pPr>
            <a:r>
              <a:rPr lang="en-US" sz="2200" dirty="0">
                <a:latin typeface="Arial"/>
                <a:cs typeface="Arial"/>
              </a:rPr>
              <a:t>Newest version redesigned utilizing microservices is currently being implemented in Michigan.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Unemployment Insurance</a:t>
            </a:r>
          </a:p>
        </p:txBody>
      </p:sp>
    </p:spTree>
    <p:extLst>
      <p:ext uri="{BB962C8B-B14F-4D97-AF65-F5344CB8AC3E}">
        <p14:creationId xmlns:p14="http://schemas.microsoft.com/office/powerpoint/2010/main" val="169969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5598ECA-3428-C7B5-6356-2DD5266A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5" y="1403279"/>
            <a:ext cx="11098924" cy="4617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solidFill>
                  <a:srgbClr val="5EB3E4"/>
                </a:solidFill>
                <a:latin typeface="Arial"/>
                <a:cs typeface="Arial"/>
              </a:rPr>
              <a:t>Timeline (Six Phases)</a:t>
            </a:r>
          </a:p>
          <a:p>
            <a:pPr lvl="1">
              <a:lnSpc>
                <a:spcPct val="150000"/>
              </a:lnSpc>
            </a:pPr>
            <a:endParaRPr lang="en-US" sz="350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Unemployment Insurance</a:t>
            </a:r>
          </a:p>
        </p:txBody>
      </p:sp>
      <p:graphicFrame>
        <p:nvGraphicFramePr>
          <p:cNvPr id="56" name="Diagram 55">
            <a:extLst>
              <a:ext uri="{FF2B5EF4-FFF2-40B4-BE49-F238E27FC236}">
                <a16:creationId xmlns:a16="http://schemas.microsoft.com/office/drawing/2014/main" id="{2CE29C36-F284-0DEE-ECB1-2F810202AA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3720119"/>
              </p:ext>
            </p:extLst>
          </p:nvPr>
        </p:nvGraphicFramePr>
        <p:xfrm>
          <a:off x="272011" y="-839189"/>
          <a:ext cx="11637817" cy="8536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04" name="Graphic 603" descr="Line arrow: Clockwise curve with solid fill">
            <a:extLst>
              <a:ext uri="{FF2B5EF4-FFF2-40B4-BE49-F238E27FC236}">
                <a16:creationId xmlns:a16="http://schemas.microsoft.com/office/drawing/2014/main" id="{7D13A4DC-10F6-2622-246F-33FBFC32AF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3138" y="4149436"/>
            <a:ext cx="914400" cy="914400"/>
          </a:xfrm>
          <a:prstGeom prst="rect">
            <a:avLst/>
          </a:prstGeom>
        </p:spPr>
      </p:pic>
      <p:sp>
        <p:nvSpPr>
          <p:cNvPr id="605" name="TextBox 604">
            <a:extLst>
              <a:ext uri="{FF2B5EF4-FFF2-40B4-BE49-F238E27FC236}">
                <a16:creationId xmlns:a16="http://schemas.microsoft.com/office/drawing/2014/main" id="{F0B46EFB-1B5E-4DBE-66AE-E12A2EB8126A}"/>
              </a:ext>
            </a:extLst>
          </p:cNvPr>
          <p:cNvSpPr txBox="1"/>
          <p:nvPr/>
        </p:nvSpPr>
        <p:spPr>
          <a:xfrm>
            <a:off x="1227117" y="4769921"/>
            <a:ext cx="3433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Calibri"/>
              </a:rPr>
              <a:t>We are currently in Phase 1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81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5598ECA-3428-C7B5-6356-2DD5266A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292372"/>
            <a:ext cx="11854874" cy="4617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solidFill>
                  <a:srgbClr val="5EB3E4"/>
                </a:solidFill>
                <a:latin typeface="Arial"/>
                <a:cs typeface="Arial"/>
              </a:rPr>
              <a:t>Phase 4: Timeline for Employer Contributions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latin typeface="Arial"/>
                <a:cs typeface="Calibri"/>
              </a:rPr>
              <a:t>Product Release 1 of 2 </a:t>
            </a:r>
            <a:endParaRPr lang="en-US" sz="2600" dirty="0">
              <a:latin typeface="Arial"/>
              <a:cs typeface="Arial"/>
            </a:endParaRPr>
          </a:p>
          <a:p>
            <a:pPr lvl="1">
              <a:lnSpc>
                <a:spcPct val="150000"/>
              </a:lnSpc>
            </a:pPr>
            <a:r>
              <a:rPr lang="en-US" sz="2600" dirty="0">
                <a:latin typeface="Arial"/>
                <a:cs typeface="Arial"/>
              </a:rPr>
              <a:t>71 Week Build Begins Fall 2024</a:t>
            </a:r>
          </a:p>
          <a:p>
            <a:pPr lvl="2">
              <a:lnSpc>
                <a:spcPct val="150000"/>
              </a:lnSpc>
            </a:pPr>
            <a:r>
              <a:rPr lang="en-US" sz="2600" dirty="0">
                <a:latin typeface="Arial"/>
                <a:cs typeface="Arial"/>
              </a:rPr>
              <a:t>1,265 requirements for gap analysis and build</a:t>
            </a:r>
            <a:endParaRPr lang="en-US" sz="2600" dirty="0"/>
          </a:p>
          <a:p>
            <a:pPr lvl="1">
              <a:lnSpc>
                <a:spcPct val="150000"/>
              </a:lnSpc>
            </a:pPr>
            <a:r>
              <a:rPr lang="en-US" sz="2600" dirty="0">
                <a:latin typeface="Arial"/>
                <a:cs typeface="Arial"/>
              </a:rPr>
              <a:t>Planned Release by Winter 2025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Unemployment Insurance</a:t>
            </a:r>
          </a:p>
        </p:txBody>
      </p:sp>
    </p:spTree>
    <p:extLst>
      <p:ext uri="{BB962C8B-B14F-4D97-AF65-F5344CB8AC3E}">
        <p14:creationId xmlns:p14="http://schemas.microsoft.com/office/powerpoint/2010/main" val="403991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5598ECA-3428-C7B5-6356-2DD5266A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292372"/>
            <a:ext cx="11336383" cy="4617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solidFill>
                  <a:srgbClr val="5EB3E4"/>
                </a:solidFill>
                <a:latin typeface="Arial"/>
                <a:cs typeface="Arial"/>
              </a:rPr>
              <a:t>Phase 5: Timeline for Benefits &amp; Appeals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latin typeface="Arial"/>
                <a:cs typeface="Calibri"/>
              </a:rPr>
              <a:t>Product Release 2 of 2</a:t>
            </a:r>
          </a:p>
          <a:p>
            <a:pPr lvl="1">
              <a:lnSpc>
                <a:spcPct val="150000"/>
              </a:lnSpc>
            </a:pPr>
            <a:r>
              <a:rPr lang="en-US" sz="2600" dirty="0">
                <a:latin typeface="Arial"/>
                <a:cs typeface="Arial"/>
              </a:rPr>
              <a:t>97 Week Build</a:t>
            </a:r>
          </a:p>
          <a:p>
            <a:pPr lvl="2">
              <a:lnSpc>
                <a:spcPct val="150000"/>
              </a:lnSpc>
            </a:pPr>
            <a:r>
              <a:rPr lang="en-US" sz="2600" dirty="0">
                <a:latin typeface="Arial"/>
                <a:cs typeface="Arial"/>
              </a:rPr>
              <a:t>2,195 requirements for gap analysis and build</a:t>
            </a:r>
            <a:endParaRPr lang="en-US" sz="2600" dirty="0"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Arial"/>
                <a:ea typeface="Roboto"/>
                <a:cs typeface="Calibri"/>
              </a:rPr>
              <a:t>Full Implementation expected by 2028</a:t>
            </a:r>
            <a:endParaRPr lang="en-US" sz="2600" dirty="0">
              <a:latin typeface="Arial"/>
              <a:ea typeface="Roboto"/>
              <a:cs typeface="Calibri"/>
            </a:endParaRPr>
          </a:p>
          <a:p>
            <a:pPr lvl="2">
              <a:lnSpc>
                <a:spcPct val="150000"/>
              </a:lnSpc>
            </a:pPr>
            <a:endParaRPr lang="en-US" sz="31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Unemployment Insurance</a:t>
            </a:r>
          </a:p>
        </p:txBody>
      </p:sp>
    </p:spTree>
    <p:extLst>
      <p:ext uri="{BB962C8B-B14F-4D97-AF65-F5344CB8AC3E}">
        <p14:creationId xmlns:p14="http://schemas.microsoft.com/office/powerpoint/2010/main" val="388184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5598ECA-3428-C7B5-6356-2DD5266A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77" y="1292372"/>
            <a:ext cx="11148131" cy="4898116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7500" b="1" dirty="0">
                <a:solidFill>
                  <a:srgbClr val="5EB3E4"/>
                </a:solidFill>
                <a:latin typeface="Arial"/>
                <a:cs typeface="Arial"/>
              </a:rPr>
              <a:t>New UI System Needs: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en-US" sz="5500" dirty="0">
                <a:solidFill>
                  <a:srgbClr val="093B60"/>
                </a:solidFill>
                <a:latin typeface="Arial"/>
                <a:cs typeface="Arial"/>
              </a:rPr>
              <a:t>Easy Navigation for Claimants, Employers &amp; UI Staff 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3500" dirty="0">
                <a:solidFill>
                  <a:srgbClr val="093B60"/>
                </a:solidFill>
                <a:latin typeface="Arial"/>
                <a:cs typeface="Arial"/>
              </a:rPr>
              <a:t>User friendly experience.  Mobile device compatibility.  Improved communications.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dirty="0">
              <a:cs typeface="Calibri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5500" dirty="0">
                <a:solidFill>
                  <a:srgbClr val="093B60"/>
                </a:solidFill>
                <a:latin typeface="Arial"/>
                <a:cs typeface="Arial"/>
              </a:rPr>
              <a:t>Built-In Fraud Measures 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3500" dirty="0">
                <a:solidFill>
                  <a:srgbClr val="093B60"/>
                </a:solidFill>
                <a:latin typeface="Arial"/>
                <a:cs typeface="Arial"/>
              </a:rPr>
              <a:t>Protect against fraudulent claims and fictitious employer accounts.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dirty="0">
              <a:solidFill>
                <a:srgbClr val="093B60"/>
              </a:solidFill>
              <a:latin typeface="Arial"/>
              <a:cs typeface="Arial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5500" dirty="0">
                <a:solidFill>
                  <a:srgbClr val="093B60"/>
                </a:solidFill>
                <a:latin typeface="Arial"/>
                <a:cs typeface="Arial"/>
              </a:rPr>
              <a:t>Automated Workflows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3500" dirty="0">
                <a:solidFill>
                  <a:srgbClr val="093B60"/>
                </a:solidFill>
                <a:latin typeface="Arial"/>
                <a:cs typeface="Arial"/>
              </a:rPr>
              <a:t>How work is assigned to OUI staff, project management. Automated notices to claimants or staff.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dirty="0">
              <a:solidFill>
                <a:srgbClr val="093B60"/>
              </a:solidFill>
              <a:latin typeface="Arial"/>
              <a:cs typeface="Arial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5500" dirty="0">
                <a:solidFill>
                  <a:srgbClr val="093B60"/>
                </a:solidFill>
                <a:latin typeface="Arial"/>
                <a:cs typeface="Arial"/>
              </a:rPr>
              <a:t>Modular and Scalable Technologies.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3500" dirty="0">
                <a:solidFill>
                  <a:srgbClr val="093B60"/>
                </a:solidFill>
                <a:latin typeface="Arial"/>
                <a:cs typeface="Arial"/>
              </a:rPr>
              <a:t>Technological components that can be updated and replaced when necessary, capability for growth.</a:t>
            </a:r>
            <a:endParaRPr lang="en-US" sz="3500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en-US" dirty="0">
              <a:solidFill>
                <a:srgbClr val="093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Unemployment Insurance</a:t>
            </a:r>
          </a:p>
        </p:txBody>
      </p:sp>
    </p:spTree>
    <p:extLst>
      <p:ext uri="{BB962C8B-B14F-4D97-AF65-F5344CB8AC3E}">
        <p14:creationId xmlns:p14="http://schemas.microsoft.com/office/powerpoint/2010/main" val="51205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752"/>
            <a:ext cx="12192000" cy="471460"/>
            <a:chOff x="0" y="-13752"/>
            <a:chExt cx="12192000" cy="471460"/>
          </a:xfrm>
        </p:grpSpPr>
        <p:sp>
          <p:nvSpPr>
            <p:cNvPr id="9" name="Rectangle 8"/>
            <p:cNvSpPr/>
            <p:nvPr/>
          </p:nvSpPr>
          <p:spPr>
            <a:xfrm>
              <a:off x="0" y="-13752"/>
              <a:ext cx="12192000" cy="379657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590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098685"/>
            <a:ext cx="12192000" cy="759315"/>
            <a:chOff x="0" y="6098685"/>
            <a:chExt cx="12192000" cy="759315"/>
          </a:xfrm>
        </p:grpSpPr>
        <p:sp>
          <p:nvSpPr>
            <p:cNvPr id="7" name="Rectangle 6"/>
            <p:cNvSpPr/>
            <p:nvPr/>
          </p:nvSpPr>
          <p:spPr>
            <a:xfrm>
              <a:off x="0" y="6190488"/>
              <a:ext cx="12192000" cy="667512"/>
            </a:xfrm>
            <a:prstGeom prst="rect">
              <a:avLst/>
            </a:prstGeom>
            <a:solidFill>
              <a:srgbClr val="093B60"/>
            </a:solidFill>
            <a:ln>
              <a:solidFill>
                <a:srgbClr val="093B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098685"/>
              <a:ext cx="12192000" cy="91803"/>
            </a:xfrm>
            <a:prstGeom prst="rect">
              <a:avLst/>
            </a:prstGeom>
            <a:solidFill>
              <a:srgbClr val="5EB3E4"/>
            </a:solidFill>
            <a:ln>
              <a:solidFill>
                <a:srgbClr val="5EB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0352" y="6301395"/>
              <a:ext cx="888042" cy="465165"/>
            </a:xfrm>
            <a:prstGeom prst="rect">
              <a:avLst/>
            </a:prstGeom>
          </p:spPr>
        </p:pic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5598ECA-3428-C7B5-6356-2DD5266A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07" y="1292372"/>
            <a:ext cx="11506025" cy="461798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5EB3E4"/>
                </a:solidFill>
                <a:latin typeface="Arial"/>
                <a:cs typeface="Arial"/>
              </a:rPr>
              <a:t>Claimant Portal</a:t>
            </a:r>
            <a:endParaRPr lang="en-US" sz="3200" dirty="0"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rgbClr val="5EB3E4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28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Claim Status Tracker</a:t>
            </a:r>
            <a:endParaRPr lang="en-US" sz="2800" kern="100" dirty="0">
              <a:solidFill>
                <a:srgbClr val="093B6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Arial"/>
                <a:cs typeface="Calibri"/>
              </a:rPr>
              <a:t> Claimants can view where they are in the process.</a:t>
            </a: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  <a:buAutoNum type="arabicPeriod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28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Summary of Benefits</a:t>
            </a:r>
            <a:r>
              <a:rPr lang="en-US" sz="28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 </a:t>
            </a: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Weekly benefit </a:t>
            </a:r>
            <a:r>
              <a:rPr lang="en-US" sz="17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a</a:t>
            </a:r>
            <a:r>
              <a:rPr lang="en-US" sz="17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mount, balance of benefits </a:t>
            </a:r>
            <a:r>
              <a:rPr lang="en-US" sz="17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r</a:t>
            </a:r>
            <a:r>
              <a:rPr lang="en-US" sz="17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emaining.</a:t>
            </a:r>
            <a:endParaRPr lang="en-US" sz="1700" kern="100" dirty="0">
              <a:solidFill>
                <a:srgbClr val="093B60"/>
              </a:solidFill>
              <a:latin typeface="Arial"/>
              <a:cs typeface="Arial"/>
            </a:endParaRP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  <a:buAutoNum type="arabicPeriod"/>
            </a:pPr>
            <a:endParaRPr lang="en-US" sz="2400" kern="100" dirty="0">
              <a:solidFill>
                <a:srgbClr val="093B6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28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Communications </a:t>
            </a:r>
            <a:endParaRPr lang="en-US" sz="2800" kern="100" dirty="0">
              <a:solidFill>
                <a:srgbClr val="093B6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7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View</a:t>
            </a:r>
            <a:r>
              <a:rPr lang="en-US" sz="17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 notices</a:t>
            </a:r>
            <a:r>
              <a:rPr lang="en-US" sz="17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and messages, r</a:t>
            </a:r>
            <a:r>
              <a:rPr lang="en-US" sz="17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espond to a</a:t>
            </a:r>
            <a:r>
              <a:rPr lang="en-US" sz="17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ction </a:t>
            </a:r>
            <a:r>
              <a:rPr lang="en-US" sz="17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i</a:t>
            </a:r>
            <a:r>
              <a:rPr lang="en-US" sz="17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tems, </a:t>
            </a:r>
            <a:r>
              <a:rPr lang="en-US" sz="17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payment request reminders, and required work searches</a:t>
            </a:r>
            <a:r>
              <a:rPr lang="en-US" sz="17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.</a:t>
            </a:r>
            <a:endParaRPr lang="en-US" sz="1700" dirty="0">
              <a:cs typeface="Calibri"/>
            </a:endParaRPr>
          </a:p>
          <a:p>
            <a:pPr marL="1371600" lvl="2" indent="-457200">
              <a:lnSpc>
                <a:spcPct val="107000"/>
              </a:lnSpc>
              <a:spcBef>
                <a:spcPts val="0"/>
              </a:spcBef>
              <a:buAutoNum type="arabicPeriod"/>
            </a:pPr>
            <a:endParaRPr lang="en-US" sz="2400" kern="100" dirty="0">
              <a:solidFill>
                <a:srgbClr val="093B6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971550" lvl="1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8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Self-Service Functionality </a:t>
            </a:r>
            <a:endParaRPr lang="en-US" sz="2800" kern="100" dirty="0">
              <a:solidFill>
                <a:srgbClr val="093B6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7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 Update address, bank account, view historical records and </a:t>
            </a:r>
            <a:r>
              <a:rPr lang="en-US" sz="17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a</a:t>
            </a:r>
            <a:r>
              <a:rPr lang="en-US" sz="17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ppeal </a:t>
            </a:r>
            <a:r>
              <a:rPr lang="en-US" sz="1700" kern="100" dirty="0">
                <a:solidFill>
                  <a:srgbClr val="093B60"/>
                </a:solidFill>
                <a:latin typeface="Arial"/>
                <a:ea typeface="Calibri" panose="020F0502020204030204" pitchFamily="34" charset="0"/>
                <a:cs typeface="Arial"/>
              </a:rPr>
              <a:t>d</a:t>
            </a:r>
            <a:r>
              <a:rPr lang="en-US" sz="1700" kern="100" dirty="0">
                <a:solidFill>
                  <a:srgbClr val="093B6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eterminations.</a:t>
            </a:r>
            <a:endParaRPr lang="en-US" sz="1700" dirty="0">
              <a:cs typeface="Calibri" panose="020F0502020204030204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5100" b="1" dirty="0">
              <a:solidFill>
                <a:srgbClr val="5EB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" y="646041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93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Unemployment Insurance</a:t>
            </a:r>
          </a:p>
        </p:txBody>
      </p:sp>
    </p:spTree>
    <p:extLst>
      <p:ext uri="{BB962C8B-B14F-4D97-AF65-F5344CB8AC3E}">
        <p14:creationId xmlns:p14="http://schemas.microsoft.com/office/powerpoint/2010/main" val="3314009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053de8-1ce5-4437-bcd1-fb635a349636">
      <UserInfo>
        <DisplayName>Jones, Jorden M (ELC)</DisplayName>
        <AccountId>2483</AccountId>
        <AccountType/>
      </UserInfo>
      <UserInfo>
        <DisplayName>Hudgins, Anthony D (ELC)</DisplayName>
        <AccountId>396</AccountId>
        <AccountType/>
      </UserInfo>
      <UserInfo>
        <DisplayName>Wise, Vickie L (ELC)</DisplayName>
        <AccountId>14</AccountId>
        <AccountType/>
      </UserInfo>
      <UserInfo>
        <DisplayName>Lindsey, Chris F (ELC)</DisplayName>
        <AccountId>97</AccountId>
        <AccountType/>
      </UserInfo>
      <UserInfo>
        <DisplayName>Wheatley, Charles R (ELC)</DisplayName>
        <AccountId>2943</AccountId>
        <AccountType/>
      </UserInfo>
      <UserInfo>
        <DisplayName>Hoskinson, Buddy R (ELC)</DisplayName>
        <AccountId>497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EEF19F4D632C4699ACD3EF5CE66F3A" ma:contentTypeVersion="6" ma:contentTypeDescription="Create a new document." ma:contentTypeScope="" ma:versionID="840d53f6b8f4de24cf6ea29bffd260cf">
  <xsd:schema xmlns:xsd="http://www.w3.org/2001/XMLSchema" xmlns:xs="http://www.w3.org/2001/XMLSchema" xmlns:p="http://schemas.microsoft.com/office/2006/metadata/properties" xmlns:ns2="b935cd0a-1aec-4e45-92b1-53c92199f852" xmlns:ns3="f1053de8-1ce5-4437-bcd1-fb635a349636" targetNamespace="http://schemas.microsoft.com/office/2006/metadata/properties" ma:root="true" ma:fieldsID="ffa5c6bcd6aff4009df9e42e25a7b145" ns2:_="" ns3:_="">
    <xsd:import namespace="b935cd0a-1aec-4e45-92b1-53c92199f852"/>
    <xsd:import namespace="f1053de8-1ce5-4437-bcd1-fb635a349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5cd0a-1aec-4e45-92b1-53c92199f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53de8-1ce5-4437-bcd1-fb635a349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0FB8DB-40BD-4C32-9BAD-1C9144469A06}">
  <ds:schemaRefs>
    <ds:schemaRef ds:uri="9b202116-5788-4b43-80d0-9d345b05744a"/>
    <ds:schemaRef ds:uri="f1053de8-1ce5-4437-bcd1-fb635a349636"/>
    <ds:schemaRef ds:uri="f995efb5-ec07-4b09-9947-e63554f19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403522-104E-4506-AFE6-05FAC3133955}">
  <ds:schemaRefs>
    <ds:schemaRef ds:uri="b935cd0a-1aec-4e45-92b1-53c92199f852"/>
    <ds:schemaRef ds:uri="f1053de8-1ce5-4437-bcd1-fb635a3496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3E36ED-BD2E-4A86-9DCD-E2BE8D4C7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904</Words>
  <Application>Microsoft Office PowerPoint</Application>
  <PresentationFormat>Widescreen</PresentationFormat>
  <Paragraphs>176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Arial,Sans-Serif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Hurst, Brett (ELC)</dc:creator>
  <cp:lastModifiedBy>Jones, Jorden M (ELC)</cp:lastModifiedBy>
  <cp:revision>58</cp:revision>
  <cp:lastPrinted>2023-06-05T12:50:17Z</cp:lastPrinted>
  <dcterms:created xsi:type="dcterms:W3CDTF">2022-07-28T13:37:38Z</dcterms:created>
  <dcterms:modified xsi:type="dcterms:W3CDTF">2024-07-16T14:00:54Z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0x010100C6EEF19F4D632C4699ACD3EF5CE66F3A</vt:lpwstr>
  </property>
</Properties>
</file>