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7" r:id="rId2"/>
    <p:sldId id="364" r:id="rId3"/>
    <p:sldId id="362" r:id="rId4"/>
    <p:sldId id="258" r:id="rId5"/>
    <p:sldId id="372" r:id="rId6"/>
    <p:sldId id="3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A7B89-64B8-4C70-B4B4-410FEBA3860F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C03ED-AB3C-4BBE-ACEF-E71D3434D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2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72237"/>
            <a:ext cx="10972800" cy="335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07659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93184"/>
            <a:ext cx="10972800" cy="153258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400" y="122238"/>
            <a:ext cx="11379200" cy="7159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990601"/>
            <a:ext cx="55880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1"/>
            <a:ext cx="55880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06400" y="122238"/>
            <a:ext cx="11379200" cy="7159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112838"/>
            <a:ext cx="55901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782762"/>
            <a:ext cx="5590117" cy="37036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12838"/>
            <a:ext cx="55922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82762"/>
            <a:ext cx="5592233" cy="37036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06400" y="122238"/>
            <a:ext cx="11379200" cy="7159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06400" y="122238"/>
            <a:ext cx="11379200" cy="7159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92625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3048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59363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3048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59363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0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jocelyn.gross\Documents\KIA\Logos\State.jpg"/>
          <p:cNvPicPr>
            <a:picLocks noChangeAspect="1" noChangeArrowheads="1"/>
          </p:cNvPicPr>
          <p:nvPr/>
        </p:nvPicPr>
        <p:blipFill>
          <a:blip r:embed="rId9" cstate="print"/>
          <a:srcRect l="9091" t="24510" r="9091" b="26471"/>
          <a:stretch>
            <a:fillRect/>
          </a:stretch>
        </p:blipFill>
        <p:spPr bwMode="auto">
          <a:xfrm>
            <a:off x="1195578" y="381000"/>
            <a:ext cx="9800844" cy="44958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0" y="579120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" descr="C:\Users\jocelyn.gross\Documents\KIA\Logos\wris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435" y="5867400"/>
            <a:ext cx="916965" cy="738880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0" y="5715000"/>
            <a:ext cx="12192000" cy="0"/>
          </a:xfrm>
          <a:prstGeom prst="line">
            <a:avLst/>
          </a:prstGeom>
          <a:ln w="152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Content Placeholder 19"/>
          <p:cNvSpPr txBox="1">
            <a:spLocks/>
          </p:cNvSpPr>
          <p:nvPr/>
        </p:nvSpPr>
        <p:spPr>
          <a:xfrm>
            <a:off x="406400" y="9906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248" y="5842017"/>
            <a:ext cx="788348" cy="7892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53" y="5971338"/>
            <a:ext cx="2022974" cy="5779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9" r:id="rId6"/>
    <p:sldLayoutId id="214748367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Cleaner Water Program Grants Update</a:t>
            </a:r>
          </a:p>
          <a:p>
            <a:r>
              <a:rPr lang="en-US" sz="3600" dirty="0"/>
              <a:t>Kentucky Infrastructure Authority</a:t>
            </a:r>
          </a:p>
          <a:p>
            <a:r>
              <a:rPr lang="en-US" sz="3600" dirty="0"/>
              <a:t>September 18</a:t>
            </a:r>
            <a:r>
              <a:rPr lang="en-US" sz="3800" dirty="0"/>
              <a:t>, 2024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Interim Joint Committee on General Government, Finance, Personnel, and Public Retirement</a:t>
            </a:r>
          </a:p>
        </p:txBody>
      </p:sp>
    </p:spTree>
    <p:extLst>
      <p:ext uri="{BB962C8B-B14F-4D97-AF65-F5344CB8AC3E}">
        <p14:creationId xmlns:p14="http://schemas.microsoft.com/office/powerpoint/2010/main" val="379687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6415-2CF4-A48E-CAD0-9B674259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Cleaner Water Program Grants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3E18D32-E6FD-F5DE-AA95-66EC7F2676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7" b="218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2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07FE62-8428-8384-F841-6FE7E06C72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CWP – Round 1</a:t>
            </a:r>
          </a:p>
          <a:p>
            <a:r>
              <a:rPr lang="en-US" sz="2800" dirty="0"/>
              <a:t>2021 Regular Session of the General Assembly (SB 36)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$250 million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$150,000,000 County Allocation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$50,000,000 unserved/consent decree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$49,925,000 supplemental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$75,000 administration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4696B-8F05-B9A9-E02F-5D171648FC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CWP – Round 2</a:t>
            </a:r>
          </a:p>
          <a:p>
            <a:r>
              <a:rPr lang="en-US" sz="2800" dirty="0"/>
              <a:t>2022 Regular Session of the General Assembly (HB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$250 million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$249,925,000 County Allocation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$75,000 administration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44D5BD-2E73-8E89-E5D7-CF0ABEBB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CWP </a:t>
            </a:r>
            <a:r>
              <a:rPr lang="en-US" sz="4400" dirty="0"/>
              <a:t>Appropriation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1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8000" y="1696231"/>
            <a:ext cx="11277600" cy="308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Grant Funds must be obligated by December 31,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Grant Assistance Agreement MUST be Fully Executed by Grantee and KIA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Grant Funds must be spent by December 31, 2026</a:t>
            </a:r>
          </a:p>
          <a:p>
            <a:pPr lvl="1">
              <a:lnSpc>
                <a:spcPct val="5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to Remember</a:t>
            </a:r>
          </a:p>
        </p:txBody>
      </p:sp>
    </p:spTree>
    <p:extLst>
      <p:ext uri="{BB962C8B-B14F-4D97-AF65-F5344CB8AC3E}">
        <p14:creationId xmlns:p14="http://schemas.microsoft.com/office/powerpoint/2010/main" val="85975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8000" y="1280963"/>
            <a:ext cx="11277600" cy="419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September 1,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KIA received all outstanding grant agreements or reallocation requests for all funds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November 1,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All agreements will be signed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All funds will be obligated</a:t>
            </a:r>
          </a:p>
          <a:p>
            <a:pPr lvl="1">
              <a:lnSpc>
                <a:spcPct val="5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 to Assure Obligation of Funds</a:t>
            </a:r>
          </a:p>
        </p:txBody>
      </p:sp>
    </p:spTree>
    <p:extLst>
      <p:ext uri="{BB962C8B-B14F-4D97-AF65-F5344CB8AC3E}">
        <p14:creationId xmlns:p14="http://schemas.microsoft.com/office/powerpoint/2010/main" val="74807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8000" y="1280963"/>
            <a:ext cx="1127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March 2025 (21 months until 12-31-26 deadline)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Reach out via email to systems that have missing project documentation or no draw requests to get project status updates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Coordinate with utility to craft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Monthly follow up thereafter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 to Ensure Spend Down</a:t>
            </a:r>
          </a:p>
        </p:txBody>
      </p:sp>
    </p:spTree>
    <p:extLst>
      <p:ext uri="{BB962C8B-B14F-4D97-AF65-F5344CB8AC3E}">
        <p14:creationId xmlns:p14="http://schemas.microsoft.com/office/powerpoint/2010/main" val="2330093899"/>
      </p:ext>
    </p:extLst>
  </p:cSld>
  <p:clrMapOvr>
    <a:masterClrMapping/>
  </p:clrMapOvr>
</p:sld>
</file>

<file path=ppt/theme/theme1.xml><?xml version="1.0" encoding="utf-8"?>
<a:theme xmlns:a="http://schemas.openxmlformats.org/drawingml/2006/main" name="KIA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A" id="{D70D0F84-9528-4D5D-BA3C-3AE167A7C678}" vid="{715D0336-9AC7-45E2-A7C3-693B40725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3877</TotalTime>
  <Words>207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KIA</vt:lpstr>
      <vt:lpstr>Interim Joint Committee on General Government, Finance, Personnel, and Public Retirement</vt:lpstr>
      <vt:lpstr>Cleaner Water Program Grants</vt:lpstr>
      <vt:lpstr>CWP Appropriation History</vt:lpstr>
      <vt:lpstr>Key Dates to Remember</vt:lpstr>
      <vt:lpstr>Deadlines to Assure Obligation of Funds</vt:lpstr>
      <vt:lpstr>Deadlines to Ensure Spend Down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Armstrong, Megan (DLG)</dc:creator>
  <cp:lastModifiedBy>Williams, Sandy R (KIA)</cp:lastModifiedBy>
  <cp:revision>247</cp:revision>
  <dcterms:created xsi:type="dcterms:W3CDTF">2020-08-07T12:29:20Z</dcterms:created>
  <dcterms:modified xsi:type="dcterms:W3CDTF">2024-09-06T18:01:29Z</dcterms:modified>
</cp:coreProperties>
</file>