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3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32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14D99-E781-4209-85B7-56F890FFCB5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C3F25-0810-425C-A01B-83AE04FE2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10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1F68C-1617-42FA-9449-D7B1D70537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3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1F68C-1617-42FA-9449-D7B1D70537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17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1F68C-1617-42FA-9449-D7B1D70537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72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1F68C-1617-42FA-9449-D7B1D70537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12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1F68C-1617-42FA-9449-D7B1D70537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69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1F68C-1617-42FA-9449-D7B1D70537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11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F5C76-A8E6-F88E-AF6D-4DC6794B9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68A43D-8ACA-DAAC-0ECF-475BD1DC10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58D62-A161-7FD5-8A1A-A378E55F3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6AE1-F881-4920-B6D5-2E98A627922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421C7-414E-84A1-C259-6B181C229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2CFBD-21D9-5186-AB8B-BE78BF61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F53B-D1E9-4B14-9944-5B7AF2749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48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53136-5124-18CC-748E-71C04BBF8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16867-3AF3-3196-D5E2-224373394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DA160-7240-A49C-C6DE-D98B92FB5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6AE1-F881-4920-B6D5-2E98A627922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79C1-DCEB-4080-B435-FF7AE7792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0FD21-E078-F210-2FAB-71C9D99B0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F53B-D1E9-4B14-9944-5B7AF2749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8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F2FBB4-A329-2338-7A32-64F875EFC2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70E5A-4B70-C2A7-5F51-E41617209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AED16-1FDC-7A23-6340-1BF4D817B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6AE1-F881-4920-B6D5-2E98A627922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6E8DE-242F-917D-7E41-5057881D7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D35A1-E2E2-F4E2-760E-08C0064E9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F53B-D1E9-4B14-9944-5B7AF2749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60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1D90C-C0D2-7EDE-70D8-8BC3D6B2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B2877-4671-306F-FED9-A64AA7F6F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B742E-FD35-E846-1A03-5B30CB51E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6AE1-F881-4920-B6D5-2E98A627922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49FD1-72BC-4B60-BECD-54470BCF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EDB37-7BF3-4276-27F6-8FDCCEE2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F53B-D1E9-4B14-9944-5B7AF2749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9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A6406-E577-4B0B-26D9-9B597897D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896DA-0AC7-976C-E920-D4F3C22C9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EA501-131B-2C8E-3296-99BCE691A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6AE1-F881-4920-B6D5-2E98A627922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E9D74-952E-9AC1-F28B-D61CCF671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E61D0-CFC4-8C4F-07E3-D7EAEF560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F53B-D1E9-4B14-9944-5B7AF2749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57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0D8B0-4D96-791B-3092-AC297F14F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6D804-7741-2BD2-C7E6-D5060E7603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17A94B-8851-E6D8-5CAA-CDBD751CD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7E5BB-F69E-EA55-2EFE-0D0C67D4B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6AE1-F881-4920-B6D5-2E98A627922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35A938-FC76-6AB7-00AC-9B2CA197B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07669-51B4-7914-6F58-4CA3529C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F53B-D1E9-4B14-9944-5B7AF2749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DE14E-9CD4-950F-207E-84B7D4313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AC780-BDCE-DECC-552F-595CA8366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2AC550-DBC8-F0ED-C78D-DE9342F6E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E4CE94-86D4-7ABA-D6DC-167D4A8C8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24769D-E4A6-4DBE-EAEC-BF691E1FE8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C7B5CA-AC65-6341-FE27-1882AEEA7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6AE1-F881-4920-B6D5-2E98A627922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86DE44-46AE-440D-9670-D27D33FCA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429EC1-ECD2-5DE9-C024-243254F31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F53B-D1E9-4B14-9944-5B7AF2749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1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6DB38-893F-2C9C-2677-88390B184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786CB3-B6A1-2D82-FB76-C1ED933E9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6AE1-F881-4920-B6D5-2E98A627922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E082E6-99C1-940E-6691-FF35ADDA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57550B-0A31-76E7-ECCC-F820D2B1E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F53B-D1E9-4B14-9944-5B7AF2749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1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836903-93BF-03A3-1FDA-E234B850A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6AE1-F881-4920-B6D5-2E98A627922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B330E3-32BC-D56C-3FB0-374B4059C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75FB8-37AE-A06E-0B89-79EDA3E53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F53B-D1E9-4B14-9944-5B7AF2749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8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A327F-008A-5D83-E61C-BDB5E9177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FD01C-3474-6817-9E2D-B28DFF1CF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52BD61-A98F-11D9-639C-3EE82EE72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05A9-610C-353D-B34E-D31BEC538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6AE1-F881-4920-B6D5-2E98A627922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DB10C-66D2-553E-E468-2C0FA5CCD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E2C27-7DD1-5524-A8B3-BACB4924E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F53B-D1E9-4B14-9944-5B7AF2749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40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05244-507A-C325-CF86-0A9AB0ED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F1049B-54E8-81FF-A6FD-2AAAC1C377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8C03D-F60B-BF14-C3D3-439F4B396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1A0A2-D472-D901-7F16-BC30372A8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6AE1-F881-4920-B6D5-2E98A627922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FFA4A-8A79-E5FE-4427-C6402E110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DE831-9471-37F8-DC6E-D27054BAB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F53B-D1E9-4B14-9944-5B7AF2749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21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1D3851-67C1-5390-675F-14F38E2F4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E49A3-B63D-1698-DB7A-530B8CFAB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72AFC-62C8-C4AF-8C86-C4A372A22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9F6AE1-F881-4920-B6D5-2E98A627922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738EF-2614-FE7A-0EBA-80818FC52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F9816-DEB2-A59A-B0D5-881106810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F5F53B-D1E9-4B14-9944-5B7AF2749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1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95521F-F232-A708-F53B-86917A32E58C}"/>
              </a:ext>
            </a:extLst>
          </p:cNvPr>
          <p:cNvSpPr/>
          <p:nvPr/>
        </p:nvSpPr>
        <p:spPr>
          <a:xfrm>
            <a:off x="0" y="0"/>
            <a:ext cx="12192000" cy="5980399"/>
          </a:xfrm>
          <a:prstGeom prst="rect">
            <a:avLst/>
          </a:prstGeom>
          <a:solidFill>
            <a:srgbClr val="004A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A8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D4626-76B7-BF62-CE9F-C3762361C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750424" cy="47199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Update on</a:t>
            </a:r>
            <a:br>
              <a:rPr lang="en-US" sz="5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Artificial Intelligence Legislation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EBCFF0-646B-D5DC-9BE4-4F7E33D58644}"/>
              </a:ext>
            </a:extLst>
          </p:cNvPr>
          <p:cNvSpPr/>
          <p:nvPr/>
        </p:nvSpPr>
        <p:spPr>
          <a:xfrm>
            <a:off x="6735455" y="-16778"/>
            <a:ext cx="5456544" cy="5973322"/>
          </a:xfrm>
          <a:prstGeom prst="rect">
            <a:avLst/>
          </a:prstGeom>
          <a:solidFill>
            <a:srgbClr val="00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D422AE4-B1C4-3E98-FA09-44DC62B903FA}"/>
              </a:ext>
            </a:extLst>
          </p:cNvPr>
          <p:cNvSpPr txBox="1">
            <a:spLocks/>
          </p:cNvSpPr>
          <p:nvPr/>
        </p:nvSpPr>
        <p:spPr>
          <a:xfrm>
            <a:off x="6735454" y="4268180"/>
            <a:ext cx="5456544" cy="157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 Shanks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Vice President, Public Affairs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Kentucky Chamber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EC2A7-57E3-487C-0B91-8E5442059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4" b="11352"/>
          <a:stretch>
            <a:fillRect/>
          </a:stretch>
        </p:blipFill>
        <p:spPr>
          <a:xfrm>
            <a:off x="7899698" y="452724"/>
            <a:ext cx="3128055" cy="363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08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2B0A6-9AC8-8EAB-4C0B-A1B617A22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01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4A80"/>
                </a:solidFill>
              </a:rPr>
              <a:t>Federal Level: Executive Branch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3415F-3559-DAD8-F799-8E892E528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5" y="1471942"/>
            <a:ext cx="5574813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President Trump’s Executive Order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Rescinds President Biden’s order from 2023.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The tone of President Trump’s order is much different.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Artificial Intelligence Action Plan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The U.S. AI Safety Institute is now called the Center for AI Standards and Innovation (CAISI).</a:t>
            </a:r>
          </a:p>
          <a:p>
            <a:endParaRPr lang="en-US" dirty="0"/>
          </a:p>
        </p:txBody>
      </p:sp>
      <p:pic>
        <p:nvPicPr>
          <p:cNvPr id="5" name="Picture 4" descr="A white building with columns and a fountain in front with White House in the background&#10;&#10;AI-generated content may be incorrect.">
            <a:extLst>
              <a:ext uri="{FF2B5EF4-FFF2-40B4-BE49-F238E27FC236}">
                <a16:creationId xmlns:a16="http://schemas.microsoft.com/office/drawing/2014/main" id="{20E0A854-5044-4E92-28C2-AEF26AD78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578" y="1697560"/>
            <a:ext cx="5191716" cy="34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96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415F3-D5B7-7ED7-6B93-26AB64AE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762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4A80"/>
                </a:solidFill>
              </a:rPr>
              <a:t>Federal Level: Legislative Branch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84044-4BF2-9222-C0AF-91652A2F7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686" y="1301189"/>
            <a:ext cx="5819557" cy="460617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/>
              <a:t>Big Beautiful Bill and AI:</a:t>
            </a:r>
          </a:p>
          <a:p>
            <a:pPr marL="457200" lvl="1">
              <a:lnSpc>
                <a:spcPct val="110000"/>
              </a:lnSpc>
              <a:spcBef>
                <a:spcPts val="300"/>
              </a:spcBef>
            </a:pPr>
            <a:r>
              <a:rPr lang="en-US" sz="1900" dirty="0"/>
              <a:t>“No state or political subdivision thereof may enforce, during the 10-year period beginning on the date of the enactment of this Act, any law or regulation of that State or a political subdivision thereof limiting, restricting, or otherwise regulating artificial intelligence models, artificial intelligence systems, or automated decision systems entered into interstate commerce.”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400" dirty="0"/>
              <a:t>Senate version </a:t>
            </a:r>
            <a:r>
              <a:rPr lang="en-US" sz="2400"/>
              <a:t>and new BEAD </a:t>
            </a:r>
            <a:r>
              <a:rPr lang="en-US" sz="2400" dirty="0"/>
              <a:t>funding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400" dirty="0"/>
              <a:t>The bill does NOT limit states from removing legal impediments, promoting growth, including regulatory streamlining.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400" dirty="0"/>
              <a:t>It also addresses taxes, fees, bonding, and civil liability.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 descr="A building with a dome on top&#10;&#10;AI-generated content may be incorrect.">
            <a:extLst>
              <a:ext uri="{FF2B5EF4-FFF2-40B4-BE49-F238E27FC236}">
                <a16:creationId xmlns:a16="http://schemas.microsoft.com/office/drawing/2014/main" id="{03C6AF27-67F5-4F59-50AA-80593134E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961" y="1761688"/>
            <a:ext cx="5153352" cy="343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97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317EDE-6C61-5320-6A86-790333827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597252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FA667A-E75E-B244-39A3-B0F7EB25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9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4A80"/>
                </a:solidFill>
              </a:rPr>
              <a:t>AI Legislation Enacted in the States</a:t>
            </a:r>
          </a:p>
        </p:txBody>
      </p:sp>
    </p:spTree>
    <p:extLst>
      <p:ext uri="{BB962C8B-B14F-4D97-AF65-F5344CB8AC3E}">
        <p14:creationId xmlns:p14="http://schemas.microsoft.com/office/powerpoint/2010/main" val="2765234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A0C633C5-C44C-0B04-BB22-71A7704EF8AE}"/>
              </a:ext>
            </a:extLst>
          </p:cNvPr>
          <p:cNvGrpSpPr/>
          <p:nvPr/>
        </p:nvGrpSpPr>
        <p:grpSpPr>
          <a:xfrm>
            <a:off x="1665194" y="1373062"/>
            <a:ext cx="8861611" cy="4275225"/>
            <a:chOff x="1559858" y="1593026"/>
            <a:chExt cx="8861611" cy="4275225"/>
          </a:xfrm>
        </p:grpSpPr>
        <p:pic>
          <p:nvPicPr>
            <p:cNvPr id="11" name="Picture 10" descr="A map of the united states&#10;&#10;AI-generated content may be incorrect.">
              <a:extLst>
                <a:ext uri="{FF2B5EF4-FFF2-40B4-BE49-F238E27FC236}">
                  <a16:creationId xmlns:a16="http://schemas.microsoft.com/office/drawing/2014/main" id="{4674283F-0869-E445-5A0E-5AED48F8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858" y="1600316"/>
              <a:ext cx="6266331" cy="4267935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9440BFE-5F5A-79B7-A328-7EE80FFA0C72}"/>
                </a:ext>
              </a:extLst>
            </p:cNvPr>
            <p:cNvGrpSpPr/>
            <p:nvPr/>
          </p:nvGrpSpPr>
          <p:grpSpPr>
            <a:xfrm>
              <a:off x="8224778" y="1593026"/>
              <a:ext cx="2196691" cy="4275225"/>
              <a:chOff x="8664014" y="1547148"/>
              <a:chExt cx="1865166" cy="3630007"/>
            </a:xfrm>
          </p:grpSpPr>
          <p:pic>
            <p:nvPicPr>
              <p:cNvPr id="15" name="Picture 14" descr="A screenshot of a computer screen&#10;&#10;AI-generated content may be incorrect.">
                <a:extLst>
                  <a:ext uri="{FF2B5EF4-FFF2-40B4-BE49-F238E27FC236}">
                    <a16:creationId xmlns:a16="http://schemas.microsoft.com/office/drawing/2014/main" id="{28DE09FC-45C8-4571-B317-96B8882EB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64014" y="2955637"/>
                <a:ext cx="1865166" cy="2221518"/>
              </a:xfrm>
              <a:prstGeom prst="rect">
                <a:avLst/>
              </a:prstGeom>
            </p:spPr>
          </p:pic>
          <p:pic>
            <p:nvPicPr>
              <p:cNvPr id="19" name="Picture 18" descr="A blue background with white text&#10;&#10;AI-generated content may be incorrect.">
                <a:extLst>
                  <a:ext uri="{FF2B5EF4-FFF2-40B4-BE49-F238E27FC236}">
                    <a16:creationId xmlns:a16="http://schemas.microsoft.com/office/drawing/2014/main" id="{2AE21270-620D-DC61-5872-66C82A2576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64014" y="1547148"/>
                <a:ext cx="1067182" cy="1408489"/>
              </a:xfrm>
              <a:prstGeom prst="rect">
                <a:avLst/>
              </a:prstGeom>
            </p:spPr>
          </p:pic>
          <p:pic>
            <p:nvPicPr>
              <p:cNvPr id="17" name="Picture 16" descr="A blue background with white text&#10;&#10;AI-generated content may be incorrect.">
                <a:extLst>
                  <a:ext uri="{FF2B5EF4-FFF2-40B4-BE49-F238E27FC236}">
                    <a16:creationId xmlns:a16="http://schemas.microsoft.com/office/drawing/2014/main" id="{C956F9F3-A9E3-914C-315D-4B7849FE32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31197" y="1547148"/>
                <a:ext cx="797983" cy="1408489"/>
              </a:xfrm>
              <a:prstGeom prst="rect">
                <a:avLst/>
              </a:prstGeom>
            </p:spPr>
          </p:pic>
        </p:grp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EC5DBC9F-38AA-CB83-D7F6-A334D15E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48" y="204033"/>
            <a:ext cx="11769504" cy="130215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4A80"/>
                </a:solidFill>
              </a:rPr>
              <a:t>Remember Data Privacy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579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1EF71-1F18-7C20-AE52-6CD9A94D2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17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4A80"/>
                </a:solidFill>
              </a:rPr>
              <a:t>Kentucky Chamber’s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10994-EC1A-4640-A5EF-DC2780763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2240"/>
            <a:ext cx="5705214" cy="489917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“Ideally, the United States will adopt a </a:t>
            </a:r>
            <a:r>
              <a:rPr lang="en-US" sz="2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federal approach </a:t>
            </a: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any new regulatory framework to </a:t>
            </a:r>
            <a:r>
              <a:rPr lang="en-US" sz="2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avoid the patchwork of laws </a:t>
            </a: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that businesses have faced in other areas. As policymakers attempt to develop a new regulatory framework, it is critical that any new rules take into consideration existing laws that may be applicable to AI, </a:t>
            </a:r>
            <a:r>
              <a:rPr lang="en-US" sz="2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avoid conflict with existing law</a:t>
            </a: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allow for </a:t>
            </a:r>
            <a:r>
              <a:rPr lang="en-US" sz="2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industry engagement </a:t>
            </a: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expertise, be </a:t>
            </a:r>
            <a:r>
              <a:rPr lang="en-US" sz="2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flexible</a:t>
            </a: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to accommodate a rapidly changing landscape, and </a:t>
            </a:r>
            <a:r>
              <a:rPr lang="en-US" sz="2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proceed incrementally </a:t>
            </a: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 </a:t>
            </a:r>
            <a:b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as not to stifle innovation.”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AFC13725-8294-4909-72D4-9BC0AFEB2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691" y="1767206"/>
            <a:ext cx="4982947" cy="332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72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287</Words>
  <Application>Microsoft Office PowerPoint</Application>
  <PresentationFormat>Widescreen</PresentationFormat>
  <Paragraphs>26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Update on Artificial Intelligence Legislation</vt:lpstr>
      <vt:lpstr>Federal Level: Executive Branch </vt:lpstr>
      <vt:lpstr>Federal Level: Legislative Branch</vt:lpstr>
      <vt:lpstr>AI Legislation Enacted in the States</vt:lpstr>
      <vt:lpstr>Remember Data Privacy</vt:lpstr>
      <vt:lpstr>Kentucky Chamber’s Perspective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on Artificial Intelligence Legislation</dc:title>
  <dc:creator>Kate Shanks</dc:creator>
  <cp:lastModifiedBy>Carter, Nathan (LRC)</cp:lastModifiedBy>
  <cp:revision>2</cp:revision>
  <dcterms:created xsi:type="dcterms:W3CDTF">2025-06-24T13:43:22Z</dcterms:created>
  <dcterms:modified xsi:type="dcterms:W3CDTF">2025-06-26T11:44:56Z</dcterms:modified>
</cp:coreProperties>
</file>