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sldIdLst>
    <p:sldId id="273" r:id="rId2"/>
    <p:sldId id="262" r:id="rId3"/>
    <p:sldId id="279" r:id="rId4"/>
    <p:sldId id="280" r:id="rId5"/>
    <p:sldId id="283" r:id="rId6"/>
    <p:sldId id="288" r:id="rId7"/>
    <p:sldId id="284" r:id="rId8"/>
    <p:sldId id="282" r:id="rId9"/>
    <p:sldId id="281" r:id="rId10"/>
    <p:sldId id="285" r:id="rId11"/>
    <p:sldId id="286" r:id="rId12"/>
    <p:sldId id="287" r:id="rId13"/>
    <p:sldId id="278" r:id="rId14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7021"/>
    <a:srgbClr val="C4122F"/>
    <a:srgbClr val="005495"/>
    <a:srgbClr val="0075CC"/>
    <a:srgbClr val="0C75A4"/>
    <a:srgbClr val="C95E28"/>
    <a:srgbClr val="00405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823" autoAdjust="0"/>
    <p:restoredTop sz="91304" autoAdjust="0"/>
  </p:normalViewPr>
  <p:slideViewPr>
    <p:cSldViewPr>
      <p:cViewPr varScale="1">
        <p:scale>
          <a:sx n="102" d="100"/>
          <a:sy n="102" d="100"/>
        </p:scale>
        <p:origin x="846" y="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57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156" y="9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image" Target="../media/image9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3E27B0D-5B4D-4B36-9BE9-F3F77B2F3CE2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</dgm:pt>
    <dgm:pt modelId="{7DEC4BB7-76C6-4B2D-843F-B0EEDCF3FBBA}">
      <dgm:prSet phldrT="[Text]" custT="1"/>
      <dgm:spPr>
        <a:noFill/>
        <a:ln>
          <a:noFill/>
        </a:ln>
      </dgm:spPr>
      <dgm:t>
        <a:bodyPr lIns="0"/>
        <a:lstStyle/>
        <a:p>
          <a:pPr>
            <a:buNone/>
          </a:pP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Twitter: </a:t>
          </a:r>
          <a:r>
            <a:rPr lang="en-US" sz="3600" b="1" dirty="0">
              <a:latin typeface="Arial" panose="020B0604020202020204" pitchFamily="34" charset="0"/>
              <a:cs typeface="Arial" panose="020B0604020202020204" pitchFamily="34" charset="0"/>
            </a:rPr>
            <a:t>CPENews and CPEPres</a:t>
          </a:r>
        </a:p>
      </dgm:t>
    </dgm:pt>
    <dgm:pt modelId="{124948EA-7F95-4E4A-ACB8-5E4169CC5563}" type="parTrans" cxnId="{EF8E113A-2C7E-40DF-BE6B-29098C49353B}">
      <dgm:prSet/>
      <dgm:spPr/>
      <dgm:t>
        <a:bodyPr/>
        <a:lstStyle/>
        <a:p>
          <a:endParaRPr lang="en-US" sz="3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205AEE1-3D30-4674-9DFE-0728EDB17FAF}" type="sibTrans" cxnId="{EF8E113A-2C7E-40DF-BE6B-29098C49353B}">
      <dgm:prSet/>
      <dgm:spPr/>
      <dgm:t>
        <a:bodyPr/>
        <a:lstStyle/>
        <a:p>
          <a:endParaRPr lang="en-US" sz="3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3AAB9ED5-A195-4680-948A-7E5C11D6234E}">
      <dgm:prSet phldrT="[Text]" custT="1"/>
      <dgm:spPr>
        <a:noFill/>
        <a:ln>
          <a:noFill/>
        </a:ln>
      </dgm:spPr>
      <dgm:t>
        <a:bodyPr lIns="0"/>
        <a:lstStyle/>
        <a:p>
          <a:pPr>
            <a:buNone/>
          </a:pPr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Data Center: </a:t>
          </a:r>
          <a:r>
            <a:rPr lang="en-US" sz="3600" b="1" dirty="0">
              <a:latin typeface="Arial" panose="020B0604020202020204" pitchFamily="34" charset="0"/>
              <a:cs typeface="Arial" panose="020B0604020202020204" pitchFamily="34" charset="0"/>
            </a:rPr>
            <a:t>cpe.ky.gov/data</a:t>
          </a:r>
        </a:p>
      </dgm:t>
    </dgm:pt>
    <dgm:pt modelId="{A0710C4D-0BC9-4055-9EBF-DC964BE24BA6}" type="parTrans" cxnId="{23CFA609-7BE9-4CAE-A522-39AC220FEF59}">
      <dgm:prSet/>
      <dgm:spPr/>
      <dgm:t>
        <a:bodyPr/>
        <a:lstStyle/>
        <a:p>
          <a:endParaRPr lang="en-US" sz="3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F882AE3-64C9-47D1-8F39-0CA4C8A1B001}" type="sibTrans" cxnId="{23CFA609-7BE9-4CAE-A522-39AC220FEF59}">
      <dgm:prSet/>
      <dgm:spPr/>
      <dgm:t>
        <a:bodyPr/>
        <a:lstStyle/>
        <a:p>
          <a:endParaRPr lang="en-US" sz="3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5D4579D-1587-4892-97C6-0896AFDE9BFC}">
      <dgm:prSet phldrT="[Text]" custT="1"/>
      <dgm:spPr>
        <a:noFill/>
        <a:ln>
          <a:noFill/>
        </a:ln>
      </dgm:spPr>
      <dgm:t>
        <a:bodyPr lIns="0"/>
        <a:lstStyle/>
        <a:p>
          <a:r>
            <a:rPr lang="en-US" sz="3600" dirty="0">
              <a:latin typeface="Arial" panose="020B0604020202020204" pitchFamily="34" charset="0"/>
              <a:cs typeface="Arial" panose="020B0604020202020204" pitchFamily="34" charset="0"/>
            </a:rPr>
            <a:t>Newsletter: </a:t>
          </a:r>
          <a:r>
            <a:rPr lang="en-US" sz="3600" b="1" dirty="0">
              <a:latin typeface="Arial" panose="020B0604020202020204" pitchFamily="34" charset="0"/>
              <a:cs typeface="Arial" panose="020B0604020202020204" pitchFamily="34" charset="0"/>
            </a:rPr>
            <a:t>cpe.ky.gov/news/subscribe</a:t>
          </a:r>
        </a:p>
      </dgm:t>
    </dgm:pt>
    <dgm:pt modelId="{26A2B060-2336-4D82-BE6B-D189807907A8}" type="parTrans" cxnId="{C5F614B9-972E-492F-9604-82C753E3030F}">
      <dgm:prSet/>
      <dgm:spPr/>
      <dgm:t>
        <a:bodyPr/>
        <a:lstStyle/>
        <a:p>
          <a:endParaRPr lang="en-US" sz="3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D02C27D-D445-4160-82FC-98E32F28EA95}" type="sibTrans" cxnId="{C5F614B9-972E-492F-9604-82C753E3030F}">
      <dgm:prSet/>
      <dgm:spPr/>
      <dgm:t>
        <a:bodyPr/>
        <a:lstStyle/>
        <a:p>
          <a:endParaRPr lang="en-US" sz="360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48A814D-4852-4982-A3CC-66597AB84B90}" type="pres">
      <dgm:prSet presAssocID="{C3E27B0D-5B4D-4B36-9BE9-F3F77B2F3CE2}" presName="linear" presStyleCnt="0">
        <dgm:presLayoutVars>
          <dgm:dir/>
          <dgm:resizeHandles val="exact"/>
        </dgm:presLayoutVars>
      </dgm:prSet>
      <dgm:spPr/>
    </dgm:pt>
    <dgm:pt modelId="{72D6C2ED-EFBA-48F4-BFA9-3508BC6F6D3A}" type="pres">
      <dgm:prSet presAssocID="{7DEC4BB7-76C6-4B2D-843F-B0EEDCF3FBBA}" presName="comp" presStyleCnt="0"/>
      <dgm:spPr/>
    </dgm:pt>
    <dgm:pt modelId="{CFB65675-E265-4AE3-AFD5-AFA57B3DB456}" type="pres">
      <dgm:prSet presAssocID="{7DEC4BB7-76C6-4B2D-843F-B0EEDCF3FBBA}" presName="box" presStyleLbl="node1" presStyleIdx="0" presStyleCnt="3"/>
      <dgm:spPr/>
    </dgm:pt>
    <dgm:pt modelId="{74E8BFE6-5D55-42CB-A6BB-24876DBD5B47}" type="pres">
      <dgm:prSet presAssocID="{7DEC4BB7-76C6-4B2D-843F-B0EEDCF3FBBA}" presName="img" presStyleLbl="fgImgPlace1" presStyleIdx="0" presStyleCnt="3" custScaleX="57534" custScaleY="110972" custLinFactNeighborX="10192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B6833603-A30C-45E1-96C9-D19F3EC0E37B}" type="pres">
      <dgm:prSet presAssocID="{7DEC4BB7-76C6-4B2D-843F-B0EEDCF3FBBA}" presName="text" presStyleLbl="node1" presStyleIdx="0" presStyleCnt="3">
        <dgm:presLayoutVars>
          <dgm:bulletEnabled val="1"/>
        </dgm:presLayoutVars>
      </dgm:prSet>
      <dgm:spPr/>
    </dgm:pt>
    <dgm:pt modelId="{FC6514E6-AD76-4796-BE8F-E15E7FA9E17B}" type="pres">
      <dgm:prSet presAssocID="{C205AEE1-3D30-4674-9DFE-0728EDB17FAF}" presName="spacer" presStyleCnt="0"/>
      <dgm:spPr/>
    </dgm:pt>
    <dgm:pt modelId="{563208FB-AE0D-4E1D-8437-29D550A9F5B0}" type="pres">
      <dgm:prSet presAssocID="{3AAB9ED5-A195-4680-948A-7E5C11D6234E}" presName="comp" presStyleCnt="0"/>
      <dgm:spPr/>
    </dgm:pt>
    <dgm:pt modelId="{EC154847-7452-4B03-A74E-879048E8C4A5}" type="pres">
      <dgm:prSet presAssocID="{3AAB9ED5-A195-4680-948A-7E5C11D6234E}" presName="box" presStyleLbl="node1" presStyleIdx="1" presStyleCnt="3"/>
      <dgm:spPr/>
    </dgm:pt>
    <dgm:pt modelId="{F2CDC992-AD11-443A-9E09-BB80D88B6E0F}" type="pres">
      <dgm:prSet presAssocID="{3AAB9ED5-A195-4680-948A-7E5C11D6234E}" presName="img" presStyleLbl="fgImgPlace1" presStyleIdx="1" presStyleCnt="3" custScaleX="57534" custScaleY="110972" custLinFactNeighborX="10192"/>
      <dgm:spPr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ED3EBABD-77F4-4A5F-8108-51893831FCE5}" type="pres">
      <dgm:prSet presAssocID="{3AAB9ED5-A195-4680-948A-7E5C11D6234E}" presName="text" presStyleLbl="node1" presStyleIdx="1" presStyleCnt="3">
        <dgm:presLayoutVars>
          <dgm:bulletEnabled val="1"/>
        </dgm:presLayoutVars>
      </dgm:prSet>
      <dgm:spPr/>
    </dgm:pt>
    <dgm:pt modelId="{DD0256F7-F957-49AC-8C71-40FECE23A389}" type="pres">
      <dgm:prSet presAssocID="{8F882AE3-64C9-47D1-8F39-0CA4C8A1B001}" presName="spacer" presStyleCnt="0"/>
      <dgm:spPr/>
    </dgm:pt>
    <dgm:pt modelId="{5DC38D8A-AC95-4722-9F5A-82F78E45B916}" type="pres">
      <dgm:prSet presAssocID="{E5D4579D-1587-4892-97C6-0896AFDE9BFC}" presName="comp" presStyleCnt="0"/>
      <dgm:spPr/>
    </dgm:pt>
    <dgm:pt modelId="{8ED68515-0614-4A70-AE5F-C33938D561F4}" type="pres">
      <dgm:prSet presAssocID="{E5D4579D-1587-4892-97C6-0896AFDE9BFC}" presName="box" presStyleLbl="node1" presStyleIdx="2" presStyleCnt="3"/>
      <dgm:spPr/>
    </dgm:pt>
    <dgm:pt modelId="{98E4FDDE-B12E-4E94-BF65-7F11835DCB5A}" type="pres">
      <dgm:prSet presAssocID="{E5D4579D-1587-4892-97C6-0896AFDE9BFC}" presName="img" presStyleLbl="fgImgPlace1" presStyleIdx="2" presStyleCnt="3" custScaleX="57534" custScaleY="110972" custLinFactNeighborX="10192"/>
      <dgm:spPr>
        <a:blipFill dpi="0" rotWithShape="1"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</dgm:spPr>
    </dgm:pt>
    <dgm:pt modelId="{A95085F3-C24A-4BA3-9DBB-1CE278FC6C72}" type="pres">
      <dgm:prSet presAssocID="{E5D4579D-1587-4892-97C6-0896AFDE9BFC}" presName="text" presStyleLbl="node1" presStyleIdx="2" presStyleCnt="3">
        <dgm:presLayoutVars>
          <dgm:bulletEnabled val="1"/>
        </dgm:presLayoutVars>
      </dgm:prSet>
      <dgm:spPr/>
    </dgm:pt>
  </dgm:ptLst>
  <dgm:cxnLst>
    <dgm:cxn modelId="{23CFA609-7BE9-4CAE-A522-39AC220FEF59}" srcId="{C3E27B0D-5B4D-4B36-9BE9-F3F77B2F3CE2}" destId="{3AAB9ED5-A195-4680-948A-7E5C11D6234E}" srcOrd="1" destOrd="0" parTransId="{A0710C4D-0BC9-4055-9EBF-DC964BE24BA6}" sibTransId="{8F882AE3-64C9-47D1-8F39-0CA4C8A1B001}"/>
    <dgm:cxn modelId="{CC99FE30-8173-4EE4-BD09-36203BD01F17}" type="presOf" srcId="{3AAB9ED5-A195-4680-948A-7E5C11D6234E}" destId="{EC154847-7452-4B03-A74E-879048E8C4A5}" srcOrd="0" destOrd="0" presId="urn:microsoft.com/office/officeart/2005/8/layout/vList4"/>
    <dgm:cxn modelId="{EF8E113A-2C7E-40DF-BE6B-29098C49353B}" srcId="{C3E27B0D-5B4D-4B36-9BE9-F3F77B2F3CE2}" destId="{7DEC4BB7-76C6-4B2D-843F-B0EEDCF3FBBA}" srcOrd="0" destOrd="0" parTransId="{124948EA-7F95-4E4A-ACB8-5E4169CC5563}" sibTransId="{C205AEE1-3D30-4674-9DFE-0728EDB17FAF}"/>
    <dgm:cxn modelId="{FD23C444-3C37-43BF-8EC9-5BA9D8A0CB59}" type="presOf" srcId="{7DEC4BB7-76C6-4B2D-843F-B0EEDCF3FBBA}" destId="{B6833603-A30C-45E1-96C9-D19F3EC0E37B}" srcOrd="1" destOrd="0" presId="urn:microsoft.com/office/officeart/2005/8/layout/vList4"/>
    <dgm:cxn modelId="{C1E6F244-0564-4A58-99E2-A88662D66085}" type="presOf" srcId="{C3E27B0D-5B4D-4B36-9BE9-F3F77B2F3CE2}" destId="{D48A814D-4852-4982-A3CC-66597AB84B90}" srcOrd="0" destOrd="0" presId="urn:microsoft.com/office/officeart/2005/8/layout/vList4"/>
    <dgm:cxn modelId="{E41A8580-E2D8-4BB1-9528-667C85E033F3}" type="presOf" srcId="{E5D4579D-1587-4892-97C6-0896AFDE9BFC}" destId="{8ED68515-0614-4A70-AE5F-C33938D561F4}" srcOrd="0" destOrd="0" presId="urn:microsoft.com/office/officeart/2005/8/layout/vList4"/>
    <dgm:cxn modelId="{C5F614B9-972E-492F-9604-82C753E3030F}" srcId="{C3E27B0D-5B4D-4B36-9BE9-F3F77B2F3CE2}" destId="{E5D4579D-1587-4892-97C6-0896AFDE9BFC}" srcOrd="2" destOrd="0" parTransId="{26A2B060-2336-4D82-BE6B-D189807907A8}" sibTransId="{0D02C27D-D445-4160-82FC-98E32F28EA95}"/>
    <dgm:cxn modelId="{87038ECA-07FD-49DE-BF9B-90116650B6B6}" type="presOf" srcId="{3AAB9ED5-A195-4680-948A-7E5C11D6234E}" destId="{ED3EBABD-77F4-4A5F-8108-51893831FCE5}" srcOrd="1" destOrd="0" presId="urn:microsoft.com/office/officeart/2005/8/layout/vList4"/>
    <dgm:cxn modelId="{886287DA-7773-49B9-95AF-92D9B5406FA9}" type="presOf" srcId="{E5D4579D-1587-4892-97C6-0896AFDE9BFC}" destId="{A95085F3-C24A-4BA3-9DBB-1CE278FC6C72}" srcOrd="1" destOrd="0" presId="urn:microsoft.com/office/officeart/2005/8/layout/vList4"/>
    <dgm:cxn modelId="{83E8B9F6-5478-4559-8819-CCEF795E5EFF}" type="presOf" srcId="{7DEC4BB7-76C6-4B2D-843F-B0EEDCF3FBBA}" destId="{CFB65675-E265-4AE3-AFD5-AFA57B3DB456}" srcOrd="0" destOrd="0" presId="urn:microsoft.com/office/officeart/2005/8/layout/vList4"/>
    <dgm:cxn modelId="{08DC1174-09F1-4595-8E92-E0EF9446B30F}" type="presParOf" srcId="{D48A814D-4852-4982-A3CC-66597AB84B90}" destId="{72D6C2ED-EFBA-48F4-BFA9-3508BC6F6D3A}" srcOrd="0" destOrd="0" presId="urn:microsoft.com/office/officeart/2005/8/layout/vList4"/>
    <dgm:cxn modelId="{76051DF2-BAB5-4273-B21E-6D6683B33E3A}" type="presParOf" srcId="{72D6C2ED-EFBA-48F4-BFA9-3508BC6F6D3A}" destId="{CFB65675-E265-4AE3-AFD5-AFA57B3DB456}" srcOrd="0" destOrd="0" presId="urn:microsoft.com/office/officeart/2005/8/layout/vList4"/>
    <dgm:cxn modelId="{B8A534CA-7CD3-4703-ABB5-0CD8E36CB30C}" type="presParOf" srcId="{72D6C2ED-EFBA-48F4-BFA9-3508BC6F6D3A}" destId="{74E8BFE6-5D55-42CB-A6BB-24876DBD5B47}" srcOrd="1" destOrd="0" presId="urn:microsoft.com/office/officeart/2005/8/layout/vList4"/>
    <dgm:cxn modelId="{6301AD03-B77B-4BC8-8E2A-1D50602B00D4}" type="presParOf" srcId="{72D6C2ED-EFBA-48F4-BFA9-3508BC6F6D3A}" destId="{B6833603-A30C-45E1-96C9-D19F3EC0E37B}" srcOrd="2" destOrd="0" presId="urn:microsoft.com/office/officeart/2005/8/layout/vList4"/>
    <dgm:cxn modelId="{E881C692-A175-4D2F-87A6-863B5B5605F4}" type="presParOf" srcId="{D48A814D-4852-4982-A3CC-66597AB84B90}" destId="{FC6514E6-AD76-4796-BE8F-E15E7FA9E17B}" srcOrd="1" destOrd="0" presId="urn:microsoft.com/office/officeart/2005/8/layout/vList4"/>
    <dgm:cxn modelId="{C55CBBF6-B82A-43ED-A268-95A4C62468C6}" type="presParOf" srcId="{D48A814D-4852-4982-A3CC-66597AB84B90}" destId="{563208FB-AE0D-4E1D-8437-29D550A9F5B0}" srcOrd="2" destOrd="0" presId="urn:microsoft.com/office/officeart/2005/8/layout/vList4"/>
    <dgm:cxn modelId="{D7207AA4-9502-4544-8111-9B68C2CF846F}" type="presParOf" srcId="{563208FB-AE0D-4E1D-8437-29D550A9F5B0}" destId="{EC154847-7452-4B03-A74E-879048E8C4A5}" srcOrd="0" destOrd="0" presId="urn:microsoft.com/office/officeart/2005/8/layout/vList4"/>
    <dgm:cxn modelId="{F04EE97C-37F0-4113-951E-EDE9B10FA4B1}" type="presParOf" srcId="{563208FB-AE0D-4E1D-8437-29D550A9F5B0}" destId="{F2CDC992-AD11-443A-9E09-BB80D88B6E0F}" srcOrd="1" destOrd="0" presId="urn:microsoft.com/office/officeart/2005/8/layout/vList4"/>
    <dgm:cxn modelId="{CED7AC5D-CDEF-47CC-87D1-313472F8F943}" type="presParOf" srcId="{563208FB-AE0D-4E1D-8437-29D550A9F5B0}" destId="{ED3EBABD-77F4-4A5F-8108-51893831FCE5}" srcOrd="2" destOrd="0" presId="urn:microsoft.com/office/officeart/2005/8/layout/vList4"/>
    <dgm:cxn modelId="{75D38BFA-1401-454C-816D-12C7A4969526}" type="presParOf" srcId="{D48A814D-4852-4982-A3CC-66597AB84B90}" destId="{DD0256F7-F957-49AC-8C71-40FECE23A389}" srcOrd="3" destOrd="0" presId="urn:microsoft.com/office/officeart/2005/8/layout/vList4"/>
    <dgm:cxn modelId="{7D81FE2F-B3E2-470D-9DEC-9829BB1FDAD6}" type="presParOf" srcId="{D48A814D-4852-4982-A3CC-66597AB84B90}" destId="{5DC38D8A-AC95-4722-9F5A-82F78E45B916}" srcOrd="4" destOrd="0" presId="urn:microsoft.com/office/officeart/2005/8/layout/vList4"/>
    <dgm:cxn modelId="{297847C3-F69F-4341-AED6-5C5311B66112}" type="presParOf" srcId="{5DC38D8A-AC95-4722-9F5A-82F78E45B916}" destId="{8ED68515-0614-4A70-AE5F-C33938D561F4}" srcOrd="0" destOrd="0" presId="urn:microsoft.com/office/officeart/2005/8/layout/vList4"/>
    <dgm:cxn modelId="{B54138EC-583E-4D1D-851C-7F43EC51DE1F}" type="presParOf" srcId="{5DC38D8A-AC95-4722-9F5A-82F78E45B916}" destId="{98E4FDDE-B12E-4E94-BF65-7F11835DCB5A}" srcOrd="1" destOrd="0" presId="urn:microsoft.com/office/officeart/2005/8/layout/vList4"/>
    <dgm:cxn modelId="{82C2FBB1-EE2A-4FE4-94C7-6DCEC4D42D8A}" type="presParOf" srcId="{5DC38D8A-AC95-4722-9F5A-82F78E45B916}" destId="{A95085F3-C24A-4BA3-9DBB-1CE278FC6C72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FB65675-E265-4AE3-AFD5-AFA57B3DB456}">
      <dsp:nvSpPr>
        <dsp:cNvPr id="0" name=""/>
        <dsp:cNvSpPr/>
      </dsp:nvSpPr>
      <dsp:spPr>
        <a:xfrm>
          <a:off x="0" y="0"/>
          <a:ext cx="11125200" cy="1441979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Twitter: </a:t>
          </a:r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CPENews and CPEPres</a:t>
          </a:r>
        </a:p>
      </dsp:txBody>
      <dsp:txXfrm>
        <a:off x="2369237" y="0"/>
        <a:ext cx="8755962" cy="1441979"/>
      </dsp:txXfrm>
    </dsp:sp>
    <dsp:sp modelId="{74E8BFE6-5D55-42CB-A6BB-24876DBD5B47}">
      <dsp:nvSpPr>
        <dsp:cNvPr id="0" name=""/>
        <dsp:cNvSpPr/>
      </dsp:nvSpPr>
      <dsp:spPr>
        <a:xfrm>
          <a:off x="843416" y="80912"/>
          <a:ext cx="1280154" cy="1280154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C154847-7452-4B03-A74E-879048E8C4A5}">
      <dsp:nvSpPr>
        <dsp:cNvPr id="0" name=""/>
        <dsp:cNvSpPr/>
      </dsp:nvSpPr>
      <dsp:spPr>
        <a:xfrm>
          <a:off x="0" y="1586177"/>
          <a:ext cx="11125200" cy="1441979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Data Center: </a:t>
          </a:r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cpe.ky.gov/data</a:t>
          </a:r>
        </a:p>
      </dsp:txBody>
      <dsp:txXfrm>
        <a:off x="2369237" y="1586177"/>
        <a:ext cx="8755962" cy="1441979"/>
      </dsp:txXfrm>
    </dsp:sp>
    <dsp:sp modelId="{F2CDC992-AD11-443A-9E09-BB80D88B6E0F}">
      <dsp:nvSpPr>
        <dsp:cNvPr id="0" name=""/>
        <dsp:cNvSpPr/>
      </dsp:nvSpPr>
      <dsp:spPr>
        <a:xfrm>
          <a:off x="843416" y="1667089"/>
          <a:ext cx="1280154" cy="1280154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ED68515-0614-4A70-AE5F-C33938D561F4}">
      <dsp:nvSpPr>
        <dsp:cNvPr id="0" name=""/>
        <dsp:cNvSpPr/>
      </dsp:nvSpPr>
      <dsp:spPr>
        <a:xfrm>
          <a:off x="0" y="3172354"/>
          <a:ext cx="11125200" cy="1441979"/>
        </a:xfrm>
        <a:prstGeom prst="roundRect">
          <a:avLst>
            <a:gd name="adj" fmla="val 10000"/>
          </a:avLst>
        </a:prstGeom>
        <a:noFill/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37160" rIns="137160" bIns="137160" numCol="1" spcCol="1270" anchor="ctr" anchorCtr="0">
          <a:noAutofit/>
        </a:bodyPr>
        <a:lstStyle/>
        <a:p>
          <a:pPr marL="0" lvl="0" indent="0" algn="l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 dirty="0">
              <a:latin typeface="Arial" panose="020B0604020202020204" pitchFamily="34" charset="0"/>
              <a:cs typeface="Arial" panose="020B0604020202020204" pitchFamily="34" charset="0"/>
            </a:rPr>
            <a:t>Newsletter: </a:t>
          </a:r>
          <a:r>
            <a:rPr lang="en-US" sz="3600" b="1" kern="1200" dirty="0">
              <a:latin typeface="Arial" panose="020B0604020202020204" pitchFamily="34" charset="0"/>
              <a:cs typeface="Arial" panose="020B0604020202020204" pitchFamily="34" charset="0"/>
            </a:rPr>
            <a:t>cpe.ky.gov/news/subscribe</a:t>
          </a:r>
        </a:p>
      </dsp:txBody>
      <dsp:txXfrm>
        <a:off x="2369237" y="3172354"/>
        <a:ext cx="8755962" cy="1441979"/>
      </dsp:txXfrm>
    </dsp:sp>
    <dsp:sp modelId="{98E4FDDE-B12E-4E94-BF65-7F11835DCB5A}">
      <dsp:nvSpPr>
        <dsp:cNvPr id="0" name=""/>
        <dsp:cNvSpPr/>
      </dsp:nvSpPr>
      <dsp:spPr>
        <a:xfrm>
          <a:off x="843416" y="3253266"/>
          <a:ext cx="1280154" cy="1280154"/>
        </a:xfrm>
        <a:prstGeom prst="roundRect">
          <a:avLst>
            <a:gd name="adj" fmla="val 10000"/>
          </a:avLst>
        </a:prstGeom>
        <a:blipFill dpi="0" rotWithShape="1"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625B4C9-1643-4445-9CFD-68C1EBD8B800}" type="datetimeFigureOut">
              <a:rPr lang="en-US" smtClean="0"/>
              <a:t>7/14/2025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57200" y="720725"/>
            <a:ext cx="64008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4FCF766C-C5DE-4036-99C8-C6E8D8C1E12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01611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CF766C-C5DE-4036-99C8-C6E8D8C1E12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4554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CF766C-C5DE-4036-99C8-C6E8D8C1E12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8877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FCF766C-C5DE-4036-99C8-C6E8D8C1E120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6510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2.png"/><Relationship Id="rId5" Type="http://schemas.openxmlformats.org/officeDocument/2006/relationships/image" Target="../media/image1.png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entered Title Slide">
    <p:bg>
      <p:bgPr>
        <a:gradFill>
          <a:gsLst>
            <a:gs pos="0">
              <a:srgbClr val="005495"/>
            </a:gs>
            <a:gs pos="100000">
              <a:srgbClr val="0075CC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1905000"/>
            <a:ext cx="10363200" cy="1905000"/>
          </a:xfrm>
        </p:spPr>
        <p:txBody>
          <a:bodyPr anchor="ctr" anchorCtr="0">
            <a:normAutofit/>
          </a:bodyPr>
          <a:lstStyle>
            <a:lvl1pPr algn="ctr">
              <a:defRPr sz="3200" b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048000" y="4186101"/>
            <a:ext cx="5892800" cy="1752600"/>
          </a:xfrm>
        </p:spPr>
        <p:txBody>
          <a:bodyPr anchor="ctr" anchorCtr="0"/>
          <a:lstStyle>
            <a:lvl1pPr marL="0" indent="0" algn="ctr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</a:t>
            </a:r>
          </a:p>
          <a:p>
            <a:r>
              <a:rPr lang="en-US" dirty="0"/>
              <a:t>Job Title</a:t>
            </a:r>
          </a:p>
          <a:p>
            <a:r>
              <a:rPr lang="en-US" dirty="0"/>
              <a:t>Date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37904FD-90D3-48BA-9B27-373B7DB0B618}"/>
              </a:ext>
            </a:extLst>
          </p:cNvPr>
          <p:cNvCxnSpPr/>
          <p:nvPr userDrawn="1"/>
        </p:nvCxnSpPr>
        <p:spPr>
          <a:xfrm>
            <a:off x="914400" y="3962400"/>
            <a:ext cx="1036320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9">
            <a:extLst>
              <a:ext uri="{FF2B5EF4-FFF2-40B4-BE49-F238E27FC236}">
                <a16:creationId xmlns:a16="http://schemas.microsoft.com/office/drawing/2014/main" id="{58B85B03-6DDD-4E85-AF80-61CC151BC7D2}"/>
              </a:ext>
            </a:extLst>
          </p:cNvPr>
          <p:cNvGrpSpPr/>
          <p:nvPr userDrawn="1"/>
        </p:nvGrpSpPr>
        <p:grpSpPr>
          <a:xfrm>
            <a:off x="4800599" y="6048486"/>
            <a:ext cx="2362201" cy="657115"/>
            <a:chOff x="3327935" y="6096000"/>
            <a:chExt cx="2216129" cy="65711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9F1B2801-2C50-43CF-B395-51F97470751A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7935" y="6170185"/>
              <a:ext cx="1149329" cy="548640"/>
            </a:xfrm>
            <a:prstGeom prst="rect">
              <a:avLst/>
            </a:prstGeom>
          </p:spPr>
        </p:pic>
        <p:pic>
          <p:nvPicPr>
            <p:cNvPr id="9" name="Picture 8" descr="Text, logo, company name&#10;&#10;Description automatically generated">
              <a:extLst>
                <a:ext uri="{FF2B5EF4-FFF2-40B4-BE49-F238E27FC236}">
                  <a16:creationId xmlns:a16="http://schemas.microsoft.com/office/drawing/2014/main" id="{E0E710DA-D332-4F7D-BD21-4CF7CA8184E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6096000"/>
              <a:ext cx="972064" cy="6571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50885394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6152"/>
            <a:ext cx="5760720" cy="5028885"/>
          </a:xfrm>
        </p:spPr>
        <p:txBody>
          <a:bodyPr/>
          <a:lstStyle>
            <a:lvl1pPr>
              <a:spcAft>
                <a:spcPts val="1200"/>
              </a:spcAft>
              <a:defRPr sz="2000"/>
            </a:lvl1pPr>
            <a:lvl2pPr>
              <a:spcAft>
                <a:spcPts val="1200"/>
              </a:spcAft>
              <a:defRPr sz="18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6152"/>
            <a:ext cx="5760720" cy="5028885"/>
          </a:xfrm>
        </p:spPr>
        <p:txBody>
          <a:bodyPr/>
          <a:lstStyle>
            <a:lvl1pPr>
              <a:spcAft>
                <a:spcPts val="1200"/>
              </a:spcAft>
              <a:defRPr sz="2000"/>
            </a:lvl1pPr>
            <a:lvl2pPr>
              <a:spcAft>
                <a:spcPts val="1200"/>
              </a:spcAft>
              <a:defRPr sz="18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41811"/>
      </p:ext>
    </p:extLst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Blocks - Blue Top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>
            <a:extLst>
              <a:ext uri="{FF2B5EF4-FFF2-40B4-BE49-F238E27FC236}">
                <a16:creationId xmlns:a16="http://schemas.microsoft.com/office/drawing/2014/main" id="{FB928740-0AEF-4854-BA8A-68845AB0CCF8}"/>
              </a:ext>
            </a:extLst>
          </p:cNvPr>
          <p:cNvSpPr/>
          <p:nvPr userDrawn="1"/>
        </p:nvSpPr>
        <p:spPr bwMode="auto">
          <a:xfrm>
            <a:off x="0" y="0"/>
            <a:ext cx="12192000" cy="1097280"/>
          </a:xfrm>
          <a:prstGeom prst="rect">
            <a:avLst/>
          </a:prstGeom>
          <a:gradFill>
            <a:gsLst>
              <a:gs pos="0">
                <a:srgbClr val="005495"/>
              </a:gs>
              <a:gs pos="100000">
                <a:srgbClr val="0075CC"/>
              </a:gs>
            </a:gsLst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8600" y="1216152"/>
            <a:ext cx="5760720" cy="5028885"/>
          </a:xfrm>
        </p:spPr>
        <p:txBody>
          <a:bodyPr/>
          <a:lstStyle>
            <a:lvl1pPr>
              <a:spcAft>
                <a:spcPts val="1200"/>
              </a:spcAft>
              <a:defRPr sz="2000"/>
            </a:lvl1pPr>
            <a:lvl2pPr>
              <a:spcAft>
                <a:spcPts val="1200"/>
              </a:spcAft>
              <a:defRPr sz="18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6152"/>
            <a:ext cx="5760720" cy="5028885"/>
          </a:xfrm>
        </p:spPr>
        <p:txBody>
          <a:bodyPr/>
          <a:lstStyle>
            <a:lvl1pPr>
              <a:spcAft>
                <a:spcPts val="1200"/>
              </a:spcAft>
              <a:defRPr sz="2000"/>
            </a:lvl1pPr>
            <a:lvl2pPr>
              <a:spcAft>
                <a:spcPts val="1200"/>
              </a:spcAft>
              <a:defRPr sz="1800"/>
            </a:lvl2pPr>
            <a:lvl3pPr>
              <a:spcAft>
                <a:spcPts val="1200"/>
              </a:spcAft>
              <a:defRPr sz="1600"/>
            </a:lvl3pPr>
            <a:lvl4pPr>
              <a:spcAft>
                <a:spcPts val="1200"/>
              </a:spcAft>
              <a:defRPr sz="1400"/>
            </a:lvl4pPr>
            <a:lvl5pPr>
              <a:spcAft>
                <a:spcPts val="1200"/>
              </a:spcAft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EB920262-9D26-4C2C-8254-5CC849F9C2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97280"/>
          </a:xfrm>
          <a:noFill/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350315550"/>
      </p:ext>
    </p:extLst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 Blocks with Heading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16152"/>
            <a:ext cx="576072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858964"/>
            <a:ext cx="5760720" cy="4465636"/>
          </a:xfrm>
        </p:spPr>
        <p:txBody>
          <a:bodyPr/>
          <a:lstStyle>
            <a:lvl1pPr>
              <a:spcAft>
                <a:spcPts val="1200"/>
              </a:spcAft>
              <a:defRPr sz="18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200"/>
            </a:lvl4pPr>
            <a:lvl5pPr>
              <a:spcAft>
                <a:spcPts val="1200"/>
              </a:spcAft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216152"/>
            <a:ext cx="576072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858964"/>
            <a:ext cx="5760720" cy="4465636"/>
          </a:xfrm>
        </p:spPr>
        <p:txBody>
          <a:bodyPr/>
          <a:lstStyle>
            <a:lvl1pPr>
              <a:spcAft>
                <a:spcPts val="1200"/>
              </a:spcAft>
              <a:defRPr sz="18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200"/>
            </a:lvl4pPr>
            <a:lvl5pPr>
              <a:spcAft>
                <a:spcPts val="1200"/>
              </a:spcAft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835556"/>
      </p:ext>
    </p:extLst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Two Content Blocks with Headings - Blue Top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>
            <a:extLst>
              <a:ext uri="{FF2B5EF4-FFF2-40B4-BE49-F238E27FC236}">
                <a16:creationId xmlns:a16="http://schemas.microsoft.com/office/drawing/2014/main" id="{A3DBE769-8BB2-40F2-A494-5D3A4A16507E}"/>
              </a:ext>
            </a:extLst>
          </p:cNvPr>
          <p:cNvSpPr/>
          <p:nvPr userDrawn="1"/>
        </p:nvSpPr>
        <p:spPr bwMode="auto">
          <a:xfrm>
            <a:off x="0" y="0"/>
            <a:ext cx="12192000" cy="1097280"/>
          </a:xfrm>
          <a:prstGeom prst="rect">
            <a:avLst/>
          </a:prstGeom>
          <a:gradFill>
            <a:gsLst>
              <a:gs pos="0">
                <a:srgbClr val="005495"/>
              </a:gs>
              <a:gs pos="100000">
                <a:srgbClr val="0075CC"/>
              </a:gs>
            </a:gsLst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216152"/>
            <a:ext cx="576072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" y="1858964"/>
            <a:ext cx="5760720" cy="4465636"/>
          </a:xfrm>
        </p:spPr>
        <p:txBody>
          <a:bodyPr/>
          <a:lstStyle>
            <a:lvl1pPr>
              <a:spcAft>
                <a:spcPts val="1200"/>
              </a:spcAft>
              <a:defRPr sz="18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200"/>
            </a:lvl4pPr>
            <a:lvl5pPr>
              <a:spcAft>
                <a:spcPts val="1200"/>
              </a:spcAft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216152"/>
            <a:ext cx="5760720" cy="639762"/>
          </a:xfrm>
        </p:spPr>
        <p:txBody>
          <a:bodyPr anchor="b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1858964"/>
            <a:ext cx="5760720" cy="4465636"/>
          </a:xfrm>
        </p:spPr>
        <p:txBody>
          <a:bodyPr/>
          <a:lstStyle>
            <a:lvl1pPr>
              <a:spcAft>
                <a:spcPts val="1200"/>
              </a:spcAft>
              <a:defRPr sz="1800"/>
            </a:lvl1pPr>
            <a:lvl2pPr>
              <a:spcAft>
                <a:spcPts val="1200"/>
              </a:spcAft>
              <a:defRPr sz="1600"/>
            </a:lvl2pPr>
            <a:lvl3pPr>
              <a:spcAft>
                <a:spcPts val="1200"/>
              </a:spcAft>
              <a:defRPr sz="1400"/>
            </a:lvl3pPr>
            <a:lvl4pPr>
              <a:spcAft>
                <a:spcPts val="1200"/>
              </a:spcAft>
              <a:defRPr sz="1200"/>
            </a:lvl4pPr>
            <a:lvl5pPr>
              <a:spcAft>
                <a:spcPts val="1200"/>
              </a:spcAft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218220"/>
      </p:ext>
    </p:extLst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(Blank Otherwis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863488"/>
      </p:ext>
    </p:extLst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(Blank Otherwise) - Blue Top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6">
            <a:extLst>
              <a:ext uri="{FF2B5EF4-FFF2-40B4-BE49-F238E27FC236}">
                <a16:creationId xmlns:a16="http://schemas.microsoft.com/office/drawing/2014/main" id="{47E9051E-0270-49FD-8B07-231BA1B27447}"/>
              </a:ext>
            </a:extLst>
          </p:cNvPr>
          <p:cNvSpPr/>
          <p:nvPr userDrawn="1"/>
        </p:nvSpPr>
        <p:spPr bwMode="auto">
          <a:xfrm>
            <a:off x="0" y="0"/>
            <a:ext cx="12192000" cy="1097280"/>
          </a:xfrm>
          <a:prstGeom prst="rect">
            <a:avLst/>
          </a:prstGeom>
          <a:gradFill>
            <a:gsLst>
              <a:gs pos="0">
                <a:srgbClr val="005495"/>
              </a:gs>
              <a:gs pos="100000">
                <a:srgbClr val="0075CC"/>
              </a:gs>
            </a:gsLst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287416"/>
      </p:ext>
    </p:extLst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1"/>
            <a:ext cx="10972800" cy="2743197"/>
          </a:xfrm>
        </p:spPr>
        <p:txBody>
          <a:bodyPr anchor="ctr" anchorCtr="0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97A87C2B-C0D7-465F-A2C1-383D1D493A0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ECEEBD5C-DD2D-4EF9-9A9E-57AF0BAACDC2}"/>
              </a:ext>
            </a:extLst>
          </p:cNvPr>
          <p:cNvCxnSpPr/>
          <p:nvPr userDrawn="1"/>
        </p:nvCxnSpPr>
        <p:spPr>
          <a:xfrm>
            <a:off x="0" y="1097280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85E077DA-99C2-4BD7-932D-4DF3D2E6AE40}"/>
              </a:ext>
            </a:extLst>
          </p:cNvPr>
          <p:cNvCxnSpPr/>
          <p:nvPr userDrawn="1"/>
        </p:nvCxnSpPr>
        <p:spPr>
          <a:xfrm>
            <a:off x="0" y="5715000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4749770"/>
      </p:ext>
    </p:extLst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- Blue">
    <p:bg>
      <p:bgPr>
        <a:gradFill>
          <a:gsLst>
            <a:gs pos="0">
              <a:srgbClr val="005495"/>
            </a:gs>
            <a:gs pos="100000">
              <a:srgbClr val="0075CC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905000"/>
            <a:ext cx="10972800" cy="2743200"/>
          </a:xfrm>
        </p:spPr>
        <p:txBody>
          <a:bodyPr anchor="ctr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87C2B-C0D7-465F-A2C1-383D1D493A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324224"/>
      </p:ext>
    </p:extLst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-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570821"/>
      </p:ext>
    </p:extLst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 -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>
            <a:extLst>
              <a:ext uri="{FF2B5EF4-FFF2-40B4-BE49-F238E27FC236}">
                <a16:creationId xmlns:a16="http://schemas.microsoft.com/office/drawing/2014/main" id="{349DC071-FD13-4E9F-862F-39C940980058}"/>
              </a:ext>
            </a:extLst>
          </p:cNvPr>
          <p:cNvSpPr/>
          <p:nvPr userDrawn="1"/>
        </p:nvSpPr>
        <p:spPr bwMode="auto">
          <a:xfrm>
            <a:off x="0" y="0"/>
            <a:ext cx="12192000" cy="6858000"/>
          </a:xfrm>
          <a:prstGeom prst="rect">
            <a:avLst/>
          </a:prstGeom>
          <a:gradFill>
            <a:gsLst>
              <a:gs pos="0">
                <a:srgbClr val="005495"/>
              </a:gs>
              <a:gs pos="100000">
                <a:srgbClr val="0075CC"/>
              </a:gs>
            </a:gsLst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>
              <a:solidFill>
                <a:schemeClr val="bg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87C2B-C0D7-465F-A2C1-383D1D493A0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2615319"/>
      </p:ext>
    </p:extLst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ight-Aligned Title Slide">
    <p:bg>
      <p:bgPr>
        <a:gradFill>
          <a:gsLst>
            <a:gs pos="0">
              <a:srgbClr val="005495"/>
            </a:gs>
            <a:gs pos="100000">
              <a:srgbClr val="0075CC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4267200" y="990601"/>
            <a:ext cx="7315200" cy="2738301"/>
          </a:xfrm>
        </p:spPr>
        <p:txBody>
          <a:bodyPr anchor="b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67200" y="4060371"/>
            <a:ext cx="7315200" cy="1920240"/>
          </a:xfrm>
        </p:spPr>
        <p:txBody>
          <a:bodyPr lIns="182880" rIns="18288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</a:t>
            </a:r>
          </a:p>
          <a:p>
            <a:r>
              <a:rPr lang="en-US" dirty="0"/>
              <a:t>Job Title</a:t>
            </a:r>
          </a:p>
          <a:p>
            <a:r>
              <a:rPr lang="en-US" dirty="0"/>
              <a:t>Date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D4DED5-2971-4D39-984A-0B9A1DD86F67}"/>
              </a:ext>
            </a:extLst>
          </p:cNvPr>
          <p:cNvCxnSpPr/>
          <p:nvPr userDrawn="1"/>
        </p:nvCxnSpPr>
        <p:spPr>
          <a:xfrm>
            <a:off x="4419600" y="3886200"/>
            <a:ext cx="7132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1794D5CC-7F60-4DF7-90E8-E431E6627C75}"/>
              </a:ext>
            </a:extLst>
          </p:cNvPr>
          <p:cNvGrpSpPr/>
          <p:nvPr userDrawn="1"/>
        </p:nvGrpSpPr>
        <p:grpSpPr>
          <a:xfrm>
            <a:off x="9372600" y="6096000"/>
            <a:ext cx="2209800" cy="657115"/>
            <a:chOff x="3327935" y="6096000"/>
            <a:chExt cx="2216129" cy="65711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0EFF173-8A0A-4EED-81D0-7D0459B953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7935" y="6170185"/>
              <a:ext cx="1149329" cy="548640"/>
            </a:xfrm>
            <a:prstGeom prst="rect">
              <a:avLst/>
            </a:prstGeom>
          </p:spPr>
        </p:pic>
        <p:pic>
          <p:nvPicPr>
            <p:cNvPr id="11" name="Picture 10" descr="Text, logo, company name&#10;&#10;Description automatically generated">
              <a:extLst>
                <a:ext uri="{FF2B5EF4-FFF2-40B4-BE49-F238E27FC236}">
                  <a16:creationId xmlns:a16="http://schemas.microsoft.com/office/drawing/2014/main" id="{4051D5B1-F508-4399-9864-D56305A25A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6096000"/>
              <a:ext cx="972064" cy="6571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1113438"/>
      </p:ext>
    </p:extLst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- Whi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04619" y="2057400"/>
            <a:ext cx="5892800" cy="1752600"/>
          </a:xfrm>
        </p:spPr>
        <p:txBody>
          <a:bodyPr/>
          <a:lstStyle>
            <a:lvl1pPr marL="0" indent="0" algn="ctr">
              <a:buNone/>
              <a:defRPr sz="180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Info </a:t>
            </a:r>
            <a:r>
              <a:rPr lang="en-US" dirty="0"/>
              <a:t>for more information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3048000" y="5181600"/>
            <a:ext cx="589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1D10228D-2AB9-4C6B-A4CF-70BEB1D798A1}"/>
              </a:ext>
            </a:extLst>
          </p:cNvPr>
          <p:cNvGrpSpPr/>
          <p:nvPr userDrawn="1"/>
        </p:nvGrpSpPr>
        <p:grpSpPr>
          <a:xfrm>
            <a:off x="4836590" y="5943600"/>
            <a:ext cx="2315619" cy="657115"/>
            <a:chOff x="3327935" y="6096000"/>
            <a:chExt cx="2216129" cy="657115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14752E41-81F9-4985-B430-38362A8EC1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7935" y="6170185"/>
              <a:ext cx="1149329" cy="548640"/>
            </a:xfrm>
            <a:prstGeom prst="rect">
              <a:avLst/>
            </a:prstGeom>
          </p:spPr>
        </p:pic>
        <p:pic>
          <p:nvPicPr>
            <p:cNvPr id="21" name="Picture 20" descr="Text, logo, company name&#10;&#10;Description automatically generated">
              <a:extLst>
                <a:ext uri="{FF2B5EF4-FFF2-40B4-BE49-F238E27FC236}">
                  <a16:creationId xmlns:a16="http://schemas.microsoft.com/office/drawing/2014/main" id="{3F827055-7A9E-41A2-8CAC-16106E30E4F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6096000"/>
              <a:ext cx="972064" cy="657115"/>
            </a:xfrm>
            <a:prstGeom prst="rect">
              <a:avLst/>
            </a:prstGeom>
          </p:spPr>
        </p:pic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215AD87A-2FB0-4154-99CF-92C83A96ACB2}"/>
              </a:ext>
            </a:extLst>
          </p:cNvPr>
          <p:cNvSpPr txBox="1"/>
          <p:nvPr userDrawn="1"/>
        </p:nvSpPr>
        <p:spPr>
          <a:xfrm>
            <a:off x="3204619" y="1524000"/>
            <a:ext cx="5892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3EE59EA4-3BE9-4A5D-8E07-E24CB38CB5A3}"/>
              </a:ext>
            </a:extLst>
          </p:cNvPr>
          <p:cNvCxnSpPr/>
          <p:nvPr userDrawn="1"/>
        </p:nvCxnSpPr>
        <p:spPr>
          <a:xfrm>
            <a:off x="0" y="1097280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32DC460-8DDE-4C50-B562-8F0B9864436E}"/>
              </a:ext>
            </a:extLst>
          </p:cNvPr>
          <p:cNvCxnSpPr/>
          <p:nvPr userDrawn="1"/>
        </p:nvCxnSpPr>
        <p:spPr>
          <a:xfrm>
            <a:off x="0" y="5715000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>
            <a:extLst>
              <a:ext uri="{FF2B5EF4-FFF2-40B4-BE49-F238E27FC236}">
                <a16:creationId xmlns:a16="http://schemas.microsoft.com/office/drawing/2014/main" id="{F5582189-037C-42C0-AA17-AA6156FB0E64}"/>
              </a:ext>
            </a:extLst>
          </p:cNvPr>
          <p:cNvSpPr txBox="1"/>
          <p:nvPr userDrawn="1"/>
        </p:nvSpPr>
        <p:spPr>
          <a:xfrm>
            <a:off x="1371600" y="5124676"/>
            <a:ext cx="31756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Twitter: </a:t>
            </a:r>
            <a:r>
              <a:rPr lang="en-US" sz="12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CPENews</a:t>
            </a:r>
            <a:r>
              <a:rPr lang="en-US" sz="1200" baseline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200" baseline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CPEPres</a:t>
            </a:r>
            <a:endParaRPr lang="en-US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86D82AB-772B-4E1C-83EE-8DDC4A3BB369}"/>
              </a:ext>
            </a:extLst>
          </p:cNvPr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82" y="5040874"/>
            <a:ext cx="457200" cy="457200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419C8EA9-08BB-47EA-A344-287B2D16DD2B}"/>
              </a:ext>
            </a:extLst>
          </p:cNvPr>
          <p:cNvSpPr txBox="1"/>
          <p:nvPr userDrawn="1"/>
        </p:nvSpPr>
        <p:spPr>
          <a:xfrm>
            <a:off x="4267200" y="5132852"/>
            <a:ext cx="43434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Websites: http://cpe.ky.gov and http://kyhigheredmatters.org</a:t>
            </a:r>
          </a:p>
        </p:txBody>
      </p:sp>
      <p:pic>
        <p:nvPicPr>
          <p:cNvPr id="27" name="Picture 26">
            <a:extLst>
              <a:ext uri="{FF2B5EF4-FFF2-40B4-BE49-F238E27FC236}">
                <a16:creationId xmlns:a16="http://schemas.microsoft.com/office/drawing/2014/main" id="{62CF7AA9-DEC7-45B2-9DBA-2C146893FF3C}"/>
              </a:ext>
            </a:extLst>
          </p:cNvPr>
          <p:cNvPicPr>
            <a:picLocks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5049048"/>
            <a:ext cx="457200" cy="457200"/>
          </a:xfrm>
          <a:prstGeom prst="rect">
            <a:avLst/>
          </a:prstGeom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16C9A99A-1F2B-43AF-8BE4-E0423E774117}"/>
              </a:ext>
            </a:extLst>
          </p:cNvPr>
          <p:cNvSpPr txBox="1"/>
          <p:nvPr userDrawn="1"/>
        </p:nvSpPr>
        <p:spPr>
          <a:xfrm>
            <a:off x="9144000" y="5133136"/>
            <a:ext cx="211105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Facebook: KYCPE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084C8BBD-7535-4120-96FB-A32DF4E51059}"/>
              </a:ext>
            </a:extLst>
          </p:cNvPr>
          <p:cNvPicPr>
            <a:picLocks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5044960"/>
            <a:ext cx="457200" cy="457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3034132"/>
      </p:ext>
    </p:extLst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nd Slide - Blue">
    <p:bg>
      <p:bgPr>
        <a:gradFill>
          <a:gsLst>
            <a:gs pos="0">
              <a:srgbClr val="005495"/>
            </a:gs>
            <a:gs pos="100000">
              <a:srgbClr val="0075CC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3204619" y="2057400"/>
            <a:ext cx="5892800" cy="1752600"/>
          </a:xfrm>
        </p:spPr>
        <p:txBody>
          <a:bodyPr/>
          <a:lstStyle>
            <a:lvl1pPr marL="0" indent="0" algn="ctr">
              <a:buNone/>
              <a:defRPr sz="180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Info </a:t>
            </a:r>
            <a:r>
              <a:rPr lang="en-US" dirty="0"/>
              <a:t>for more information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3048000" y="5181600"/>
            <a:ext cx="589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800" dirty="0"/>
          </a:p>
        </p:txBody>
      </p:sp>
      <p:sp>
        <p:nvSpPr>
          <p:cNvPr id="13" name="TextBox 12"/>
          <p:cNvSpPr txBox="1"/>
          <p:nvPr userDrawn="1"/>
        </p:nvSpPr>
        <p:spPr>
          <a:xfrm>
            <a:off x="1371600" y="5124676"/>
            <a:ext cx="317561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Twitter: </a:t>
            </a:r>
            <a:r>
              <a:rPr lang="en-US" sz="120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CPENews</a:t>
            </a:r>
            <a:r>
              <a:rPr lang="en-US" sz="1200" baseline="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200" baseline="0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CPEPres</a:t>
            </a:r>
            <a:endParaRPr lang="en-US" sz="1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4" name="Picture 13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4082" y="5040874"/>
            <a:ext cx="457200" cy="457200"/>
          </a:xfrm>
          <a:prstGeom prst="rect">
            <a:avLst/>
          </a:prstGeom>
        </p:spPr>
      </p:pic>
      <p:sp>
        <p:nvSpPr>
          <p:cNvPr id="17" name="TextBox 16"/>
          <p:cNvSpPr txBox="1"/>
          <p:nvPr userDrawn="1"/>
        </p:nvSpPr>
        <p:spPr>
          <a:xfrm>
            <a:off x="4267200" y="5132852"/>
            <a:ext cx="4343400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Websites: http://cpe.ky.gov and http://kyhigheredmatters.org</a:t>
            </a:r>
          </a:p>
        </p:txBody>
      </p:sp>
      <p:pic>
        <p:nvPicPr>
          <p:cNvPr id="19" name="Picture 18"/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0" y="5049048"/>
            <a:ext cx="457200" cy="457200"/>
          </a:xfrm>
          <a:prstGeom prst="rect">
            <a:avLst/>
          </a:prstGeom>
        </p:spPr>
      </p:pic>
      <p:sp>
        <p:nvSpPr>
          <p:cNvPr id="22" name="TextBox 21"/>
          <p:cNvSpPr txBox="1"/>
          <p:nvPr userDrawn="1"/>
        </p:nvSpPr>
        <p:spPr>
          <a:xfrm>
            <a:off x="9144000" y="5133136"/>
            <a:ext cx="211105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Facebook: KYCPE</a:t>
            </a:r>
          </a:p>
        </p:txBody>
      </p:sp>
      <p:pic>
        <p:nvPicPr>
          <p:cNvPr id="24" name="Picture 23"/>
          <p:cNvPicPr>
            <a:picLocks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0600" y="5044960"/>
            <a:ext cx="457200" cy="457200"/>
          </a:xfrm>
          <a:prstGeom prst="rect">
            <a:avLst/>
          </a:prstGeom>
        </p:spPr>
      </p:pic>
      <p:grpSp>
        <p:nvGrpSpPr>
          <p:cNvPr id="15" name="Group 14">
            <a:extLst>
              <a:ext uri="{FF2B5EF4-FFF2-40B4-BE49-F238E27FC236}">
                <a16:creationId xmlns:a16="http://schemas.microsoft.com/office/drawing/2014/main" id="{1D10228D-2AB9-4C6B-A4CF-70BEB1D798A1}"/>
              </a:ext>
            </a:extLst>
          </p:cNvPr>
          <p:cNvGrpSpPr/>
          <p:nvPr userDrawn="1"/>
        </p:nvGrpSpPr>
        <p:grpSpPr>
          <a:xfrm>
            <a:off x="4836590" y="5943600"/>
            <a:ext cx="2315619" cy="657115"/>
            <a:chOff x="3327935" y="6096000"/>
            <a:chExt cx="2216129" cy="657115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14752E41-81F9-4985-B430-38362A8EC1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7935" y="6170185"/>
              <a:ext cx="1149329" cy="548640"/>
            </a:xfrm>
            <a:prstGeom prst="rect">
              <a:avLst/>
            </a:prstGeom>
          </p:spPr>
        </p:pic>
        <p:pic>
          <p:nvPicPr>
            <p:cNvPr id="21" name="Picture 20" descr="Text, logo, company name&#10;&#10;Description automatically generated">
              <a:extLst>
                <a:ext uri="{FF2B5EF4-FFF2-40B4-BE49-F238E27FC236}">
                  <a16:creationId xmlns:a16="http://schemas.microsoft.com/office/drawing/2014/main" id="{3F827055-7A9E-41A2-8CAC-16106E30E4F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6096000"/>
              <a:ext cx="972064" cy="657115"/>
            </a:xfrm>
            <a:prstGeom prst="rect">
              <a:avLst/>
            </a:prstGeom>
          </p:spPr>
        </p:pic>
      </p:grpSp>
      <p:sp>
        <p:nvSpPr>
          <p:cNvPr id="23" name="Title 1">
            <a:extLst>
              <a:ext uri="{FF2B5EF4-FFF2-40B4-BE49-F238E27FC236}">
                <a16:creationId xmlns:a16="http://schemas.microsoft.com/office/drawing/2014/main" id="{44CDA509-9E05-4E54-94D6-D89EE9F17D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960120"/>
            <a:ext cx="12192000" cy="1097280"/>
          </a:xfrm>
        </p:spPr>
        <p:txBody>
          <a:bodyPr anchor="b" anchorCtr="0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830766784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ight-Aligned Title Slide with Photo">
    <p:bg>
      <p:bgPr>
        <a:gradFill>
          <a:gsLst>
            <a:gs pos="0">
              <a:srgbClr val="005495"/>
            </a:gs>
            <a:gs pos="100000">
              <a:srgbClr val="0075CC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6096000" y="990601"/>
            <a:ext cx="5791200" cy="2738301"/>
          </a:xfrm>
        </p:spPr>
        <p:txBody>
          <a:bodyPr anchor="b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096000" y="4060370"/>
            <a:ext cx="5791200" cy="1920240"/>
          </a:xfrm>
        </p:spPr>
        <p:txBody>
          <a:bodyPr lIns="182880" rIns="18288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</a:t>
            </a:r>
          </a:p>
          <a:p>
            <a:r>
              <a:rPr lang="en-US" dirty="0"/>
              <a:t>Job Title</a:t>
            </a:r>
          </a:p>
          <a:p>
            <a:r>
              <a:rPr lang="en-US" dirty="0"/>
              <a:t>Date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D4DED5-2971-4D39-984A-0B9A1DD86F67}"/>
              </a:ext>
            </a:extLst>
          </p:cNvPr>
          <p:cNvCxnSpPr>
            <a:cxnSpLocks/>
          </p:cNvCxnSpPr>
          <p:nvPr userDrawn="1"/>
        </p:nvCxnSpPr>
        <p:spPr>
          <a:xfrm>
            <a:off x="6248400" y="3886200"/>
            <a:ext cx="566928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1794D5CC-7F60-4DF7-90E8-E431E6627C75}"/>
              </a:ext>
            </a:extLst>
          </p:cNvPr>
          <p:cNvGrpSpPr/>
          <p:nvPr userDrawn="1"/>
        </p:nvGrpSpPr>
        <p:grpSpPr>
          <a:xfrm>
            <a:off x="9372600" y="6096000"/>
            <a:ext cx="2209800" cy="657115"/>
            <a:chOff x="3327935" y="6096000"/>
            <a:chExt cx="2216129" cy="65711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0EFF173-8A0A-4EED-81D0-7D0459B953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7935" y="6170185"/>
              <a:ext cx="1149329" cy="548640"/>
            </a:xfrm>
            <a:prstGeom prst="rect">
              <a:avLst/>
            </a:prstGeom>
          </p:spPr>
        </p:pic>
        <p:pic>
          <p:nvPicPr>
            <p:cNvPr id="11" name="Picture 10" descr="Text, logo, company name&#10;&#10;Description automatically generated">
              <a:extLst>
                <a:ext uri="{FF2B5EF4-FFF2-40B4-BE49-F238E27FC236}">
                  <a16:creationId xmlns:a16="http://schemas.microsoft.com/office/drawing/2014/main" id="{4051D5B1-F508-4399-9864-D56305A25A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6096000"/>
              <a:ext cx="972064" cy="657115"/>
            </a:xfrm>
            <a:prstGeom prst="rect">
              <a:avLst/>
            </a:prstGeom>
          </p:spPr>
        </p:pic>
      </p:grp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44167E4-DEBF-43D6-990F-676E011A3A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5626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0522199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eft-Aligned Title Slide">
    <p:bg>
      <p:bgPr>
        <a:gradFill>
          <a:gsLst>
            <a:gs pos="0">
              <a:srgbClr val="005495"/>
            </a:gs>
            <a:gs pos="100000">
              <a:srgbClr val="0075CC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533400" y="1081631"/>
            <a:ext cx="7315200" cy="2738301"/>
          </a:xfrm>
        </p:spPr>
        <p:txBody>
          <a:bodyPr anchor="b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3400" y="4151400"/>
            <a:ext cx="7315200" cy="1920240"/>
          </a:xfrm>
        </p:spPr>
        <p:txBody>
          <a:bodyPr lIns="182880" rIns="18288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</a:t>
            </a:r>
          </a:p>
          <a:p>
            <a:r>
              <a:rPr lang="en-US" dirty="0"/>
              <a:t>Job Title</a:t>
            </a:r>
          </a:p>
          <a:p>
            <a:r>
              <a:rPr lang="en-US" dirty="0"/>
              <a:t>Date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D4DED5-2971-4D39-984A-0B9A1DD86F67}"/>
              </a:ext>
            </a:extLst>
          </p:cNvPr>
          <p:cNvCxnSpPr/>
          <p:nvPr userDrawn="1"/>
        </p:nvCxnSpPr>
        <p:spPr>
          <a:xfrm>
            <a:off x="685800" y="3977230"/>
            <a:ext cx="713232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1794D5CC-7F60-4DF7-90E8-E431E6627C75}"/>
              </a:ext>
            </a:extLst>
          </p:cNvPr>
          <p:cNvGrpSpPr/>
          <p:nvPr userDrawn="1"/>
        </p:nvGrpSpPr>
        <p:grpSpPr>
          <a:xfrm>
            <a:off x="533400" y="6177332"/>
            <a:ext cx="2209800" cy="657115"/>
            <a:chOff x="3327935" y="6096000"/>
            <a:chExt cx="2216129" cy="65711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0EFF173-8A0A-4EED-81D0-7D0459B953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7935" y="6170185"/>
              <a:ext cx="1149329" cy="548640"/>
            </a:xfrm>
            <a:prstGeom prst="rect">
              <a:avLst/>
            </a:prstGeom>
          </p:spPr>
        </p:pic>
        <p:pic>
          <p:nvPicPr>
            <p:cNvPr id="11" name="Picture 10" descr="Text, logo, company name&#10;&#10;Description automatically generated">
              <a:extLst>
                <a:ext uri="{FF2B5EF4-FFF2-40B4-BE49-F238E27FC236}">
                  <a16:creationId xmlns:a16="http://schemas.microsoft.com/office/drawing/2014/main" id="{4051D5B1-F508-4399-9864-D56305A25A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6096000"/>
              <a:ext cx="972064" cy="65711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36071581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Right-Aligned Title Slide with Photo">
    <p:bg>
      <p:bgPr>
        <a:gradFill>
          <a:gsLst>
            <a:gs pos="0">
              <a:srgbClr val="005495"/>
            </a:gs>
            <a:gs pos="100000">
              <a:srgbClr val="0075CC"/>
            </a:gs>
          </a:gsLst>
          <a:lin ang="162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ctrTitle" hasCustomPrompt="1"/>
          </p:nvPr>
        </p:nvSpPr>
        <p:spPr>
          <a:xfrm>
            <a:off x="530352" y="1078992"/>
            <a:ext cx="5791200" cy="2738301"/>
          </a:xfrm>
        </p:spPr>
        <p:txBody>
          <a:bodyPr anchor="b" anchorCtr="0">
            <a:normAutofit/>
          </a:bodyPr>
          <a:lstStyle>
            <a:lvl1pPr algn="l">
              <a:defRPr sz="3200" b="1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4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30352" y="4151376"/>
            <a:ext cx="5791200" cy="2011680"/>
          </a:xfrm>
        </p:spPr>
        <p:txBody>
          <a:bodyPr lIns="182880" rIns="182880"/>
          <a:lstStyle>
            <a:lvl1pPr marL="0" indent="0" algn="l">
              <a:buNone/>
              <a:defRPr sz="1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Presenter</a:t>
            </a:r>
          </a:p>
          <a:p>
            <a:r>
              <a:rPr lang="en-US" dirty="0"/>
              <a:t>Job Title</a:t>
            </a:r>
          </a:p>
          <a:p>
            <a:r>
              <a:rPr lang="en-US" dirty="0"/>
              <a:t>Date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81D4DED5-2971-4D39-984A-0B9A1DD86F67}"/>
              </a:ext>
            </a:extLst>
          </p:cNvPr>
          <p:cNvCxnSpPr>
            <a:cxnSpLocks/>
          </p:cNvCxnSpPr>
          <p:nvPr userDrawn="1"/>
        </p:nvCxnSpPr>
        <p:spPr>
          <a:xfrm>
            <a:off x="685800" y="3977640"/>
            <a:ext cx="566928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:a16="http://schemas.microsoft.com/office/drawing/2014/main" id="{1794D5CC-7F60-4DF7-90E8-E431E6627C75}"/>
              </a:ext>
            </a:extLst>
          </p:cNvPr>
          <p:cNvGrpSpPr/>
          <p:nvPr userDrawn="1"/>
        </p:nvGrpSpPr>
        <p:grpSpPr>
          <a:xfrm>
            <a:off x="530352" y="6200885"/>
            <a:ext cx="2209800" cy="657115"/>
            <a:chOff x="3327935" y="6096000"/>
            <a:chExt cx="2216129" cy="657115"/>
          </a:xfrm>
        </p:grpSpPr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0EFF173-8A0A-4EED-81D0-7D0459B953E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7935" y="6170185"/>
              <a:ext cx="1149329" cy="548640"/>
            </a:xfrm>
            <a:prstGeom prst="rect">
              <a:avLst/>
            </a:prstGeom>
          </p:spPr>
        </p:pic>
        <p:pic>
          <p:nvPicPr>
            <p:cNvPr id="11" name="Picture 10" descr="Text, logo, company name&#10;&#10;Description automatically generated">
              <a:extLst>
                <a:ext uri="{FF2B5EF4-FFF2-40B4-BE49-F238E27FC236}">
                  <a16:creationId xmlns:a16="http://schemas.microsoft.com/office/drawing/2014/main" id="{4051D5B1-F508-4399-9864-D56305A25AF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6096000"/>
              <a:ext cx="972064" cy="657115"/>
            </a:xfrm>
            <a:prstGeom prst="rect">
              <a:avLst/>
            </a:prstGeom>
          </p:spPr>
        </p:pic>
      </p:grpSp>
      <p:sp>
        <p:nvSpPr>
          <p:cNvPr id="5" name="Picture Placeholder 4">
            <a:extLst>
              <a:ext uri="{FF2B5EF4-FFF2-40B4-BE49-F238E27FC236}">
                <a16:creationId xmlns:a16="http://schemas.microsoft.com/office/drawing/2014/main" id="{D44167E4-DEBF-43D6-990F-676E011A3AE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29400" y="0"/>
            <a:ext cx="5562600" cy="6858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5348553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2756210"/>
      </p:ext>
    </p:extLst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Content Block - Blue Top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 bwMode="auto">
          <a:xfrm>
            <a:off x="0" y="0"/>
            <a:ext cx="12192000" cy="1097280"/>
          </a:xfrm>
          <a:prstGeom prst="rect">
            <a:avLst/>
          </a:prstGeom>
          <a:gradFill>
            <a:gsLst>
              <a:gs pos="0">
                <a:srgbClr val="005495"/>
              </a:gs>
              <a:gs pos="100000">
                <a:srgbClr val="0075CC"/>
              </a:gs>
            </a:gsLst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97280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097280"/>
            <a:ext cx="11612880" cy="5029200"/>
          </a:xfrm>
        </p:spPr>
        <p:txBody>
          <a:bodyPr tIns="274320"/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fld id="{97A87C2B-C0D7-465F-A2C1-383D1D493A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198A179-D5DE-4388-AB6D-AD438EE0EA50}"/>
              </a:ext>
            </a:extLst>
          </p:cNvPr>
          <p:cNvSpPr txBox="1"/>
          <p:nvPr userDrawn="1"/>
        </p:nvSpPr>
        <p:spPr>
          <a:xfrm>
            <a:off x="182880" y="6428601"/>
            <a:ext cx="7772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Kentucky Council on Postsecondary Education</a:t>
            </a:r>
          </a:p>
        </p:txBody>
      </p:sp>
    </p:spTree>
    <p:extLst>
      <p:ext uri="{BB962C8B-B14F-4D97-AF65-F5344CB8AC3E}">
        <p14:creationId xmlns:p14="http://schemas.microsoft.com/office/powerpoint/2010/main" val="241050332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Content Block with Source Blo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274320" y="6019800"/>
            <a:ext cx="11612880" cy="304800"/>
          </a:xfrm>
        </p:spPr>
        <p:txBody>
          <a:bodyPr tIns="91440"/>
          <a:lstStyle>
            <a:lvl1pPr marL="0" indent="0">
              <a:spcBef>
                <a:spcPts val="0"/>
              </a:spcBef>
              <a:buFontTx/>
              <a:buNone/>
              <a:defRPr sz="1000" i="1"/>
            </a:lvl1pPr>
          </a:lstStyle>
          <a:p>
            <a:pPr lvl="0"/>
            <a:r>
              <a:rPr lang="en-US" dirty="0"/>
              <a:t>Source: 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274320" y="1216152"/>
            <a:ext cx="11612880" cy="4800600"/>
          </a:xfrm>
        </p:spPr>
        <p:txBody>
          <a:bodyPr/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7131778"/>
      </p:ext>
    </p:extLst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One Content Block with Source - Blue Topp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 userDrawn="1"/>
        </p:nvSpPr>
        <p:spPr bwMode="auto">
          <a:xfrm>
            <a:off x="0" y="0"/>
            <a:ext cx="12192000" cy="1097280"/>
          </a:xfrm>
          <a:prstGeom prst="rect">
            <a:avLst/>
          </a:prstGeom>
          <a:gradFill>
            <a:gsLst>
              <a:gs pos="0">
                <a:srgbClr val="005495"/>
              </a:gs>
              <a:gs pos="100000">
                <a:srgbClr val="0075CC"/>
              </a:gs>
            </a:gsLst>
          </a:gradFill>
          <a:ln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97280"/>
          </a:xfrm>
        </p:spPr>
        <p:txBody>
          <a:bodyPr anchor="b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4320" y="1216152"/>
            <a:ext cx="11612880" cy="4800600"/>
          </a:xfrm>
        </p:spPr>
        <p:txBody>
          <a:bodyPr/>
          <a:lstStyle>
            <a:lvl1pPr>
              <a:spcAft>
                <a:spcPts val="1200"/>
              </a:spcAft>
              <a:defRPr/>
            </a:lvl1pPr>
            <a:lvl2pPr>
              <a:spcAft>
                <a:spcPts val="1200"/>
              </a:spcAft>
              <a:defRPr/>
            </a:lvl2pPr>
            <a:lvl3pPr>
              <a:spcAft>
                <a:spcPts val="1200"/>
              </a:spcAft>
              <a:defRPr/>
            </a:lvl3pPr>
            <a:lvl4pPr>
              <a:spcAft>
                <a:spcPts val="1200"/>
              </a:spcAft>
              <a:defRPr/>
            </a:lvl4pPr>
            <a:lvl5pPr>
              <a:spcAft>
                <a:spcPts val="12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BA97DC8-D707-46CD-9E34-133DD291B628}"/>
              </a:ext>
            </a:extLst>
          </p:cNvPr>
          <p:cNvSpPr txBox="1"/>
          <p:nvPr userDrawn="1"/>
        </p:nvSpPr>
        <p:spPr>
          <a:xfrm>
            <a:off x="182880" y="6428601"/>
            <a:ext cx="7772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Kentucky Council on Postsecondary Education</a:t>
            </a:r>
          </a:p>
        </p:txBody>
      </p:sp>
      <p:sp>
        <p:nvSpPr>
          <p:cNvPr id="9" name="Text Placeholder 7">
            <a:extLst>
              <a:ext uri="{FF2B5EF4-FFF2-40B4-BE49-F238E27FC236}">
                <a16:creationId xmlns:a16="http://schemas.microsoft.com/office/drawing/2014/main" id="{5805EC84-8F70-4384-9284-74DAAB7F278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74320" y="6019800"/>
            <a:ext cx="11612880" cy="304800"/>
          </a:xfrm>
        </p:spPr>
        <p:txBody>
          <a:bodyPr tIns="91440"/>
          <a:lstStyle>
            <a:lvl1pPr marL="0" indent="0">
              <a:buFontTx/>
              <a:buNone/>
              <a:defRPr sz="1000" i="1"/>
            </a:lvl1pPr>
          </a:lstStyle>
          <a:p>
            <a:pPr lvl="0"/>
            <a:r>
              <a:rPr lang="en-US" dirty="0"/>
              <a:t>Source: </a:t>
            </a:r>
          </a:p>
        </p:txBody>
      </p:sp>
    </p:spTree>
    <p:extLst>
      <p:ext uri="{BB962C8B-B14F-4D97-AF65-F5344CB8AC3E}">
        <p14:creationId xmlns:p14="http://schemas.microsoft.com/office/powerpoint/2010/main" val="856461189"/>
      </p:ext>
    </p:extLst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97280"/>
          </a:xfrm>
          <a:prstGeom prst="rect">
            <a:avLst/>
          </a:prstGeom>
        </p:spPr>
        <p:txBody>
          <a:bodyPr vert="horz" lIns="182880" tIns="45720" rIns="182880" bIns="91440" rtlCol="0" anchor="b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4320" y="1219200"/>
            <a:ext cx="11612880" cy="5029200"/>
          </a:xfrm>
          <a:prstGeom prst="rect">
            <a:avLst/>
          </a:prstGeom>
        </p:spPr>
        <p:txBody>
          <a:bodyPr vert="horz" lIns="91440" tIns="2743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074400" y="6356353"/>
            <a:ext cx="508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97A87C2B-C0D7-465F-A2C1-383D1D493A00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6472D66B-0445-4BC5-9EAB-C2A9A3FC6D2D}"/>
              </a:ext>
            </a:extLst>
          </p:cNvPr>
          <p:cNvCxnSpPr/>
          <p:nvPr userDrawn="1"/>
        </p:nvCxnSpPr>
        <p:spPr>
          <a:xfrm>
            <a:off x="0" y="1097280"/>
            <a:ext cx="12192000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>
            <a:extLst>
              <a:ext uri="{FF2B5EF4-FFF2-40B4-BE49-F238E27FC236}">
                <a16:creationId xmlns:a16="http://schemas.microsoft.com/office/drawing/2014/main" id="{3E1E5B70-886E-481B-A93D-1F008B5327E7}"/>
              </a:ext>
            </a:extLst>
          </p:cNvPr>
          <p:cNvSpPr txBox="1"/>
          <p:nvPr userDrawn="1"/>
        </p:nvSpPr>
        <p:spPr>
          <a:xfrm>
            <a:off x="182880" y="6428601"/>
            <a:ext cx="7772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Kentucky Council on Postsecondary Education</a:t>
            </a:r>
          </a:p>
        </p:txBody>
      </p:sp>
    </p:spTree>
    <p:extLst>
      <p:ext uri="{BB962C8B-B14F-4D97-AF65-F5344CB8AC3E}">
        <p14:creationId xmlns:p14="http://schemas.microsoft.com/office/powerpoint/2010/main" val="21902878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4" r:id="rId2"/>
    <p:sldLayoutId id="2147483675" r:id="rId3"/>
    <p:sldLayoutId id="2147483676" r:id="rId4"/>
    <p:sldLayoutId id="2147483677" r:id="rId5"/>
    <p:sldLayoutId id="2147483650" r:id="rId6"/>
    <p:sldLayoutId id="2147483663" r:id="rId7"/>
    <p:sldLayoutId id="2147483660" r:id="rId8"/>
    <p:sldLayoutId id="2147483665" r:id="rId9"/>
    <p:sldLayoutId id="2147483652" r:id="rId10"/>
    <p:sldLayoutId id="2147483678" r:id="rId11"/>
    <p:sldLayoutId id="2147483653" r:id="rId12"/>
    <p:sldLayoutId id="2147483679" r:id="rId13"/>
    <p:sldLayoutId id="2147483654" r:id="rId14"/>
    <p:sldLayoutId id="2147483680" r:id="rId15"/>
    <p:sldLayoutId id="2147483682" r:id="rId16"/>
    <p:sldLayoutId id="2147483671" r:id="rId17"/>
    <p:sldLayoutId id="2147483655" r:id="rId18"/>
    <p:sldLayoutId id="2147483681" r:id="rId19"/>
    <p:sldLayoutId id="2147483673" r:id="rId20"/>
    <p:sldLayoutId id="2147483683" r:id="rId21"/>
  </p:sldLayoutIdLst>
  <p:transition>
    <p:fade/>
  </p:transition>
  <p:hf hdr="0" dt="0"/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spcAft>
          <a:spcPts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spcAft>
          <a:spcPts val="0"/>
        </a:spcAft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spcAft>
          <a:spcPts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spcAft>
          <a:spcPts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spcAft>
          <a:spcPts val="0"/>
        </a:spcAft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Arial" panose="020B0604020202020204" pitchFamily="34" charset="0"/>
          <a:ea typeface="Tahoma" panose="020B060403050404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9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pn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6EB43-1893-4366-8857-17496DA8937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Kentucky’s Postsecondary Institutions Initiatives in AI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36FEC0-0A5C-459B-8300-A03A471DCB7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Travis Powell | Executive VP and General Counsel</a:t>
            </a:r>
          </a:p>
          <a:p>
            <a:r>
              <a:rPr lang="en-US" dirty="0"/>
              <a:t>Leslie Sizemore | VP of Workforce and Economic Development</a:t>
            </a:r>
          </a:p>
          <a:p>
            <a:r>
              <a:rPr lang="en-US" dirty="0"/>
              <a:t>Kentucky Council on Postsecondary Education</a:t>
            </a:r>
          </a:p>
        </p:txBody>
      </p:sp>
      <p:pic>
        <p:nvPicPr>
          <p:cNvPr id="9" name="Picture Placeholder 8">
            <a:extLst>
              <a:ext uri="{FF2B5EF4-FFF2-40B4-BE49-F238E27FC236}">
                <a16:creationId xmlns:a16="http://schemas.microsoft.com/office/drawing/2014/main" id="{8538207A-B7BF-24F9-12F1-39E3D55DCBAB}"/>
              </a:ext>
            </a:extLst>
          </p:cNvPr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t="297" b="297"/>
          <a:stretch/>
        </p:blipFill>
        <p:spPr>
          <a:xfrm>
            <a:off x="0" y="0"/>
            <a:ext cx="5562601" cy="6858000"/>
          </a:xfrm>
        </p:spPr>
      </p:pic>
    </p:spTree>
    <p:extLst>
      <p:ext uri="{BB962C8B-B14F-4D97-AF65-F5344CB8AC3E}">
        <p14:creationId xmlns:p14="http://schemas.microsoft.com/office/powerpoint/2010/main" val="802968995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E5925-8F2B-7B26-0371-88BAC834B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Kentucky AI Consortium: A Strategic Framework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19CB9-BBA4-2522-D33C-69208CD6D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Multi-campus collaboration to align AI education, research, and workforce development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Eight universities participate as steering </a:t>
            </a:r>
            <a:r>
              <a:rPr lang="en-US" sz="2400" dirty="0"/>
              <a:t>c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ommittee members</a:t>
            </a:r>
          </a:p>
          <a:p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Priorities: AI curriculum development, ethical frameworks, research partnerships, and high school outreach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4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 desire to position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 the commonwealth as a national leader in ethical, applied AI by coordinating scalable, cross-institutional strategies for education, innovation, and workforce readiness</a:t>
            </a: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D5CCFA-531A-6D71-5A5A-43A55B032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507912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E5925-8F2B-7B26-0371-88BAC834B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Looking Ahead: UK’s NSF Grant &amp; Future 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19CB9-BBA4-2522-D33C-69208CD6D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Recently awarded an NSF grant for AI implementation infrastructure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Focused on faculty development, AI ethics, and workforce pipeline</a:t>
            </a:r>
          </a:p>
          <a:p>
            <a:r>
              <a:rPr lang="en-US" sz="2800" dirty="0">
                <a:latin typeface="Arial" panose="020B0604020202020204" pitchFamily="34" charset="0"/>
                <a:cs typeface="Arial" panose="020B0604020202020204" pitchFamily="34" charset="0"/>
              </a:rPr>
              <a:t>CPE will collaborate with the University of Kentucky to focus on postsecondary education institutional collaboration, innovation, and leadership for AI augmentation and integration</a:t>
            </a:r>
            <a:endParaRPr lang="en-US" sz="1200" dirty="0"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D5CCFA-531A-6D71-5A5A-43A55B032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11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306E904-FC16-D736-D7C9-E5981AB96F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0" y="5571163"/>
            <a:ext cx="6363854" cy="1121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2556905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05FB002-8DAF-3029-8628-728D281354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D456F25-3783-041C-EC14-63308E43851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393031"/>
      </p:ext>
    </p:extLst>
  </p:cSld>
  <p:clrMapOvr>
    <a:masterClrMapping/>
  </p:clrMapOvr>
  <p:transition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74FAF50-5687-F391-E47C-6BE8B2B4B3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pPr/>
              <a:t>13</a:t>
            </a:fld>
            <a:endParaRPr lang="en-US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447F4A53-545B-A562-3BCB-7795472F40E7}"/>
              </a:ext>
            </a:extLst>
          </p:cNvPr>
          <p:cNvGrpSpPr/>
          <p:nvPr/>
        </p:nvGrpSpPr>
        <p:grpSpPr>
          <a:xfrm>
            <a:off x="4836590" y="5943600"/>
            <a:ext cx="2315619" cy="657115"/>
            <a:chOff x="3327935" y="6096000"/>
            <a:chExt cx="2216129" cy="657115"/>
          </a:xfrm>
        </p:grpSpPr>
        <p:pic>
          <p:nvPicPr>
            <p:cNvPr id="4" name="Picture 3">
              <a:extLst>
                <a:ext uri="{FF2B5EF4-FFF2-40B4-BE49-F238E27FC236}">
                  <a16:creationId xmlns:a16="http://schemas.microsoft.com/office/drawing/2014/main" id="{35D4ED28-6CDB-9FAC-68A6-178C6E3039C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27935" y="6170185"/>
              <a:ext cx="1149329" cy="548640"/>
            </a:xfrm>
            <a:prstGeom prst="rect">
              <a:avLst/>
            </a:prstGeom>
          </p:spPr>
        </p:pic>
        <p:pic>
          <p:nvPicPr>
            <p:cNvPr id="5" name="Picture 4" descr="Text, logo, company name&#10;&#10;Description automatically generated">
              <a:extLst>
                <a:ext uri="{FF2B5EF4-FFF2-40B4-BE49-F238E27FC236}">
                  <a16:creationId xmlns:a16="http://schemas.microsoft.com/office/drawing/2014/main" id="{2900B86F-CD29-EFC3-E411-8B34FC8A445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572000" y="6096000"/>
              <a:ext cx="972064" cy="657115"/>
            </a:xfrm>
            <a:prstGeom prst="rect">
              <a:avLst/>
            </a:prstGeom>
          </p:spPr>
        </p:pic>
      </p:grpSp>
      <p:graphicFrame>
        <p:nvGraphicFramePr>
          <p:cNvPr id="19" name="Diagram 18">
            <a:extLst>
              <a:ext uri="{FF2B5EF4-FFF2-40B4-BE49-F238E27FC236}">
                <a16:creationId xmlns:a16="http://schemas.microsoft.com/office/drawing/2014/main" id="{52913EC0-534B-1B6F-8685-ACB9C07562B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29470877"/>
              </p:ext>
            </p:extLst>
          </p:nvPr>
        </p:nvGraphicFramePr>
        <p:xfrm>
          <a:off x="573906" y="1253066"/>
          <a:ext cx="11125200" cy="46143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0" name="TextBox 19">
            <a:extLst>
              <a:ext uri="{FF2B5EF4-FFF2-40B4-BE49-F238E27FC236}">
                <a16:creationId xmlns:a16="http://schemas.microsoft.com/office/drawing/2014/main" id="{B259F95D-AF71-A92C-CAA9-7E09D3F7F8A0}"/>
              </a:ext>
            </a:extLst>
          </p:cNvPr>
          <p:cNvSpPr txBox="1"/>
          <p:nvPr/>
        </p:nvSpPr>
        <p:spPr>
          <a:xfrm>
            <a:off x="0" y="152400"/>
            <a:ext cx="12192000" cy="1046440"/>
          </a:xfrm>
          <a:prstGeom prst="rect">
            <a:avLst/>
          </a:prstGeom>
          <a:noFill/>
        </p:spPr>
        <p:txBody>
          <a:bodyPr wrap="square" lIns="274320" tIns="274320" bIns="91440" rtlCol="0">
            <a:spAutoFit/>
          </a:bodyPr>
          <a:lstStyle/>
          <a:p>
            <a:r>
              <a:rPr lang="en-US" sz="4400" b="1" spc="-1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Stay Connected</a:t>
            </a:r>
          </a:p>
        </p:txBody>
      </p:sp>
    </p:spTree>
    <p:extLst>
      <p:ext uri="{BB962C8B-B14F-4D97-AF65-F5344CB8AC3E}">
        <p14:creationId xmlns:p14="http://schemas.microsoft.com/office/powerpoint/2010/main" val="180443076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in Academic Programs and Coursework 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74320" y="1097280"/>
            <a:ext cx="11612880" cy="5151120"/>
          </a:xfrm>
        </p:spPr>
        <p:txBody>
          <a:bodyPr/>
          <a:lstStyle/>
          <a:p>
            <a:r>
              <a:rPr lang="en-US" dirty="0"/>
              <a:t>All institutions surveyed report AI-focused degrees or minors (CS, data science, business analytics, etc.)</a:t>
            </a:r>
          </a:p>
          <a:p>
            <a:r>
              <a:rPr lang="en-US" dirty="0"/>
              <a:t>AI concepts are integrated into general education and across disciplines (business, healthcare, education)</a:t>
            </a:r>
          </a:p>
          <a:p>
            <a:pPr marL="0" indent="0">
              <a:buNone/>
            </a:pPr>
            <a:r>
              <a:rPr lang="en-US" b="1" dirty="0"/>
              <a:t>Examples: </a:t>
            </a:r>
          </a:p>
          <a:p>
            <a:r>
              <a:rPr lang="en-US" sz="1800" dirty="0"/>
              <a:t>EKU: BS &amp; MS in CS with AI concentration; online graduate certificate in AI in Data Science</a:t>
            </a:r>
          </a:p>
          <a:p>
            <a:r>
              <a:rPr lang="en-US" sz="1800" dirty="0"/>
              <a:t>Murray: BS in CS with AI track; minors and certs in AI, data analytics, and cloud operations</a:t>
            </a:r>
          </a:p>
          <a:p>
            <a:r>
              <a:rPr lang="en-US" sz="1800" dirty="0"/>
              <a:t>NKU: AI minor, BS in CS with AI; planned 'INF 194 AI Literacy' course</a:t>
            </a:r>
          </a:p>
          <a:p>
            <a:r>
              <a:rPr lang="en-US" sz="1800" dirty="0"/>
              <a:t>UK: BS in Statistics &amp; Data Science, AI Certificate, MS in Data Science, new BS in AI under development</a:t>
            </a:r>
          </a:p>
          <a:p>
            <a:r>
              <a:rPr lang="en-US" sz="1800" dirty="0"/>
              <a:t>UofL: AI in Business, Engineering, Public Health; new MS in Imaging &amp; AI coming in 2026</a:t>
            </a:r>
          </a:p>
          <a:p>
            <a:r>
              <a:rPr lang="en-US" sz="1800" dirty="0"/>
              <a:t>WKU: Data Science, Business Analytics, and AI-integrated general education courses</a:t>
            </a:r>
          </a:p>
          <a:p>
            <a:endParaRPr lang="en-US" sz="1800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984578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Research, Centers &amp; External Partnerships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Many institutions are actively pursuing interdisciplinary and grant-funded AI research</a:t>
            </a:r>
          </a:p>
          <a:p>
            <a:r>
              <a:rPr lang="en-US" dirty="0"/>
              <a:t>AI applied in healthcare, manufacturing, education, and fire scene analysis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Examples: </a:t>
            </a:r>
          </a:p>
          <a:p>
            <a:r>
              <a:rPr lang="en-US" sz="1800" dirty="0"/>
              <a:t>EKU: Fire scene AI research; AlphaFold project; internal CCIC grants for cross-disciplinary work</a:t>
            </a:r>
          </a:p>
          <a:p>
            <a:r>
              <a:rPr lang="en-US" sz="1800" dirty="0"/>
              <a:t>Murray: Interdisciplinary AI projects in CS, engineering, education, and psychology</a:t>
            </a:r>
          </a:p>
          <a:p>
            <a:r>
              <a:rPr lang="en-US" sz="1800" dirty="0"/>
              <a:t>NKU: $300K NSF grant for AI education; AI-powered learning platforms in business and nursing</a:t>
            </a:r>
            <a:endParaRPr lang="en-US" sz="1800" b="1" dirty="0"/>
          </a:p>
          <a:p>
            <a:r>
              <a:rPr lang="en-US" sz="1800" dirty="0"/>
              <a:t>UK: Center for Applied AI (CAAI) with $80M in grants, </a:t>
            </a:r>
            <a:r>
              <a:rPr lang="en-US" sz="1800" dirty="0" err="1"/>
              <a:t>HeartLens</a:t>
            </a:r>
            <a:r>
              <a:rPr lang="en-US" sz="1800" dirty="0"/>
              <a:t>, AIM Alliance, HAVI for AI &amp; Humanities</a:t>
            </a:r>
          </a:p>
          <a:p>
            <a:r>
              <a:rPr lang="en-US" sz="1800" dirty="0"/>
              <a:t>UofL: $3.8M AI cluster; $10M for Center for Digital Innovation; 60+ faculty in AI research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6813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Campus Use of AI Tools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74320" y="990600"/>
            <a:ext cx="11612880" cy="5257800"/>
          </a:xfrm>
        </p:spPr>
        <p:txBody>
          <a:bodyPr/>
          <a:lstStyle/>
          <a:p>
            <a:r>
              <a:rPr lang="en-US" dirty="0"/>
              <a:t>AI tools supporting advising, admissions, assessment, and student services</a:t>
            </a:r>
          </a:p>
          <a:p>
            <a:r>
              <a:rPr lang="en-US" dirty="0"/>
              <a:t>Chatbots, transcript readers, analytics, and Copilot are used across campuses</a:t>
            </a: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Examples: </a:t>
            </a:r>
          </a:p>
          <a:p>
            <a:r>
              <a:rPr lang="en-US" sz="2000" dirty="0"/>
              <a:t>UK: AI in advising (intelligent tutoring), admissions, admin workflows; Ambient Listening in clinics</a:t>
            </a:r>
          </a:p>
          <a:p>
            <a:r>
              <a:rPr lang="en-US" sz="2000" dirty="0"/>
              <a:t>EKU: AI auto-populates assessment reports, CRM support, and chatbot pilots for student services</a:t>
            </a:r>
          </a:p>
          <a:p>
            <a:r>
              <a:rPr lang="en-US" sz="2000" dirty="0"/>
              <a:t>NKU: Faculty Workload GPT, Read AI for meeting summaries, AI for SQL/narrative generation</a:t>
            </a:r>
          </a:p>
          <a:p>
            <a:r>
              <a:rPr lang="en-US" sz="2000" dirty="0"/>
              <a:t>UofL: </a:t>
            </a:r>
            <a:r>
              <a:rPr lang="en-US" sz="2000" dirty="0" err="1"/>
              <a:t>GenAI</a:t>
            </a:r>
            <a:r>
              <a:rPr lang="en-US" sz="2000" dirty="0"/>
              <a:t> chatbot, Copilot for admin, AI in admissions &amp; student support tools</a:t>
            </a:r>
          </a:p>
          <a:p>
            <a:r>
              <a:rPr lang="en-US" sz="2000" dirty="0"/>
              <a:t>Murray: AI on success dashboards, student info websites, and enrollment support</a:t>
            </a:r>
          </a:p>
          <a:p>
            <a:r>
              <a:rPr lang="en-US" sz="2000" dirty="0"/>
              <a:t>WKU: AI for website optimization, real-time analytics, and visual design improvements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13096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AI Policies, Training and Governance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274320" y="990600"/>
            <a:ext cx="11612880" cy="5257800"/>
          </a:xfrm>
        </p:spPr>
        <p:txBody>
          <a:bodyPr/>
          <a:lstStyle/>
          <a:p>
            <a:r>
              <a:rPr lang="en-US" dirty="0"/>
              <a:t>Institutions are issuing guidance on ethical AI use in classrooms and operations</a:t>
            </a:r>
          </a:p>
          <a:p>
            <a:r>
              <a:rPr lang="en-US" dirty="0"/>
              <a:t>Common: AI syllabus statements, task forces, faculty workshops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Examples: </a:t>
            </a:r>
          </a:p>
          <a:p>
            <a:r>
              <a:rPr lang="en-US" sz="2000" dirty="0"/>
              <a:t>UK: ADVANCE Committee sets campus-wide AI guidance; CELT training for faculty</a:t>
            </a:r>
          </a:p>
          <a:p>
            <a:r>
              <a:rPr lang="en-US" sz="2000" dirty="0"/>
              <a:t>EKU: AI Acceptable Use Policy (AUP), faculty training, syllabus guidance</a:t>
            </a:r>
          </a:p>
          <a:p>
            <a:r>
              <a:rPr lang="en-US" sz="2000" dirty="0"/>
              <a:t>UofL: AI Advisory Committee, </a:t>
            </a:r>
            <a:r>
              <a:rPr lang="en-US" sz="2000" dirty="0" err="1"/>
              <a:t>GenAI</a:t>
            </a:r>
            <a:r>
              <a:rPr lang="en-US" sz="2000" dirty="0"/>
              <a:t> literacy courses, procurement review</a:t>
            </a:r>
          </a:p>
          <a:p>
            <a:r>
              <a:rPr lang="en-US" sz="2000" dirty="0"/>
              <a:t>WKU: CoPs, AI Bootcamp, centralized policy development</a:t>
            </a:r>
          </a:p>
          <a:p>
            <a:r>
              <a:rPr lang="en-US" sz="2000" dirty="0"/>
              <a:t>NKU: Monthly AI workshops, CETI-led Canvas module development</a:t>
            </a:r>
          </a:p>
          <a:p>
            <a:r>
              <a:rPr lang="en-US" sz="2000" dirty="0"/>
              <a:t>Murray: Task force under Academic Affairs, FDC-led training on AI use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7692093"/>
      </p:ext>
    </p:extLst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7295E4-E508-2DA9-2BC5-6F8F59925A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Leveraging </a:t>
            </a:r>
            <a:r>
              <a:rPr lang="en-US" dirty="0" err="1"/>
              <a:t>KyRON</a:t>
            </a:r>
            <a:r>
              <a:rPr lang="en-US" dirty="0"/>
              <a:t> and COT to Provide AI Services to Higher 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9E8EC7-FAE6-F0BB-AF3E-4223E02916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Kentucky Regional Optical Network (</a:t>
            </a:r>
            <a:r>
              <a:rPr lang="en-US" dirty="0" err="1"/>
              <a:t>KyRON</a:t>
            </a:r>
            <a:r>
              <a:rPr lang="en-US" dirty="0"/>
              <a:t>) is the state higher education network that serves all public higher education institutions. </a:t>
            </a:r>
          </a:p>
          <a:p>
            <a:r>
              <a:rPr lang="en-US" dirty="0"/>
              <a:t>We are currently positioned to operate in conjunction with COT to provide pilot and research AI services to higher education. </a:t>
            </a:r>
          </a:p>
          <a:p>
            <a:r>
              <a:rPr lang="en-US" dirty="0"/>
              <a:t>COT’s data center can be used for physical hosting and </a:t>
            </a:r>
            <a:r>
              <a:rPr lang="en-US" dirty="0" err="1"/>
              <a:t>KyRON</a:t>
            </a:r>
            <a:r>
              <a:rPr lang="en-US" dirty="0"/>
              <a:t> can be leveraged to deliver services, providing a shared AI infrastructure.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0370E22-9A9B-0CC1-3EA5-9C32429963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6434228"/>
      </p:ext>
    </p:extLst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2B2677-1A74-7449-3A54-C7660C0AB8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1097280"/>
          </a:xfrm>
        </p:spPr>
        <p:txBody>
          <a:bodyPr anchor="b">
            <a:normAutofit/>
          </a:bodyPr>
          <a:lstStyle/>
          <a:p>
            <a:r>
              <a:rPr lang="en-US" dirty="0"/>
              <a:t>Key Takeaways and Statewide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BFE1C9-940F-D08E-0516-2F3EB37F51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28600" y="1216152"/>
            <a:ext cx="5760720" cy="5028885"/>
          </a:xfrm>
        </p:spPr>
        <p:txBody>
          <a:bodyPr>
            <a:normAutofit/>
          </a:bodyPr>
          <a:lstStyle/>
          <a:p>
            <a:r>
              <a:rPr lang="en-US" sz="2400" dirty="0"/>
              <a:t>Campuses are building AI capacity through curriculum, research, and policy</a:t>
            </a:r>
          </a:p>
          <a:p>
            <a:r>
              <a:rPr lang="en-US" sz="2400" dirty="0"/>
              <a:t>Shared goals: ethical use, faculty support, readiness for AI-enhanced workplaces</a:t>
            </a:r>
          </a:p>
          <a:p>
            <a:r>
              <a:rPr lang="en-US" sz="2400" dirty="0"/>
              <a:t>Opportunity for statewide coordination and investment in AI literacy, research, and infrastructure</a:t>
            </a:r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B1598A9-360E-3C33-5D55-E24B0ED945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00800" y="1235202"/>
            <a:ext cx="5293563" cy="5028885"/>
          </a:xfrm>
          <a:prstGeom prst="rect">
            <a:avLst/>
          </a:prstGeom>
          <a:noFill/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44BB831-1474-7A81-0538-8AE9A8F4E8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074400" y="6356353"/>
            <a:ext cx="5080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97A87C2B-C0D7-465F-A2C1-383D1D493A00}" type="slidenum">
              <a:rPr lang="en-US" smtClean="0"/>
              <a:pPr>
                <a:spcAft>
                  <a:spcPts val="600"/>
                </a:spcAft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866803"/>
      </p:ext>
    </p:extLst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28528071-BAC6-F5DA-B59D-1786B9787F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dirty="0">
                <a:ea typeface="Calibri" panose="020F0502020204030204" pitchFamily="34" charset="0"/>
              </a:rPr>
              <a:t>AI Kentucky Consortium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C5A977F-CAE2-5A0B-140E-509B667250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647649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DE5925-8F2B-7B26-0371-88BAC834B1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Advancing Workforce Readiness through AI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319CB9-BBA4-2522-D33C-69208CD6D9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CPE is embedding AI into Kentucky’s workforce-building strategies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AI is integrated into healthcare workforce pathways, including curriculum and credentialing innovations such as CLIMB Health’s CONVO</a:t>
            </a:r>
          </a:p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Developing upskilling resources and planning industry-informed credentials that reflect emerging AI use in the labor market</a:t>
            </a:r>
          </a:p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DCBS and CPE will integrate AI-assisted training improvements as part of the new Kentucky Community Learning Network workforce training initiative</a:t>
            </a:r>
            <a:endParaRPr lang="en-US" sz="1600" dirty="0"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D5CCFA-531A-6D71-5A5A-43A55B0323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87C2B-C0D7-465F-A2C1-383D1D493A0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92813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CPE Presentation">
      <a:dk1>
        <a:srgbClr val="000000"/>
      </a:dk1>
      <a:lt1>
        <a:srgbClr val="FFFFFF"/>
      </a:lt1>
      <a:dk2>
        <a:srgbClr val="005495"/>
      </a:dk2>
      <a:lt2>
        <a:srgbClr val="EEEEEE"/>
      </a:lt2>
      <a:accent1>
        <a:srgbClr val="0088C7"/>
      </a:accent1>
      <a:accent2>
        <a:srgbClr val="F37021"/>
      </a:accent2>
      <a:accent3>
        <a:srgbClr val="85AD64"/>
      </a:accent3>
      <a:accent4>
        <a:srgbClr val="4F57A6"/>
      </a:accent4>
      <a:accent5>
        <a:srgbClr val="E39717"/>
      </a:accent5>
      <a:accent6>
        <a:srgbClr val="00757B"/>
      </a:accent6>
      <a:hlink>
        <a:srgbClr val="0088C7"/>
      </a:hlink>
      <a:folHlink>
        <a:srgbClr val="00549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4322</TotalTime>
  <Words>903</Words>
  <Application>Microsoft Office PowerPoint</Application>
  <PresentationFormat>Widescreen</PresentationFormat>
  <Paragraphs>90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Kentucky’s Postsecondary Institutions Initiatives in AI</vt:lpstr>
      <vt:lpstr>AI in Academic Programs and Coursework </vt:lpstr>
      <vt:lpstr>Research, Centers &amp; External Partnerships</vt:lpstr>
      <vt:lpstr>Campus Use of AI Tools</vt:lpstr>
      <vt:lpstr>AI Policies, Training and Governance</vt:lpstr>
      <vt:lpstr>Leveraging KyRON and COT to Provide AI Services to Higher Ed</vt:lpstr>
      <vt:lpstr>Key Takeaways and Statewide Opportunities</vt:lpstr>
      <vt:lpstr>AI Kentucky Consortium </vt:lpstr>
      <vt:lpstr>Advancing Workforce Readiness through AI</vt:lpstr>
      <vt:lpstr>Kentucky AI Consortium: A Strategic Framework</vt:lpstr>
      <vt:lpstr>Looking Ahead: UK’s NSF Grant &amp; Future Vision</vt:lpstr>
      <vt:lpstr>Questions?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Gayheart, Gabrielle L (CPE)</dc:creator>
  <cp:lastModifiedBy>Powell, Travis (CPE)</cp:lastModifiedBy>
  <cp:revision>179</cp:revision>
  <cp:lastPrinted>2020-01-16T16:52:43Z</cp:lastPrinted>
  <dcterms:created xsi:type="dcterms:W3CDTF">2016-09-22T18:57:17Z</dcterms:created>
  <dcterms:modified xsi:type="dcterms:W3CDTF">2025-07-15T12:58:07Z</dcterms:modified>
</cp:coreProperties>
</file>