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4894fb3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74894fb3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4894fb363_1_7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374894fb363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4894fb3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74894fb3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4894fb363_1_2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74894fb363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4894fb363_1_6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74894fb36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4894fb363_0_4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74894fb36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4894fb363_1_44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Crusoe’s Data center is creating 5000 jobs in texas</a:t>
            </a:r>
            <a:endParaRPr/>
          </a:p>
        </p:txBody>
      </p:sp>
      <p:sp>
        <p:nvSpPr>
          <p:cNvPr id="117" name="Google Shape;117;g374894fb363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4894fb363_1_5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74894fb363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4894fb363_1_6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74894fb363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454555" y="685800"/>
            <a:ext cx="8229600" cy="1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200"/>
              <a:buFont typeface="Arial"/>
              <a:buNone/>
              <a:defRPr sz="42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454555" y="2726474"/>
            <a:ext cx="8229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-8755"/>
            <a:ext cx="9144000" cy="137100"/>
          </a:xfrm>
          <a:prstGeom prst="rect">
            <a:avLst/>
          </a:prstGeom>
          <a:solidFill>
            <a:srgbClr val="44C1C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369948" y="4137924"/>
            <a:ext cx="291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 / PROPRIETARY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5013272"/>
            <a:ext cx="9144000" cy="137100"/>
          </a:xfrm>
          <a:prstGeom prst="rect">
            <a:avLst/>
          </a:prstGeom>
          <a:solidFill>
            <a:srgbClr val="F8130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>
            <a:off x="221899" y="4800434"/>
            <a:ext cx="87003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/>
          <p:nvPr/>
        </p:nvSpPr>
        <p:spPr>
          <a:xfrm>
            <a:off x="3115220" y="4880777"/>
            <a:ext cx="2913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 / PROPRIETARY</a:t>
            </a:r>
            <a:endParaRPr sz="1100"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>
            <a:lvl1pPr marL="0" marR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0" y="-1"/>
            <a:ext cx="9144000" cy="643800"/>
          </a:xfrm>
          <a:prstGeom prst="rect">
            <a:avLst/>
          </a:prstGeom>
          <a:solidFill>
            <a:srgbClr val="062635"/>
          </a:solidFill>
          <a:ln>
            <a:noFill/>
          </a:ln>
        </p:spPr>
        <p:txBody>
          <a:bodyPr spcFirstLastPara="1" wrap="square" lIns="274300" tIns="0" rIns="2743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454555" y="2510450"/>
            <a:ext cx="82296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>
                <a:solidFill>
                  <a:schemeClr val="dk1"/>
                </a:solidFill>
              </a:rPr>
              <a:t>Founders Fund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b="0">
                <a:solidFill>
                  <a:schemeClr val="dk1"/>
                </a:solidFill>
              </a:rPr>
              <a:t>August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Introduction </a:t>
            </a:r>
            <a:endParaRPr sz="2100" i="1"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75" y="1413160"/>
            <a:ext cx="2237275" cy="2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450" y="1170750"/>
            <a:ext cx="5918750" cy="299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Powering AI - Lagging Grid &amp; Generation Capacity in the US</a:t>
            </a:r>
            <a:endParaRPr sz="2100" i="1"/>
          </a:p>
        </p:txBody>
      </p:sp>
      <p:sp>
        <p:nvSpPr>
          <p:cNvPr id="80" name="Google Shape;80;p17"/>
          <p:cNvSpPr txBox="1"/>
          <p:nvPr/>
        </p:nvSpPr>
        <p:spPr>
          <a:xfrm>
            <a:off x="4597325" y="1076625"/>
            <a:ext cx="39882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…with lagging ability to bring on new power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00" y="1635075"/>
            <a:ext cx="4068150" cy="2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53925" y="1076625"/>
            <a:ext cx="4068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US generation capacity peaked for &gt;20 years…</a:t>
            </a:r>
            <a:endParaRPr sz="1300" i="1">
              <a:solidFill>
                <a:schemeClr val="dk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050" y="1663225"/>
            <a:ext cx="4549150" cy="224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4597325" y="1076625"/>
            <a:ext cx="39882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…and coupled with reindustrialization, will lead to large </a:t>
            </a:r>
            <a:r>
              <a:rPr lang="en" sz="1300" i="1">
                <a:solidFill>
                  <a:srgbClr val="0000FF"/>
                </a:solidFill>
              </a:rPr>
              <a:t>supply</a:t>
            </a:r>
            <a:r>
              <a:rPr lang="en" sz="1300" i="1">
                <a:solidFill>
                  <a:schemeClr val="dk2"/>
                </a:solidFill>
              </a:rPr>
              <a:t> / </a:t>
            </a:r>
            <a:r>
              <a:rPr lang="en" sz="1300" i="1">
                <a:solidFill>
                  <a:srgbClr val="FF0000"/>
                </a:solidFill>
              </a:rPr>
              <a:t>demand </a:t>
            </a:r>
            <a:r>
              <a:rPr lang="en" sz="1300" i="1">
                <a:solidFill>
                  <a:schemeClr val="dk2"/>
                </a:solidFill>
              </a:rPr>
              <a:t>mismatches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Powering AI - Surging Demand from AI Forecasted to Cause Grid Stress</a:t>
            </a:r>
            <a:endParaRPr sz="2100" i="1"/>
          </a:p>
        </p:txBody>
      </p:sp>
      <p:sp>
        <p:nvSpPr>
          <p:cNvPr id="91" name="Google Shape;91;p18"/>
          <p:cNvSpPr txBox="1"/>
          <p:nvPr/>
        </p:nvSpPr>
        <p:spPr>
          <a:xfrm>
            <a:off x="253925" y="1076625"/>
            <a:ext cx="4068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AI factory power demand will </a:t>
            </a:r>
            <a:endParaRPr sz="1300" i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increase 3x in the next 5 years…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25" y="1611675"/>
            <a:ext cx="4068300" cy="222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900" y="1599175"/>
            <a:ext cx="3322158" cy="22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4521125" y="1000425"/>
            <a:ext cx="4068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…but the absolute $$$s are larger than anything we have seen in the past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53925" y="1000425"/>
            <a:ext cx="4068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AI is the next industrial revolution and we are still in the early innings vs. past cycles…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Deploying AI - Still In its Early Innings but Already Large $$$s</a:t>
            </a:r>
            <a:endParaRPr sz="2100" i="1"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350" y="1558725"/>
            <a:ext cx="3580005" cy="320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25" y="1659675"/>
            <a:ext cx="4068301" cy="262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1454500" y="657325"/>
            <a:ext cx="55197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AI’s need is redrawing the opportunity map in the US, and creating new emerging markets where energy is abundant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Deploying AI - The Battle for </a:t>
            </a:r>
            <a:r>
              <a:rPr lang="en" sz="2100" b="1">
                <a:solidFill>
                  <a:srgbClr val="F8130E"/>
                </a:solidFill>
              </a:rPr>
              <a:t>Energy</a:t>
            </a:r>
            <a:r>
              <a:rPr lang="en" sz="2100">
                <a:solidFill>
                  <a:srgbClr val="FFFFFF"/>
                </a:solidFill>
              </a:rPr>
              <a:t>, Talent and Support (1/3)</a:t>
            </a:r>
            <a:endParaRPr sz="2100" i="1"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750" y="1177825"/>
            <a:ext cx="5329317" cy="35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3767175" y="3427950"/>
            <a:ext cx="138900" cy="1518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 rot="-1620274">
            <a:off x="3787375" y="3179041"/>
            <a:ext cx="629651" cy="1242662"/>
          </a:xfrm>
          <a:prstGeom prst="ellipse">
            <a:avLst/>
          </a:prstGeom>
          <a:noFill/>
          <a:ln w="9525" cap="flat" cmpd="sng">
            <a:solidFill>
              <a:srgbClr val="F813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4689725" y="657325"/>
            <a:ext cx="42324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…but the long-term battle is one in the physical world - over electricity, HVAC, steel, and water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17725" y="657325"/>
            <a:ext cx="42324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AI research firms are battling for research talent, who largely resides in San Francisco…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Deploying AI - The Battle for Energy, </a:t>
            </a:r>
            <a:r>
              <a:rPr lang="en" sz="2100" b="1">
                <a:solidFill>
                  <a:srgbClr val="FF0000"/>
                </a:solidFill>
              </a:rPr>
              <a:t>Talent </a:t>
            </a:r>
            <a:r>
              <a:rPr lang="en" sz="2100">
                <a:solidFill>
                  <a:srgbClr val="FFFFFF"/>
                </a:solidFill>
              </a:rPr>
              <a:t>and Support (1/3)</a:t>
            </a:r>
            <a:endParaRPr sz="2100" i="1"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25" y="1347600"/>
            <a:ext cx="4002376" cy="300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85251"/>
            <a:ext cx="3881447" cy="300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Deploying AI - The Battle for Energy, </a:t>
            </a:r>
            <a:r>
              <a:rPr lang="en" sz="2100" b="1"/>
              <a:t>Talent </a:t>
            </a:r>
            <a:r>
              <a:rPr lang="en" sz="2100">
                <a:solidFill>
                  <a:srgbClr val="FFFFFF"/>
                </a:solidFill>
              </a:rPr>
              <a:t>and </a:t>
            </a:r>
            <a:r>
              <a:rPr lang="en" sz="2100">
                <a:solidFill>
                  <a:srgbClr val="F8130E"/>
                </a:solidFill>
              </a:rPr>
              <a:t>Support</a:t>
            </a:r>
            <a:r>
              <a:rPr lang="en" sz="2100">
                <a:solidFill>
                  <a:srgbClr val="FFFFFF"/>
                </a:solidFill>
              </a:rPr>
              <a:t> (1/3)</a:t>
            </a:r>
            <a:endParaRPr sz="2100" i="1"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5763900" y="1114525"/>
            <a:ext cx="3045600" cy="3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</a:rPr>
              <a:t>States are wooing AI across 4 areas: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2"/>
                </a:solidFill>
              </a:rPr>
              <a:t>ITC / PTC energy tax subsidies </a:t>
            </a:r>
            <a:endParaRPr sz="1300" dirty="0">
              <a:solidFill>
                <a:schemeClr val="dk2"/>
              </a:solidFill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300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2"/>
                </a:solidFill>
              </a:rPr>
              <a:t>Support for energy producers (both fuel and IPPs)</a:t>
            </a:r>
            <a:endParaRPr sz="1300" dirty="0">
              <a:solidFill>
                <a:schemeClr val="dk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300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2"/>
                </a:solidFill>
              </a:rPr>
              <a:t>Speed to power / approval (permitting reform)</a:t>
            </a:r>
            <a:endParaRPr sz="1300" dirty="0">
              <a:solidFill>
                <a:schemeClr val="dk2"/>
              </a:solidFill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300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2"/>
                </a:solidFill>
              </a:rPr>
              <a:t>Workforce training programs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0" y="1128750"/>
            <a:ext cx="5483967" cy="35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21898" y="0"/>
            <a:ext cx="87888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" sz="2100">
                <a:solidFill>
                  <a:srgbClr val="FFFFFF"/>
                </a:solidFill>
              </a:rPr>
              <a:t>Deploying AI - A Case Study of Crusoe in Abilene Texas</a:t>
            </a:r>
            <a:endParaRPr sz="2100" i="1"/>
          </a:p>
        </p:txBody>
      </p:sp>
      <p:sp>
        <p:nvSpPr>
          <p:cNvPr id="138" name="Google Shape;138;p23"/>
          <p:cNvSpPr txBox="1"/>
          <p:nvPr/>
        </p:nvSpPr>
        <p:spPr>
          <a:xfrm>
            <a:off x="117725" y="733525"/>
            <a:ext cx="83760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2"/>
                </a:solidFill>
              </a:rPr>
              <a:t>Big AI $$$s requires big support and states that are winning are the fastest in moving …</a:t>
            </a:r>
            <a:endParaRPr sz="1300" i="1">
              <a:solidFill>
                <a:schemeClr val="dk2"/>
              </a:solidFill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585596" y="4842033"/>
            <a:ext cx="3366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50" y="1482625"/>
            <a:ext cx="8275555" cy="320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Introduction </vt:lpstr>
      <vt:lpstr>Powering AI - Lagging Grid &amp; Generation Capacity in the US</vt:lpstr>
      <vt:lpstr>Powering AI - Surging Demand from AI Forecasted to Cause Grid Stress</vt:lpstr>
      <vt:lpstr>Deploying AI - Still In its Early Innings but Already Large $$$s</vt:lpstr>
      <vt:lpstr>Deploying AI - The Battle for Energy, Talent and Support (1/3)</vt:lpstr>
      <vt:lpstr>Deploying AI - The Battle for Energy, Talent and Support (1/3)</vt:lpstr>
      <vt:lpstr>Deploying AI - The Battle for Energy, Talent and Support (1/3)</vt:lpstr>
      <vt:lpstr>Deploying AI - A Case Study of Crusoe in Abilene Texas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sgduf</cp:lastModifiedBy>
  <cp:revision>1</cp:revision>
  <dcterms:modified xsi:type="dcterms:W3CDTF">2025-08-13T10:38:36Z</dcterms:modified>
</cp:coreProperties>
</file>