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136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797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88456" y="1755078"/>
            <a:ext cx="3640454" cy="1755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6595" y="6332220"/>
            <a:ext cx="1994916" cy="2621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1748" y="1517344"/>
            <a:ext cx="9137015" cy="8305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57655"/>
            <a:ext cx="10058400" cy="5659120"/>
          </a:xfrm>
          <a:custGeom>
            <a:avLst/>
            <a:gdLst/>
            <a:ahLst/>
            <a:cxnLst/>
            <a:rect l="l" t="t" r="r" b="b"/>
            <a:pathLst>
              <a:path w="10058400" h="5659120">
                <a:moveTo>
                  <a:pt x="10058400" y="5658611"/>
                </a:moveTo>
                <a:lnTo>
                  <a:pt x="0" y="5658611"/>
                </a:lnTo>
                <a:lnTo>
                  <a:pt x="0" y="0"/>
                </a:lnTo>
                <a:lnTo>
                  <a:pt x="10058400" y="0"/>
                </a:lnTo>
                <a:lnTo>
                  <a:pt x="10058400" y="5658611"/>
                </a:lnTo>
                <a:close/>
              </a:path>
            </a:pathLst>
          </a:custGeom>
          <a:solidFill>
            <a:srgbClr val="797C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95" y="1254251"/>
            <a:ext cx="3419855" cy="44348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4320" y="5917128"/>
            <a:ext cx="200787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August</a:t>
            </a:r>
            <a:r>
              <a:rPr sz="220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145" dirty="0">
                <a:solidFill>
                  <a:srgbClr val="FFFFFF"/>
                </a:solidFill>
                <a:latin typeface="Tahoma"/>
                <a:cs typeface="Tahoma"/>
              </a:rPr>
              <a:t>14,</a:t>
            </a:r>
            <a:r>
              <a:rPr sz="22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35" dirty="0">
                <a:solidFill>
                  <a:srgbClr val="FFFFFF"/>
                </a:solidFill>
                <a:latin typeface="Tahoma"/>
                <a:cs typeface="Tahoma"/>
              </a:rPr>
              <a:t>2025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solidFill>
                  <a:srgbClr val="FFFFFF"/>
                </a:solidFill>
                <a:latin typeface="Courier New"/>
                <a:cs typeface="Courier New"/>
              </a:rPr>
              <a:t>1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4215" y="2935416"/>
            <a:ext cx="6096000" cy="1171575"/>
          </a:xfrm>
          <a:prstGeom prst="rect">
            <a:avLst/>
          </a:prstGeom>
        </p:spPr>
        <p:txBody>
          <a:bodyPr vert="horz" wrap="square" lIns="0" tIns="306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15"/>
              </a:spcBef>
            </a:pPr>
            <a:r>
              <a:rPr sz="3750" b="1" spc="-295" dirty="0">
                <a:solidFill>
                  <a:srgbClr val="FFFFFF"/>
                </a:solidFill>
                <a:latin typeface="Tahoma"/>
                <a:cs typeface="Tahoma"/>
              </a:rPr>
              <a:t>Fueling</a:t>
            </a:r>
            <a:r>
              <a:rPr sz="3750" b="1" spc="-1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b="1" spc="-305" dirty="0">
                <a:solidFill>
                  <a:srgbClr val="FFFFFF"/>
                </a:solidFill>
                <a:latin typeface="Tahoma"/>
                <a:cs typeface="Tahoma"/>
              </a:rPr>
              <a:t>American</a:t>
            </a:r>
            <a:r>
              <a:rPr sz="3750" b="1" spc="-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750" b="1" spc="-355" dirty="0">
                <a:solidFill>
                  <a:srgbClr val="FFFFFF"/>
                </a:solidFill>
                <a:latin typeface="Tahoma"/>
                <a:cs typeface="Tahoma"/>
              </a:rPr>
              <a:t>Intelligence</a:t>
            </a:r>
            <a:endParaRPr sz="3750">
              <a:latin typeface="Tahoma"/>
              <a:cs typeface="Tahoma"/>
            </a:endParaRPr>
          </a:p>
          <a:p>
            <a:pPr marL="45720">
              <a:lnSpc>
                <a:spcPct val="100000"/>
              </a:lnSpc>
              <a:spcBef>
                <a:spcPts val="760"/>
              </a:spcBef>
            </a:pPr>
            <a:r>
              <a:rPr sz="1200" b="1" spc="-90" dirty="0">
                <a:solidFill>
                  <a:srgbClr val="FFFFFF"/>
                </a:solidFill>
                <a:latin typeface="Tahoma"/>
                <a:cs typeface="Tahoma"/>
              </a:rPr>
              <a:t>Kentucky</a:t>
            </a:r>
            <a:r>
              <a:rPr sz="12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190" dirty="0">
                <a:solidFill>
                  <a:srgbClr val="FFFFFF"/>
                </a:solidFill>
                <a:latin typeface="Tahoma"/>
                <a:cs typeface="Tahoma"/>
              </a:rPr>
              <a:t>AI</a:t>
            </a:r>
            <a:r>
              <a:rPr sz="12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65" dirty="0">
                <a:solidFill>
                  <a:srgbClr val="FFFFFF"/>
                </a:solidFill>
                <a:latin typeface="Tahoma"/>
                <a:cs typeface="Tahoma"/>
              </a:rPr>
              <a:t>Task</a:t>
            </a:r>
            <a:r>
              <a:rPr sz="12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Tahoma"/>
                <a:cs typeface="Tahoma"/>
              </a:rPr>
              <a:t>Force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34804" y="1215613"/>
            <a:ext cx="13525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25" dirty="0">
                <a:latin typeface="Courier New"/>
                <a:cs typeface="Courier New"/>
              </a:rPr>
              <a:t>10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We</a:t>
            </a:r>
            <a:r>
              <a:rPr spc="-185" dirty="0"/>
              <a:t> </a:t>
            </a:r>
            <a:r>
              <a:rPr spc="-50" dirty="0"/>
              <a:t>are</a:t>
            </a:r>
            <a:r>
              <a:rPr spc="-210" dirty="0"/>
              <a:t> </a:t>
            </a:r>
            <a:r>
              <a:rPr spc="-30" dirty="0"/>
              <a:t>eager</a:t>
            </a:r>
            <a:r>
              <a:rPr spc="-210" dirty="0"/>
              <a:t> </a:t>
            </a:r>
            <a:r>
              <a:rPr spc="-30" dirty="0"/>
              <a:t>to</a:t>
            </a:r>
            <a:r>
              <a:rPr spc="-204" dirty="0"/>
              <a:t> </a:t>
            </a:r>
            <a:r>
              <a:rPr spc="-25" dirty="0"/>
              <a:t>support</a:t>
            </a:r>
            <a:r>
              <a:rPr spc="-195" dirty="0"/>
              <a:t> </a:t>
            </a:r>
            <a:r>
              <a:rPr spc="-50" dirty="0"/>
              <a:t>your</a:t>
            </a:r>
            <a:r>
              <a:rPr spc="-185" dirty="0"/>
              <a:t> </a:t>
            </a:r>
            <a:r>
              <a:rPr spc="-25" dirty="0"/>
              <a:t>work</a:t>
            </a:r>
            <a:r>
              <a:rPr spc="-195" dirty="0"/>
              <a:t> </a:t>
            </a:r>
            <a:r>
              <a:rPr spc="-30" dirty="0"/>
              <a:t>and</a:t>
            </a:r>
            <a:r>
              <a:rPr spc="-175" dirty="0"/>
              <a:t> </a:t>
            </a:r>
            <a:r>
              <a:rPr spc="-30" dirty="0"/>
              <a:t>to</a:t>
            </a:r>
            <a:r>
              <a:rPr spc="-204" dirty="0"/>
              <a:t> </a:t>
            </a:r>
            <a:r>
              <a:rPr spc="-20" dirty="0"/>
              <a:t>host</a:t>
            </a:r>
            <a:r>
              <a:rPr spc="-190" dirty="0"/>
              <a:t> </a:t>
            </a:r>
            <a:r>
              <a:rPr spc="-20" dirty="0"/>
              <a:t>you</a:t>
            </a:r>
            <a:r>
              <a:rPr spc="-155" dirty="0"/>
              <a:t> </a:t>
            </a:r>
            <a:r>
              <a:rPr spc="-85" dirty="0"/>
              <a:t>in</a:t>
            </a:r>
            <a:r>
              <a:rPr spc="-175" dirty="0"/>
              <a:t> </a:t>
            </a:r>
            <a:r>
              <a:rPr spc="-10" dirty="0"/>
              <a:t>Paducah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5232" y="2156460"/>
            <a:ext cx="7107935" cy="39974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solidFill>
                  <a:srgbClr val="FFFFFF"/>
                </a:solidFill>
                <a:latin typeface="Courier New"/>
                <a:cs typeface="Courier New"/>
              </a:rPr>
              <a:t>Fueling</a:t>
            </a:r>
            <a:r>
              <a:rPr sz="700" spc="-15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700" dirty="0">
                <a:solidFill>
                  <a:srgbClr val="FFFFFF"/>
                </a:solidFill>
                <a:latin typeface="Courier New"/>
                <a:cs typeface="Courier New"/>
              </a:rPr>
              <a:t>American</a:t>
            </a:r>
            <a:r>
              <a:rPr sz="700" spc="-10" dirty="0">
                <a:solidFill>
                  <a:srgbClr val="FFFFFF"/>
                </a:solidFill>
                <a:latin typeface="Courier New"/>
                <a:cs typeface="Courier New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595" y="6332220"/>
            <a:ext cx="1994916" cy="26212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3350"/>
              </a:lnSpc>
              <a:spcBef>
                <a:spcPts val="395"/>
              </a:spcBef>
            </a:pPr>
            <a:r>
              <a:rPr sz="2950" dirty="0">
                <a:solidFill>
                  <a:srgbClr val="FFFFFF"/>
                </a:solidFill>
              </a:rPr>
              <a:t>Clean</a:t>
            </a:r>
            <a:r>
              <a:rPr sz="2950" spc="-204" dirty="0">
                <a:solidFill>
                  <a:srgbClr val="FFFFFF"/>
                </a:solidFill>
              </a:rPr>
              <a:t> </a:t>
            </a:r>
            <a:r>
              <a:rPr sz="2950" dirty="0">
                <a:solidFill>
                  <a:srgbClr val="FFFFFF"/>
                </a:solidFill>
              </a:rPr>
              <a:t>energy</a:t>
            </a:r>
            <a:r>
              <a:rPr sz="2950" spc="-235" dirty="0">
                <a:solidFill>
                  <a:srgbClr val="FFFFFF"/>
                </a:solidFill>
              </a:rPr>
              <a:t> </a:t>
            </a:r>
            <a:r>
              <a:rPr sz="2950" spc="-20" dirty="0">
                <a:solidFill>
                  <a:srgbClr val="FFFFFF"/>
                </a:solidFill>
              </a:rPr>
              <a:t>is</a:t>
            </a:r>
            <a:r>
              <a:rPr sz="2950" spc="-190" dirty="0">
                <a:solidFill>
                  <a:srgbClr val="FFFFFF"/>
                </a:solidFill>
              </a:rPr>
              <a:t> </a:t>
            </a:r>
            <a:r>
              <a:rPr sz="2950" spc="-25" dirty="0">
                <a:solidFill>
                  <a:srgbClr val="FFFFFF"/>
                </a:solidFill>
              </a:rPr>
              <a:t>a… </a:t>
            </a:r>
            <a:r>
              <a:rPr sz="2950" spc="-10" dirty="0">
                <a:solidFill>
                  <a:srgbClr val="FFFFFF"/>
                </a:solidFill>
              </a:rPr>
              <a:t>Energy</a:t>
            </a:r>
            <a:r>
              <a:rPr sz="2950" spc="-250" dirty="0">
                <a:solidFill>
                  <a:srgbClr val="FFFFFF"/>
                </a:solidFill>
              </a:rPr>
              <a:t> </a:t>
            </a:r>
            <a:r>
              <a:rPr sz="2950" spc="-10" dirty="0">
                <a:solidFill>
                  <a:srgbClr val="FFFFFF"/>
                </a:solidFill>
              </a:rPr>
              <a:t>growth</a:t>
            </a:r>
            <a:r>
              <a:rPr sz="2950" spc="-229" dirty="0">
                <a:solidFill>
                  <a:srgbClr val="FFFFFF"/>
                </a:solidFill>
              </a:rPr>
              <a:t> </a:t>
            </a:r>
            <a:r>
              <a:rPr sz="2950" spc="-20" dirty="0">
                <a:solidFill>
                  <a:srgbClr val="FFFFFF"/>
                </a:solidFill>
              </a:rPr>
              <a:t>is</a:t>
            </a:r>
            <a:r>
              <a:rPr sz="2950" spc="-195" dirty="0">
                <a:solidFill>
                  <a:srgbClr val="FFFFFF"/>
                </a:solidFill>
              </a:rPr>
              <a:t> </a:t>
            </a:r>
            <a:r>
              <a:rPr sz="2950" spc="-25" dirty="0">
                <a:solidFill>
                  <a:srgbClr val="FFFFFF"/>
                </a:solidFill>
              </a:rPr>
              <a:t>a…. </a:t>
            </a:r>
            <a:r>
              <a:rPr sz="2950" spc="-10" dirty="0">
                <a:solidFill>
                  <a:srgbClr val="FFFFFF"/>
                </a:solidFill>
              </a:rPr>
              <a:t>Energy</a:t>
            </a:r>
            <a:r>
              <a:rPr sz="2950" spc="-245" dirty="0">
                <a:solidFill>
                  <a:srgbClr val="FFFFFF"/>
                </a:solidFill>
              </a:rPr>
              <a:t> </a:t>
            </a:r>
            <a:r>
              <a:rPr sz="2950" spc="-10" dirty="0">
                <a:solidFill>
                  <a:srgbClr val="FFFFFF"/>
                </a:solidFill>
              </a:rPr>
              <a:t>security</a:t>
            </a:r>
            <a:r>
              <a:rPr sz="2950" spc="-240" dirty="0">
                <a:solidFill>
                  <a:srgbClr val="FFFFFF"/>
                </a:solidFill>
              </a:rPr>
              <a:t> </a:t>
            </a:r>
            <a:r>
              <a:rPr sz="2950" spc="-20" dirty="0">
                <a:solidFill>
                  <a:srgbClr val="FFFFFF"/>
                </a:solidFill>
              </a:rPr>
              <a:t>is</a:t>
            </a:r>
            <a:r>
              <a:rPr sz="2950" spc="-195" dirty="0">
                <a:solidFill>
                  <a:srgbClr val="FFFFFF"/>
                </a:solidFill>
              </a:rPr>
              <a:t> </a:t>
            </a:r>
            <a:r>
              <a:rPr sz="2950" spc="-25" dirty="0">
                <a:solidFill>
                  <a:srgbClr val="FFFFFF"/>
                </a:solidFill>
              </a:rPr>
              <a:t>a…. </a:t>
            </a:r>
            <a:r>
              <a:rPr sz="2950" spc="-35" dirty="0">
                <a:solidFill>
                  <a:srgbClr val="FFFFFF"/>
                </a:solidFill>
              </a:rPr>
              <a:t>National</a:t>
            </a:r>
            <a:r>
              <a:rPr sz="2950" spc="-180" dirty="0">
                <a:solidFill>
                  <a:srgbClr val="FFFFFF"/>
                </a:solidFill>
              </a:rPr>
              <a:t> </a:t>
            </a:r>
            <a:r>
              <a:rPr sz="2950" spc="-10" dirty="0">
                <a:solidFill>
                  <a:srgbClr val="FFFFFF"/>
                </a:solidFill>
              </a:rPr>
              <a:t>security</a:t>
            </a:r>
            <a:r>
              <a:rPr sz="2950" spc="-235" dirty="0">
                <a:solidFill>
                  <a:srgbClr val="FFFFFF"/>
                </a:solidFill>
              </a:rPr>
              <a:t> </a:t>
            </a:r>
            <a:r>
              <a:rPr sz="2950" spc="-20" dirty="0">
                <a:solidFill>
                  <a:srgbClr val="FFFFFF"/>
                </a:solidFill>
              </a:rPr>
              <a:t>is</a:t>
            </a:r>
            <a:r>
              <a:rPr sz="2950" spc="-195" dirty="0">
                <a:solidFill>
                  <a:srgbClr val="FFFFFF"/>
                </a:solidFill>
              </a:rPr>
              <a:t> </a:t>
            </a:r>
            <a:r>
              <a:rPr sz="2950" spc="-25" dirty="0">
                <a:solidFill>
                  <a:srgbClr val="FFFFFF"/>
                </a:solidFill>
              </a:rPr>
              <a:t>a…</a:t>
            </a:r>
            <a:endParaRPr sz="2950"/>
          </a:p>
        </p:txBody>
      </p:sp>
      <p:sp>
        <p:nvSpPr>
          <p:cNvPr id="6" name="object 6"/>
          <p:cNvSpPr txBox="1"/>
          <p:nvPr/>
        </p:nvSpPr>
        <p:spPr>
          <a:xfrm>
            <a:off x="188337" y="3717949"/>
            <a:ext cx="4334510" cy="830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250" spc="-45" dirty="0">
                <a:solidFill>
                  <a:srgbClr val="FFFFFF"/>
                </a:solidFill>
                <a:latin typeface="Tahoma"/>
                <a:cs typeface="Tahoma"/>
              </a:rPr>
              <a:t>General</a:t>
            </a:r>
            <a:r>
              <a:rPr sz="5250" spc="-3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250" spc="-10" dirty="0">
                <a:solidFill>
                  <a:srgbClr val="FFFFFF"/>
                </a:solidFill>
                <a:latin typeface="Tahoma"/>
                <a:cs typeface="Tahoma"/>
              </a:rPr>
              <a:t>Matter</a:t>
            </a:r>
            <a:endParaRPr sz="52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2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Last</a:t>
            </a:r>
            <a:r>
              <a:rPr spc="-180" dirty="0"/>
              <a:t> </a:t>
            </a:r>
            <a:r>
              <a:rPr dirty="0"/>
              <a:t>week</a:t>
            </a:r>
            <a:r>
              <a:rPr spc="-204" dirty="0"/>
              <a:t> </a:t>
            </a:r>
            <a:r>
              <a:rPr dirty="0"/>
              <a:t>we</a:t>
            </a:r>
            <a:r>
              <a:rPr spc="-170" dirty="0"/>
              <a:t> </a:t>
            </a:r>
            <a:r>
              <a:rPr spc="-25" dirty="0"/>
              <a:t>announced</a:t>
            </a:r>
            <a:r>
              <a:rPr spc="-160" dirty="0"/>
              <a:t> </a:t>
            </a:r>
            <a:r>
              <a:rPr spc="-70" dirty="0"/>
              <a:t>our</a:t>
            </a:r>
            <a:r>
              <a:rPr spc="-175" dirty="0"/>
              <a:t> </a:t>
            </a:r>
            <a:r>
              <a:rPr spc="-50" dirty="0"/>
              <a:t>first</a:t>
            </a:r>
            <a:r>
              <a:rPr spc="-175" dirty="0"/>
              <a:t> </a:t>
            </a:r>
            <a:r>
              <a:rPr spc="-45" dirty="0"/>
              <a:t>enrichment</a:t>
            </a:r>
            <a:r>
              <a:rPr spc="-150" dirty="0"/>
              <a:t> </a:t>
            </a:r>
            <a:r>
              <a:rPr spc="-55" dirty="0"/>
              <a:t>site,</a:t>
            </a:r>
            <a:r>
              <a:rPr spc="-190" dirty="0"/>
              <a:t> </a:t>
            </a:r>
            <a:r>
              <a:rPr spc="-85" dirty="0"/>
              <a:t>in</a:t>
            </a:r>
            <a:r>
              <a:rPr spc="-155" dirty="0"/>
              <a:t> </a:t>
            </a:r>
            <a:r>
              <a:rPr spc="-10" dirty="0"/>
              <a:t>Paducah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418838" y="2178557"/>
            <a:ext cx="5198745" cy="3945890"/>
            <a:chOff x="4418838" y="2178557"/>
            <a:chExt cx="5198745" cy="394589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30267" y="2188463"/>
              <a:ext cx="3098291" cy="206654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24172" y="2183891"/>
              <a:ext cx="3108960" cy="2075814"/>
            </a:xfrm>
            <a:custGeom>
              <a:avLst/>
              <a:gdLst/>
              <a:ahLst/>
              <a:cxnLst/>
              <a:rect l="l" t="t" r="r" b="b"/>
              <a:pathLst>
                <a:path w="3108959" h="2075814">
                  <a:moveTo>
                    <a:pt x="0" y="0"/>
                  </a:moveTo>
                  <a:lnTo>
                    <a:pt x="3108959" y="0"/>
                  </a:lnTo>
                  <a:lnTo>
                    <a:pt x="3108959" y="2075688"/>
                  </a:lnTo>
                  <a:lnTo>
                    <a:pt x="0" y="207568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7376" y="4002023"/>
              <a:ext cx="3168395" cy="21122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32803" y="3995927"/>
              <a:ext cx="3179445" cy="2123440"/>
            </a:xfrm>
            <a:custGeom>
              <a:avLst/>
              <a:gdLst/>
              <a:ahLst/>
              <a:cxnLst/>
              <a:rect l="l" t="t" r="r" b="b"/>
              <a:pathLst>
                <a:path w="3179445" h="2123440">
                  <a:moveTo>
                    <a:pt x="0" y="0"/>
                  </a:moveTo>
                  <a:lnTo>
                    <a:pt x="3179064" y="0"/>
                  </a:lnTo>
                  <a:lnTo>
                    <a:pt x="3179064" y="2122932"/>
                  </a:lnTo>
                  <a:lnTo>
                    <a:pt x="0" y="212293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77773" y="2178557"/>
            <a:ext cx="3660775" cy="3945890"/>
            <a:chOff x="477773" y="2178557"/>
            <a:chExt cx="3660775" cy="394589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107" y="2185415"/>
              <a:ext cx="3648456" cy="392250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3107" y="2183891"/>
              <a:ext cx="3649979" cy="3935095"/>
            </a:xfrm>
            <a:custGeom>
              <a:avLst/>
              <a:gdLst/>
              <a:ahLst/>
              <a:cxnLst/>
              <a:rect l="l" t="t" r="r" b="b"/>
              <a:pathLst>
                <a:path w="3649979" h="3935095">
                  <a:moveTo>
                    <a:pt x="0" y="0"/>
                  </a:moveTo>
                  <a:lnTo>
                    <a:pt x="3649980" y="0"/>
                  </a:lnTo>
                  <a:lnTo>
                    <a:pt x="3649980" y="3934968"/>
                  </a:lnTo>
                  <a:lnTo>
                    <a:pt x="0" y="3934968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3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2562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We</a:t>
            </a:r>
            <a:r>
              <a:rPr spc="-175" dirty="0"/>
              <a:t> </a:t>
            </a:r>
            <a:r>
              <a:rPr spc="-50" dirty="0"/>
              <a:t>are</a:t>
            </a:r>
            <a:r>
              <a:rPr spc="-200" dirty="0"/>
              <a:t> </a:t>
            </a:r>
            <a:r>
              <a:rPr spc="-40" dirty="0"/>
              <a:t>restoring</a:t>
            </a:r>
            <a:r>
              <a:rPr spc="-229" dirty="0"/>
              <a:t> </a:t>
            </a:r>
            <a:r>
              <a:rPr spc="85" dirty="0"/>
              <a:t>US</a:t>
            </a:r>
            <a:r>
              <a:rPr spc="-195" dirty="0"/>
              <a:t> </a:t>
            </a:r>
            <a:r>
              <a:rPr spc="-35" dirty="0"/>
              <a:t>leadership</a:t>
            </a:r>
            <a:r>
              <a:rPr spc="-225" dirty="0"/>
              <a:t> </a:t>
            </a:r>
            <a:r>
              <a:rPr spc="-90" dirty="0"/>
              <a:t>in</a:t>
            </a:r>
            <a:r>
              <a:rPr spc="-135" dirty="0"/>
              <a:t> </a:t>
            </a:r>
            <a:r>
              <a:rPr spc="-45" dirty="0"/>
              <a:t>nuclear</a:t>
            </a:r>
            <a:r>
              <a:rPr spc="-180" dirty="0"/>
              <a:t> </a:t>
            </a:r>
            <a:r>
              <a:rPr spc="-55" dirty="0"/>
              <a:t>fuel</a:t>
            </a:r>
            <a:r>
              <a:rPr spc="-195" dirty="0"/>
              <a:t> </a:t>
            </a:r>
            <a:r>
              <a:rPr spc="-10" dirty="0"/>
              <a:t>production</a:t>
            </a:r>
          </a:p>
        </p:txBody>
      </p:sp>
      <p:sp>
        <p:nvSpPr>
          <p:cNvPr id="6" name="object 6"/>
          <p:cNvSpPr/>
          <p:nvPr/>
        </p:nvSpPr>
        <p:spPr>
          <a:xfrm>
            <a:off x="8212835" y="2868168"/>
            <a:ext cx="1606550" cy="1812289"/>
          </a:xfrm>
          <a:custGeom>
            <a:avLst/>
            <a:gdLst/>
            <a:ahLst/>
            <a:cxnLst/>
            <a:rect l="l" t="t" r="r" b="b"/>
            <a:pathLst>
              <a:path w="1606550" h="1812289">
                <a:moveTo>
                  <a:pt x="1575816" y="1812036"/>
                </a:moveTo>
                <a:lnTo>
                  <a:pt x="30480" y="1812036"/>
                </a:lnTo>
                <a:lnTo>
                  <a:pt x="18645" y="1809630"/>
                </a:lnTo>
                <a:lnTo>
                  <a:pt x="8953" y="1803082"/>
                </a:lnTo>
                <a:lnTo>
                  <a:pt x="2405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05" y="19931"/>
                </a:lnTo>
                <a:lnTo>
                  <a:pt x="8953" y="9715"/>
                </a:lnTo>
                <a:lnTo>
                  <a:pt x="18645" y="2643"/>
                </a:lnTo>
                <a:lnTo>
                  <a:pt x="30480" y="0"/>
                </a:lnTo>
                <a:lnTo>
                  <a:pt x="1575816" y="0"/>
                </a:lnTo>
                <a:lnTo>
                  <a:pt x="1587650" y="2643"/>
                </a:lnTo>
                <a:lnTo>
                  <a:pt x="1597342" y="9715"/>
                </a:lnTo>
                <a:lnTo>
                  <a:pt x="1603890" y="19931"/>
                </a:lnTo>
                <a:lnTo>
                  <a:pt x="1606295" y="32003"/>
                </a:lnTo>
                <a:lnTo>
                  <a:pt x="1606295" y="1781555"/>
                </a:lnTo>
                <a:lnTo>
                  <a:pt x="1603890" y="1793390"/>
                </a:lnTo>
                <a:lnTo>
                  <a:pt x="1597342" y="1803082"/>
                </a:lnTo>
                <a:lnTo>
                  <a:pt x="1587650" y="1809630"/>
                </a:lnTo>
                <a:lnTo>
                  <a:pt x="1575816" y="1812036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09817" y="4094459"/>
            <a:ext cx="990600" cy="4826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0"/>
              </a:spcBef>
            </a:pPr>
            <a:r>
              <a:rPr sz="1600" spc="-20" dirty="0">
                <a:latin typeface="Tahoma"/>
                <a:cs typeface="Tahoma"/>
              </a:rPr>
              <a:t>Fuel </a:t>
            </a:r>
            <a:r>
              <a:rPr sz="1600" spc="-25" dirty="0">
                <a:latin typeface="Tahoma"/>
                <a:cs typeface="Tahoma"/>
              </a:rPr>
              <a:t>Fabrication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36280" y="2997707"/>
            <a:ext cx="347980" cy="222885"/>
          </a:xfrm>
          <a:custGeom>
            <a:avLst/>
            <a:gdLst/>
            <a:ahLst/>
            <a:cxnLst/>
            <a:rect l="l" t="t" r="r" b="b"/>
            <a:pathLst>
              <a:path w="347979" h="222885">
                <a:moveTo>
                  <a:pt x="310895" y="222503"/>
                </a:moveTo>
                <a:lnTo>
                  <a:pt x="38100" y="222503"/>
                </a:lnTo>
                <a:lnTo>
                  <a:pt x="23145" y="219551"/>
                </a:lnTo>
                <a:lnTo>
                  <a:pt x="11048" y="211454"/>
                </a:lnTo>
                <a:lnTo>
                  <a:pt x="2952" y="199358"/>
                </a:lnTo>
                <a:lnTo>
                  <a:pt x="0" y="184403"/>
                </a:lnTo>
                <a:lnTo>
                  <a:pt x="0" y="36575"/>
                </a:lnTo>
                <a:lnTo>
                  <a:pt x="2952" y="22502"/>
                </a:lnTo>
                <a:lnTo>
                  <a:pt x="11048" y="10858"/>
                </a:lnTo>
                <a:lnTo>
                  <a:pt x="23145" y="2928"/>
                </a:lnTo>
                <a:lnTo>
                  <a:pt x="38100" y="0"/>
                </a:lnTo>
                <a:lnTo>
                  <a:pt x="310895" y="0"/>
                </a:lnTo>
                <a:lnTo>
                  <a:pt x="324969" y="2928"/>
                </a:lnTo>
                <a:lnTo>
                  <a:pt x="336613" y="10858"/>
                </a:lnTo>
                <a:lnTo>
                  <a:pt x="344543" y="22502"/>
                </a:lnTo>
                <a:lnTo>
                  <a:pt x="347472" y="36575"/>
                </a:lnTo>
                <a:lnTo>
                  <a:pt x="347472" y="184403"/>
                </a:lnTo>
                <a:lnTo>
                  <a:pt x="344543" y="199358"/>
                </a:lnTo>
                <a:lnTo>
                  <a:pt x="336613" y="211454"/>
                </a:lnTo>
                <a:lnTo>
                  <a:pt x="324969" y="219551"/>
                </a:lnTo>
                <a:lnTo>
                  <a:pt x="310895" y="222503"/>
                </a:lnTo>
                <a:close/>
              </a:path>
            </a:pathLst>
          </a:custGeom>
          <a:solidFill>
            <a:srgbClr val="F0F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434809" y="3024625"/>
            <a:ext cx="151765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latin typeface="Courier New"/>
                <a:cs typeface="Courier New"/>
              </a:rPr>
              <a:t>05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1168" y="2868168"/>
            <a:ext cx="1607820" cy="1812289"/>
          </a:xfrm>
          <a:custGeom>
            <a:avLst/>
            <a:gdLst/>
            <a:ahLst/>
            <a:cxnLst/>
            <a:rect l="l" t="t" r="r" b="b"/>
            <a:pathLst>
              <a:path w="1607820" h="1812289">
                <a:moveTo>
                  <a:pt x="1577340" y="1812036"/>
                </a:moveTo>
                <a:lnTo>
                  <a:pt x="32004" y="1812036"/>
                </a:lnTo>
                <a:lnTo>
                  <a:pt x="19931" y="1809630"/>
                </a:lnTo>
                <a:lnTo>
                  <a:pt x="9715" y="1803082"/>
                </a:lnTo>
                <a:lnTo>
                  <a:pt x="2643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643" y="19931"/>
                </a:lnTo>
                <a:lnTo>
                  <a:pt x="9715" y="9715"/>
                </a:lnTo>
                <a:lnTo>
                  <a:pt x="19931" y="2643"/>
                </a:lnTo>
                <a:lnTo>
                  <a:pt x="32004" y="0"/>
                </a:lnTo>
                <a:lnTo>
                  <a:pt x="1577340" y="0"/>
                </a:lnTo>
                <a:lnTo>
                  <a:pt x="1589174" y="2643"/>
                </a:lnTo>
                <a:lnTo>
                  <a:pt x="1598866" y="9715"/>
                </a:lnTo>
                <a:lnTo>
                  <a:pt x="1605414" y="19931"/>
                </a:lnTo>
                <a:lnTo>
                  <a:pt x="1607820" y="32003"/>
                </a:lnTo>
                <a:lnTo>
                  <a:pt x="1607820" y="1781555"/>
                </a:lnTo>
                <a:lnTo>
                  <a:pt x="1605414" y="1793390"/>
                </a:lnTo>
                <a:lnTo>
                  <a:pt x="1598866" y="1803082"/>
                </a:lnTo>
                <a:lnTo>
                  <a:pt x="1589174" y="1809630"/>
                </a:lnTo>
                <a:lnTo>
                  <a:pt x="1577340" y="1812036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9748" y="4094459"/>
            <a:ext cx="669925" cy="4826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0"/>
              </a:spcBef>
            </a:pPr>
            <a:r>
              <a:rPr sz="1600" spc="-35" dirty="0">
                <a:latin typeface="Tahoma"/>
                <a:cs typeface="Tahoma"/>
              </a:rPr>
              <a:t>Mining/ </a:t>
            </a:r>
            <a:r>
              <a:rPr sz="1600" spc="-10" dirty="0">
                <a:latin typeface="Tahoma"/>
                <a:cs typeface="Tahoma"/>
              </a:rPr>
              <a:t>Milling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1563" y="2997707"/>
            <a:ext cx="347980" cy="222885"/>
          </a:xfrm>
          <a:custGeom>
            <a:avLst/>
            <a:gdLst/>
            <a:ahLst/>
            <a:cxnLst/>
            <a:rect l="l" t="t" r="r" b="b"/>
            <a:pathLst>
              <a:path w="347980" h="222885">
                <a:moveTo>
                  <a:pt x="310895" y="222503"/>
                </a:moveTo>
                <a:lnTo>
                  <a:pt x="36576" y="222503"/>
                </a:lnTo>
                <a:lnTo>
                  <a:pt x="22502" y="219551"/>
                </a:lnTo>
                <a:lnTo>
                  <a:pt x="10858" y="211454"/>
                </a:lnTo>
                <a:lnTo>
                  <a:pt x="2928" y="199358"/>
                </a:lnTo>
                <a:lnTo>
                  <a:pt x="0" y="184403"/>
                </a:lnTo>
                <a:lnTo>
                  <a:pt x="0" y="36575"/>
                </a:lnTo>
                <a:lnTo>
                  <a:pt x="2928" y="22502"/>
                </a:lnTo>
                <a:lnTo>
                  <a:pt x="10858" y="10858"/>
                </a:lnTo>
                <a:lnTo>
                  <a:pt x="22502" y="2928"/>
                </a:lnTo>
                <a:lnTo>
                  <a:pt x="36576" y="0"/>
                </a:lnTo>
                <a:lnTo>
                  <a:pt x="310895" y="0"/>
                </a:lnTo>
                <a:lnTo>
                  <a:pt x="324969" y="2928"/>
                </a:lnTo>
                <a:lnTo>
                  <a:pt x="336613" y="10858"/>
                </a:lnTo>
                <a:lnTo>
                  <a:pt x="344543" y="22502"/>
                </a:lnTo>
                <a:lnTo>
                  <a:pt x="347472" y="36575"/>
                </a:lnTo>
                <a:lnTo>
                  <a:pt x="347472" y="184403"/>
                </a:lnTo>
                <a:lnTo>
                  <a:pt x="344543" y="199358"/>
                </a:lnTo>
                <a:lnTo>
                  <a:pt x="336613" y="211454"/>
                </a:lnTo>
                <a:lnTo>
                  <a:pt x="324969" y="219551"/>
                </a:lnTo>
                <a:lnTo>
                  <a:pt x="310895" y="222503"/>
                </a:lnTo>
                <a:close/>
              </a:path>
            </a:pathLst>
          </a:custGeom>
          <a:solidFill>
            <a:srgbClr val="F0F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20122" y="3024625"/>
            <a:ext cx="15113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latin typeface="Courier New"/>
                <a:cs typeface="Courier New"/>
              </a:rPr>
              <a:t>01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08776" y="2868168"/>
            <a:ext cx="1607820" cy="1812289"/>
          </a:xfrm>
          <a:custGeom>
            <a:avLst/>
            <a:gdLst/>
            <a:ahLst/>
            <a:cxnLst/>
            <a:rect l="l" t="t" r="r" b="b"/>
            <a:pathLst>
              <a:path w="1607820" h="1812289">
                <a:moveTo>
                  <a:pt x="1575816" y="1812036"/>
                </a:moveTo>
                <a:lnTo>
                  <a:pt x="30480" y="1812036"/>
                </a:lnTo>
                <a:lnTo>
                  <a:pt x="18645" y="1809630"/>
                </a:lnTo>
                <a:lnTo>
                  <a:pt x="8953" y="1803082"/>
                </a:lnTo>
                <a:lnTo>
                  <a:pt x="2405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05" y="19931"/>
                </a:lnTo>
                <a:lnTo>
                  <a:pt x="8953" y="9715"/>
                </a:lnTo>
                <a:lnTo>
                  <a:pt x="18645" y="2643"/>
                </a:lnTo>
                <a:lnTo>
                  <a:pt x="30480" y="0"/>
                </a:lnTo>
                <a:lnTo>
                  <a:pt x="1575816" y="0"/>
                </a:lnTo>
                <a:lnTo>
                  <a:pt x="1588531" y="2643"/>
                </a:lnTo>
                <a:lnTo>
                  <a:pt x="1598676" y="9715"/>
                </a:lnTo>
                <a:lnTo>
                  <a:pt x="1605391" y="19931"/>
                </a:lnTo>
                <a:lnTo>
                  <a:pt x="1607820" y="32003"/>
                </a:lnTo>
                <a:lnTo>
                  <a:pt x="1607820" y="1781555"/>
                </a:lnTo>
                <a:lnTo>
                  <a:pt x="1605391" y="1793390"/>
                </a:lnTo>
                <a:lnTo>
                  <a:pt x="1598676" y="1803082"/>
                </a:lnTo>
                <a:lnTo>
                  <a:pt x="1588531" y="1809630"/>
                </a:lnTo>
                <a:lnTo>
                  <a:pt x="1575816" y="1812036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305736" y="4307838"/>
            <a:ext cx="1225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Deconversion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33744" y="2997707"/>
            <a:ext cx="347980" cy="222885"/>
          </a:xfrm>
          <a:custGeom>
            <a:avLst/>
            <a:gdLst/>
            <a:ahLst/>
            <a:cxnLst/>
            <a:rect l="l" t="t" r="r" b="b"/>
            <a:pathLst>
              <a:path w="347979" h="222885">
                <a:moveTo>
                  <a:pt x="309372" y="222503"/>
                </a:moveTo>
                <a:lnTo>
                  <a:pt x="36576" y="222503"/>
                </a:lnTo>
                <a:lnTo>
                  <a:pt x="21859" y="219551"/>
                </a:lnTo>
                <a:lnTo>
                  <a:pt x="10286" y="211454"/>
                </a:lnTo>
                <a:lnTo>
                  <a:pt x="2714" y="199358"/>
                </a:lnTo>
                <a:lnTo>
                  <a:pt x="0" y="184403"/>
                </a:lnTo>
                <a:lnTo>
                  <a:pt x="0" y="36575"/>
                </a:lnTo>
                <a:lnTo>
                  <a:pt x="2714" y="22502"/>
                </a:lnTo>
                <a:lnTo>
                  <a:pt x="10287" y="10858"/>
                </a:lnTo>
                <a:lnTo>
                  <a:pt x="21859" y="2928"/>
                </a:lnTo>
                <a:lnTo>
                  <a:pt x="36576" y="0"/>
                </a:lnTo>
                <a:lnTo>
                  <a:pt x="309372" y="0"/>
                </a:lnTo>
                <a:lnTo>
                  <a:pt x="324326" y="2928"/>
                </a:lnTo>
                <a:lnTo>
                  <a:pt x="336423" y="10858"/>
                </a:lnTo>
                <a:lnTo>
                  <a:pt x="344519" y="22502"/>
                </a:lnTo>
                <a:lnTo>
                  <a:pt x="347472" y="36575"/>
                </a:lnTo>
                <a:lnTo>
                  <a:pt x="347472" y="184403"/>
                </a:lnTo>
                <a:lnTo>
                  <a:pt x="344519" y="199358"/>
                </a:lnTo>
                <a:lnTo>
                  <a:pt x="336423" y="211454"/>
                </a:lnTo>
                <a:lnTo>
                  <a:pt x="324326" y="219551"/>
                </a:lnTo>
                <a:lnTo>
                  <a:pt x="309372" y="222503"/>
                </a:lnTo>
                <a:close/>
              </a:path>
            </a:pathLst>
          </a:custGeom>
          <a:solidFill>
            <a:srgbClr val="F0F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430733" y="3024625"/>
            <a:ext cx="151765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latin typeface="Courier New"/>
                <a:cs typeface="Courier New"/>
              </a:rPr>
              <a:t>04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59051" y="3528059"/>
            <a:ext cx="490855" cy="492759"/>
          </a:xfrm>
          <a:custGeom>
            <a:avLst/>
            <a:gdLst/>
            <a:ahLst/>
            <a:cxnLst/>
            <a:rect l="l" t="t" r="r" b="b"/>
            <a:pathLst>
              <a:path w="490855" h="492760">
                <a:moveTo>
                  <a:pt x="245364" y="492251"/>
                </a:moveTo>
                <a:lnTo>
                  <a:pt x="0" y="246888"/>
                </a:lnTo>
                <a:lnTo>
                  <a:pt x="245364" y="0"/>
                </a:lnTo>
                <a:lnTo>
                  <a:pt x="490728" y="246888"/>
                </a:lnTo>
                <a:lnTo>
                  <a:pt x="245364" y="492251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51419" y="3528059"/>
            <a:ext cx="490855" cy="492759"/>
          </a:xfrm>
          <a:custGeom>
            <a:avLst/>
            <a:gdLst/>
            <a:ahLst/>
            <a:cxnLst/>
            <a:rect l="l" t="t" r="r" b="b"/>
            <a:pathLst>
              <a:path w="490854" h="492760">
                <a:moveTo>
                  <a:pt x="245364" y="492251"/>
                </a:moveTo>
                <a:lnTo>
                  <a:pt x="0" y="246888"/>
                </a:lnTo>
                <a:lnTo>
                  <a:pt x="245364" y="0"/>
                </a:lnTo>
                <a:lnTo>
                  <a:pt x="490728" y="246888"/>
                </a:lnTo>
                <a:lnTo>
                  <a:pt x="245364" y="492251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00655" y="2868168"/>
            <a:ext cx="1607820" cy="1812289"/>
          </a:xfrm>
          <a:custGeom>
            <a:avLst/>
            <a:gdLst/>
            <a:ahLst/>
            <a:cxnLst/>
            <a:rect l="l" t="t" r="r" b="b"/>
            <a:pathLst>
              <a:path w="1607820" h="1812289">
                <a:moveTo>
                  <a:pt x="1577340" y="1812036"/>
                </a:moveTo>
                <a:lnTo>
                  <a:pt x="32004" y="1812036"/>
                </a:lnTo>
                <a:lnTo>
                  <a:pt x="19288" y="1809630"/>
                </a:lnTo>
                <a:lnTo>
                  <a:pt x="9143" y="1803082"/>
                </a:lnTo>
                <a:lnTo>
                  <a:pt x="2428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28" y="19931"/>
                </a:lnTo>
                <a:lnTo>
                  <a:pt x="9144" y="9715"/>
                </a:lnTo>
                <a:lnTo>
                  <a:pt x="19288" y="2643"/>
                </a:lnTo>
                <a:lnTo>
                  <a:pt x="32004" y="0"/>
                </a:lnTo>
                <a:lnTo>
                  <a:pt x="1577340" y="0"/>
                </a:lnTo>
                <a:lnTo>
                  <a:pt x="1589174" y="2643"/>
                </a:lnTo>
                <a:lnTo>
                  <a:pt x="1598866" y="9715"/>
                </a:lnTo>
                <a:lnTo>
                  <a:pt x="1605414" y="19931"/>
                </a:lnTo>
                <a:lnTo>
                  <a:pt x="1607820" y="32003"/>
                </a:lnTo>
                <a:lnTo>
                  <a:pt x="1607820" y="1781555"/>
                </a:lnTo>
                <a:lnTo>
                  <a:pt x="1605414" y="1793390"/>
                </a:lnTo>
                <a:lnTo>
                  <a:pt x="1598866" y="1803082"/>
                </a:lnTo>
                <a:lnTo>
                  <a:pt x="1589174" y="1809630"/>
                </a:lnTo>
                <a:lnTo>
                  <a:pt x="1577340" y="1812036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299241" y="4307838"/>
            <a:ext cx="1016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Tahoma"/>
                <a:cs typeface="Tahoma"/>
              </a:rPr>
              <a:t>Conversion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25624" y="2997707"/>
            <a:ext cx="347980" cy="222885"/>
          </a:xfrm>
          <a:custGeom>
            <a:avLst/>
            <a:gdLst/>
            <a:ahLst/>
            <a:cxnLst/>
            <a:rect l="l" t="t" r="r" b="b"/>
            <a:pathLst>
              <a:path w="347980" h="222885">
                <a:moveTo>
                  <a:pt x="310895" y="222503"/>
                </a:moveTo>
                <a:lnTo>
                  <a:pt x="36576" y="222503"/>
                </a:lnTo>
                <a:lnTo>
                  <a:pt x="22502" y="219551"/>
                </a:lnTo>
                <a:lnTo>
                  <a:pt x="10858" y="211454"/>
                </a:lnTo>
                <a:lnTo>
                  <a:pt x="2928" y="199358"/>
                </a:lnTo>
                <a:lnTo>
                  <a:pt x="0" y="184403"/>
                </a:lnTo>
                <a:lnTo>
                  <a:pt x="0" y="36575"/>
                </a:lnTo>
                <a:lnTo>
                  <a:pt x="2928" y="22502"/>
                </a:lnTo>
                <a:lnTo>
                  <a:pt x="10858" y="10858"/>
                </a:lnTo>
                <a:lnTo>
                  <a:pt x="22502" y="2928"/>
                </a:lnTo>
                <a:lnTo>
                  <a:pt x="36576" y="0"/>
                </a:lnTo>
                <a:lnTo>
                  <a:pt x="310895" y="0"/>
                </a:lnTo>
                <a:lnTo>
                  <a:pt x="324969" y="2928"/>
                </a:lnTo>
                <a:lnTo>
                  <a:pt x="336613" y="10858"/>
                </a:lnTo>
                <a:lnTo>
                  <a:pt x="344543" y="22502"/>
                </a:lnTo>
                <a:lnTo>
                  <a:pt x="347472" y="36575"/>
                </a:lnTo>
                <a:lnTo>
                  <a:pt x="347472" y="184403"/>
                </a:lnTo>
                <a:lnTo>
                  <a:pt x="344543" y="199358"/>
                </a:lnTo>
                <a:lnTo>
                  <a:pt x="336613" y="211454"/>
                </a:lnTo>
                <a:lnTo>
                  <a:pt x="324969" y="219551"/>
                </a:lnTo>
                <a:lnTo>
                  <a:pt x="310895" y="222503"/>
                </a:lnTo>
                <a:close/>
              </a:path>
            </a:pathLst>
          </a:custGeom>
          <a:solidFill>
            <a:srgbClr val="F0F0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424185" y="3024625"/>
            <a:ext cx="15113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latin typeface="Courier New"/>
                <a:cs typeface="Courier New"/>
              </a:rPr>
              <a:t>02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204715" y="2868168"/>
            <a:ext cx="1607820" cy="1812289"/>
          </a:xfrm>
          <a:custGeom>
            <a:avLst/>
            <a:gdLst/>
            <a:ahLst/>
            <a:cxnLst/>
            <a:rect l="l" t="t" r="r" b="b"/>
            <a:pathLst>
              <a:path w="1607820" h="1812289">
                <a:moveTo>
                  <a:pt x="1577340" y="1812036"/>
                </a:moveTo>
                <a:lnTo>
                  <a:pt x="30480" y="1812036"/>
                </a:lnTo>
                <a:lnTo>
                  <a:pt x="18645" y="1809630"/>
                </a:lnTo>
                <a:lnTo>
                  <a:pt x="8953" y="1803082"/>
                </a:lnTo>
                <a:lnTo>
                  <a:pt x="2405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05" y="19931"/>
                </a:lnTo>
                <a:lnTo>
                  <a:pt x="8953" y="9715"/>
                </a:lnTo>
                <a:lnTo>
                  <a:pt x="18645" y="2643"/>
                </a:lnTo>
                <a:lnTo>
                  <a:pt x="30480" y="0"/>
                </a:lnTo>
                <a:lnTo>
                  <a:pt x="1577340" y="0"/>
                </a:lnTo>
                <a:lnTo>
                  <a:pt x="1589174" y="2643"/>
                </a:lnTo>
                <a:lnTo>
                  <a:pt x="1598866" y="9715"/>
                </a:lnTo>
                <a:lnTo>
                  <a:pt x="1605414" y="19931"/>
                </a:lnTo>
                <a:lnTo>
                  <a:pt x="1607820" y="32003"/>
                </a:lnTo>
                <a:lnTo>
                  <a:pt x="1607820" y="1781555"/>
                </a:lnTo>
                <a:lnTo>
                  <a:pt x="1605414" y="1793390"/>
                </a:lnTo>
                <a:lnTo>
                  <a:pt x="1598866" y="1803082"/>
                </a:lnTo>
                <a:lnTo>
                  <a:pt x="1589174" y="1809630"/>
                </a:lnTo>
                <a:lnTo>
                  <a:pt x="1577340" y="1812036"/>
                </a:lnTo>
                <a:close/>
              </a:path>
            </a:pathLst>
          </a:custGeom>
          <a:solidFill>
            <a:srgbClr val="447B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301702" y="4307838"/>
            <a:ext cx="10121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Enrichment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29684" y="2997707"/>
            <a:ext cx="347980" cy="222885"/>
          </a:xfrm>
          <a:custGeom>
            <a:avLst/>
            <a:gdLst/>
            <a:ahLst/>
            <a:cxnLst/>
            <a:rect l="l" t="t" r="r" b="b"/>
            <a:pathLst>
              <a:path w="347979" h="222885">
                <a:moveTo>
                  <a:pt x="309372" y="222503"/>
                </a:moveTo>
                <a:lnTo>
                  <a:pt x="36576" y="222503"/>
                </a:lnTo>
                <a:lnTo>
                  <a:pt x="22502" y="219551"/>
                </a:lnTo>
                <a:lnTo>
                  <a:pt x="10858" y="211454"/>
                </a:lnTo>
                <a:lnTo>
                  <a:pt x="2928" y="199358"/>
                </a:lnTo>
                <a:lnTo>
                  <a:pt x="0" y="184403"/>
                </a:lnTo>
                <a:lnTo>
                  <a:pt x="0" y="36575"/>
                </a:lnTo>
                <a:lnTo>
                  <a:pt x="2928" y="22502"/>
                </a:lnTo>
                <a:lnTo>
                  <a:pt x="10858" y="10858"/>
                </a:lnTo>
                <a:lnTo>
                  <a:pt x="22502" y="2928"/>
                </a:lnTo>
                <a:lnTo>
                  <a:pt x="36576" y="0"/>
                </a:lnTo>
                <a:lnTo>
                  <a:pt x="309372" y="0"/>
                </a:lnTo>
                <a:lnTo>
                  <a:pt x="324326" y="2928"/>
                </a:lnTo>
                <a:lnTo>
                  <a:pt x="336423" y="10858"/>
                </a:lnTo>
                <a:lnTo>
                  <a:pt x="344519" y="22502"/>
                </a:lnTo>
                <a:lnTo>
                  <a:pt x="347472" y="36575"/>
                </a:lnTo>
                <a:lnTo>
                  <a:pt x="347472" y="184403"/>
                </a:lnTo>
                <a:lnTo>
                  <a:pt x="344519" y="199358"/>
                </a:lnTo>
                <a:lnTo>
                  <a:pt x="336423" y="211454"/>
                </a:lnTo>
                <a:lnTo>
                  <a:pt x="324326" y="219551"/>
                </a:lnTo>
                <a:lnTo>
                  <a:pt x="309372" y="222503"/>
                </a:lnTo>
                <a:close/>
              </a:path>
            </a:pathLst>
          </a:custGeom>
          <a:solidFill>
            <a:srgbClr val="0C0C0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428248" y="3024625"/>
            <a:ext cx="151130" cy="151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-25" dirty="0">
                <a:solidFill>
                  <a:srgbClr val="FFFFFF"/>
                </a:solidFill>
                <a:latin typeface="Courier New"/>
                <a:cs typeface="Courier New"/>
              </a:rPr>
              <a:t>03</a:t>
            </a:r>
            <a:endParaRPr sz="800">
              <a:latin typeface="Courier New"/>
              <a:cs typeface="Courier New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55491" y="3528059"/>
            <a:ext cx="492759" cy="492759"/>
          </a:xfrm>
          <a:custGeom>
            <a:avLst/>
            <a:gdLst/>
            <a:ahLst/>
            <a:cxnLst/>
            <a:rect l="l" t="t" r="r" b="b"/>
            <a:pathLst>
              <a:path w="492760" h="492760">
                <a:moveTo>
                  <a:pt x="246888" y="492251"/>
                </a:moveTo>
                <a:lnTo>
                  <a:pt x="0" y="246888"/>
                </a:lnTo>
                <a:lnTo>
                  <a:pt x="246888" y="0"/>
                </a:lnTo>
                <a:lnTo>
                  <a:pt x="492251" y="246888"/>
                </a:lnTo>
                <a:lnTo>
                  <a:pt x="246888" y="492251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53455" y="3528059"/>
            <a:ext cx="492759" cy="492759"/>
          </a:xfrm>
          <a:custGeom>
            <a:avLst/>
            <a:gdLst/>
            <a:ahLst/>
            <a:cxnLst/>
            <a:rect l="l" t="t" r="r" b="b"/>
            <a:pathLst>
              <a:path w="492760" h="492760">
                <a:moveTo>
                  <a:pt x="245364" y="492251"/>
                </a:moveTo>
                <a:lnTo>
                  <a:pt x="0" y="246888"/>
                </a:lnTo>
                <a:lnTo>
                  <a:pt x="245364" y="0"/>
                </a:lnTo>
                <a:lnTo>
                  <a:pt x="492251" y="246888"/>
                </a:lnTo>
                <a:lnTo>
                  <a:pt x="245364" y="492251"/>
                </a:lnTo>
                <a:close/>
              </a:path>
            </a:pathLst>
          </a:custGeom>
          <a:solidFill>
            <a:srgbClr val="447B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337308" y="4832096"/>
            <a:ext cx="1188085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i="1" spc="-190" dirty="0">
                <a:latin typeface="Verdana"/>
                <a:cs typeface="Verdana"/>
              </a:rPr>
              <a:t>Paducah</a:t>
            </a:r>
            <a:r>
              <a:rPr sz="1500" b="1" i="1" spc="-100" dirty="0">
                <a:latin typeface="Verdana"/>
                <a:cs typeface="Verdana"/>
              </a:rPr>
              <a:t> </a:t>
            </a:r>
            <a:r>
              <a:rPr sz="1500" b="1" i="1" spc="-105" dirty="0">
                <a:latin typeface="Verdana"/>
                <a:cs typeface="Verdana"/>
              </a:rPr>
              <a:t>UF6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99279" y="4839715"/>
            <a:ext cx="1183005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i="1" spc="-190" dirty="0">
                <a:latin typeface="Verdana"/>
                <a:cs typeface="Verdana"/>
              </a:rPr>
              <a:t>Paducah</a:t>
            </a:r>
            <a:r>
              <a:rPr sz="1500" b="1" i="1" spc="-100" dirty="0">
                <a:latin typeface="Verdana"/>
                <a:cs typeface="Verdana"/>
              </a:rPr>
              <a:t> LEU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243327" y="4858511"/>
            <a:ext cx="79375" cy="212090"/>
          </a:xfrm>
          <a:custGeom>
            <a:avLst/>
            <a:gdLst/>
            <a:ahLst/>
            <a:cxnLst/>
            <a:rect l="l" t="t" r="r" b="b"/>
            <a:pathLst>
              <a:path w="79375" h="212089">
                <a:moveTo>
                  <a:pt x="0" y="211836"/>
                </a:moveTo>
                <a:lnTo>
                  <a:pt x="0" y="0"/>
                </a:lnTo>
                <a:lnTo>
                  <a:pt x="79247" y="106680"/>
                </a:lnTo>
                <a:lnTo>
                  <a:pt x="0" y="211836"/>
                </a:lnTo>
                <a:close/>
              </a:path>
            </a:pathLst>
          </a:custGeom>
          <a:solidFill>
            <a:srgbClr val="117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258055" y="4860035"/>
            <a:ext cx="79375" cy="210820"/>
          </a:xfrm>
          <a:custGeom>
            <a:avLst/>
            <a:gdLst/>
            <a:ahLst/>
            <a:cxnLst/>
            <a:rect l="l" t="t" r="r" b="b"/>
            <a:pathLst>
              <a:path w="79375" h="210820">
                <a:moveTo>
                  <a:pt x="0" y="210312"/>
                </a:moveTo>
                <a:lnTo>
                  <a:pt x="0" y="0"/>
                </a:lnTo>
                <a:lnTo>
                  <a:pt x="79247" y="105156"/>
                </a:lnTo>
                <a:lnTo>
                  <a:pt x="0" y="210312"/>
                </a:lnTo>
                <a:close/>
              </a:path>
            </a:pathLst>
          </a:custGeom>
          <a:solidFill>
            <a:srgbClr val="11759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4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3170"/>
              </a:lnSpc>
              <a:spcBef>
                <a:spcPts val="195"/>
              </a:spcBef>
            </a:pPr>
            <a:r>
              <a:rPr dirty="0"/>
              <a:t>We</a:t>
            </a:r>
            <a:r>
              <a:rPr spc="-175" dirty="0"/>
              <a:t> </a:t>
            </a:r>
            <a:r>
              <a:rPr spc="-50" dirty="0"/>
              <a:t>are</a:t>
            </a:r>
            <a:r>
              <a:rPr spc="-200" dirty="0"/>
              <a:t> </a:t>
            </a:r>
            <a:r>
              <a:rPr dirty="0"/>
              <a:t>backed</a:t>
            </a:r>
            <a:r>
              <a:rPr spc="-165" dirty="0"/>
              <a:t> </a:t>
            </a:r>
            <a:r>
              <a:rPr dirty="0"/>
              <a:t>by</a:t>
            </a:r>
            <a:r>
              <a:rPr spc="-195" dirty="0"/>
              <a:t> </a:t>
            </a:r>
            <a:r>
              <a:rPr spc="-20" dirty="0"/>
              <a:t>Founders</a:t>
            </a:r>
            <a:r>
              <a:rPr spc="-210" dirty="0"/>
              <a:t> </a:t>
            </a:r>
            <a:r>
              <a:rPr spc="-50" dirty="0"/>
              <a:t>Fund,</a:t>
            </a:r>
            <a:r>
              <a:rPr spc="-165" dirty="0"/>
              <a:t> </a:t>
            </a:r>
            <a:r>
              <a:rPr spc="-35" dirty="0"/>
              <a:t>a</a:t>
            </a:r>
            <a:r>
              <a:rPr spc="-185" dirty="0"/>
              <a:t> </a:t>
            </a:r>
            <a:r>
              <a:rPr spc="-50" dirty="0"/>
              <a:t>leading</a:t>
            </a:r>
            <a:r>
              <a:rPr spc="-175" dirty="0"/>
              <a:t> </a:t>
            </a:r>
            <a:r>
              <a:rPr spc="140" dirty="0"/>
              <a:t>VC</a:t>
            </a:r>
            <a:r>
              <a:rPr spc="-165" dirty="0"/>
              <a:t> </a:t>
            </a:r>
            <a:r>
              <a:rPr spc="-25" dirty="0"/>
              <a:t>known</a:t>
            </a:r>
            <a:r>
              <a:rPr spc="-165" dirty="0"/>
              <a:t> </a:t>
            </a:r>
            <a:r>
              <a:rPr spc="-25" dirty="0"/>
              <a:t>for </a:t>
            </a:r>
            <a:r>
              <a:rPr spc="-55" dirty="0"/>
              <a:t>partnering</a:t>
            </a:r>
            <a:r>
              <a:rPr spc="-180" dirty="0"/>
              <a:t> </a:t>
            </a:r>
            <a:r>
              <a:rPr spc="-50" dirty="0"/>
              <a:t>with</a:t>
            </a:r>
            <a:r>
              <a:rPr spc="-155" dirty="0"/>
              <a:t> </a:t>
            </a:r>
            <a:r>
              <a:rPr spc="-35" dirty="0"/>
              <a:t>the</a:t>
            </a:r>
            <a:r>
              <a:rPr spc="-175" dirty="0"/>
              <a:t> </a:t>
            </a:r>
            <a:r>
              <a:rPr spc="-40" dirty="0"/>
              <a:t>government</a:t>
            </a:r>
            <a:r>
              <a:rPr spc="-165" dirty="0"/>
              <a:t> </a:t>
            </a:r>
            <a:r>
              <a:rPr spc="-30" dirty="0"/>
              <a:t>to</a:t>
            </a:r>
            <a:r>
              <a:rPr spc="-170" dirty="0"/>
              <a:t> </a:t>
            </a:r>
            <a:r>
              <a:rPr spc="-45" dirty="0"/>
              <a:t>transform</a:t>
            </a:r>
            <a:r>
              <a:rPr spc="-210" dirty="0"/>
              <a:t> </a:t>
            </a:r>
            <a:r>
              <a:rPr spc="-35" dirty="0"/>
              <a:t>critical</a:t>
            </a:r>
            <a:r>
              <a:rPr spc="-170" dirty="0"/>
              <a:t> </a:t>
            </a:r>
            <a:r>
              <a:rPr spc="-10" dirty="0"/>
              <a:t>industries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568" y="2654807"/>
            <a:ext cx="4107180" cy="340766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551426" y="3819905"/>
            <a:ext cx="5122545" cy="1076325"/>
            <a:chOff x="4551426" y="3819905"/>
            <a:chExt cx="5122545" cy="1076325"/>
          </a:xfrm>
        </p:grpSpPr>
        <p:sp>
          <p:nvSpPr>
            <p:cNvPr id="8" name="object 8"/>
            <p:cNvSpPr/>
            <p:nvPr/>
          </p:nvSpPr>
          <p:spPr>
            <a:xfrm>
              <a:off x="4556760" y="3825239"/>
              <a:ext cx="5111750" cy="1065530"/>
            </a:xfrm>
            <a:custGeom>
              <a:avLst/>
              <a:gdLst/>
              <a:ahLst/>
              <a:cxnLst/>
              <a:rect l="l" t="t" r="r" b="b"/>
              <a:pathLst>
                <a:path w="5111750" h="1065529">
                  <a:moveTo>
                    <a:pt x="0" y="39624"/>
                  </a:moveTo>
                  <a:lnTo>
                    <a:pt x="3190" y="24431"/>
                  </a:lnTo>
                  <a:lnTo>
                    <a:pt x="11811" y="11811"/>
                  </a:lnTo>
                  <a:lnTo>
                    <a:pt x="24431" y="3190"/>
                  </a:lnTo>
                  <a:lnTo>
                    <a:pt x="39624" y="0"/>
                  </a:lnTo>
                  <a:lnTo>
                    <a:pt x="5071871" y="0"/>
                  </a:lnTo>
                  <a:lnTo>
                    <a:pt x="5087064" y="3190"/>
                  </a:lnTo>
                  <a:lnTo>
                    <a:pt x="5099684" y="11811"/>
                  </a:lnTo>
                  <a:lnTo>
                    <a:pt x="5108305" y="24431"/>
                  </a:lnTo>
                  <a:lnTo>
                    <a:pt x="5111496" y="39624"/>
                  </a:lnTo>
                  <a:lnTo>
                    <a:pt x="5111496" y="1027176"/>
                  </a:lnTo>
                  <a:lnTo>
                    <a:pt x="5108305" y="1042130"/>
                  </a:lnTo>
                  <a:lnTo>
                    <a:pt x="5099684" y="1054226"/>
                  </a:lnTo>
                  <a:lnTo>
                    <a:pt x="5087064" y="1062323"/>
                  </a:lnTo>
                  <a:lnTo>
                    <a:pt x="5071871" y="1065276"/>
                  </a:lnTo>
                  <a:lnTo>
                    <a:pt x="39624" y="1065276"/>
                  </a:lnTo>
                  <a:lnTo>
                    <a:pt x="24431" y="1062323"/>
                  </a:lnTo>
                  <a:lnTo>
                    <a:pt x="11810" y="1054226"/>
                  </a:lnTo>
                  <a:lnTo>
                    <a:pt x="3190" y="1042130"/>
                  </a:lnTo>
                  <a:lnTo>
                    <a:pt x="0" y="1027176"/>
                  </a:lnTo>
                  <a:lnTo>
                    <a:pt x="0" y="39624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2039" y="4166615"/>
              <a:ext cx="1551432" cy="3825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75704" y="3948683"/>
              <a:ext cx="0" cy="737870"/>
            </a:xfrm>
            <a:custGeom>
              <a:avLst/>
              <a:gdLst/>
              <a:ahLst/>
              <a:cxnLst/>
              <a:rect l="l" t="t" r="r" b="b"/>
              <a:pathLst>
                <a:path h="737870">
                  <a:moveTo>
                    <a:pt x="0" y="0"/>
                  </a:moveTo>
                  <a:lnTo>
                    <a:pt x="0" y="737616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551426" y="4987290"/>
            <a:ext cx="5122545" cy="1076325"/>
            <a:chOff x="4551426" y="4987290"/>
            <a:chExt cx="5122545" cy="1076325"/>
          </a:xfrm>
        </p:grpSpPr>
        <p:sp>
          <p:nvSpPr>
            <p:cNvPr id="12" name="object 12"/>
            <p:cNvSpPr/>
            <p:nvPr/>
          </p:nvSpPr>
          <p:spPr>
            <a:xfrm>
              <a:off x="4556760" y="4992624"/>
              <a:ext cx="5111750" cy="1065530"/>
            </a:xfrm>
            <a:custGeom>
              <a:avLst/>
              <a:gdLst/>
              <a:ahLst/>
              <a:cxnLst/>
              <a:rect l="l" t="t" r="r" b="b"/>
              <a:pathLst>
                <a:path w="5111750" h="1065529">
                  <a:moveTo>
                    <a:pt x="0" y="39624"/>
                  </a:moveTo>
                  <a:lnTo>
                    <a:pt x="3190" y="23788"/>
                  </a:lnTo>
                  <a:lnTo>
                    <a:pt x="11811" y="11239"/>
                  </a:lnTo>
                  <a:lnTo>
                    <a:pt x="24431" y="2976"/>
                  </a:lnTo>
                  <a:lnTo>
                    <a:pt x="39624" y="0"/>
                  </a:lnTo>
                  <a:lnTo>
                    <a:pt x="5071871" y="0"/>
                  </a:lnTo>
                  <a:lnTo>
                    <a:pt x="5087064" y="2976"/>
                  </a:lnTo>
                  <a:lnTo>
                    <a:pt x="5099684" y="11239"/>
                  </a:lnTo>
                  <a:lnTo>
                    <a:pt x="5108305" y="23788"/>
                  </a:lnTo>
                  <a:lnTo>
                    <a:pt x="5111496" y="39624"/>
                  </a:lnTo>
                  <a:lnTo>
                    <a:pt x="5111496" y="1025651"/>
                  </a:lnTo>
                  <a:lnTo>
                    <a:pt x="5108305" y="1041487"/>
                  </a:lnTo>
                  <a:lnTo>
                    <a:pt x="5099684" y="1054036"/>
                  </a:lnTo>
                  <a:lnTo>
                    <a:pt x="5087064" y="1062299"/>
                  </a:lnTo>
                  <a:lnTo>
                    <a:pt x="5071871" y="1065276"/>
                  </a:lnTo>
                  <a:lnTo>
                    <a:pt x="39624" y="1065276"/>
                  </a:lnTo>
                  <a:lnTo>
                    <a:pt x="24431" y="1062299"/>
                  </a:lnTo>
                  <a:lnTo>
                    <a:pt x="11810" y="1054036"/>
                  </a:lnTo>
                  <a:lnTo>
                    <a:pt x="3190" y="1041487"/>
                  </a:lnTo>
                  <a:lnTo>
                    <a:pt x="0" y="1025651"/>
                  </a:lnTo>
                  <a:lnTo>
                    <a:pt x="0" y="39624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3272" y="5335523"/>
              <a:ext cx="1662166" cy="36549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75704" y="5126735"/>
              <a:ext cx="0" cy="736600"/>
            </a:xfrm>
            <a:custGeom>
              <a:avLst/>
              <a:gdLst/>
              <a:ahLst/>
              <a:cxnLst/>
              <a:rect l="l" t="t" r="r" b="b"/>
              <a:pathLst>
                <a:path h="736600">
                  <a:moveTo>
                    <a:pt x="0" y="0"/>
                  </a:moveTo>
                  <a:lnTo>
                    <a:pt x="0" y="736092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551426" y="2652522"/>
            <a:ext cx="5122545" cy="1047115"/>
            <a:chOff x="4551426" y="2652522"/>
            <a:chExt cx="5122545" cy="1047115"/>
          </a:xfrm>
        </p:grpSpPr>
        <p:sp>
          <p:nvSpPr>
            <p:cNvPr id="16" name="object 16"/>
            <p:cNvSpPr/>
            <p:nvPr/>
          </p:nvSpPr>
          <p:spPr>
            <a:xfrm>
              <a:off x="4556760" y="2657856"/>
              <a:ext cx="5111750" cy="1036319"/>
            </a:xfrm>
            <a:custGeom>
              <a:avLst/>
              <a:gdLst/>
              <a:ahLst/>
              <a:cxnLst/>
              <a:rect l="l" t="t" r="r" b="b"/>
              <a:pathLst>
                <a:path w="5111750" h="1036320">
                  <a:moveTo>
                    <a:pt x="0" y="36575"/>
                  </a:moveTo>
                  <a:lnTo>
                    <a:pt x="3167" y="22502"/>
                  </a:lnTo>
                  <a:lnTo>
                    <a:pt x="11620" y="10858"/>
                  </a:lnTo>
                  <a:lnTo>
                    <a:pt x="23788" y="2928"/>
                  </a:lnTo>
                  <a:lnTo>
                    <a:pt x="38100" y="0"/>
                  </a:lnTo>
                  <a:lnTo>
                    <a:pt x="5073396" y="0"/>
                  </a:lnTo>
                  <a:lnTo>
                    <a:pt x="5088350" y="2928"/>
                  </a:lnTo>
                  <a:lnTo>
                    <a:pt x="5100447" y="10858"/>
                  </a:lnTo>
                  <a:lnTo>
                    <a:pt x="5108543" y="22502"/>
                  </a:lnTo>
                  <a:lnTo>
                    <a:pt x="5111496" y="36575"/>
                  </a:lnTo>
                  <a:lnTo>
                    <a:pt x="5111496" y="998219"/>
                  </a:lnTo>
                  <a:lnTo>
                    <a:pt x="5108543" y="1013174"/>
                  </a:lnTo>
                  <a:lnTo>
                    <a:pt x="5100447" y="1025270"/>
                  </a:lnTo>
                  <a:lnTo>
                    <a:pt x="5088350" y="1033367"/>
                  </a:lnTo>
                  <a:lnTo>
                    <a:pt x="5073396" y="1036319"/>
                  </a:lnTo>
                  <a:lnTo>
                    <a:pt x="38100" y="1036319"/>
                  </a:lnTo>
                  <a:lnTo>
                    <a:pt x="23788" y="1033367"/>
                  </a:lnTo>
                  <a:lnTo>
                    <a:pt x="11620" y="1025270"/>
                  </a:lnTo>
                  <a:lnTo>
                    <a:pt x="3167" y="1013174"/>
                  </a:lnTo>
                  <a:lnTo>
                    <a:pt x="0" y="998219"/>
                  </a:lnTo>
                  <a:lnTo>
                    <a:pt x="0" y="36575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75704" y="2772156"/>
              <a:ext cx="0" cy="736600"/>
            </a:xfrm>
            <a:custGeom>
              <a:avLst/>
              <a:gdLst/>
              <a:ahLst/>
              <a:cxnLst/>
              <a:rect l="l" t="t" r="r" b="b"/>
              <a:pathLst>
                <a:path h="736600">
                  <a:moveTo>
                    <a:pt x="0" y="0"/>
                  </a:moveTo>
                  <a:lnTo>
                    <a:pt x="0" y="73609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3732" y="3044951"/>
              <a:ext cx="2020823" cy="2621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6938155" y="2723231"/>
            <a:ext cx="2571115" cy="31927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2860">
              <a:lnSpc>
                <a:spcPct val="151200"/>
              </a:lnSpc>
              <a:spcBef>
                <a:spcPts val="105"/>
              </a:spcBef>
            </a:pPr>
            <a:r>
              <a:rPr sz="1200" dirty="0">
                <a:latin typeface="Tahoma"/>
                <a:cs typeface="Tahoma"/>
              </a:rPr>
              <a:t>Global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leader</a:t>
            </a:r>
            <a:r>
              <a:rPr sz="1200" spc="-50" dirty="0">
                <a:latin typeface="Tahoma"/>
                <a:cs typeface="Tahoma"/>
              </a:rPr>
              <a:t> </a:t>
            </a:r>
            <a:r>
              <a:rPr sz="1200" spc="-30" dirty="0">
                <a:latin typeface="Tahoma"/>
                <a:cs typeface="Tahoma"/>
              </a:rPr>
              <a:t>in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launch</a:t>
            </a:r>
            <a:r>
              <a:rPr sz="1200" spc="-6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services Enabled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by NASA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COTS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program </a:t>
            </a:r>
            <a:r>
              <a:rPr sz="1200" spc="50" dirty="0">
                <a:latin typeface="Tahoma"/>
                <a:cs typeface="Tahoma"/>
              </a:rPr>
              <a:t>Now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spc="-25" dirty="0">
                <a:latin typeface="Tahoma"/>
                <a:cs typeface="Tahoma"/>
              </a:rPr>
              <a:t>15,000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employees;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-45" dirty="0">
                <a:latin typeface="Tahoma"/>
                <a:cs typeface="Tahoma"/>
              </a:rPr>
              <a:t>$10B+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raised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15"/>
              </a:spcBef>
            </a:pPr>
            <a:endParaRPr sz="1200">
              <a:latin typeface="Tahoma"/>
              <a:cs typeface="Tahoma"/>
            </a:endParaRPr>
          </a:p>
          <a:p>
            <a:pPr marL="15240" marR="5080">
              <a:lnSpc>
                <a:spcPct val="151300"/>
              </a:lnSpc>
              <a:spcBef>
                <a:spcPts val="5"/>
              </a:spcBef>
            </a:pPr>
            <a:r>
              <a:rPr sz="1200" dirty="0">
                <a:latin typeface="Tahoma"/>
                <a:cs typeface="Tahoma"/>
              </a:rPr>
              <a:t>Leading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big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data</a:t>
            </a:r>
            <a:r>
              <a:rPr sz="1200" spc="-4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intelligence</a:t>
            </a:r>
            <a:r>
              <a:rPr sz="1200" spc="-7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software </a:t>
            </a:r>
            <a:r>
              <a:rPr sz="1200" dirty="0">
                <a:latin typeface="Tahoma"/>
                <a:cs typeface="Tahoma"/>
              </a:rPr>
              <a:t>Catalyzed</a:t>
            </a:r>
            <a:r>
              <a:rPr sz="1200" spc="-4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by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early</a:t>
            </a:r>
            <a:r>
              <a:rPr sz="1200" spc="-20" dirty="0">
                <a:latin typeface="Tahoma"/>
                <a:cs typeface="Tahoma"/>
              </a:rPr>
              <a:t> CIA </a:t>
            </a:r>
            <a:r>
              <a:rPr sz="1200" spc="-10" dirty="0">
                <a:latin typeface="Tahoma"/>
                <a:cs typeface="Tahoma"/>
              </a:rPr>
              <a:t>partnership </a:t>
            </a:r>
            <a:r>
              <a:rPr sz="1200" spc="50" dirty="0">
                <a:latin typeface="Tahoma"/>
                <a:cs typeface="Tahoma"/>
              </a:rPr>
              <a:t>Now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5,000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employees;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$2B+ </a:t>
            </a:r>
            <a:r>
              <a:rPr sz="1200" spc="-10" dirty="0">
                <a:latin typeface="Tahoma"/>
                <a:cs typeface="Tahoma"/>
              </a:rPr>
              <a:t>raised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1200">
              <a:latin typeface="Tahoma"/>
              <a:cs typeface="Tahoma"/>
            </a:endParaRPr>
          </a:p>
          <a:p>
            <a:pPr marL="15240" marR="246379">
              <a:lnSpc>
                <a:spcPct val="151600"/>
              </a:lnSpc>
              <a:spcBef>
                <a:spcPts val="5"/>
              </a:spcBef>
            </a:pPr>
            <a:r>
              <a:rPr sz="1200" dirty="0">
                <a:latin typeface="Tahoma"/>
                <a:cs typeface="Tahoma"/>
              </a:rPr>
              <a:t>Autonomy-focused</a:t>
            </a:r>
            <a:r>
              <a:rPr sz="1200" spc="3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defense</a:t>
            </a:r>
            <a:r>
              <a:rPr sz="1200" spc="90" dirty="0"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prime </a:t>
            </a:r>
            <a:r>
              <a:rPr sz="1200" dirty="0">
                <a:latin typeface="Tahoma"/>
                <a:cs typeface="Tahoma"/>
              </a:rPr>
              <a:t>Launched</a:t>
            </a:r>
            <a:r>
              <a:rPr sz="1200" spc="-10" dirty="0">
                <a:latin typeface="Tahoma"/>
                <a:cs typeface="Tahoma"/>
              </a:rPr>
              <a:t> with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DHS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contracts</a:t>
            </a:r>
            <a:endParaRPr sz="1200">
              <a:latin typeface="Tahoma"/>
              <a:cs typeface="Tahoma"/>
            </a:endParaRPr>
          </a:p>
          <a:p>
            <a:pPr marL="15240">
              <a:lnSpc>
                <a:spcPct val="100000"/>
              </a:lnSpc>
              <a:spcBef>
                <a:spcPts val="730"/>
              </a:spcBef>
            </a:pPr>
            <a:r>
              <a:rPr sz="1200" spc="50" dirty="0">
                <a:latin typeface="Tahoma"/>
                <a:cs typeface="Tahoma"/>
              </a:rPr>
              <a:t>Now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5,000</a:t>
            </a:r>
            <a:r>
              <a:rPr sz="1200" spc="-3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employees;</a:t>
            </a:r>
            <a:r>
              <a:rPr sz="1200" spc="-5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$3B+</a:t>
            </a:r>
            <a:r>
              <a:rPr sz="1200" spc="20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raised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5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90" dirty="0"/>
              <a:t>AI </a:t>
            </a:r>
            <a:r>
              <a:rPr spc="-50" dirty="0"/>
              <a:t>relies</a:t>
            </a:r>
            <a:r>
              <a:rPr spc="-180" dirty="0"/>
              <a:t> </a:t>
            </a:r>
            <a:r>
              <a:rPr spc="-30" dirty="0"/>
              <a:t>on</a:t>
            </a:r>
            <a:r>
              <a:rPr spc="-165" dirty="0"/>
              <a:t> </a:t>
            </a:r>
            <a:r>
              <a:rPr spc="-50" dirty="0"/>
              <a:t>three</a:t>
            </a:r>
            <a:r>
              <a:rPr spc="-180" dirty="0"/>
              <a:t> </a:t>
            </a:r>
            <a:r>
              <a:rPr spc="-60" dirty="0"/>
              <a:t>inputs,</a:t>
            </a:r>
            <a:r>
              <a:rPr spc="-170" dirty="0"/>
              <a:t> </a:t>
            </a:r>
            <a:r>
              <a:rPr spc="-50" dirty="0"/>
              <a:t>with</a:t>
            </a:r>
            <a:r>
              <a:rPr spc="-180" dirty="0"/>
              <a:t> </a:t>
            </a:r>
            <a:r>
              <a:rPr spc="-10" dirty="0"/>
              <a:t>power</a:t>
            </a:r>
            <a:r>
              <a:rPr spc="-185" dirty="0"/>
              <a:t> </a:t>
            </a:r>
            <a:r>
              <a:rPr spc="-45" dirty="0"/>
              <a:t>the</a:t>
            </a:r>
            <a:r>
              <a:rPr spc="-175" dirty="0"/>
              <a:t> </a:t>
            </a:r>
            <a:r>
              <a:rPr spc="-20" dirty="0"/>
              <a:t>scaling</a:t>
            </a:r>
            <a:r>
              <a:rPr spc="-175" dirty="0"/>
              <a:t> </a:t>
            </a:r>
            <a:r>
              <a:rPr spc="-10" dirty="0"/>
              <a:t>bottleneck</a:t>
            </a:r>
          </a:p>
        </p:txBody>
      </p:sp>
      <p:sp>
        <p:nvSpPr>
          <p:cNvPr id="6" name="object 6"/>
          <p:cNvSpPr/>
          <p:nvPr/>
        </p:nvSpPr>
        <p:spPr>
          <a:xfrm>
            <a:off x="484631" y="3637788"/>
            <a:ext cx="2270760" cy="1065530"/>
          </a:xfrm>
          <a:custGeom>
            <a:avLst/>
            <a:gdLst/>
            <a:ahLst/>
            <a:cxnLst/>
            <a:rect l="l" t="t" r="r" b="b"/>
            <a:pathLst>
              <a:path w="2270760" h="1065529">
                <a:moveTo>
                  <a:pt x="0" y="39624"/>
                </a:moveTo>
                <a:lnTo>
                  <a:pt x="3190" y="24431"/>
                </a:lnTo>
                <a:lnTo>
                  <a:pt x="11811" y="11811"/>
                </a:lnTo>
                <a:lnTo>
                  <a:pt x="24431" y="3190"/>
                </a:lnTo>
                <a:lnTo>
                  <a:pt x="39624" y="0"/>
                </a:lnTo>
                <a:lnTo>
                  <a:pt x="2231136" y="0"/>
                </a:lnTo>
                <a:lnTo>
                  <a:pt x="2246328" y="3190"/>
                </a:lnTo>
                <a:lnTo>
                  <a:pt x="2258948" y="11811"/>
                </a:lnTo>
                <a:lnTo>
                  <a:pt x="2267569" y="24431"/>
                </a:lnTo>
                <a:lnTo>
                  <a:pt x="2270759" y="39624"/>
                </a:lnTo>
                <a:lnTo>
                  <a:pt x="2270759" y="1027176"/>
                </a:lnTo>
                <a:lnTo>
                  <a:pt x="2267569" y="1042130"/>
                </a:lnTo>
                <a:lnTo>
                  <a:pt x="2258948" y="1054226"/>
                </a:lnTo>
                <a:lnTo>
                  <a:pt x="2246328" y="1062323"/>
                </a:lnTo>
                <a:lnTo>
                  <a:pt x="2231136" y="1065276"/>
                </a:lnTo>
                <a:lnTo>
                  <a:pt x="39624" y="1065276"/>
                </a:lnTo>
                <a:lnTo>
                  <a:pt x="24431" y="1062323"/>
                </a:lnTo>
                <a:lnTo>
                  <a:pt x="11810" y="1054226"/>
                </a:lnTo>
                <a:lnTo>
                  <a:pt x="3190" y="1042130"/>
                </a:lnTo>
                <a:lnTo>
                  <a:pt x="0" y="1027176"/>
                </a:lnTo>
                <a:lnTo>
                  <a:pt x="0" y="39624"/>
                </a:lnTo>
                <a:close/>
              </a:path>
            </a:pathLst>
          </a:custGeom>
          <a:ln w="411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1734" y="4036568"/>
            <a:ext cx="215773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latin typeface="Arial"/>
                <a:cs typeface="Arial"/>
              </a:rPr>
              <a:t>Power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4631" y="4895088"/>
            <a:ext cx="2270760" cy="1065530"/>
          </a:xfrm>
          <a:custGeom>
            <a:avLst/>
            <a:gdLst/>
            <a:ahLst/>
            <a:cxnLst/>
            <a:rect l="l" t="t" r="r" b="b"/>
            <a:pathLst>
              <a:path w="2270760" h="1065529">
                <a:moveTo>
                  <a:pt x="0" y="39624"/>
                </a:moveTo>
                <a:lnTo>
                  <a:pt x="3190" y="24431"/>
                </a:lnTo>
                <a:lnTo>
                  <a:pt x="11811" y="11811"/>
                </a:lnTo>
                <a:lnTo>
                  <a:pt x="24431" y="3190"/>
                </a:lnTo>
                <a:lnTo>
                  <a:pt x="39624" y="0"/>
                </a:lnTo>
                <a:lnTo>
                  <a:pt x="2231136" y="0"/>
                </a:lnTo>
                <a:lnTo>
                  <a:pt x="2246328" y="3190"/>
                </a:lnTo>
                <a:lnTo>
                  <a:pt x="2258948" y="11811"/>
                </a:lnTo>
                <a:lnTo>
                  <a:pt x="2267569" y="24431"/>
                </a:lnTo>
                <a:lnTo>
                  <a:pt x="2270759" y="39624"/>
                </a:lnTo>
                <a:lnTo>
                  <a:pt x="2270759" y="1027176"/>
                </a:lnTo>
                <a:lnTo>
                  <a:pt x="2267569" y="1042130"/>
                </a:lnTo>
                <a:lnTo>
                  <a:pt x="2258948" y="1054226"/>
                </a:lnTo>
                <a:lnTo>
                  <a:pt x="2246328" y="1062323"/>
                </a:lnTo>
                <a:lnTo>
                  <a:pt x="2231136" y="1065276"/>
                </a:lnTo>
                <a:lnTo>
                  <a:pt x="39624" y="1065276"/>
                </a:lnTo>
                <a:lnTo>
                  <a:pt x="24431" y="1062323"/>
                </a:lnTo>
                <a:lnTo>
                  <a:pt x="11810" y="1054226"/>
                </a:lnTo>
                <a:lnTo>
                  <a:pt x="3190" y="1042130"/>
                </a:lnTo>
                <a:lnTo>
                  <a:pt x="0" y="1027176"/>
                </a:lnTo>
                <a:lnTo>
                  <a:pt x="0" y="39624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60424" y="5293867"/>
            <a:ext cx="52324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latin typeface="Arial"/>
                <a:cs typeface="Arial"/>
              </a:rPr>
              <a:t>Chips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4631" y="2383536"/>
            <a:ext cx="2270760" cy="1036319"/>
          </a:xfrm>
          <a:custGeom>
            <a:avLst/>
            <a:gdLst/>
            <a:ahLst/>
            <a:cxnLst/>
            <a:rect l="l" t="t" r="r" b="b"/>
            <a:pathLst>
              <a:path w="2270760" h="1036320">
                <a:moveTo>
                  <a:pt x="0" y="38100"/>
                </a:moveTo>
                <a:lnTo>
                  <a:pt x="3167" y="23145"/>
                </a:lnTo>
                <a:lnTo>
                  <a:pt x="11620" y="11048"/>
                </a:lnTo>
                <a:lnTo>
                  <a:pt x="23788" y="2952"/>
                </a:lnTo>
                <a:lnTo>
                  <a:pt x="38100" y="0"/>
                </a:lnTo>
                <a:lnTo>
                  <a:pt x="2232659" y="0"/>
                </a:lnTo>
                <a:lnTo>
                  <a:pt x="2246971" y="2952"/>
                </a:lnTo>
                <a:lnTo>
                  <a:pt x="2259139" y="11049"/>
                </a:lnTo>
                <a:lnTo>
                  <a:pt x="2267592" y="23145"/>
                </a:lnTo>
                <a:lnTo>
                  <a:pt x="2270759" y="38100"/>
                </a:lnTo>
                <a:lnTo>
                  <a:pt x="2270759" y="998220"/>
                </a:lnTo>
                <a:lnTo>
                  <a:pt x="2267592" y="1013174"/>
                </a:lnTo>
                <a:lnTo>
                  <a:pt x="2259139" y="1025271"/>
                </a:lnTo>
                <a:lnTo>
                  <a:pt x="2246971" y="1033367"/>
                </a:lnTo>
                <a:lnTo>
                  <a:pt x="2232659" y="1036320"/>
                </a:lnTo>
                <a:lnTo>
                  <a:pt x="38100" y="1036320"/>
                </a:lnTo>
                <a:lnTo>
                  <a:pt x="23788" y="1033367"/>
                </a:lnTo>
                <a:lnTo>
                  <a:pt x="11620" y="1025271"/>
                </a:lnTo>
                <a:lnTo>
                  <a:pt x="3167" y="1013174"/>
                </a:lnTo>
                <a:lnTo>
                  <a:pt x="0" y="998220"/>
                </a:lnTo>
                <a:lnTo>
                  <a:pt x="0" y="3810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48588" y="2767075"/>
            <a:ext cx="94615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spc="-10" dirty="0">
                <a:latin typeface="Arial"/>
                <a:cs typeface="Arial"/>
              </a:rPr>
              <a:t>Algorithms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9911" y="2440939"/>
            <a:ext cx="5982970" cy="728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5"/>
              </a:spcBef>
            </a:pP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“Eventually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the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0" dirty="0">
                <a:solidFill>
                  <a:srgbClr val="444444"/>
                </a:solidFill>
                <a:latin typeface="Verdana"/>
                <a:cs typeface="Verdana"/>
              </a:rPr>
              <a:t>cost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intelligence,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the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0" dirty="0">
                <a:solidFill>
                  <a:srgbClr val="444444"/>
                </a:solidFill>
                <a:latin typeface="Verdana"/>
                <a:cs typeface="Verdana"/>
              </a:rPr>
              <a:t>cost</a:t>
            </a:r>
            <a:r>
              <a:rPr sz="1500" i="1" spc="-7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85" dirty="0">
                <a:solidFill>
                  <a:srgbClr val="444444"/>
                </a:solidFill>
                <a:latin typeface="Verdana"/>
                <a:cs typeface="Verdana"/>
              </a:rPr>
              <a:t>AI,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will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converge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75" dirty="0">
                <a:solidFill>
                  <a:srgbClr val="444444"/>
                </a:solidFill>
                <a:latin typeface="Verdana"/>
                <a:cs typeface="Verdana"/>
              </a:rPr>
              <a:t>to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25" dirty="0">
                <a:solidFill>
                  <a:srgbClr val="444444"/>
                </a:solidFill>
                <a:latin typeface="Verdana"/>
                <a:cs typeface="Verdana"/>
              </a:rPr>
              <a:t>the </a:t>
            </a:r>
            <a:r>
              <a:rPr sz="1500" i="1" spc="-50" dirty="0">
                <a:solidFill>
                  <a:srgbClr val="444444"/>
                </a:solidFill>
                <a:latin typeface="Verdana"/>
                <a:cs typeface="Verdana"/>
              </a:rPr>
              <a:t>cost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energy. 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And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50" dirty="0">
                <a:solidFill>
                  <a:srgbClr val="444444"/>
                </a:solidFill>
                <a:latin typeface="Verdana"/>
                <a:cs typeface="Verdana"/>
              </a:rPr>
              <a:t>[in</a:t>
            </a:r>
            <a:r>
              <a:rPr sz="1500" i="1" spc="-12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the</a:t>
            </a:r>
            <a:r>
              <a:rPr sz="1500" i="1" spc="-14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end]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it’ll</a:t>
            </a:r>
            <a:r>
              <a:rPr sz="1500" i="1" spc="-12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65" dirty="0">
                <a:solidFill>
                  <a:srgbClr val="444444"/>
                </a:solidFill>
                <a:latin typeface="Verdana"/>
                <a:cs typeface="Verdana"/>
              </a:rPr>
              <a:t>be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70" dirty="0">
                <a:solidFill>
                  <a:srgbClr val="444444"/>
                </a:solidFill>
                <a:latin typeface="Verdana"/>
                <a:cs typeface="Verdana"/>
              </a:rPr>
              <a:t>how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much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 you </a:t>
            </a:r>
            <a:r>
              <a:rPr sz="1500" i="1" spc="-75" dirty="0">
                <a:solidFill>
                  <a:srgbClr val="444444"/>
                </a:solidFill>
                <a:latin typeface="Verdana"/>
                <a:cs typeface="Verdana"/>
              </a:rPr>
              <a:t>can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have </a:t>
            </a:r>
            <a:r>
              <a:rPr sz="1500" i="1" spc="-25" dirty="0">
                <a:solidFill>
                  <a:srgbClr val="444444"/>
                </a:solidFill>
                <a:latin typeface="Verdana"/>
                <a:cs typeface="Verdana"/>
              </a:rPr>
              <a:t>the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abundance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4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it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will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65" dirty="0">
                <a:solidFill>
                  <a:srgbClr val="444444"/>
                </a:solidFill>
                <a:latin typeface="Verdana"/>
                <a:cs typeface="Verdana"/>
              </a:rPr>
              <a:t>be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limited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by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the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abundance </a:t>
            </a:r>
            <a:r>
              <a:rPr sz="1500" i="1" spc="-4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" dirty="0">
                <a:solidFill>
                  <a:srgbClr val="444444"/>
                </a:solidFill>
                <a:latin typeface="Verdana"/>
                <a:cs typeface="Verdana"/>
              </a:rPr>
              <a:t>energy.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59911" y="3379724"/>
            <a:ext cx="5935980" cy="728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2699"/>
              </a:lnSpc>
              <a:spcBef>
                <a:spcPts val="85"/>
              </a:spcBef>
            </a:pP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“So,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in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terms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long-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term</a:t>
            </a:r>
            <a:r>
              <a:rPr sz="1500" i="1" spc="-7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strategic</a:t>
            </a:r>
            <a:r>
              <a:rPr sz="1500" i="1" spc="-7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investments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 for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the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70" dirty="0">
                <a:solidFill>
                  <a:srgbClr val="444444"/>
                </a:solidFill>
                <a:latin typeface="Verdana"/>
                <a:cs typeface="Verdana"/>
              </a:rPr>
              <a:t>US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to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40" dirty="0">
                <a:solidFill>
                  <a:srgbClr val="444444"/>
                </a:solidFill>
                <a:latin typeface="Verdana"/>
                <a:cs typeface="Verdana"/>
              </a:rPr>
              <a:t>make,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345" dirty="0">
                <a:solidFill>
                  <a:srgbClr val="444444"/>
                </a:solidFill>
                <a:latin typeface="Verdana"/>
                <a:cs typeface="Verdana"/>
              </a:rPr>
              <a:t>I</a:t>
            </a:r>
            <a:r>
              <a:rPr sz="1500" i="1" spc="-70" dirty="0">
                <a:solidFill>
                  <a:srgbClr val="444444"/>
                </a:solidFill>
                <a:latin typeface="Verdana"/>
                <a:cs typeface="Verdana"/>
              </a:rPr>
              <a:t> can’t </a:t>
            </a:r>
            <a:r>
              <a:rPr sz="1500" i="1" spc="-120" dirty="0">
                <a:solidFill>
                  <a:srgbClr val="444444"/>
                </a:solidFill>
                <a:latin typeface="Verdana"/>
                <a:cs typeface="Verdana"/>
              </a:rPr>
              <a:t>think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45" dirty="0">
                <a:solidFill>
                  <a:srgbClr val="444444"/>
                </a:solidFill>
                <a:latin typeface="Verdana"/>
                <a:cs typeface="Verdana"/>
              </a:rPr>
              <a:t>of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anything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20" dirty="0">
                <a:solidFill>
                  <a:srgbClr val="444444"/>
                </a:solidFill>
                <a:latin typeface="Verdana"/>
                <a:cs typeface="Verdana"/>
              </a:rPr>
              <a:t>more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important</a:t>
            </a:r>
            <a:r>
              <a:rPr sz="1500" i="1" spc="-7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than</a:t>
            </a:r>
            <a:r>
              <a:rPr sz="1500" i="1" spc="-10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" dirty="0">
                <a:solidFill>
                  <a:srgbClr val="444444"/>
                </a:solidFill>
                <a:latin typeface="Verdana"/>
                <a:cs typeface="Verdana"/>
              </a:rPr>
              <a:t>energy.”</a:t>
            </a:r>
            <a:endParaRPr sz="1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500" i="1" spc="-40" dirty="0">
                <a:solidFill>
                  <a:srgbClr val="444444"/>
                </a:solidFill>
                <a:latin typeface="Verdana"/>
                <a:cs typeface="Verdana"/>
              </a:rPr>
              <a:t>-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45" dirty="0">
                <a:solidFill>
                  <a:srgbClr val="444444"/>
                </a:solidFill>
                <a:latin typeface="Verdana"/>
                <a:cs typeface="Verdana"/>
              </a:rPr>
              <a:t>Sam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Altman,</a:t>
            </a:r>
            <a:r>
              <a:rPr sz="1500" i="1" spc="-9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CEO,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" dirty="0">
                <a:solidFill>
                  <a:srgbClr val="444444"/>
                </a:solidFill>
                <a:latin typeface="Verdana"/>
                <a:cs typeface="Verdana"/>
              </a:rPr>
              <a:t>OpenAI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59911" y="4601971"/>
            <a:ext cx="5949950" cy="728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2699"/>
              </a:lnSpc>
              <a:spcBef>
                <a:spcPts val="85"/>
              </a:spcBef>
            </a:pP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"Then,</a:t>
            </a:r>
            <a:r>
              <a:rPr sz="1500" i="1" spc="-15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the</a:t>
            </a:r>
            <a:r>
              <a:rPr sz="1500" i="1" spc="-14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next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shortage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will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44444"/>
                </a:solidFill>
                <a:latin typeface="Verdana"/>
                <a:cs typeface="Verdana"/>
              </a:rPr>
              <a:t>be</a:t>
            </a:r>
            <a:r>
              <a:rPr sz="1500" i="1" spc="-16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electricity.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70" dirty="0">
                <a:solidFill>
                  <a:srgbClr val="444444"/>
                </a:solidFill>
                <a:latin typeface="Verdana"/>
                <a:cs typeface="Verdana"/>
              </a:rPr>
              <a:t>They</a:t>
            </a:r>
            <a:r>
              <a:rPr sz="1500" i="1" spc="-13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65" dirty="0">
                <a:solidFill>
                  <a:srgbClr val="444444"/>
                </a:solidFill>
                <a:latin typeface="Verdana"/>
                <a:cs typeface="Verdana"/>
              </a:rPr>
              <a:t>won't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60" dirty="0">
                <a:solidFill>
                  <a:srgbClr val="444444"/>
                </a:solidFill>
                <a:latin typeface="Verdana"/>
                <a:cs typeface="Verdana"/>
              </a:rPr>
              <a:t>be</a:t>
            </a:r>
            <a:r>
              <a:rPr sz="1500" i="1" spc="-16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able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to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find</a:t>
            </a:r>
            <a:r>
              <a:rPr sz="1500" i="1" spc="-4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enough</a:t>
            </a:r>
            <a:r>
              <a:rPr sz="1500" i="1" spc="-13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electricity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to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run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all</a:t>
            </a:r>
            <a:r>
              <a:rPr sz="1500" i="1" spc="-14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the</a:t>
            </a:r>
            <a:r>
              <a:rPr sz="1500" i="1" spc="-14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chips.</a:t>
            </a:r>
            <a:r>
              <a:rPr sz="1500" i="1" spc="-14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295" dirty="0">
                <a:solidFill>
                  <a:srgbClr val="444444"/>
                </a:solidFill>
                <a:latin typeface="Verdana"/>
                <a:cs typeface="Verdana"/>
              </a:rPr>
              <a:t>I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think</a:t>
            </a:r>
            <a:r>
              <a:rPr sz="1500" i="1" spc="-13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next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year,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you'll</a:t>
            </a:r>
            <a:r>
              <a:rPr sz="1500" i="1" spc="-14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55" dirty="0">
                <a:solidFill>
                  <a:srgbClr val="444444"/>
                </a:solidFill>
                <a:latin typeface="Verdana"/>
                <a:cs typeface="Verdana"/>
              </a:rPr>
              <a:t>see</a:t>
            </a:r>
            <a:r>
              <a:rPr sz="1500" i="1" spc="-16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they</a:t>
            </a:r>
            <a:r>
              <a:rPr sz="1500" i="1" spc="-6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20" dirty="0">
                <a:solidFill>
                  <a:srgbClr val="444444"/>
                </a:solidFill>
                <a:latin typeface="Verdana"/>
                <a:cs typeface="Verdana"/>
              </a:rPr>
              <a:t>just</a:t>
            </a:r>
            <a:r>
              <a:rPr sz="1500" i="1" spc="-15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60" dirty="0">
                <a:solidFill>
                  <a:srgbClr val="444444"/>
                </a:solidFill>
                <a:latin typeface="Verdana"/>
                <a:cs typeface="Verdana"/>
              </a:rPr>
              <a:t>can't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find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enough</a:t>
            </a:r>
            <a:r>
              <a:rPr sz="1500" i="1" spc="-13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electricity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to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run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all</a:t>
            </a:r>
            <a:r>
              <a:rPr sz="1500" i="1" spc="-14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the</a:t>
            </a:r>
            <a:r>
              <a:rPr sz="1500" i="1" spc="-14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0" dirty="0">
                <a:solidFill>
                  <a:srgbClr val="444444"/>
                </a:solidFill>
                <a:latin typeface="Verdana"/>
                <a:cs typeface="Verdana"/>
              </a:rPr>
              <a:t>chips.”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59911" y="5540756"/>
            <a:ext cx="1882139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i="1" spc="-40" dirty="0">
                <a:solidFill>
                  <a:srgbClr val="444444"/>
                </a:solidFill>
                <a:latin typeface="Verdana"/>
                <a:cs typeface="Verdana"/>
              </a:rPr>
              <a:t>-</a:t>
            </a:r>
            <a:r>
              <a:rPr sz="1500" i="1" spc="-13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00" dirty="0">
                <a:solidFill>
                  <a:srgbClr val="444444"/>
                </a:solidFill>
                <a:latin typeface="Verdana"/>
                <a:cs typeface="Verdana"/>
              </a:rPr>
              <a:t>Elon</a:t>
            </a:r>
            <a:r>
              <a:rPr sz="1500" i="1" spc="-125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90" dirty="0">
                <a:solidFill>
                  <a:srgbClr val="444444"/>
                </a:solidFill>
                <a:latin typeface="Verdana"/>
                <a:cs typeface="Verdana"/>
              </a:rPr>
              <a:t>Musk,</a:t>
            </a:r>
            <a:r>
              <a:rPr sz="1500" i="1" spc="-114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85" dirty="0">
                <a:solidFill>
                  <a:srgbClr val="444444"/>
                </a:solidFill>
                <a:latin typeface="Verdana"/>
                <a:cs typeface="Verdana"/>
              </a:rPr>
              <a:t>CEO,</a:t>
            </a:r>
            <a:r>
              <a:rPr sz="1500" i="1" spc="-120" dirty="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sz="1500" i="1" spc="-110" dirty="0">
                <a:solidFill>
                  <a:srgbClr val="444444"/>
                </a:solidFill>
                <a:latin typeface="Verdana"/>
                <a:cs typeface="Verdana"/>
              </a:rPr>
              <a:t>xAI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6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/>
              <a:t>To</a:t>
            </a:r>
            <a:r>
              <a:rPr spc="-195" dirty="0"/>
              <a:t> </a:t>
            </a:r>
            <a:r>
              <a:rPr spc="-25" dirty="0"/>
              <a:t>scale,</a:t>
            </a:r>
            <a:r>
              <a:rPr spc="-170" dirty="0"/>
              <a:t> </a:t>
            </a:r>
            <a:r>
              <a:rPr spc="-30" dirty="0"/>
              <a:t>data</a:t>
            </a:r>
            <a:r>
              <a:rPr spc="-215" dirty="0"/>
              <a:t> </a:t>
            </a:r>
            <a:r>
              <a:rPr spc="-10" dirty="0"/>
              <a:t>centers</a:t>
            </a:r>
            <a:r>
              <a:rPr spc="-180" dirty="0"/>
              <a:t> </a:t>
            </a:r>
            <a:r>
              <a:rPr spc="-50" dirty="0"/>
              <a:t>are</a:t>
            </a:r>
            <a:r>
              <a:rPr spc="-200" dirty="0"/>
              <a:t> </a:t>
            </a:r>
            <a:r>
              <a:rPr spc="-55" dirty="0"/>
              <a:t>relying</a:t>
            </a:r>
            <a:r>
              <a:rPr spc="-175" dirty="0"/>
              <a:t> </a:t>
            </a:r>
            <a:r>
              <a:rPr spc="-30" dirty="0"/>
              <a:t>on</a:t>
            </a:r>
            <a:r>
              <a:rPr spc="-165" dirty="0"/>
              <a:t> </a:t>
            </a:r>
            <a:r>
              <a:rPr spc="-45" dirty="0"/>
              <a:t>clean,</a:t>
            </a:r>
            <a:r>
              <a:rPr spc="-165" dirty="0"/>
              <a:t> </a:t>
            </a:r>
            <a:r>
              <a:rPr dirty="0"/>
              <a:t>safe</a:t>
            </a:r>
            <a:r>
              <a:rPr spc="-200" dirty="0"/>
              <a:t> </a:t>
            </a:r>
            <a:r>
              <a:rPr spc="-45" dirty="0"/>
              <a:t>nuclear</a:t>
            </a:r>
            <a:r>
              <a:rPr spc="-180" dirty="0"/>
              <a:t> </a:t>
            </a:r>
            <a:r>
              <a:rPr spc="-10" dirty="0"/>
              <a:t>power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56793" y="2349245"/>
            <a:ext cx="3014980" cy="3279775"/>
            <a:chOff x="256793" y="2349245"/>
            <a:chExt cx="3014980" cy="327977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27" y="2354579"/>
              <a:ext cx="3000755" cy="326745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62127" y="2354579"/>
              <a:ext cx="3004185" cy="3268979"/>
            </a:xfrm>
            <a:custGeom>
              <a:avLst/>
              <a:gdLst/>
              <a:ahLst/>
              <a:cxnLst/>
              <a:rect l="l" t="t" r="r" b="b"/>
              <a:pathLst>
                <a:path w="3004185" h="3268979">
                  <a:moveTo>
                    <a:pt x="0" y="0"/>
                  </a:moveTo>
                  <a:lnTo>
                    <a:pt x="3003804" y="0"/>
                  </a:lnTo>
                  <a:lnTo>
                    <a:pt x="3003804" y="3268980"/>
                  </a:lnTo>
                  <a:lnTo>
                    <a:pt x="0" y="326898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448050" y="2349245"/>
            <a:ext cx="3093720" cy="3279775"/>
            <a:chOff x="3448050" y="2349245"/>
            <a:chExt cx="3093720" cy="32797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4908" y="2391993"/>
              <a:ext cx="3083051" cy="32300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453383" y="2354579"/>
              <a:ext cx="3083560" cy="3268979"/>
            </a:xfrm>
            <a:custGeom>
              <a:avLst/>
              <a:gdLst/>
              <a:ahLst/>
              <a:cxnLst/>
              <a:rect l="l" t="t" r="r" b="b"/>
              <a:pathLst>
                <a:path w="3083559" h="3268979">
                  <a:moveTo>
                    <a:pt x="0" y="0"/>
                  </a:moveTo>
                  <a:lnTo>
                    <a:pt x="3083051" y="0"/>
                  </a:lnTo>
                  <a:lnTo>
                    <a:pt x="3083051" y="3268980"/>
                  </a:lnTo>
                  <a:lnTo>
                    <a:pt x="0" y="326898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710933" y="2349245"/>
            <a:ext cx="3093720" cy="3284220"/>
            <a:chOff x="6710933" y="2349245"/>
            <a:chExt cx="3093720" cy="328422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4272" y="2387840"/>
              <a:ext cx="2925159" cy="32262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716267" y="2354579"/>
              <a:ext cx="3083560" cy="3274060"/>
            </a:xfrm>
            <a:custGeom>
              <a:avLst/>
              <a:gdLst/>
              <a:ahLst/>
              <a:cxnLst/>
              <a:rect l="l" t="t" r="r" b="b"/>
              <a:pathLst>
                <a:path w="3083559" h="3274060">
                  <a:moveTo>
                    <a:pt x="0" y="0"/>
                  </a:moveTo>
                  <a:lnTo>
                    <a:pt x="3083052" y="0"/>
                  </a:lnTo>
                  <a:lnTo>
                    <a:pt x="3083052" y="3273552"/>
                  </a:lnTo>
                  <a:lnTo>
                    <a:pt x="0" y="3273552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7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5" dirty="0"/>
              <a:t>Leadership</a:t>
            </a:r>
            <a:r>
              <a:rPr spc="-190" dirty="0"/>
              <a:t> </a:t>
            </a:r>
            <a:r>
              <a:rPr spc="-85" dirty="0"/>
              <a:t>in</a:t>
            </a:r>
            <a:r>
              <a:rPr spc="-155" dirty="0"/>
              <a:t> </a:t>
            </a:r>
            <a:r>
              <a:rPr spc="-35" dirty="0"/>
              <a:t>nuclear</a:t>
            </a:r>
            <a:r>
              <a:rPr spc="-170" dirty="0"/>
              <a:t> </a:t>
            </a:r>
            <a:r>
              <a:rPr spc="-30" dirty="0"/>
              <a:t>energy</a:t>
            </a:r>
            <a:r>
              <a:rPr spc="-215" dirty="0"/>
              <a:t> </a:t>
            </a:r>
            <a:r>
              <a:rPr spc="-40" dirty="0"/>
              <a:t>therefore</a:t>
            </a:r>
            <a:r>
              <a:rPr spc="-190" dirty="0"/>
              <a:t> </a:t>
            </a:r>
            <a:r>
              <a:rPr spc="-20" dirty="0"/>
              <a:t>enables</a:t>
            </a:r>
            <a:r>
              <a:rPr spc="-170" dirty="0"/>
              <a:t> </a:t>
            </a:r>
            <a:r>
              <a:rPr spc="-35" dirty="0"/>
              <a:t>leadership</a:t>
            </a:r>
            <a:r>
              <a:rPr spc="-185" dirty="0"/>
              <a:t> </a:t>
            </a:r>
            <a:r>
              <a:rPr spc="-90" dirty="0"/>
              <a:t>in</a:t>
            </a:r>
            <a:r>
              <a:rPr spc="-185" dirty="0"/>
              <a:t> </a:t>
            </a:r>
            <a:r>
              <a:rPr spc="-25" dirty="0"/>
              <a:t>AI</a:t>
            </a:r>
          </a:p>
        </p:txBody>
      </p:sp>
      <p:sp>
        <p:nvSpPr>
          <p:cNvPr id="6" name="object 6"/>
          <p:cNvSpPr/>
          <p:nvPr/>
        </p:nvSpPr>
        <p:spPr>
          <a:xfrm>
            <a:off x="6208776" y="2980944"/>
            <a:ext cx="1606550" cy="1812289"/>
          </a:xfrm>
          <a:custGeom>
            <a:avLst/>
            <a:gdLst/>
            <a:ahLst/>
            <a:cxnLst/>
            <a:rect l="l" t="t" r="r" b="b"/>
            <a:pathLst>
              <a:path w="1606550" h="1812289">
                <a:moveTo>
                  <a:pt x="1575816" y="1812036"/>
                </a:moveTo>
                <a:lnTo>
                  <a:pt x="30480" y="1812036"/>
                </a:lnTo>
                <a:lnTo>
                  <a:pt x="18645" y="1809630"/>
                </a:lnTo>
                <a:lnTo>
                  <a:pt x="8953" y="1803082"/>
                </a:lnTo>
                <a:lnTo>
                  <a:pt x="2405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05" y="19931"/>
                </a:lnTo>
                <a:lnTo>
                  <a:pt x="8953" y="9715"/>
                </a:lnTo>
                <a:lnTo>
                  <a:pt x="18645" y="2643"/>
                </a:lnTo>
                <a:lnTo>
                  <a:pt x="30480" y="0"/>
                </a:lnTo>
                <a:lnTo>
                  <a:pt x="1575816" y="0"/>
                </a:lnTo>
                <a:lnTo>
                  <a:pt x="1587650" y="2643"/>
                </a:lnTo>
                <a:lnTo>
                  <a:pt x="1597342" y="9715"/>
                </a:lnTo>
                <a:lnTo>
                  <a:pt x="1603890" y="19931"/>
                </a:lnTo>
                <a:lnTo>
                  <a:pt x="1606295" y="32003"/>
                </a:lnTo>
                <a:lnTo>
                  <a:pt x="1606295" y="1781555"/>
                </a:lnTo>
                <a:lnTo>
                  <a:pt x="1603890" y="1793390"/>
                </a:lnTo>
                <a:lnTo>
                  <a:pt x="1597342" y="1803082"/>
                </a:lnTo>
                <a:lnTo>
                  <a:pt x="1587650" y="1809630"/>
                </a:lnTo>
                <a:lnTo>
                  <a:pt x="1575816" y="1812036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05736" y="4207186"/>
            <a:ext cx="716280" cy="4826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0"/>
              </a:spcBef>
            </a:pPr>
            <a:r>
              <a:rPr sz="1600" spc="-20" dirty="0">
                <a:latin typeface="Tahoma"/>
                <a:cs typeface="Tahoma"/>
              </a:rPr>
              <a:t>Data </a:t>
            </a:r>
            <a:r>
              <a:rPr sz="1600" spc="-10" dirty="0">
                <a:latin typeface="Tahoma"/>
                <a:cs typeface="Tahoma"/>
              </a:rPr>
              <a:t>Centers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45279" y="2980944"/>
            <a:ext cx="1607820" cy="1812289"/>
          </a:xfrm>
          <a:custGeom>
            <a:avLst/>
            <a:gdLst/>
            <a:ahLst/>
            <a:cxnLst/>
            <a:rect l="l" t="t" r="r" b="b"/>
            <a:pathLst>
              <a:path w="1607820" h="1812289">
                <a:moveTo>
                  <a:pt x="1575816" y="1812036"/>
                </a:moveTo>
                <a:lnTo>
                  <a:pt x="30480" y="1812036"/>
                </a:lnTo>
                <a:lnTo>
                  <a:pt x="18645" y="1809630"/>
                </a:lnTo>
                <a:lnTo>
                  <a:pt x="8953" y="1803082"/>
                </a:lnTo>
                <a:lnTo>
                  <a:pt x="2405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05" y="19931"/>
                </a:lnTo>
                <a:lnTo>
                  <a:pt x="8953" y="9715"/>
                </a:lnTo>
                <a:lnTo>
                  <a:pt x="18645" y="2643"/>
                </a:lnTo>
                <a:lnTo>
                  <a:pt x="30480" y="0"/>
                </a:lnTo>
                <a:lnTo>
                  <a:pt x="1575816" y="0"/>
                </a:lnTo>
                <a:lnTo>
                  <a:pt x="1588531" y="2643"/>
                </a:lnTo>
                <a:lnTo>
                  <a:pt x="1598676" y="9715"/>
                </a:lnTo>
                <a:lnTo>
                  <a:pt x="1605391" y="19931"/>
                </a:lnTo>
                <a:lnTo>
                  <a:pt x="1607820" y="32003"/>
                </a:lnTo>
                <a:lnTo>
                  <a:pt x="1607820" y="1781555"/>
                </a:lnTo>
                <a:lnTo>
                  <a:pt x="1605391" y="1793390"/>
                </a:lnTo>
                <a:lnTo>
                  <a:pt x="1598676" y="1803082"/>
                </a:lnTo>
                <a:lnTo>
                  <a:pt x="1588531" y="1809630"/>
                </a:lnTo>
                <a:lnTo>
                  <a:pt x="1575816" y="1812036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42320" y="4207186"/>
            <a:ext cx="801370" cy="4826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0"/>
              </a:spcBef>
            </a:pPr>
            <a:r>
              <a:rPr sz="1600" spc="-10" dirty="0">
                <a:latin typeface="Tahoma"/>
                <a:cs typeface="Tahoma"/>
              </a:rPr>
              <a:t>Nuclear Reactors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94020" y="3640835"/>
            <a:ext cx="490855" cy="492759"/>
          </a:xfrm>
          <a:custGeom>
            <a:avLst/>
            <a:gdLst/>
            <a:ahLst/>
            <a:cxnLst/>
            <a:rect l="l" t="t" r="r" b="b"/>
            <a:pathLst>
              <a:path w="490854" h="492760">
                <a:moveTo>
                  <a:pt x="245364" y="492252"/>
                </a:moveTo>
                <a:lnTo>
                  <a:pt x="0" y="246888"/>
                </a:lnTo>
                <a:lnTo>
                  <a:pt x="245364" y="0"/>
                </a:lnTo>
                <a:lnTo>
                  <a:pt x="490728" y="246888"/>
                </a:lnTo>
                <a:lnTo>
                  <a:pt x="245364" y="492252"/>
                </a:lnTo>
                <a:close/>
              </a:path>
            </a:pathLst>
          </a:custGeom>
          <a:solidFill>
            <a:srgbClr val="D6D6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35124" y="2980944"/>
            <a:ext cx="1607820" cy="1812289"/>
          </a:xfrm>
          <a:custGeom>
            <a:avLst/>
            <a:gdLst/>
            <a:ahLst/>
            <a:cxnLst/>
            <a:rect l="l" t="t" r="r" b="b"/>
            <a:pathLst>
              <a:path w="1607820" h="1812289">
                <a:moveTo>
                  <a:pt x="1575816" y="1812036"/>
                </a:moveTo>
                <a:lnTo>
                  <a:pt x="30480" y="1812036"/>
                </a:lnTo>
                <a:lnTo>
                  <a:pt x="18645" y="1809630"/>
                </a:lnTo>
                <a:lnTo>
                  <a:pt x="8953" y="1803082"/>
                </a:lnTo>
                <a:lnTo>
                  <a:pt x="2405" y="1793390"/>
                </a:lnTo>
                <a:lnTo>
                  <a:pt x="0" y="1781555"/>
                </a:lnTo>
                <a:lnTo>
                  <a:pt x="0" y="32003"/>
                </a:lnTo>
                <a:lnTo>
                  <a:pt x="2405" y="19931"/>
                </a:lnTo>
                <a:lnTo>
                  <a:pt x="8953" y="9715"/>
                </a:lnTo>
                <a:lnTo>
                  <a:pt x="18645" y="2643"/>
                </a:lnTo>
                <a:lnTo>
                  <a:pt x="30480" y="0"/>
                </a:lnTo>
                <a:lnTo>
                  <a:pt x="1575816" y="0"/>
                </a:lnTo>
                <a:lnTo>
                  <a:pt x="1588531" y="2643"/>
                </a:lnTo>
                <a:lnTo>
                  <a:pt x="1598676" y="9715"/>
                </a:lnTo>
                <a:lnTo>
                  <a:pt x="1605391" y="19931"/>
                </a:lnTo>
                <a:lnTo>
                  <a:pt x="1607820" y="32003"/>
                </a:lnTo>
                <a:lnTo>
                  <a:pt x="1607820" y="1781555"/>
                </a:lnTo>
                <a:lnTo>
                  <a:pt x="1605391" y="1793390"/>
                </a:lnTo>
                <a:lnTo>
                  <a:pt x="1598676" y="1803082"/>
                </a:lnTo>
                <a:lnTo>
                  <a:pt x="1588531" y="1809630"/>
                </a:lnTo>
                <a:lnTo>
                  <a:pt x="1575816" y="1812036"/>
                </a:lnTo>
                <a:close/>
              </a:path>
            </a:pathLst>
          </a:custGeom>
          <a:solidFill>
            <a:srgbClr val="447B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232139" y="4207186"/>
            <a:ext cx="697865" cy="4826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1680"/>
              </a:lnSpc>
              <a:spcBef>
                <a:spcPts val="350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Nuclear 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Fuel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83864" y="3640835"/>
            <a:ext cx="490855" cy="492759"/>
          </a:xfrm>
          <a:custGeom>
            <a:avLst/>
            <a:gdLst/>
            <a:ahLst/>
            <a:cxnLst/>
            <a:rect l="l" t="t" r="r" b="b"/>
            <a:pathLst>
              <a:path w="490854" h="492760">
                <a:moveTo>
                  <a:pt x="245363" y="492252"/>
                </a:moveTo>
                <a:lnTo>
                  <a:pt x="0" y="246888"/>
                </a:lnTo>
                <a:lnTo>
                  <a:pt x="245363" y="0"/>
                </a:lnTo>
                <a:lnTo>
                  <a:pt x="490727" y="246888"/>
                </a:lnTo>
                <a:lnTo>
                  <a:pt x="245363" y="492252"/>
                </a:lnTo>
                <a:close/>
              </a:path>
            </a:pathLst>
          </a:custGeom>
          <a:solidFill>
            <a:srgbClr val="447B9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8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20" dirty="0"/>
              <a:t>The</a:t>
            </a:r>
            <a:r>
              <a:rPr spc="-200" dirty="0"/>
              <a:t> </a:t>
            </a:r>
            <a:r>
              <a:rPr spc="-30" dirty="0"/>
              <a:t>DOE</a:t>
            </a:r>
            <a:r>
              <a:rPr spc="-170" dirty="0"/>
              <a:t> </a:t>
            </a:r>
            <a:r>
              <a:rPr dirty="0"/>
              <a:t>picked</a:t>
            </a:r>
            <a:r>
              <a:rPr spc="-165" dirty="0"/>
              <a:t> </a:t>
            </a:r>
            <a:r>
              <a:rPr dirty="0"/>
              <a:t>Paudcah</a:t>
            </a:r>
            <a:r>
              <a:rPr spc="-180" dirty="0"/>
              <a:t> </a:t>
            </a:r>
            <a:r>
              <a:rPr dirty="0"/>
              <a:t>as</a:t>
            </a:r>
            <a:r>
              <a:rPr spc="-175" dirty="0"/>
              <a:t> </a:t>
            </a:r>
            <a:r>
              <a:rPr spc="-25" dirty="0"/>
              <a:t>one</a:t>
            </a:r>
            <a:r>
              <a:rPr spc="-175" dirty="0"/>
              <a:t> </a:t>
            </a:r>
            <a:r>
              <a:rPr spc="-10" dirty="0"/>
              <a:t>of</a:t>
            </a:r>
            <a:r>
              <a:rPr spc="-170" dirty="0"/>
              <a:t> </a:t>
            </a:r>
            <a:r>
              <a:rPr spc="-55" dirty="0"/>
              <a:t>four</a:t>
            </a:r>
            <a:r>
              <a:rPr spc="-180" dirty="0"/>
              <a:t> </a:t>
            </a:r>
            <a:r>
              <a:rPr spc="-200" dirty="0"/>
              <a:t>AI</a:t>
            </a:r>
            <a:r>
              <a:rPr spc="-155" dirty="0"/>
              <a:t> </a:t>
            </a:r>
            <a:r>
              <a:rPr spc="-50" dirty="0"/>
              <a:t>infrastructure</a:t>
            </a:r>
            <a:r>
              <a:rPr spc="-229" dirty="0"/>
              <a:t> </a:t>
            </a:r>
            <a:r>
              <a:rPr spc="-10" dirty="0"/>
              <a:t>sites…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945130" y="2279141"/>
            <a:ext cx="4170045" cy="3790315"/>
            <a:chOff x="2945130" y="2279141"/>
            <a:chExt cx="4170045" cy="37903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18483" y="2317725"/>
              <a:ext cx="4056205" cy="374474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50464" y="2284475"/>
              <a:ext cx="4159250" cy="3779520"/>
            </a:xfrm>
            <a:custGeom>
              <a:avLst/>
              <a:gdLst/>
              <a:ahLst/>
              <a:cxnLst/>
              <a:rect l="l" t="t" r="r" b="b"/>
              <a:pathLst>
                <a:path w="4159250" h="3779520">
                  <a:moveTo>
                    <a:pt x="0" y="0"/>
                  </a:moveTo>
                  <a:lnTo>
                    <a:pt x="4158996" y="0"/>
                  </a:lnTo>
                  <a:lnTo>
                    <a:pt x="4158996" y="3779520"/>
                  </a:lnTo>
                  <a:lnTo>
                    <a:pt x="0" y="377952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769" y="1215613"/>
            <a:ext cx="121729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ourier New"/>
                <a:cs typeface="Courier New"/>
              </a:rPr>
              <a:t>Fueling</a:t>
            </a:r>
            <a:r>
              <a:rPr sz="700" spc="-15" dirty="0">
                <a:latin typeface="Courier New"/>
                <a:cs typeface="Courier New"/>
              </a:rPr>
              <a:t> </a:t>
            </a:r>
            <a:r>
              <a:rPr sz="700" dirty="0">
                <a:latin typeface="Courier New"/>
                <a:cs typeface="Courier New"/>
              </a:rPr>
              <a:t>American</a:t>
            </a:r>
            <a:r>
              <a:rPr sz="700" spc="-10" dirty="0">
                <a:latin typeface="Courier New"/>
                <a:cs typeface="Courier New"/>
              </a:rPr>
              <a:t> </a:t>
            </a:r>
            <a:r>
              <a:rPr sz="700" spc="-20" dirty="0">
                <a:latin typeface="Courier New"/>
                <a:cs typeface="Courier New"/>
              </a:rPr>
              <a:t>Power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0500" y="1443227"/>
            <a:ext cx="9665335" cy="0"/>
          </a:xfrm>
          <a:custGeom>
            <a:avLst/>
            <a:gdLst/>
            <a:ahLst/>
            <a:cxnLst/>
            <a:rect l="l" t="t" r="r" b="b"/>
            <a:pathLst>
              <a:path w="9665335">
                <a:moveTo>
                  <a:pt x="0" y="0"/>
                </a:moveTo>
                <a:lnTo>
                  <a:pt x="9665207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88125" y="1215613"/>
            <a:ext cx="8064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50" dirty="0">
                <a:latin typeface="Courier New"/>
                <a:cs typeface="Courier New"/>
              </a:rPr>
              <a:t>9</a:t>
            </a:r>
            <a:endParaRPr sz="700"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30" dirty="0"/>
              <a:t>….because</a:t>
            </a:r>
            <a:r>
              <a:rPr spc="-175" dirty="0"/>
              <a:t> </a:t>
            </a:r>
            <a:r>
              <a:rPr spc="-90" dirty="0"/>
              <a:t>it</a:t>
            </a:r>
            <a:r>
              <a:rPr spc="-185" dirty="0"/>
              <a:t> </a:t>
            </a:r>
            <a:r>
              <a:rPr dirty="0"/>
              <a:t>has</a:t>
            </a:r>
            <a:r>
              <a:rPr spc="-210" dirty="0"/>
              <a:t> </a:t>
            </a:r>
            <a:r>
              <a:rPr spc="-25" dirty="0"/>
              <a:t>most</a:t>
            </a:r>
            <a:r>
              <a:rPr spc="-185" dirty="0"/>
              <a:t> </a:t>
            </a:r>
            <a:r>
              <a:rPr spc="-10" dirty="0"/>
              <a:t>of</a:t>
            </a:r>
            <a:r>
              <a:rPr spc="-175" dirty="0"/>
              <a:t> </a:t>
            </a:r>
            <a:r>
              <a:rPr spc="-35" dirty="0"/>
              <a:t>the</a:t>
            </a:r>
            <a:r>
              <a:rPr spc="-200" dirty="0"/>
              <a:t> </a:t>
            </a:r>
            <a:r>
              <a:rPr spc="-45" dirty="0"/>
              <a:t>attributes</a:t>
            </a:r>
            <a:r>
              <a:rPr spc="-210" dirty="0"/>
              <a:t> </a:t>
            </a:r>
            <a:r>
              <a:rPr spc="-200" dirty="0"/>
              <a:t>AI</a:t>
            </a:r>
            <a:r>
              <a:rPr spc="-155" dirty="0"/>
              <a:t> </a:t>
            </a:r>
            <a:r>
              <a:rPr spc="-30" dirty="0"/>
              <a:t>data</a:t>
            </a:r>
            <a:r>
              <a:rPr spc="-220" dirty="0"/>
              <a:t> </a:t>
            </a:r>
            <a:r>
              <a:rPr spc="-10" dirty="0"/>
              <a:t>centers</a:t>
            </a:r>
            <a:r>
              <a:rPr spc="-210" dirty="0"/>
              <a:t> </a:t>
            </a:r>
            <a:r>
              <a:rPr spc="-35" dirty="0"/>
              <a:t>look</a:t>
            </a:r>
            <a:r>
              <a:rPr spc="-155" dirty="0"/>
              <a:t> </a:t>
            </a:r>
            <a:r>
              <a:rPr spc="-25" dirty="0"/>
              <a:t>for</a:t>
            </a:r>
          </a:p>
        </p:txBody>
      </p:sp>
      <p:sp>
        <p:nvSpPr>
          <p:cNvPr id="6" name="object 6"/>
          <p:cNvSpPr/>
          <p:nvPr/>
        </p:nvSpPr>
        <p:spPr>
          <a:xfrm>
            <a:off x="515112" y="2906267"/>
            <a:ext cx="4259580" cy="1038225"/>
          </a:xfrm>
          <a:custGeom>
            <a:avLst/>
            <a:gdLst/>
            <a:ahLst/>
            <a:cxnLst/>
            <a:rect l="l" t="t" r="r" b="b"/>
            <a:pathLst>
              <a:path w="4259580" h="1038225">
                <a:moveTo>
                  <a:pt x="0" y="38100"/>
                </a:moveTo>
                <a:lnTo>
                  <a:pt x="2952" y="23145"/>
                </a:lnTo>
                <a:lnTo>
                  <a:pt x="11048" y="11048"/>
                </a:lnTo>
                <a:lnTo>
                  <a:pt x="23145" y="2952"/>
                </a:lnTo>
                <a:lnTo>
                  <a:pt x="38100" y="0"/>
                </a:lnTo>
                <a:lnTo>
                  <a:pt x="4221480" y="0"/>
                </a:lnTo>
                <a:lnTo>
                  <a:pt x="4236434" y="2952"/>
                </a:lnTo>
                <a:lnTo>
                  <a:pt x="4248531" y="11049"/>
                </a:lnTo>
                <a:lnTo>
                  <a:pt x="4256627" y="23145"/>
                </a:lnTo>
                <a:lnTo>
                  <a:pt x="4259580" y="38100"/>
                </a:lnTo>
                <a:lnTo>
                  <a:pt x="4259580" y="999743"/>
                </a:lnTo>
                <a:lnTo>
                  <a:pt x="4256627" y="1014698"/>
                </a:lnTo>
                <a:lnTo>
                  <a:pt x="4248531" y="1026794"/>
                </a:lnTo>
                <a:lnTo>
                  <a:pt x="4236434" y="1034891"/>
                </a:lnTo>
                <a:lnTo>
                  <a:pt x="4221480" y="1037843"/>
                </a:lnTo>
                <a:lnTo>
                  <a:pt x="38100" y="1037843"/>
                </a:lnTo>
                <a:lnTo>
                  <a:pt x="23145" y="1034891"/>
                </a:lnTo>
                <a:lnTo>
                  <a:pt x="11048" y="1026794"/>
                </a:lnTo>
                <a:lnTo>
                  <a:pt x="2952" y="1014698"/>
                </a:lnTo>
                <a:lnTo>
                  <a:pt x="0" y="999743"/>
                </a:lnTo>
                <a:lnTo>
                  <a:pt x="0" y="38100"/>
                </a:lnTo>
                <a:close/>
              </a:path>
            </a:pathLst>
          </a:custGeom>
          <a:ln w="32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5210" y="3254790"/>
            <a:ext cx="73787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10" dirty="0">
                <a:latin typeface="Arial"/>
                <a:cs typeface="Arial"/>
              </a:rPr>
              <a:t>Power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35479" y="3020567"/>
            <a:ext cx="0" cy="737870"/>
          </a:xfrm>
          <a:custGeom>
            <a:avLst/>
            <a:gdLst/>
            <a:ahLst/>
            <a:cxnLst/>
            <a:rect l="l" t="t" r="r" b="b"/>
            <a:pathLst>
              <a:path h="737870">
                <a:moveTo>
                  <a:pt x="0" y="0"/>
                </a:moveTo>
                <a:lnTo>
                  <a:pt x="0" y="73761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075189" y="3335520"/>
            <a:ext cx="245872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Tahoma"/>
                <a:cs typeface="Tahoma"/>
              </a:rPr>
              <a:t>Gigawatt-scale</a:t>
            </a:r>
            <a:r>
              <a:rPr sz="1300" spc="3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energy</a:t>
            </a:r>
            <a:r>
              <a:rPr sz="1300" spc="90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resources</a:t>
            </a:r>
            <a:endParaRPr sz="130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9110" y="4115561"/>
            <a:ext cx="4291965" cy="1068705"/>
            <a:chOff x="499110" y="4115561"/>
            <a:chExt cx="4291965" cy="1068705"/>
          </a:xfrm>
        </p:grpSpPr>
        <p:sp>
          <p:nvSpPr>
            <p:cNvPr id="11" name="object 11"/>
            <p:cNvSpPr/>
            <p:nvPr/>
          </p:nvSpPr>
          <p:spPr>
            <a:xfrm>
              <a:off x="515112" y="4131563"/>
              <a:ext cx="4259580" cy="1036319"/>
            </a:xfrm>
            <a:custGeom>
              <a:avLst/>
              <a:gdLst/>
              <a:ahLst/>
              <a:cxnLst/>
              <a:rect l="l" t="t" r="r" b="b"/>
              <a:pathLst>
                <a:path w="4259580" h="1036320">
                  <a:moveTo>
                    <a:pt x="0" y="38100"/>
                  </a:moveTo>
                  <a:lnTo>
                    <a:pt x="2952" y="23145"/>
                  </a:lnTo>
                  <a:lnTo>
                    <a:pt x="11048" y="11048"/>
                  </a:lnTo>
                  <a:lnTo>
                    <a:pt x="23145" y="2952"/>
                  </a:lnTo>
                  <a:lnTo>
                    <a:pt x="38100" y="0"/>
                  </a:lnTo>
                  <a:lnTo>
                    <a:pt x="4221480" y="0"/>
                  </a:lnTo>
                  <a:lnTo>
                    <a:pt x="4236434" y="2952"/>
                  </a:lnTo>
                  <a:lnTo>
                    <a:pt x="4248531" y="11049"/>
                  </a:lnTo>
                  <a:lnTo>
                    <a:pt x="4256627" y="23145"/>
                  </a:lnTo>
                  <a:lnTo>
                    <a:pt x="4259580" y="38100"/>
                  </a:lnTo>
                  <a:lnTo>
                    <a:pt x="4259580" y="998220"/>
                  </a:lnTo>
                  <a:lnTo>
                    <a:pt x="4256627" y="1013174"/>
                  </a:lnTo>
                  <a:lnTo>
                    <a:pt x="4248531" y="1025271"/>
                  </a:lnTo>
                  <a:lnTo>
                    <a:pt x="4236434" y="1033367"/>
                  </a:lnTo>
                  <a:lnTo>
                    <a:pt x="4221480" y="1036320"/>
                  </a:lnTo>
                  <a:lnTo>
                    <a:pt x="38100" y="1036320"/>
                  </a:lnTo>
                  <a:lnTo>
                    <a:pt x="23145" y="1033367"/>
                  </a:lnTo>
                  <a:lnTo>
                    <a:pt x="11048" y="1025271"/>
                  </a:lnTo>
                  <a:lnTo>
                    <a:pt x="2952" y="1013174"/>
                  </a:lnTo>
                  <a:lnTo>
                    <a:pt x="0" y="998220"/>
                  </a:lnTo>
                  <a:lnTo>
                    <a:pt x="0" y="38100"/>
                  </a:lnTo>
                  <a:close/>
                </a:path>
              </a:pathLst>
            </a:custGeom>
            <a:ln w="3200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35480" y="4245863"/>
              <a:ext cx="0" cy="736600"/>
            </a:xfrm>
            <a:custGeom>
              <a:avLst/>
              <a:gdLst/>
              <a:ahLst/>
              <a:cxnLst/>
              <a:rect l="l" t="t" r="r" b="b"/>
              <a:pathLst>
                <a:path h="736600">
                  <a:moveTo>
                    <a:pt x="0" y="0"/>
                  </a:moveTo>
                  <a:lnTo>
                    <a:pt x="0" y="736091"/>
                  </a:lnTo>
                </a:path>
              </a:pathLst>
            </a:custGeom>
            <a:ln w="1066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6070" y="4461771"/>
            <a:ext cx="415861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30"/>
              </a:spcBef>
              <a:tabLst>
                <a:tab pos="1644650" algn="l"/>
              </a:tabLst>
            </a:pPr>
            <a:r>
              <a:rPr sz="2925" spc="-15" baseline="-4273" dirty="0">
                <a:latin typeface="Arial"/>
                <a:cs typeface="Arial"/>
              </a:rPr>
              <a:t>Water</a:t>
            </a:r>
            <a:r>
              <a:rPr sz="2925" baseline="-4273" dirty="0">
                <a:latin typeface="Arial"/>
                <a:cs typeface="Arial"/>
              </a:rPr>
              <a:t>	</a:t>
            </a:r>
            <a:r>
              <a:rPr sz="1300" dirty="0">
                <a:latin typeface="Tahoma"/>
                <a:cs typeface="Tahoma"/>
              </a:rPr>
              <a:t>Ample</a:t>
            </a:r>
            <a:r>
              <a:rPr sz="1300" spc="-4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water</a:t>
            </a:r>
            <a:r>
              <a:rPr sz="1300" spc="-60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for</a:t>
            </a:r>
            <a:r>
              <a:rPr sz="1300" spc="-2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chip</a:t>
            </a:r>
            <a:r>
              <a:rPr sz="1300" spc="-30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cooling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04460" y="2906267"/>
            <a:ext cx="4259580" cy="1038225"/>
          </a:xfrm>
          <a:custGeom>
            <a:avLst/>
            <a:gdLst/>
            <a:ahLst/>
            <a:cxnLst/>
            <a:rect l="l" t="t" r="r" b="b"/>
            <a:pathLst>
              <a:path w="4259580" h="1038225">
                <a:moveTo>
                  <a:pt x="0" y="38100"/>
                </a:moveTo>
                <a:lnTo>
                  <a:pt x="2952" y="23145"/>
                </a:lnTo>
                <a:lnTo>
                  <a:pt x="11048" y="11048"/>
                </a:lnTo>
                <a:lnTo>
                  <a:pt x="23145" y="2952"/>
                </a:lnTo>
                <a:lnTo>
                  <a:pt x="38100" y="0"/>
                </a:lnTo>
                <a:lnTo>
                  <a:pt x="4221480" y="0"/>
                </a:lnTo>
                <a:lnTo>
                  <a:pt x="4236434" y="2952"/>
                </a:lnTo>
                <a:lnTo>
                  <a:pt x="4248531" y="11049"/>
                </a:lnTo>
                <a:lnTo>
                  <a:pt x="4256627" y="23145"/>
                </a:lnTo>
                <a:lnTo>
                  <a:pt x="4259580" y="38100"/>
                </a:lnTo>
                <a:lnTo>
                  <a:pt x="4259580" y="999743"/>
                </a:lnTo>
                <a:lnTo>
                  <a:pt x="4256627" y="1014698"/>
                </a:lnTo>
                <a:lnTo>
                  <a:pt x="4248531" y="1026794"/>
                </a:lnTo>
                <a:lnTo>
                  <a:pt x="4236434" y="1034891"/>
                </a:lnTo>
                <a:lnTo>
                  <a:pt x="4221480" y="1037843"/>
                </a:lnTo>
                <a:lnTo>
                  <a:pt x="38100" y="1037843"/>
                </a:lnTo>
                <a:lnTo>
                  <a:pt x="23145" y="1034891"/>
                </a:lnTo>
                <a:lnTo>
                  <a:pt x="11048" y="1026794"/>
                </a:lnTo>
                <a:lnTo>
                  <a:pt x="2952" y="1014698"/>
                </a:lnTo>
                <a:lnTo>
                  <a:pt x="0" y="999743"/>
                </a:lnTo>
                <a:lnTo>
                  <a:pt x="0" y="38100"/>
                </a:lnTo>
                <a:close/>
              </a:path>
            </a:pathLst>
          </a:custGeom>
          <a:ln w="32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02926" y="3254790"/>
            <a:ext cx="129794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spc="-10" dirty="0">
                <a:latin typeface="Arial"/>
                <a:cs typeface="Arial"/>
              </a:rPr>
              <a:t>Community</a:t>
            </a:r>
            <a:endParaRPr sz="19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93407" y="3020567"/>
            <a:ext cx="0" cy="737870"/>
          </a:xfrm>
          <a:custGeom>
            <a:avLst/>
            <a:gdLst/>
            <a:ahLst/>
            <a:cxnLst/>
            <a:rect l="l" t="t" r="r" b="b"/>
            <a:pathLst>
              <a:path h="737870">
                <a:moveTo>
                  <a:pt x="0" y="0"/>
                </a:moveTo>
                <a:lnTo>
                  <a:pt x="0" y="737616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55373" y="3320295"/>
            <a:ext cx="264858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Tahoma"/>
                <a:cs typeface="Tahoma"/>
              </a:rPr>
              <a:t>Workforce,</a:t>
            </a:r>
            <a:r>
              <a:rPr sz="1300" spc="-3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permitting,</a:t>
            </a:r>
            <a:r>
              <a:rPr sz="1300" spc="-45" dirty="0">
                <a:latin typeface="Tahoma"/>
                <a:cs typeface="Tahoma"/>
              </a:rPr>
              <a:t> </a:t>
            </a:r>
            <a:r>
              <a:rPr sz="1300" dirty="0">
                <a:latin typeface="Tahoma"/>
                <a:cs typeface="Tahoma"/>
              </a:rPr>
              <a:t>local</a:t>
            </a:r>
            <a:r>
              <a:rPr sz="1300" spc="-50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support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04460" y="4131564"/>
            <a:ext cx="4259580" cy="1036319"/>
          </a:xfrm>
          <a:custGeom>
            <a:avLst/>
            <a:gdLst/>
            <a:ahLst/>
            <a:cxnLst/>
            <a:rect l="l" t="t" r="r" b="b"/>
            <a:pathLst>
              <a:path w="4259580" h="1036320">
                <a:moveTo>
                  <a:pt x="0" y="38100"/>
                </a:moveTo>
                <a:lnTo>
                  <a:pt x="2952" y="23145"/>
                </a:lnTo>
                <a:lnTo>
                  <a:pt x="11048" y="11048"/>
                </a:lnTo>
                <a:lnTo>
                  <a:pt x="23145" y="2952"/>
                </a:lnTo>
                <a:lnTo>
                  <a:pt x="38100" y="0"/>
                </a:lnTo>
                <a:lnTo>
                  <a:pt x="4221480" y="0"/>
                </a:lnTo>
                <a:lnTo>
                  <a:pt x="4236434" y="2952"/>
                </a:lnTo>
                <a:lnTo>
                  <a:pt x="4248531" y="11049"/>
                </a:lnTo>
                <a:lnTo>
                  <a:pt x="4256627" y="23145"/>
                </a:lnTo>
                <a:lnTo>
                  <a:pt x="4259580" y="38100"/>
                </a:lnTo>
                <a:lnTo>
                  <a:pt x="4259580" y="998220"/>
                </a:lnTo>
                <a:lnTo>
                  <a:pt x="4256627" y="1013174"/>
                </a:lnTo>
                <a:lnTo>
                  <a:pt x="4248531" y="1025271"/>
                </a:lnTo>
                <a:lnTo>
                  <a:pt x="4236434" y="1033367"/>
                </a:lnTo>
                <a:lnTo>
                  <a:pt x="4221480" y="1036320"/>
                </a:lnTo>
                <a:lnTo>
                  <a:pt x="38100" y="1036320"/>
                </a:lnTo>
                <a:lnTo>
                  <a:pt x="23145" y="1033367"/>
                </a:lnTo>
                <a:lnTo>
                  <a:pt x="11048" y="1025271"/>
                </a:lnTo>
                <a:lnTo>
                  <a:pt x="2952" y="1013174"/>
                </a:lnTo>
                <a:lnTo>
                  <a:pt x="0" y="998220"/>
                </a:lnTo>
                <a:lnTo>
                  <a:pt x="0" y="3810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302926" y="4478563"/>
            <a:ext cx="129984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dirty="0">
                <a:latin typeface="Arial"/>
                <a:cs typeface="Arial"/>
              </a:rPr>
              <a:t>Tax</a:t>
            </a:r>
            <a:r>
              <a:rPr sz="1950" spc="40" dirty="0">
                <a:latin typeface="Arial"/>
                <a:cs typeface="Arial"/>
              </a:rPr>
              <a:t> </a:t>
            </a:r>
            <a:r>
              <a:rPr sz="1950" spc="-10" dirty="0">
                <a:latin typeface="Arial"/>
                <a:cs typeface="Arial"/>
              </a:rPr>
              <a:t>burden</a:t>
            </a:r>
            <a:endParaRPr sz="195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22364" y="4245864"/>
            <a:ext cx="0" cy="736600"/>
          </a:xfrm>
          <a:custGeom>
            <a:avLst/>
            <a:gdLst/>
            <a:ahLst/>
            <a:cxnLst/>
            <a:rect l="l" t="t" r="r" b="b"/>
            <a:pathLst>
              <a:path h="736600">
                <a:moveTo>
                  <a:pt x="0" y="0"/>
                </a:moveTo>
                <a:lnTo>
                  <a:pt x="0" y="736091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032762" y="4545590"/>
            <a:ext cx="19913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Tahoma"/>
                <a:cs typeface="Tahoma"/>
              </a:rPr>
              <a:t>Compelling</a:t>
            </a:r>
            <a:r>
              <a:rPr sz="1300" spc="5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financial</a:t>
            </a:r>
            <a:r>
              <a:rPr sz="1300" spc="20" dirty="0">
                <a:latin typeface="Tahoma"/>
                <a:cs typeface="Tahoma"/>
              </a:rPr>
              <a:t> </a:t>
            </a:r>
            <a:r>
              <a:rPr sz="1300" spc="-10" dirty="0">
                <a:latin typeface="Tahoma"/>
                <a:cs typeface="Tahoma"/>
              </a:rPr>
              <a:t>profile</a:t>
            </a:r>
            <a:endParaRPr sz="1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412</Words>
  <Application>Microsoft Office PowerPoint</Application>
  <PresentationFormat>Custom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Tahoma</vt:lpstr>
      <vt:lpstr>Verdana</vt:lpstr>
      <vt:lpstr>Office Theme</vt:lpstr>
      <vt:lpstr>Fueling American Intelligence Kentucky AI Task Force</vt:lpstr>
      <vt:lpstr>Last week we announced our first enrichment site, in Paducah</vt:lpstr>
      <vt:lpstr>We are restoring US leadership in nuclear fuel production</vt:lpstr>
      <vt:lpstr>We are backed by Founders Fund, a leading VC known for partnering with the government to transform critical industries</vt:lpstr>
      <vt:lpstr>AI relies on three inputs, with power the scaling bottleneck</vt:lpstr>
      <vt:lpstr>To scale, data centers are relying on clean, safe nuclear power</vt:lpstr>
      <vt:lpstr>Leadership in nuclear energy therefore enables leadership in AI</vt:lpstr>
      <vt:lpstr>The DOE picked Paudcah as one of four AI infrastructure sites…</vt:lpstr>
      <vt:lpstr>….because it has most of the attributes AI data centers look for</vt:lpstr>
      <vt:lpstr>We are eager to support your work and to host you in Paducah</vt:lpstr>
      <vt:lpstr>Clean energy is a… Energy growth is a…. Energy security is a…. National security is a…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GeneralMatter_KY_AI_Task Force</dc:title>
  <dc:creator>Scott Nolan</dc:creator>
  <cp:lastModifiedBy>sgduf</cp:lastModifiedBy>
  <cp:revision>1</cp:revision>
  <dcterms:created xsi:type="dcterms:W3CDTF">2025-08-13T16:23:46Z</dcterms:created>
  <dcterms:modified xsi:type="dcterms:W3CDTF">2025-08-13T16:24:56Z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2025-08-12T00:00:00Z</vt:filetime>
  </property>
  <property fmtid="{D5CDD505-2E9C-101B-9397-08002B2CF9AE}" pid="3" name="LastSaved">
    <vt:filetime>2025-08-13T00:00:00Z</vt:filetime>
  </property>
  <property fmtid="{D5CDD505-2E9C-101B-9397-08002B2CF9AE}" pid="4" name="Producer">
    <vt:lpwstr>Microsoft: Print To PDF</vt:lpwstr>
  </property>
</Properties>
</file>