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6" r:id="rId1"/>
  </p:sldMasterIdLst>
  <p:notesMasterIdLst>
    <p:notesMasterId r:id="rId13"/>
  </p:notesMasterIdLst>
  <p:handoutMasterIdLst>
    <p:handoutMasterId r:id="rId14"/>
  </p:handoutMasterIdLst>
  <p:sldIdLst>
    <p:sldId id="318" r:id="rId2"/>
    <p:sldId id="321" r:id="rId3"/>
    <p:sldId id="326" r:id="rId4"/>
    <p:sldId id="327" r:id="rId5"/>
    <p:sldId id="328" r:id="rId6"/>
    <p:sldId id="329" r:id="rId7"/>
    <p:sldId id="330" r:id="rId8"/>
    <p:sldId id="331" r:id="rId9"/>
    <p:sldId id="337" r:id="rId10"/>
    <p:sldId id="332" r:id="rId11"/>
    <p:sldId id="324" r:id="rId12"/>
  </p:sldIdLst>
  <p:sldSz cx="12192000" cy="6858000"/>
  <p:notesSz cx="7010400" cy="92964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Polo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298"/>
    <a:srgbClr val="D7A900"/>
    <a:srgbClr val="657280"/>
    <a:srgbClr val="FFD200"/>
    <a:srgbClr val="054B75"/>
    <a:srgbClr val="FFFFFF"/>
    <a:srgbClr val="E4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2" autoAdjust="0"/>
    <p:restoredTop sz="87755" autoAdjust="0"/>
  </p:normalViewPr>
  <p:slideViewPr>
    <p:cSldViewPr snapToGrid="0">
      <p:cViewPr varScale="1">
        <p:scale>
          <a:sx n="97" d="100"/>
          <a:sy n="97" d="100"/>
        </p:scale>
        <p:origin x="150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E4BF-3E39-4A27-90E5-B14F4268581E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1AEB-7020-4F4F-B9B1-775AAE523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5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F9AD2-6D4E-4564-BB78-29CD19A1305D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29955-5DBA-464A-864A-77B149C4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8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This year we’re constructing a 120-megawatt solar facility in Mercer County and 125-megawatt battery storage unit at E.W. Brown to add to our generation fleet, and we’ve signed an agreement for the 120-megawatt solar facility to be built in Marion County.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29955-5DBA-464A-864A-77B149C4F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051A7EAA-B545-4A3C-A10E-14C194A45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24561" r="-44" b="351"/>
          <a:stretch/>
        </p:blipFill>
        <p:spPr>
          <a:xfrm>
            <a:off x="0" y="0"/>
            <a:ext cx="12192000" cy="546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0E0F45-937F-481E-919D-40418B5B5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9" b="33551"/>
          <a:stretch/>
        </p:blipFill>
        <p:spPr>
          <a:xfrm>
            <a:off x="5413" y="5492936"/>
            <a:ext cx="12186587" cy="13716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D688501-B66E-43A5-8A64-CD53333FA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20545" r="88" b="-713"/>
          <a:stretch/>
        </p:blipFill>
        <p:spPr>
          <a:xfrm>
            <a:off x="9127127" y="5387009"/>
            <a:ext cx="3062168" cy="1470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1343E1-8F48-41C4-9D3F-140501ED2170}"/>
              </a:ext>
            </a:extLst>
          </p:cNvPr>
          <p:cNvCxnSpPr/>
          <p:nvPr userDrawn="1"/>
        </p:nvCxnSpPr>
        <p:spPr>
          <a:xfrm>
            <a:off x="0" y="5473323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FA25CEB-0F8C-3A62-16AA-7AB143B65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89"/>
          </a:xfrm>
          <a:prstGeom prst="rect">
            <a:avLst/>
          </a:prstGeom>
          <a:solidFill>
            <a:srgbClr val="307298">
              <a:alpha val="65098"/>
            </a:srgbClr>
          </a:solidFill>
        </p:spPr>
        <p:txBody>
          <a:bodyPr lIns="182880" rIns="91440" anchor="b" anchorCtr="0">
            <a:noAutofit/>
          </a:bodyPr>
          <a:lstStyle>
            <a:lvl1pPr marL="365760" algn="l">
              <a:defRPr sz="3600" b="0" i="0" baseline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435F82-F8F5-7881-E970-5059E6AD3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760720"/>
            <a:ext cx="9014400" cy="822960"/>
          </a:xfrm>
          <a:prstGeom prst="rect">
            <a:avLst/>
          </a:prstGeom>
          <a:noFill/>
        </p:spPr>
        <p:txBody>
          <a:bodyPr lIns="18288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5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76838D5-96B9-4A89-95FC-49907FF0F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" y="6309360"/>
            <a:ext cx="12186587" cy="54864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877855-7731-9FE5-93B5-ABFBD7876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264A58A-EEA2-444A-9B3B-08B41422CDC3}" type="datetime1">
              <a:rPr lang="en-US" smtClean="0"/>
              <a:t>8/12/2025</a:t>
            </a:fld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894FF7-54DF-D06D-0ED9-5F54BF77B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434F92-3E62-CEF8-BDAF-6C3B356E88C9}"/>
              </a:ext>
            </a:extLst>
          </p:cNvPr>
          <p:cNvCxnSpPr/>
          <p:nvPr userDrawn="1"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443063" cy="51477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200" b="0" i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97280"/>
            <a:ext cx="11443063" cy="500517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4625" indent="-174625">
              <a:defRPr b="0" i="0">
                <a:latin typeface="Open Sans" panose="020B0606030504020204" pitchFamily="34" charset="0"/>
              </a:defRPr>
            </a:lvl1pPr>
            <a:lvl2pPr marL="461963" indent="-287338">
              <a:spcBef>
                <a:spcPts val="0"/>
              </a:spcBef>
              <a:buFont typeface="Polo" panose="02000400000000000000" pitchFamily="2" charset="0"/>
              <a:buChar char="—"/>
              <a:defRPr b="0" i="0">
                <a:latin typeface="Open Sans" panose="020B0606030504020204" pitchFamily="34" charset="0"/>
              </a:defRPr>
            </a:lvl2pPr>
            <a:lvl3pPr marL="627063" indent="-165100">
              <a:spcBef>
                <a:spcPts val="0"/>
              </a:spcBef>
              <a:defRPr b="0" i="0">
                <a:latin typeface="Open Sans" panose="020B0606030504020204" pitchFamily="34" charset="0"/>
              </a:defRPr>
            </a:lvl3pPr>
            <a:lvl4pPr marL="854075" indent="-227013">
              <a:spcBef>
                <a:spcPts val="0"/>
              </a:spcBef>
              <a:buFont typeface="Polo" panose="02000400000000000000" pitchFamily="2" charset="0"/>
              <a:buChar char="—"/>
              <a:defRPr b="0" i="0">
                <a:latin typeface="Open Sans" panose="020B0606030504020204" pitchFamily="34" charset="0"/>
              </a:defRPr>
            </a:lvl4pPr>
            <a:lvl5pPr marL="974725" indent="-120650">
              <a:spcBef>
                <a:spcPts val="0"/>
              </a:spcBef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FB2EC54-9BD6-E82B-8849-669756943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20545" r="88" b="-713"/>
          <a:stretch/>
        </p:blipFill>
        <p:spPr>
          <a:xfrm>
            <a:off x="10873641" y="6225854"/>
            <a:ext cx="1318359" cy="6333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18B4F-0294-4EB6-A525-C76E443FC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1109" y="6497785"/>
            <a:ext cx="4932363" cy="16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2"/>
                </a:solidFill>
                <a:latin typeface="Open Sans" panose="020B0606030504020204" pitchFamily="34" charset="0"/>
              </a:defRPr>
            </a:lvl1pPr>
            <a:lvl2pPr marL="169863" indent="0" algn="ctr">
              <a:buNone/>
              <a:defRPr sz="800">
                <a:solidFill>
                  <a:schemeClr val="bg2"/>
                </a:solidFill>
              </a:defRPr>
            </a:lvl2pPr>
            <a:lvl3pPr marL="515937" indent="0" algn="ctr">
              <a:buNone/>
              <a:defRPr sz="800">
                <a:solidFill>
                  <a:schemeClr val="bg2"/>
                </a:solidFill>
              </a:defRPr>
            </a:lvl3pPr>
            <a:lvl4pPr marL="685800" indent="0" algn="ctr">
              <a:buNone/>
              <a:defRPr sz="800">
                <a:solidFill>
                  <a:schemeClr val="bg2"/>
                </a:solidFill>
              </a:defRPr>
            </a:lvl4pPr>
            <a:lvl5pPr marL="973138" indent="0" algn="ctr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9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104A465D-2C24-4BD0-9A74-9CE7A738B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121892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2770"/>
            <a:ext cx="10515600" cy="28527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3681931"/>
            <a:ext cx="6412465" cy="235736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59AE2A-A222-4176-B084-941C6542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669B1CE-54BC-46A9-BB43-01E3B5596AB2}" type="datetime1">
              <a:rPr lang="en-US" smtClean="0"/>
              <a:t>8/12/2025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E829C-7AAE-44ED-B6BD-60468A531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598EAE0-E2E5-8ADA-5B89-366049F05F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20545" r="88" b="-713"/>
          <a:stretch/>
        </p:blipFill>
        <p:spPr>
          <a:xfrm>
            <a:off x="9127127" y="5387009"/>
            <a:ext cx="3062168" cy="147099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7CB97-D868-D333-7D3B-793962735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1109" y="6497785"/>
            <a:ext cx="4932363" cy="16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2"/>
                </a:solidFill>
                <a:latin typeface="Open Sans" panose="020B0606030504020204" pitchFamily="34" charset="0"/>
              </a:defRPr>
            </a:lvl1pPr>
            <a:lvl2pPr marL="169863" indent="0" algn="ctr">
              <a:buNone/>
              <a:defRPr sz="800">
                <a:solidFill>
                  <a:schemeClr val="bg2"/>
                </a:solidFill>
              </a:defRPr>
            </a:lvl2pPr>
            <a:lvl3pPr marL="515937" indent="0" algn="ctr">
              <a:buNone/>
              <a:defRPr sz="800">
                <a:solidFill>
                  <a:schemeClr val="bg2"/>
                </a:solidFill>
              </a:defRPr>
            </a:lvl3pPr>
            <a:lvl4pPr marL="685800" indent="0" algn="ctr">
              <a:buNone/>
              <a:defRPr sz="800">
                <a:solidFill>
                  <a:schemeClr val="bg2"/>
                </a:solidFill>
              </a:defRPr>
            </a:lvl4pPr>
            <a:lvl5pPr marL="973138" indent="0" algn="ctr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06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D48F74-A4B9-A19B-DD8C-5C964473C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" y="6309360"/>
            <a:ext cx="12186587" cy="54864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A46A70B-E148-237C-E825-86498A33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264A58A-EEA2-444A-9B3B-08B41422CDC3}" type="datetime1">
              <a:rPr lang="en-US" smtClean="0"/>
              <a:t>8/12/2025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0F588B3-77AB-8F8D-1959-E9F8CE12E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5C3CC3-1D0E-7F8C-6D9B-E44F5A26EDED}"/>
              </a:ext>
            </a:extLst>
          </p:cNvPr>
          <p:cNvCxnSpPr/>
          <p:nvPr userDrawn="1"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97279"/>
            <a:ext cx="5486400" cy="4910667"/>
          </a:xfrm>
          <a:prstGeom prst="rect">
            <a:avLst/>
          </a:prstGeom>
        </p:spPr>
        <p:txBody>
          <a:bodyPr lIns="0" rIns="0"/>
          <a:lstStyle>
            <a:lvl1pPr marL="169863" indent="-169863">
              <a:defRPr sz="2000" b="0" i="0">
                <a:latin typeface="Open Sans" panose="020B0606030504020204" pitchFamily="34" charset="0"/>
              </a:defRPr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 b="0" i="0">
                <a:latin typeface="Open Sans" panose="020B0606030504020204" pitchFamily="34" charset="0"/>
              </a:defRPr>
            </a:lvl2pPr>
            <a:lvl3pPr marL="574675" indent="-117475">
              <a:spcBef>
                <a:spcPts val="0"/>
              </a:spcBef>
              <a:defRPr sz="1600" b="0" i="0">
                <a:latin typeface="Open Sans" panose="020B0606030504020204" pitchFamily="34" charset="0"/>
              </a:defRPr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 b="0" i="0">
                <a:latin typeface="Open Sans" panose="020B0606030504020204" pitchFamily="34" charset="0"/>
              </a:defRPr>
            </a:lvl4pPr>
            <a:lvl5pPr marL="914400" indent="-111125">
              <a:spcBef>
                <a:spcPts val="0"/>
              </a:spcBef>
              <a:defRPr sz="14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2423" y="1097280"/>
            <a:ext cx="5486400" cy="4910666"/>
          </a:xfrm>
          <a:prstGeom prst="rect">
            <a:avLst/>
          </a:prstGeom>
        </p:spPr>
        <p:txBody>
          <a:bodyPr lIns="0" rIns="0"/>
          <a:lstStyle>
            <a:lvl1pPr marL="169863" indent="-169863">
              <a:defRPr sz="2000" b="0" i="0">
                <a:latin typeface="Open Sans" panose="020B0606030504020204" pitchFamily="34" charset="0"/>
              </a:defRPr>
            </a:lvl1pPr>
            <a:lvl2pPr marL="457200" indent="-287338">
              <a:spcBef>
                <a:spcPts val="0"/>
              </a:spcBef>
              <a:buFont typeface="Polo" panose="02000400000000000000" pitchFamily="2" charset="0"/>
              <a:buChar char="—"/>
              <a:defRPr sz="1800" b="0" i="0">
                <a:latin typeface="Open Sans" panose="020B0606030504020204" pitchFamily="34" charset="0"/>
              </a:defRPr>
            </a:lvl2pPr>
            <a:lvl3pPr marL="574675" indent="-117475">
              <a:spcBef>
                <a:spcPts val="0"/>
              </a:spcBef>
              <a:defRPr sz="1600" b="0" i="0">
                <a:latin typeface="Open Sans" panose="020B0606030504020204" pitchFamily="34" charset="0"/>
              </a:defRPr>
            </a:lvl3pPr>
            <a:lvl4pPr marL="803275" indent="-228600">
              <a:spcBef>
                <a:spcPts val="0"/>
              </a:spcBef>
              <a:buFont typeface="Polo" panose="02000400000000000000" pitchFamily="2" charset="0"/>
              <a:buChar char="—"/>
              <a:defRPr sz="1400" b="0" i="0">
                <a:latin typeface="Open Sans" panose="020B0606030504020204" pitchFamily="34" charset="0"/>
              </a:defRPr>
            </a:lvl4pPr>
            <a:lvl5pPr marL="914400" indent="-111125">
              <a:spcBef>
                <a:spcPts val="0"/>
              </a:spcBef>
              <a:defRPr sz="14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95DCE4-9362-2D39-840A-130754FE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20545" r="88" b="-713"/>
          <a:stretch/>
        </p:blipFill>
        <p:spPr>
          <a:xfrm>
            <a:off x="10873641" y="6225854"/>
            <a:ext cx="1318359" cy="6333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D69FEC-0F25-4E97-484D-A4CDDA0E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443063" cy="51477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200" b="0" i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7E74276-DF1D-22ED-5B59-190E0080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1109" y="6497785"/>
            <a:ext cx="4932363" cy="16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2"/>
                </a:solidFill>
                <a:latin typeface="Open Sans" panose="020B0606030504020204" pitchFamily="34" charset="0"/>
              </a:defRPr>
            </a:lvl1pPr>
            <a:lvl2pPr marL="169863" indent="0" algn="ctr">
              <a:buNone/>
              <a:defRPr sz="800">
                <a:solidFill>
                  <a:schemeClr val="bg2"/>
                </a:solidFill>
              </a:defRPr>
            </a:lvl2pPr>
            <a:lvl3pPr marL="515937" indent="0" algn="ctr">
              <a:buNone/>
              <a:defRPr sz="800">
                <a:solidFill>
                  <a:schemeClr val="bg2"/>
                </a:solidFill>
              </a:defRPr>
            </a:lvl3pPr>
            <a:lvl4pPr marL="685800" indent="0" algn="ctr">
              <a:buNone/>
              <a:defRPr sz="800">
                <a:solidFill>
                  <a:schemeClr val="bg2"/>
                </a:solidFill>
              </a:defRPr>
            </a:lvl4pPr>
            <a:lvl5pPr marL="973138" indent="0" algn="ctr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7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5B08F6-A417-D315-4E2F-722FF000D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" y="6309360"/>
            <a:ext cx="12186587" cy="54864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206F53-33F1-7E92-8576-A4643C97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217" y="6503561"/>
            <a:ext cx="963168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264A58A-EEA2-444A-9B3B-08B41422CDC3}" type="datetime1">
              <a:rPr lang="en-US" smtClean="0"/>
              <a:t>8/12/2025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493A3F-7EB3-129B-CFBD-F239B8E7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177" y="6503561"/>
            <a:ext cx="499872" cy="164592"/>
          </a:xfrm>
          <a:prstGeom prst="rect">
            <a:avLst/>
          </a:prstGeom>
        </p:spPr>
        <p:txBody>
          <a:bodyPr vert="horz" wrap="none" lIns="0" tIns="18288" rIns="0" bIns="18288" rtlCol="0" anchor="ctr"/>
          <a:lstStyle>
            <a:lvl1pPr algn="l">
              <a:defRPr sz="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F8D1A19-4A2E-4786-AFFC-2C41E9E26D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CA0935-0913-CCCD-5CFA-EA235A271989}"/>
              </a:ext>
            </a:extLst>
          </p:cNvPr>
          <p:cNvCxnSpPr/>
          <p:nvPr userDrawn="1"/>
        </p:nvCxnSpPr>
        <p:spPr>
          <a:xfrm>
            <a:off x="0" y="6309360"/>
            <a:ext cx="12192000" cy="0"/>
          </a:xfrm>
          <a:prstGeom prst="line">
            <a:avLst/>
          </a:prstGeom>
          <a:ln w="57150">
            <a:solidFill>
              <a:srgbClr val="D7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97280"/>
            <a:ext cx="5486400" cy="742643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011678"/>
            <a:ext cx="5577840" cy="4023360"/>
          </a:xfrm>
          <a:prstGeom prst="rect">
            <a:avLst/>
          </a:prstGeom>
        </p:spPr>
        <p:txBody>
          <a:bodyPr lIns="0" rIns="0"/>
          <a:lstStyle>
            <a:lvl1pPr marL="117475" indent="-117475">
              <a:defRPr sz="2000" b="0" i="0">
                <a:latin typeface="Open Sans" panose="020B0606030504020204" pitchFamily="34" charset="0"/>
              </a:defRPr>
            </a:lvl1pPr>
            <a:lvl2pPr>
              <a:defRPr sz="1800" b="0" i="0">
                <a:latin typeface="Open Sans" panose="020B0606030504020204" pitchFamily="34" charset="0"/>
              </a:defRPr>
            </a:lvl2pPr>
            <a:lvl3pPr>
              <a:defRPr sz="1600" b="0" i="0">
                <a:latin typeface="Open Sans" panose="020B0606030504020204" pitchFamily="34" charset="0"/>
              </a:defRPr>
            </a:lvl3pPr>
            <a:lvl4pPr>
              <a:defRPr sz="1400" b="0" i="0">
                <a:latin typeface="Open Sans" panose="020B0606030504020204" pitchFamily="34" charset="0"/>
              </a:defRPr>
            </a:lvl4pPr>
            <a:lvl5pPr>
              <a:defRPr sz="14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2423" y="1097280"/>
            <a:ext cx="5486400" cy="742643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buNone/>
              <a:defRPr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9360" y="2011680"/>
            <a:ext cx="5486400" cy="4023358"/>
          </a:xfrm>
          <a:prstGeom prst="rect">
            <a:avLst/>
          </a:prstGeom>
        </p:spPr>
        <p:txBody>
          <a:bodyPr lIns="0" rIns="0"/>
          <a:lstStyle>
            <a:lvl1pPr marL="117475" indent="-117475">
              <a:defRPr sz="2000" b="0" i="0">
                <a:latin typeface="Open Sans" panose="020B0606030504020204" pitchFamily="34" charset="0"/>
              </a:defRPr>
            </a:lvl1pPr>
            <a:lvl2pPr>
              <a:defRPr sz="1800" b="0" i="0">
                <a:latin typeface="Open Sans" panose="020B0606030504020204" pitchFamily="34" charset="0"/>
              </a:defRPr>
            </a:lvl2pPr>
            <a:lvl3pPr>
              <a:defRPr sz="1600" b="0" i="0">
                <a:latin typeface="Open Sans" panose="020B0606030504020204" pitchFamily="34" charset="0"/>
              </a:defRPr>
            </a:lvl3pPr>
            <a:lvl4pPr>
              <a:defRPr sz="1400" b="0" i="0">
                <a:latin typeface="Open Sans" panose="020B0606030504020204" pitchFamily="34" charset="0"/>
              </a:defRPr>
            </a:lvl4pPr>
            <a:lvl5pPr>
              <a:defRPr sz="14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635DF7-7542-951A-53FD-6587023E4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20545" r="88" b="-713"/>
          <a:stretch/>
        </p:blipFill>
        <p:spPr>
          <a:xfrm>
            <a:off x="10873641" y="6225854"/>
            <a:ext cx="1318359" cy="6333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D5473A-A84C-CFA6-38D6-A0E23215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443063" cy="51477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200" b="0" i="0"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3ACB345-A7D4-8B1C-AFC5-912317BE63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1109" y="6497785"/>
            <a:ext cx="4932363" cy="164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2"/>
                </a:solidFill>
                <a:latin typeface="Open Sans" panose="020B0606030504020204" pitchFamily="34" charset="0"/>
              </a:defRPr>
            </a:lvl1pPr>
            <a:lvl2pPr marL="169863" indent="0" algn="ctr">
              <a:buNone/>
              <a:defRPr sz="800">
                <a:solidFill>
                  <a:schemeClr val="bg2"/>
                </a:solidFill>
              </a:defRPr>
            </a:lvl2pPr>
            <a:lvl3pPr marL="515937" indent="0" algn="ctr">
              <a:buNone/>
              <a:defRPr sz="800">
                <a:solidFill>
                  <a:schemeClr val="bg2"/>
                </a:solidFill>
              </a:defRPr>
            </a:lvl3pPr>
            <a:lvl4pPr marL="685800" indent="0" algn="ctr">
              <a:buNone/>
              <a:defRPr sz="800">
                <a:solidFill>
                  <a:schemeClr val="bg2"/>
                </a:solidFill>
              </a:defRPr>
            </a:lvl4pPr>
            <a:lvl5pPr marL="973138" indent="0" algn="ctr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77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7" r:id="rId2"/>
    <p:sldLayoutId id="2147483723" r:id="rId3"/>
    <p:sldLayoutId id="2147483664" r:id="rId4"/>
    <p:sldLayoutId id="2147483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80" baseline="0">
          <a:solidFill>
            <a:srgbClr val="307298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69863" indent="-1698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15938" indent="-346075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20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973138" indent="-287338" algn="l" defTabSz="914400" rtl="0" eaLnBrk="1" latinLnBrk="0" hangingPunct="1">
        <a:lnSpc>
          <a:spcPct val="100000"/>
        </a:lnSpc>
        <a:spcBef>
          <a:spcPts val="0"/>
        </a:spcBef>
        <a:buFont typeface="Polo" panose="02000400000000000000" pitchFamily="2" charset="0"/>
        <a:buChar char="—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084263" indent="-111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spc="-5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B824-DA82-BF58-1943-AA99D289C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65760"/>
            <a:r>
              <a:rPr lang="en-US" sz="3200" dirty="0"/>
              <a:t>LG&amp;E and KU</a:t>
            </a:r>
            <a:br>
              <a:rPr lang="en-US" sz="3200" b="1" dirty="0"/>
            </a:br>
            <a:r>
              <a:rPr lang="en-US" sz="3200" b="1" dirty="0"/>
              <a:t>Helping Power Kentucky’s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F2366-0F1A-B0B9-14E7-36F99448F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Bevington, Sr. </a:t>
            </a:r>
            <a:r>
              <a:rPr lang="en-US"/>
              <a:t>Director </a:t>
            </a:r>
            <a:endParaRPr lang="en-US" dirty="0"/>
          </a:p>
          <a:p>
            <a:r>
              <a:rPr lang="en-US" dirty="0">
                <a:latin typeface="Open Sans" panose="020B0606030504020204" pitchFamily="34" charset="0"/>
              </a:rPr>
              <a:t>AI Task Force</a:t>
            </a:r>
            <a:r>
              <a:rPr lang="en-US" dirty="0"/>
              <a:t> — Roundtable</a:t>
            </a:r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4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617E9-BC59-07A2-AB89-478BFA5D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B94D0-0E36-A4E2-BDB6-FCB723A7F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E5753-B317-46F1-92D3-458B4951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 meet these demands?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6A40F8A-488C-989F-B18A-1311E30AA700}"/>
              </a:ext>
            </a:extLst>
          </p:cNvPr>
          <p:cNvSpPr txBox="1">
            <a:spLocks/>
          </p:cNvSpPr>
          <p:nvPr/>
        </p:nvSpPr>
        <p:spPr>
          <a:xfrm>
            <a:off x="318964" y="1101189"/>
            <a:ext cx="11443063" cy="4952370"/>
          </a:xfrm>
          <a:prstGeom prst="rect">
            <a:avLst/>
          </a:prstGeom>
        </p:spPr>
        <p:txBody>
          <a:bodyPr wrap="square" lIns="91440" tIns="45720" rIns="91440" bIns="45720" numCol="3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307298"/>
                </a:solidFill>
              </a:rPr>
              <a:t>Increasing our Transmission infrastructure for the </a:t>
            </a:r>
            <a:br>
              <a:rPr lang="en-US" sz="1800" b="1" dirty="0">
                <a:solidFill>
                  <a:srgbClr val="307298"/>
                </a:solidFill>
              </a:rPr>
            </a:br>
            <a:r>
              <a:rPr lang="en-US" sz="1800" b="1" dirty="0">
                <a:solidFill>
                  <a:srgbClr val="307298"/>
                </a:solidFill>
              </a:rPr>
              <a:t>increased demand</a:t>
            </a:r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 marL="283464" indent="-283464">
              <a:spcBef>
                <a:spcPts val="400"/>
              </a:spcBef>
              <a:spcAft>
                <a:spcPts val="600"/>
              </a:spcAft>
            </a:pPr>
            <a:endParaRPr lang="en-US" sz="1600" b="1" dirty="0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307298"/>
                </a:solidFill>
              </a:rPr>
              <a:t>Self Build a ≈120MW solar </a:t>
            </a:r>
            <a:br>
              <a:rPr lang="en-US" sz="1800" b="1" dirty="0"/>
            </a:br>
            <a:r>
              <a:rPr lang="en-US" sz="1800" b="1" dirty="0">
                <a:solidFill>
                  <a:srgbClr val="307298"/>
                </a:solidFill>
              </a:rPr>
              <a:t>facility in Mercer County</a:t>
            </a:r>
            <a:endParaRPr lang="en-US" sz="1800" b="1" dirty="0">
              <a:solidFill>
                <a:srgbClr val="307298"/>
              </a:solidFill>
              <a:ea typeface="Open Sans"/>
              <a:cs typeface="Open Sans"/>
            </a:endParaRPr>
          </a:p>
          <a:p>
            <a:pPr marL="137160" lvl="1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Single axis tracker rack system</a:t>
            </a:r>
            <a:endParaRPr lang="en-US" sz="1600" dirty="0">
              <a:ea typeface="Open Sans"/>
              <a:cs typeface="Open Sans"/>
            </a:endParaRPr>
          </a:p>
          <a:p>
            <a:pPr marL="137160" lvl="1" indent="-13716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Anticipated in-service date: 4Q26</a:t>
            </a:r>
            <a:endParaRPr lang="en-US" sz="1600" dirty="0">
              <a:ea typeface="Open Sans"/>
              <a:cs typeface="Open Sans"/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Pct val="200000"/>
            </a:pPr>
            <a:r>
              <a:rPr lang="en-US" sz="1800" b="1" dirty="0">
                <a:solidFill>
                  <a:srgbClr val="307298"/>
                </a:solidFill>
              </a:rPr>
              <a:t>Purchase a ≈120MW solar </a:t>
            </a:r>
            <a:br>
              <a:rPr lang="en-US" sz="1800" b="1" dirty="0"/>
            </a:br>
            <a:r>
              <a:rPr lang="en-US" sz="1800" b="1" dirty="0">
                <a:solidFill>
                  <a:srgbClr val="307298"/>
                </a:solidFill>
              </a:rPr>
              <a:t>facility in Marion County </a:t>
            </a:r>
            <a:br>
              <a:rPr lang="en-US" sz="1800" b="1" dirty="0"/>
            </a:br>
            <a:r>
              <a:rPr lang="en-US" sz="1800" b="1" dirty="0">
                <a:solidFill>
                  <a:srgbClr val="307298"/>
                </a:solidFill>
              </a:rPr>
              <a:t>(build and transfer)</a:t>
            </a:r>
            <a:endParaRPr lang="en-US" sz="1800" b="1" dirty="0">
              <a:solidFill>
                <a:srgbClr val="307298"/>
              </a:solidFill>
              <a:ea typeface="Open Sans"/>
              <a:cs typeface="Open Sans"/>
            </a:endParaRPr>
          </a:p>
          <a:p>
            <a:pPr marL="137160" lvl="1" indent="-137160">
              <a:spcBef>
                <a:spcPts val="0"/>
              </a:spcBef>
              <a:buFont typeface="Arial" panose="020B0604020202020204"/>
              <a:buChar char="•"/>
            </a:pPr>
            <a:r>
              <a:rPr lang="en-US" sz="1600" dirty="0"/>
              <a:t>All design and construction activities </a:t>
            </a:r>
            <a:br>
              <a:rPr lang="en-US" sz="1600" dirty="0"/>
            </a:br>
            <a:r>
              <a:rPr lang="en-US" sz="1600" dirty="0"/>
              <a:t>are the responsibility of the developer with input from the company</a:t>
            </a:r>
            <a:endParaRPr lang="en-US" sz="1600" dirty="0">
              <a:ea typeface="Open Sans"/>
              <a:cs typeface="Open Sans"/>
            </a:endParaRPr>
          </a:p>
          <a:p>
            <a:pPr marL="137160" lvl="1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600" dirty="0"/>
              <a:t>Anticipated in-service date: 2Q27</a:t>
            </a:r>
            <a:endParaRPr lang="en-US" sz="1600" dirty="0">
              <a:ea typeface="Open Sans"/>
              <a:cs typeface="Open Sans"/>
            </a:endParaRPr>
          </a:p>
          <a:p>
            <a:pPr>
              <a:spcBef>
                <a:spcPts val="1000"/>
              </a:spcBef>
            </a:pPr>
            <a:r>
              <a:rPr lang="en-US" sz="1800" b="1" dirty="0">
                <a:solidFill>
                  <a:srgbClr val="307298"/>
                </a:solidFill>
                <a:ea typeface="Open Sans"/>
                <a:cs typeface="Open Sans"/>
              </a:rPr>
              <a:t>Construction of 645-megawatt natural gas combined-cycle units and more…</a:t>
            </a:r>
            <a:endParaRPr lang="en-US" sz="1800" dirty="0">
              <a:ea typeface="Open Sans"/>
              <a:cs typeface="Open Sans"/>
            </a:endParaRPr>
          </a:p>
          <a:p>
            <a:pPr marL="137160" indent="-137160">
              <a:spcBef>
                <a:spcPts val="400"/>
              </a:spcBef>
              <a:buFont typeface="Arial,Sans-Serif"/>
              <a:buChar char="•"/>
            </a:pPr>
            <a:r>
              <a:rPr lang="en-US" sz="1600" dirty="0">
                <a:ea typeface="Open Sans"/>
                <a:cs typeface="Open Sans"/>
              </a:rPr>
              <a:t>Mill Creek 5, under construction &amp; available in 2028.</a:t>
            </a:r>
            <a:endParaRPr lang="en-US" sz="1600" dirty="0"/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rgbClr val="307298"/>
                </a:solidFill>
                <a:ea typeface="Open Sans"/>
                <a:cs typeface="Open Sans"/>
              </a:rPr>
              <a:t>Regulatory Request, Certificate </a:t>
            </a:r>
            <a:br>
              <a:rPr lang="en-US" sz="1800" b="1" dirty="0">
                <a:solidFill>
                  <a:srgbClr val="307298"/>
                </a:solidFill>
                <a:ea typeface="Open Sans"/>
                <a:cs typeface="Open Sans"/>
              </a:rPr>
            </a:br>
            <a:r>
              <a:rPr lang="en-US" sz="1800" b="1" dirty="0">
                <a:solidFill>
                  <a:srgbClr val="307298"/>
                </a:solidFill>
                <a:ea typeface="Open Sans"/>
                <a:cs typeface="Open Sans"/>
              </a:rPr>
              <a:t>of Public Convenience and Necessity (CPCN)</a:t>
            </a: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600" dirty="0"/>
              <a:t>Proposed in current CPCN settlement:</a:t>
            </a:r>
            <a:br>
              <a:rPr lang="en-US" sz="1600" dirty="0"/>
            </a:br>
            <a:r>
              <a:rPr lang="en-US" sz="1600" dirty="0">
                <a:ea typeface="Open Sans"/>
                <a:cs typeface="Open Sans"/>
              </a:rPr>
              <a:t>—</a:t>
            </a:r>
            <a:r>
              <a:rPr lang="en-US" sz="1600" dirty="0"/>
              <a:t>Brown 12, available in 2030.</a:t>
            </a:r>
            <a:br>
              <a:rPr lang="en-US" sz="1600" dirty="0"/>
            </a:br>
            <a:r>
              <a:rPr lang="en-US" sz="1600" dirty="0">
                <a:ea typeface="Open Sans"/>
                <a:cs typeface="Open Sans"/>
              </a:rPr>
              <a:t>—</a:t>
            </a:r>
            <a:r>
              <a:rPr lang="en-US" sz="1600" dirty="0"/>
              <a:t>Mill Creek 6, available in 2031.</a:t>
            </a:r>
            <a:br>
              <a:rPr lang="en-US" sz="1600" dirty="0">
                <a:ea typeface="Open Sans"/>
                <a:cs typeface="Open Sans"/>
              </a:rPr>
            </a:br>
            <a:r>
              <a:rPr lang="en-US" sz="1600" dirty="0">
                <a:ea typeface="Open Sans"/>
                <a:cs typeface="Open Sans"/>
              </a:rPr>
              <a:t>—I</a:t>
            </a:r>
            <a:r>
              <a:rPr lang="en-US" sz="1600" dirty="0"/>
              <a:t>nstallation of a selective catalytic reduction facility to reduce nitrogen oxide (NOx) emissions for Ghent 2.</a:t>
            </a:r>
            <a:br>
              <a:rPr lang="en-US" sz="1600" dirty="0"/>
            </a:br>
            <a:r>
              <a:rPr lang="en-US" sz="1600" dirty="0">
                <a:ea typeface="Open Sans"/>
                <a:cs typeface="Open Sans"/>
              </a:rPr>
              <a:t>—</a:t>
            </a:r>
            <a:r>
              <a:rPr lang="en-US" sz="1600" dirty="0"/>
              <a:t>Extend the operation of Mill Creek 2</a:t>
            </a:r>
            <a:endParaRPr lang="en-US" sz="1600" dirty="0"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DEC28-2E6E-99E5-585F-315081E3B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617" y="3961681"/>
            <a:ext cx="3055123" cy="194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26215-A4EF-8CAC-3E69-C0429D97A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73" y="3968671"/>
            <a:ext cx="2698803" cy="194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06621-E7C9-756E-16E9-ED89FB477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1" t="37327" b="4878"/>
          <a:stretch>
            <a:fillRect/>
          </a:stretch>
        </p:blipFill>
        <p:spPr>
          <a:xfrm>
            <a:off x="429973" y="2106591"/>
            <a:ext cx="2698803" cy="17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8949-A0D4-B49C-AF97-CD91B527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Q&amp;A</a:t>
            </a:r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7D719-F727-EFED-CE61-E012C8AAC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 descr="Person with idea concept">
            <a:extLst>
              <a:ext uri="{FF2B5EF4-FFF2-40B4-BE49-F238E27FC236}">
                <a16:creationId xmlns:a16="http://schemas.microsoft.com/office/drawing/2014/main" id="{5D1B0D1A-4715-F132-3EEB-B765ED5AF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56" y="1080519"/>
            <a:ext cx="6306144" cy="4204098"/>
          </a:xfrm>
          <a:prstGeom prst="rect">
            <a:avLst/>
          </a:prstGeom>
          <a:ln w="82550">
            <a:noFill/>
          </a:ln>
        </p:spPr>
      </p:pic>
    </p:spTree>
    <p:extLst>
      <p:ext uri="{BB962C8B-B14F-4D97-AF65-F5344CB8AC3E}">
        <p14:creationId xmlns:p14="http://schemas.microsoft.com/office/powerpoint/2010/main" val="86694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A4BCC-FE06-8390-30DE-DEADE21BB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C66C2F-B49D-354E-5E4C-5E84BD77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E1169-C55F-ACFC-1F42-670EF413C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097280"/>
            <a:ext cx="9189720" cy="5005176"/>
          </a:xfrm>
        </p:spPr>
        <p:txBody>
          <a:bodyPr/>
          <a:lstStyle/>
          <a:p>
            <a:pPr marL="283464" indent="-283464">
              <a:spcAft>
                <a:spcPts val="500"/>
              </a:spcAft>
              <a:buFont typeface="Arial" panose="020B0604020202020204"/>
              <a:buChar char="•"/>
            </a:pPr>
            <a:r>
              <a:rPr lang="en-US" dirty="0">
                <a:solidFill>
                  <a:srgbClr val="000000"/>
                </a:solidFill>
                <a:ea typeface="Open Sans"/>
                <a:cs typeface="Open Sans"/>
              </a:rPr>
              <a:t>LG&amp;E &amp; KU Overview  </a:t>
            </a:r>
            <a:endParaRPr lang="en-US" dirty="0">
              <a:ea typeface="Open Sans"/>
              <a:cs typeface="Open Sans"/>
            </a:endParaRPr>
          </a:p>
          <a:p>
            <a:pPr marL="283464" indent="-283464">
              <a:spcAft>
                <a:spcPts val="500"/>
              </a:spcAft>
              <a:buFont typeface="Arial" panose="020B0604020202020204"/>
              <a:buChar char="•"/>
            </a:pPr>
            <a:r>
              <a:rPr lang="en-US" dirty="0">
                <a:solidFill>
                  <a:srgbClr val="000000"/>
                </a:solidFill>
                <a:ea typeface="Open Sans"/>
                <a:cs typeface="Open Sans"/>
              </a:rPr>
              <a:t>An overview of our economic development pipeline</a:t>
            </a:r>
          </a:p>
          <a:p>
            <a:pPr marL="283464" indent="-283464">
              <a:spcAft>
                <a:spcPts val="500"/>
              </a:spcAft>
              <a:buFont typeface="Arial" panose="020B0604020202020204"/>
              <a:buChar char="•"/>
            </a:pPr>
            <a:r>
              <a:rPr lang="en-US" dirty="0">
                <a:solidFill>
                  <a:srgbClr val="000000"/>
                </a:solidFill>
                <a:ea typeface="Open Sans"/>
                <a:cs typeface="Open Sans"/>
              </a:rPr>
              <a:t>AI and Cloud data center, site selection process and benefits</a:t>
            </a:r>
          </a:p>
          <a:p>
            <a:pPr marL="283464" indent="-283464">
              <a:spcAft>
                <a:spcPts val="500"/>
              </a:spcAft>
              <a:buFont typeface="Arial" panose="020B0604020202020204"/>
              <a:buChar char="•"/>
            </a:pPr>
            <a:r>
              <a:rPr lang="en-US" dirty="0">
                <a:solidFill>
                  <a:srgbClr val="000000"/>
                </a:solidFill>
                <a:ea typeface="Open Sans"/>
                <a:cs typeface="Open Sans"/>
              </a:rPr>
              <a:t>LG&amp;E and KU obligation to serve and how we're preparing to maintain a competitive advantage with energy</a:t>
            </a:r>
            <a:endParaRPr lang="en-US" dirty="0">
              <a:solidFill>
                <a:srgbClr val="000000"/>
              </a:solidFill>
            </a:endParaRPr>
          </a:p>
          <a:p>
            <a:pPr marL="285115" indent="-285115">
              <a:buFont typeface="Arial" panose="020B0604020202020204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B8B8B-8D55-B729-E525-EAF1FDEF8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5559C-CDC9-B6C0-1D2B-207F825F9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DC718-93BE-166B-0A57-2F1BBD6D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32679-CB3F-A56E-18A0-E1EF25FF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977140"/>
            <a:ext cx="10630188" cy="1067186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srgbClr val="307298"/>
                </a:solidFill>
              </a:rPr>
              <a:t>Vertically-integrated utilities with territory in 90 Kentucky counties </a:t>
            </a:r>
            <a:br>
              <a:rPr lang="en-US" b="1" dirty="0">
                <a:solidFill>
                  <a:srgbClr val="307298"/>
                </a:solidFill>
              </a:rPr>
            </a:br>
            <a:r>
              <a:rPr lang="en-US" b="1" dirty="0">
                <a:solidFill>
                  <a:srgbClr val="307298"/>
                </a:solidFill>
              </a:rPr>
              <a:t>in Kentucky plus 5 in Virginia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B3B6DF-A0C6-6DC1-F36C-E66AEDD6FF03}"/>
              </a:ext>
            </a:extLst>
          </p:cNvPr>
          <p:cNvSpPr txBox="1">
            <a:spLocks/>
          </p:cNvSpPr>
          <p:nvPr/>
        </p:nvSpPr>
        <p:spPr>
          <a:xfrm>
            <a:off x="383177" y="3245569"/>
            <a:ext cx="2713105" cy="210890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27063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4075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74725" indent="-1206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/>
              <a:t>Over 1.3 million customers</a:t>
            </a:r>
            <a:endParaRPr lang="en-US" sz="2200" dirty="0">
              <a:ea typeface="Open Sans"/>
              <a:cs typeface="Open Sans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dirty="0">
                <a:ea typeface="Open Sans"/>
                <a:cs typeface="Open Sans"/>
              </a:rPr>
              <a:t>7.5GW of owned/</a:t>
            </a:r>
            <a:br>
              <a:rPr lang="en-US" sz="2200" dirty="0">
                <a:ea typeface="Open Sans"/>
                <a:cs typeface="Open Sans"/>
              </a:rPr>
            </a:br>
            <a:r>
              <a:rPr lang="en-US" sz="2200" dirty="0">
                <a:ea typeface="Open Sans"/>
                <a:cs typeface="Open Sans"/>
              </a:rPr>
              <a:t>regulated power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6109B-D7A1-2267-5C7A-3ECD425AB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0" b="8681"/>
          <a:stretch>
            <a:fillRect/>
          </a:stretch>
        </p:blipFill>
        <p:spPr>
          <a:xfrm>
            <a:off x="2363821" y="1713804"/>
            <a:ext cx="9691991" cy="45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29E81-5255-5005-FEAD-927610E28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36B4-46C8-D84E-08DB-D0EE3BBF0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05F3A-F6B1-DA12-2348-20838016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LG&amp;E-KU Business &amp; Economic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A65CF-E2B3-25A6-27CB-7ACE0CA0C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040130"/>
            <a:ext cx="10630188" cy="10671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307298"/>
                </a:solidFill>
                <a:latin typeface="Open Sans"/>
                <a:ea typeface="Open Sans"/>
                <a:cs typeface="Open Sans"/>
              </a:rPr>
              <a:t>Our energy goes to powering businesses and empowering growth.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FEE4E2D-2250-2F88-28BC-A5A1DD727AB1}"/>
              </a:ext>
            </a:extLst>
          </p:cNvPr>
          <p:cNvSpPr txBox="1">
            <a:spLocks/>
          </p:cNvSpPr>
          <p:nvPr/>
        </p:nvSpPr>
        <p:spPr>
          <a:xfrm>
            <a:off x="365761" y="1680319"/>
            <a:ext cx="2939970" cy="410847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27063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4075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74725" indent="-1206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24" indent="-192024"/>
            <a:r>
              <a:rPr lang="en-US" sz="1600" dirty="0">
                <a:latin typeface="Open Sans"/>
                <a:ea typeface="Open Sans"/>
                <a:cs typeface="Open Sans"/>
              </a:rPr>
              <a:t>Top U.S. utility for corporate facility investment and job creation</a:t>
            </a:r>
          </a:p>
          <a:p>
            <a:pPr marL="192024" indent="-192024"/>
            <a:r>
              <a:rPr lang="en-US" sz="1600" dirty="0">
                <a:latin typeface="Open Sans"/>
                <a:ea typeface="Open Sans"/>
                <a:cs typeface="Open Sans"/>
              </a:rPr>
              <a:t>LG&amp;E and KU supported </a:t>
            </a:r>
            <a:br>
              <a:rPr lang="en-US" sz="1600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76 projects in 2024</a:t>
            </a:r>
          </a:p>
          <a:p>
            <a:pPr marL="640080" lvl="1" indent="-283464">
              <a:buFont typeface="System Font Regular"/>
              <a:buChar char="—"/>
            </a:pPr>
            <a:r>
              <a:rPr lang="en-US" sz="1600" dirty="0">
                <a:latin typeface="Open Sans"/>
                <a:ea typeface="Open Sans"/>
                <a:cs typeface="Open Sans"/>
              </a:rPr>
              <a:t>$2.8 billion investments</a:t>
            </a:r>
          </a:p>
          <a:p>
            <a:pPr marL="640080" lvl="1" indent="-283464">
              <a:buFont typeface="System Font Regular"/>
              <a:buChar char="—"/>
            </a:pPr>
            <a:r>
              <a:rPr lang="en-US" sz="1600" dirty="0">
                <a:latin typeface="Open Sans"/>
                <a:ea typeface="Open Sans"/>
                <a:cs typeface="Open Sans"/>
              </a:rPr>
              <a:t>3,113 new jobs announced </a:t>
            </a:r>
            <a:endParaRPr lang="en-US" sz="1600" dirty="0">
              <a:ea typeface="Open Sans"/>
              <a:cs typeface="Open Sans"/>
            </a:endParaRPr>
          </a:p>
          <a:p>
            <a:pPr marL="192024" indent="-192024"/>
            <a:r>
              <a:rPr lang="en-US" sz="1600" dirty="0">
                <a:latin typeface="Open Sans"/>
                <a:ea typeface="Open Sans"/>
                <a:cs typeface="Open Sans"/>
              </a:rPr>
              <a:t>Companies in our service territories accounted for 45% of statewide investment announcements, with 39% of the investments and 34% of the jobs landing in LG&amp;E and KU’s service territories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1495C-2431-5B2B-AE29-101B682F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63" t="2479" r="9194" b="56324"/>
          <a:stretch>
            <a:fillRect/>
          </a:stretch>
        </p:blipFill>
        <p:spPr>
          <a:xfrm>
            <a:off x="8946788" y="2040002"/>
            <a:ext cx="2939970" cy="1724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DEBBB9-FC76-AAAC-9E9F-2975256D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63" t="54147" r="9194" b="4656"/>
          <a:stretch>
            <a:fillRect/>
          </a:stretch>
        </p:blipFill>
        <p:spPr>
          <a:xfrm>
            <a:off x="8946788" y="3938250"/>
            <a:ext cx="2939970" cy="1724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CB11E-A5EF-B4D5-3D94-918B470A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6" t="3019" r="56736" b="55784"/>
          <a:stretch>
            <a:fillRect/>
          </a:stretch>
        </p:blipFill>
        <p:spPr>
          <a:xfrm>
            <a:off x="5606276" y="2062608"/>
            <a:ext cx="3463199" cy="1724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4D55AE-FD24-ABBE-002C-D9B87EB7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6" t="54977" r="56736" b="3826"/>
          <a:stretch>
            <a:fillRect/>
          </a:stretch>
        </p:blipFill>
        <p:spPr>
          <a:xfrm>
            <a:off x="5606276" y="3995581"/>
            <a:ext cx="3463199" cy="1724628"/>
          </a:xfrm>
          <a:prstGeom prst="rect">
            <a:avLst/>
          </a:prstGeom>
        </p:spPr>
      </p:pic>
      <p:pic>
        <p:nvPicPr>
          <p:cNvPr id="8" name="Picture 7" descr="A blue and orange sticker with white text&#10;&#10;AI-generated content may be incorrect.">
            <a:extLst>
              <a:ext uri="{FF2B5EF4-FFF2-40B4-BE49-F238E27FC236}">
                <a16:creationId xmlns:a16="http://schemas.microsoft.com/office/drawing/2014/main" id="{324C7417-97E8-6C18-3A82-2902F8715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33" t="12637" r="8678" b="12418"/>
          <a:stretch/>
        </p:blipFill>
        <p:spPr>
          <a:xfrm>
            <a:off x="3332030" y="1826452"/>
            <a:ext cx="2396933" cy="21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AA55A-5CFA-2F63-A619-223208A5A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6FC6C0-D5D6-1A2C-F707-9071B656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4CAAC-F8B6-76FF-04A8-BB30B0B2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Pipeline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6C8D8-6F32-835F-1F9F-2A3F8E27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2" y="1097279"/>
            <a:ext cx="3071919" cy="349786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Open Sans"/>
                <a:cs typeface="Open Sans"/>
              </a:rPr>
              <a:t>The current pipeline of projects for Kentucky includes ~8.5 GW of new load potential from industrial expansion, new manufacturing projects, public benefits and healthcare investments, and data centers.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Open Sans"/>
                <a:cs typeface="Open Sans"/>
              </a:rPr>
              <a:t>Data Centers represent  2/3 of the capacity requests in the pipeline</a:t>
            </a:r>
          </a:p>
          <a:p>
            <a:pPr marL="169545" indent="-169545"/>
            <a:endParaRPr lang="en-US" sz="2000" dirty="0"/>
          </a:p>
        </p:txBody>
      </p:sp>
      <p:pic>
        <p:nvPicPr>
          <p:cNvPr id="8" name="Picture 7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85A4F52F-FA2A-C263-42B7-DA5D58B4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0" t="820" r="1908" b="1999"/>
          <a:stretch>
            <a:fillRect/>
          </a:stretch>
        </p:blipFill>
        <p:spPr>
          <a:xfrm>
            <a:off x="3437681" y="1097279"/>
            <a:ext cx="8310623" cy="501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131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FAFD2-D46C-DB69-A32D-0734B8D8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948FC-8510-D826-B6A3-760BABCCE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9FEE12-6572-323A-7F9A-D3082940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Pipeline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337DA-CFBD-9E9D-9CEF-4500E338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2" y="984583"/>
            <a:ext cx="9109708" cy="514774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rgbClr val="307298"/>
                </a:solidFill>
              </a:rPr>
              <a:t>Over 170 Projects totaling </a:t>
            </a:r>
            <a:r>
              <a:rPr lang="en-US" sz="2200" b="1" u="sng" dirty="0">
                <a:solidFill>
                  <a:srgbClr val="307298"/>
                </a:solidFill>
              </a:rPr>
              <a:t>8.5 GW</a:t>
            </a:r>
            <a:r>
              <a:rPr lang="en-US" sz="2200" b="1" dirty="0">
                <a:solidFill>
                  <a:srgbClr val="307298"/>
                </a:solidFill>
              </a:rPr>
              <a:t> of power has been requested!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AA8873C-13CD-5ABC-77EB-6CB355558798}"/>
              </a:ext>
            </a:extLst>
          </p:cNvPr>
          <p:cNvSpPr txBox="1">
            <a:spLocks/>
          </p:cNvSpPr>
          <p:nvPr/>
        </p:nvSpPr>
        <p:spPr>
          <a:xfrm>
            <a:off x="385986" y="1507880"/>
            <a:ext cx="3385914" cy="21034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27063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4075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74725" indent="-1206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600" b="1" dirty="0">
                <a:ea typeface="Open Sans"/>
                <a:cs typeface="Open Sans"/>
              </a:rPr>
              <a:t>New and existing Customer Expansions:</a:t>
            </a: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b="1" dirty="0">
                <a:ea typeface="Open Sans"/>
                <a:cs typeface="Open Sans"/>
              </a:rPr>
              <a:t>88 </a:t>
            </a:r>
            <a:r>
              <a:rPr lang="en-US" sz="1400" dirty="0">
                <a:ea typeface="Open Sans"/>
                <a:cs typeface="Open Sans"/>
              </a:rPr>
              <a:t>projects totaling </a:t>
            </a:r>
            <a:r>
              <a:rPr lang="en-US" sz="1400" b="1" dirty="0">
                <a:ea typeface="Open Sans"/>
                <a:cs typeface="Open Sans"/>
              </a:rPr>
              <a:t>452 MW</a:t>
            </a: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dirty="0">
                <a:ea typeface="Open Sans"/>
                <a:cs typeface="Open Sans"/>
              </a:rPr>
              <a:t>24 (96MW) of which have been announced. To name a few:</a:t>
            </a:r>
            <a:br>
              <a:rPr lang="en-US" sz="1400" dirty="0">
                <a:ea typeface="Open Sans"/>
                <a:cs typeface="Open Sans"/>
              </a:rPr>
            </a:br>
            <a:r>
              <a:rPr lang="en-US" sz="1400" dirty="0">
                <a:ea typeface="Open Sans"/>
                <a:cs typeface="Open Sans"/>
              </a:rPr>
              <a:t>— Toyota – New Paint Line</a:t>
            </a:r>
            <a:br>
              <a:rPr lang="en-US" sz="1400" dirty="0">
                <a:ea typeface="Open Sans"/>
                <a:cs typeface="Open Sans"/>
              </a:rPr>
            </a:br>
            <a:r>
              <a:rPr lang="en-US" sz="1400" dirty="0">
                <a:ea typeface="Open Sans"/>
                <a:cs typeface="Open Sans"/>
              </a:rPr>
              <a:t>— North American Stainless – New mill</a:t>
            </a:r>
            <a:br>
              <a:rPr lang="en-US" sz="1400" dirty="0">
                <a:ea typeface="Open Sans"/>
                <a:cs typeface="Open Sans"/>
              </a:rPr>
            </a:br>
            <a:r>
              <a:rPr lang="en-US" sz="1400" dirty="0">
                <a:ea typeface="Open Sans"/>
                <a:cs typeface="Open Sans"/>
              </a:rPr>
              <a:t>—Univ of Kentucky – Expansions</a:t>
            </a:r>
            <a:br>
              <a:rPr lang="en-US" sz="1400" dirty="0">
                <a:ea typeface="Open Sans"/>
                <a:cs typeface="Open Sans"/>
              </a:rPr>
            </a:br>
            <a:r>
              <a:rPr lang="en-US" sz="1400" dirty="0">
                <a:ea typeface="Open Sans"/>
                <a:cs typeface="Open Sans"/>
              </a:rPr>
              <a:t>—GE Appliances</a:t>
            </a:r>
          </a:p>
          <a:p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B0FFEB9-C657-0FB5-423B-C89058D6CE35}"/>
              </a:ext>
            </a:extLst>
          </p:cNvPr>
          <p:cNvSpPr txBox="1">
            <a:spLocks/>
          </p:cNvSpPr>
          <p:nvPr/>
        </p:nvSpPr>
        <p:spPr>
          <a:xfrm>
            <a:off x="4153180" y="1507880"/>
            <a:ext cx="3003934" cy="40036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6986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5938" indent="-3460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73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4263" indent="-111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600" b="1" dirty="0">
                <a:ea typeface="Open Sans"/>
                <a:cs typeface="Open Sans"/>
              </a:rPr>
              <a:t>New Economic Development: </a:t>
            </a:r>
            <a:r>
              <a:rPr lang="en-US" sz="1600" dirty="0">
                <a:ea typeface="Open Sans"/>
                <a:cs typeface="Open Sans"/>
              </a:rPr>
              <a:t>(non-data center)</a:t>
            </a: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b="1" dirty="0">
                <a:ea typeface="Open Sans"/>
                <a:cs typeface="Open Sans"/>
              </a:rPr>
              <a:t>57</a:t>
            </a:r>
            <a:r>
              <a:rPr lang="en-US" sz="1400" dirty="0">
                <a:ea typeface="Open Sans"/>
                <a:cs typeface="Open Sans"/>
              </a:rPr>
              <a:t> projects totaling </a:t>
            </a:r>
            <a:r>
              <a:rPr lang="en-US" sz="1400" b="1" dirty="0">
                <a:ea typeface="Open Sans"/>
                <a:cs typeface="Open Sans"/>
              </a:rPr>
              <a:t>2.4 GW</a:t>
            </a: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dirty="0">
                <a:ea typeface="Open Sans"/>
                <a:cs typeface="Open Sans"/>
              </a:rPr>
              <a:t>27 (26MW) of which has or may </a:t>
            </a:r>
            <a:br>
              <a:rPr lang="en-US" sz="1400" dirty="0">
                <a:ea typeface="Open Sans"/>
                <a:cs typeface="Open Sans"/>
              </a:rPr>
            </a:br>
            <a:r>
              <a:rPr lang="en-US" sz="1400" dirty="0">
                <a:ea typeface="Open Sans"/>
                <a:cs typeface="Open Sans"/>
              </a:rPr>
              <a:t>be announced:</a:t>
            </a:r>
          </a:p>
          <a:p>
            <a:pPr marL="137160" lvl="1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dirty="0">
                <a:ea typeface="Open Sans"/>
                <a:cs typeface="Open Sans"/>
              </a:rPr>
              <a:t>Automotive</a:t>
            </a:r>
            <a:endParaRPr lang="en-US" sz="1400" dirty="0"/>
          </a:p>
          <a:p>
            <a:pPr marL="137160" lvl="1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dirty="0">
                <a:ea typeface="Open Sans"/>
                <a:cs typeface="Open Sans"/>
              </a:rPr>
              <a:t>Distilleries</a:t>
            </a:r>
          </a:p>
          <a:p>
            <a:pPr marL="137160" lvl="1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dirty="0">
                <a:ea typeface="Open Sans"/>
                <a:cs typeface="Open Sans"/>
              </a:rPr>
              <a:t>Packaging</a:t>
            </a:r>
          </a:p>
          <a:p>
            <a:pPr marL="137160" lvl="1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sz="1400" dirty="0">
                <a:ea typeface="Open Sans"/>
                <a:cs typeface="Open Sans"/>
              </a:rPr>
              <a:t>And more…</a:t>
            </a:r>
          </a:p>
          <a:p>
            <a:pPr marL="466725" lvl="1" indent="-285750">
              <a:buFont typeface="Arial" panose="020B0604020202020204"/>
              <a:buChar char="•"/>
            </a:pP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8FCB2B1-2856-F763-B3E2-BDB81AA3CA8E}"/>
              </a:ext>
            </a:extLst>
          </p:cNvPr>
          <p:cNvSpPr txBox="1">
            <a:spLocks/>
          </p:cNvSpPr>
          <p:nvPr/>
        </p:nvSpPr>
        <p:spPr>
          <a:xfrm>
            <a:off x="8118904" y="1518695"/>
            <a:ext cx="3208225" cy="1116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GB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en-GB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en-GB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en-GB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GB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spcBef>
                <a:spcPts val="400"/>
              </a:spcBef>
            </a:pPr>
            <a:r>
              <a:rPr lang="en-US" sz="1600" b="1" dirty="0"/>
              <a:t>Data Center: </a:t>
            </a:r>
            <a:r>
              <a:rPr lang="en-US" sz="1600" dirty="0"/>
              <a:t>(new and expanding)</a:t>
            </a: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b="1" dirty="0"/>
              <a:t>20</a:t>
            </a:r>
            <a:r>
              <a:rPr lang="en-US" dirty="0"/>
              <a:t> projects totaling </a:t>
            </a:r>
            <a:r>
              <a:rPr lang="en-US" b="1" dirty="0"/>
              <a:t>5.6 GW</a:t>
            </a:r>
            <a:endParaRPr lang="en-US" b="1" dirty="0">
              <a:ea typeface="Open Sans"/>
              <a:cs typeface="Open Sans"/>
            </a:endParaRPr>
          </a:p>
          <a:p>
            <a:pPr marL="137160" indent="-137160">
              <a:spcBef>
                <a:spcPts val="400"/>
              </a:spcBef>
              <a:buFont typeface="Arial" panose="020B0604020202020204"/>
              <a:buChar char="•"/>
            </a:pPr>
            <a:r>
              <a:rPr lang="en-US" dirty="0"/>
              <a:t>1 (525MW) of which has been </a:t>
            </a:r>
            <a:br>
              <a:rPr lang="en-US" dirty="0"/>
            </a:br>
            <a:r>
              <a:rPr lang="en-US" dirty="0"/>
              <a:t>publicly announced.</a:t>
            </a:r>
            <a:endParaRPr lang="en-US" dirty="0">
              <a:ea typeface="Open Sans"/>
              <a:cs typeface="Open Sans"/>
            </a:endParaRPr>
          </a:p>
          <a:p>
            <a:pPr marL="466725" lvl="1" indent="-285750">
              <a:buFont typeface="Arial" panose="020B0604020202020204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576B1-EA9B-308F-4DA8-54630A887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77" y="3754455"/>
            <a:ext cx="3055554" cy="1665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BEED2B-335A-075C-9F01-0BC688F9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" y="5051582"/>
            <a:ext cx="1206753" cy="889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98BB8-6601-18ED-DE61-BF5D99890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632" y="4237160"/>
            <a:ext cx="2526482" cy="16812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7D4918-186D-2BFD-4347-B3DC14AA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804" y="2825038"/>
            <a:ext cx="1301426" cy="1301426"/>
          </a:xfrm>
          <a:prstGeom prst="rect">
            <a:avLst/>
          </a:prstGeom>
        </p:spPr>
      </p:pic>
      <p:pic>
        <p:nvPicPr>
          <p:cNvPr id="15" name="Picture 2" descr="Project Bluegrass">
            <a:extLst>
              <a:ext uri="{FF2B5EF4-FFF2-40B4-BE49-F238E27FC236}">
                <a16:creationId xmlns:a16="http://schemas.microsoft.com/office/drawing/2014/main" id="{54838BB5-F92A-CF40-0485-308D1662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905" y="2629471"/>
            <a:ext cx="2685394" cy="168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8BEF51-D8A6-B4D3-A09D-6EA47A808C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04" y="4415714"/>
            <a:ext cx="2661533" cy="1497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B0690A-0D20-9B40-DDEF-00B17971A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084" y="3754455"/>
            <a:ext cx="1192107" cy="975797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26EC733-1A84-E224-6A02-EE9A16F6682A}"/>
              </a:ext>
            </a:extLst>
          </p:cNvPr>
          <p:cNvSpPr txBox="1">
            <a:spLocks/>
          </p:cNvSpPr>
          <p:nvPr/>
        </p:nvSpPr>
        <p:spPr>
          <a:xfrm>
            <a:off x="267430" y="6038556"/>
            <a:ext cx="6120890" cy="249873"/>
          </a:xfrm>
          <a:prstGeom prst="rect">
            <a:avLst/>
          </a:prstGeom>
        </p:spPr>
        <p:txBody>
          <a:bodyPr/>
          <a:lstStyle>
            <a:lvl1pPr marL="16986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5938" indent="-3460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73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4263" indent="-111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1" dirty="0"/>
              <a:t>Stats are as of 7/14/2025 that was filed with the KPSC in Case 2025-00045.</a:t>
            </a:r>
          </a:p>
        </p:txBody>
      </p:sp>
    </p:spTree>
    <p:extLst>
      <p:ext uri="{BB962C8B-B14F-4D97-AF65-F5344CB8AC3E}">
        <p14:creationId xmlns:p14="http://schemas.microsoft.com/office/powerpoint/2010/main" val="80031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A8FB-7DF2-9D32-1138-6AC34416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86232-9EF1-AC2D-D7BE-1413E6394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E869DD-4E9F-E2F4-B5D7-7E2DF03B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"/>
                <a:cs typeface="Open Sans"/>
              </a:rPr>
              <a:t>Economic Site Selection Process</a:t>
            </a: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5922164-D591-A641-389D-9675DB2297A3}"/>
              </a:ext>
            </a:extLst>
          </p:cNvPr>
          <p:cNvSpPr txBox="1">
            <a:spLocks/>
          </p:cNvSpPr>
          <p:nvPr/>
        </p:nvSpPr>
        <p:spPr>
          <a:xfrm>
            <a:off x="385986" y="1192181"/>
            <a:ext cx="3792475" cy="346923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174625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61963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27063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54075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74725" indent="-1206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 kern="1200" spc="-5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400"/>
              </a:spcBef>
              <a:buNone/>
            </a:pPr>
            <a:r>
              <a:rPr lang="en-US" b="1" dirty="0"/>
              <a:t>Traditional Process </a:t>
            </a:r>
            <a:endParaRPr lang="en-US" dirty="0"/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Request for sites/acreage/building </a:t>
            </a:r>
          </a:p>
          <a:p>
            <a:pPr marL="182880" lvl="4" indent="-182880">
              <a:spcBef>
                <a:spcPts val="400"/>
              </a:spcBef>
            </a:pPr>
            <a:r>
              <a:rPr lang="en-US" sz="2000" dirty="0"/>
              <a:t>Highway access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Rail/River access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Workforce access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Utility access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Short-list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Site visits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Negotiations/incentives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Final selection/announcement</a:t>
            </a:r>
          </a:p>
          <a:p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0EBD68F-6F3A-DF2B-68FF-2125AEB80664}"/>
              </a:ext>
            </a:extLst>
          </p:cNvPr>
          <p:cNvSpPr txBox="1">
            <a:spLocks/>
          </p:cNvSpPr>
          <p:nvPr/>
        </p:nvSpPr>
        <p:spPr>
          <a:xfrm>
            <a:off x="7194494" y="1192181"/>
            <a:ext cx="4700325" cy="31682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6986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5938" indent="-3460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73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4263" indent="-111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b="1" dirty="0"/>
              <a:t>Data Center Process</a:t>
            </a: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Find land near transmission infrastructure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Study lines capacity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Determine needed infrastructure upgrades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Seek needed regulatory approvals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Perform site due diligence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Sign agreements for financial protection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Procure long-lead investments</a:t>
            </a:r>
            <a:endParaRPr lang="en-US" sz="2000" dirty="0">
              <a:ea typeface="Open Sans"/>
              <a:cs typeface="Open Sans"/>
            </a:endParaRPr>
          </a:p>
          <a:p>
            <a:pPr marL="182880" indent="-182880">
              <a:spcBef>
                <a:spcPts val="400"/>
              </a:spcBef>
            </a:pPr>
            <a:r>
              <a:rPr lang="en-US" sz="2000" dirty="0"/>
              <a:t>Announce project/begin construction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AE7496E-03EE-2EEB-9C46-41FB4A6858B6}"/>
              </a:ext>
            </a:extLst>
          </p:cNvPr>
          <p:cNvSpPr txBox="1">
            <a:spLocks/>
          </p:cNvSpPr>
          <p:nvPr/>
        </p:nvSpPr>
        <p:spPr>
          <a:xfrm>
            <a:off x="5180466" y="1307287"/>
            <a:ext cx="802213" cy="555292"/>
          </a:xfrm>
          <a:prstGeom prst="rect">
            <a:avLst/>
          </a:prstGeom>
        </p:spPr>
        <p:txBody>
          <a:bodyPr/>
          <a:lstStyle>
            <a:lvl1pPr marL="16986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5938" indent="-3460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20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731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Polo" panose="02000400000000000000" pitchFamily="2" charset="0"/>
              <a:buChar char="—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84263" indent="-1111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 spc="-5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rgbClr val="2F9BD3"/>
                </a:solidFill>
              </a:rPr>
              <a:t>vs.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9A24B-A3F5-758A-F922-FF3E6450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50"/>
          <a:stretch>
            <a:fillRect/>
          </a:stretch>
        </p:blipFill>
        <p:spPr>
          <a:xfrm>
            <a:off x="4272937" y="1862579"/>
            <a:ext cx="2746054" cy="24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34D46-3117-62E8-2734-D60CAAC5A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10A94-2528-A9FA-BE4B-6789A8B68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B2DBE-B7A6-6E11-6AF3-C04D0915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"/>
                <a:cs typeface="Open Sans"/>
              </a:rPr>
              <a:t>The Challenge/Opportunity</a:t>
            </a:r>
            <a:endParaRPr lang="en-US" dirty="0"/>
          </a:p>
        </p:txBody>
      </p:sp>
      <p:pic>
        <p:nvPicPr>
          <p:cNvPr id="10" name="Picture 9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F06BC1D-2A5F-1CDA-88F0-04F8B254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28" b="2405"/>
          <a:stretch>
            <a:fillRect/>
          </a:stretch>
        </p:blipFill>
        <p:spPr>
          <a:xfrm>
            <a:off x="2244316" y="1218172"/>
            <a:ext cx="7703368" cy="49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CBF1B-8325-8806-8B46-A5DD414BD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3774F-DF5E-BB74-A3C2-5F938143F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D1A19-4A2E-4786-AFFC-2C41E9E26D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15A34E-8DF4-4029-7654-930498AD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Data Center Opportunities – Economic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1BD35-B7AC-3A3E-8BFE-8E7125E9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097280"/>
            <a:ext cx="9387840" cy="5005176"/>
          </a:xfrm>
        </p:spPr>
        <p:txBody>
          <a:bodyPr/>
          <a:lstStyle/>
          <a:p>
            <a:pPr marL="196786" indent="-192024">
              <a:spcBef>
                <a:spcPts val="600"/>
              </a:spcBef>
            </a:pPr>
            <a:r>
              <a:rPr lang="en-US" dirty="0"/>
              <a:t>According to a 2023 Data Center Coalition and PwC report:</a:t>
            </a:r>
          </a:p>
          <a:p>
            <a:pPr marL="484124" lvl="1" indent="-192024">
              <a:spcBef>
                <a:spcPts val="600"/>
              </a:spcBef>
            </a:pPr>
            <a:r>
              <a:rPr lang="en-US" sz="2400" dirty="0"/>
              <a:t>Each data center job accounts for 6 jobs elsewhere in the economy (similar to manufacturing)</a:t>
            </a:r>
          </a:p>
          <a:p>
            <a:pPr marL="484124" lvl="1" indent="-192024">
              <a:spcBef>
                <a:spcPts val="600"/>
              </a:spcBef>
            </a:pPr>
            <a:r>
              <a:rPr lang="en-US" sz="2400" dirty="0"/>
              <a:t>Total contribution to the US GDP grew 37% between 2017 and 2021 to $486 billion</a:t>
            </a:r>
          </a:p>
          <a:p>
            <a:pPr marL="484124" lvl="1" indent="-192024">
              <a:spcBef>
                <a:spcPts val="600"/>
              </a:spcBef>
            </a:pPr>
            <a:r>
              <a:rPr lang="en-US" sz="2400" dirty="0"/>
              <a:t>Labor income earned directly from the data center industry grew by 74% between 2017-2021 from $43 billion to $75 billion</a:t>
            </a:r>
          </a:p>
          <a:p>
            <a:pPr marL="484124" lvl="1" indent="-192024">
              <a:spcBef>
                <a:spcPts val="600"/>
              </a:spcBef>
            </a:pPr>
            <a:r>
              <a:rPr lang="en-US" sz="2400" dirty="0"/>
              <a:t>Ohio’s data center industry directly and indirectly generated $2.6 billion in state and local tax revenues from 2017-2021</a:t>
            </a:r>
          </a:p>
        </p:txBody>
      </p:sp>
    </p:spTree>
    <p:extLst>
      <p:ext uri="{BB962C8B-B14F-4D97-AF65-F5344CB8AC3E}">
        <p14:creationId xmlns:p14="http://schemas.microsoft.com/office/powerpoint/2010/main" val="239909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G&amp;E and KU 2020">
      <a:dk1>
        <a:sysClr val="windowText" lastClr="000000"/>
      </a:dk1>
      <a:lt1>
        <a:sysClr val="window" lastClr="FFFFFF"/>
      </a:lt1>
      <a:dk2>
        <a:srgbClr val="054B75"/>
      </a:dk2>
      <a:lt2>
        <a:srgbClr val="FFFFFF"/>
      </a:lt2>
      <a:accent1>
        <a:srgbClr val="009E49"/>
      </a:accent1>
      <a:accent2>
        <a:srgbClr val="CE1126"/>
      </a:accent2>
      <a:accent3>
        <a:srgbClr val="795D92"/>
      </a:accent3>
      <a:accent4>
        <a:srgbClr val="D7A900"/>
      </a:accent4>
      <a:accent5>
        <a:srgbClr val="B85927"/>
      </a:accent5>
      <a:accent6>
        <a:srgbClr val="63A0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_01_102320a.potx" id="{E2A2DE1E-1309-425C-9C82-3ABAE0F56548}" vid="{6E85ED98-6A5D-430C-9DBD-72D8A9451C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Brand_01_102720a</Template>
  <TotalTime>1226</TotalTime>
  <Words>765</Words>
  <Application>Microsoft Office PowerPoint</Application>
  <PresentationFormat>Widescreen</PresentationFormat>
  <Paragraphs>101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System Font Regular</vt:lpstr>
      <vt:lpstr>Calibri</vt:lpstr>
      <vt:lpstr>Arial,Sans-Serif</vt:lpstr>
      <vt:lpstr>Polo</vt:lpstr>
      <vt:lpstr>Open Sans</vt:lpstr>
      <vt:lpstr>Arial</vt:lpstr>
      <vt:lpstr>Office Theme</vt:lpstr>
      <vt:lpstr>LG&amp;E and KU Helping Power Kentucky’s Growth</vt:lpstr>
      <vt:lpstr>Overview</vt:lpstr>
      <vt:lpstr>Company Overview</vt:lpstr>
      <vt:lpstr>LG&amp;E-KU Business &amp; Economic Development</vt:lpstr>
      <vt:lpstr>The Project Pipeline</vt:lpstr>
      <vt:lpstr>The Project Pipeline</vt:lpstr>
      <vt:lpstr>Economic Site Selection Process</vt:lpstr>
      <vt:lpstr>The Challenge/Opportunity</vt:lpstr>
      <vt:lpstr>Additional Data Center Opportunities – Economic Development</vt:lpstr>
      <vt:lpstr>What are we doing to meet these demands?</vt:lpstr>
      <vt:lpstr>  Thank you!  Q&amp;A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Welcome; Upcoming Retirements</dc:title>
  <dc:creator>Rhoads, Jeff</dc:creator>
  <cp:lastModifiedBy>Bevington, John</cp:lastModifiedBy>
  <cp:revision>94</cp:revision>
  <cp:lastPrinted>2016-09-22T17:40:06Z</cp:lastPrinted>
  <dcterms:created xsi:type="dcterms:W3CDTF">2020-12-07T20:22:38Z</dcterms:created>
  <dcterms:modified xsi:type="dcterms:W3CDTF">2025-08-12T20:19:31Z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dee1c6-0c13-46fe-9f7d-d5b32ad2c571_Enabled">
    <vt:lpwstr>true</vt:lpwstr>
  </property>
  <property fmtid="{D5CDD505-2E9C-101B-9397-08002B2CF9AE}" pid="3" name="MSIP_Label_0adee1c6-0c13-46fe-9f7d-d5b32ad2c571_SetDate">
    <vt:lpwstr>2021-05-11T17:42:52Z</vt:lpwstr>
  </property>
  <property fmtid="{D5CDD505-2E9C-101B-9397-08002B2CF9AE}" pid="4" name="MSIP_Label_0adee1c6-0c13-46fe-9f7d-d5b32ad2c571_Method">
    <vt:lpwstr>Privileged</vt:lpwstr>
  </property>
  <property fmtid="{D5CDD505-2E9C-101B-9397-08002B2CF9AE}" pid="5" name="MSIP_Label_0adee1c6-0c13-46fe-9f7d-d5b32ad2c571_Name">
    <vt:lpwstr>0adee1c6-0c13-46fe-9f7d-d5b32ad2c571</vt:lpwstr>
  </property>
  <property fmtid="{D5CDD505-2E9C-101B-9397-08002B2CF9AE}" pid="6" name="MSIP_Label_0adee1c6-0c13-46fe-9f7d-d5b32ad2c571_SiteId">
    <vt:lpwstr>5ee3b0ba-a559-45ee-a69e-6d3e963a3e72</vt:lpwstr>
  </property>
  <property fmtid="{D5CDD505-2E9C-101B-9397-08002B2CF9AE}" pid="7" name="MSIP_Label_0adee1c6-0c13-46fe-9f7d-d5b32ad2c571_ActionId">
    <vt:lpwstr>6e447f78-a87d-4f9b-a424-26f9a87f34f9</vt:lpwstr>
  </property>
  <property fmtid="{D5CDD505-2E9C-101B-9397-08002B2CF9AE}" pid="8" name="MSIP_Label_0adee1c6-0c13-46fe-9f7d-d5b32ad2c571_ContentBits">
    <vt:lpwstr>0</vt:lpwstr>
  </property>
  <property fmtid="{D5CDD505-2E9C-101B-9397-08002B2CF9AE}" pid="9" name="MSIP_Label_e0c8e74a-db15-49f1-980d-3d74f2e3ff07_Enabled">
    <vt:lpwstr>true</vt:lpwstr>
  </property>
  <property fmtid="{D5CDD505-2E9C-101B-9397-08002B2CF9AE}" pid="10" name="MSIP_Label_e0c8e74a-db15-49f1-980d-3d74f2e3ff07_SetDate">
    <vt:lpwstr>2022-08-05T18:43:40Z</vt:lpwstr>
  </property>
  <property fmtid="{D5CDD505-2E9C-101B-9397-08002B2CF9AE}" pid="11" name="MSIP_Label_e0c8e74a-db15-49f1-980d-3d74f2e3ff07_Method">
    <vt:lpwstr>Privileged</vt:lpwstr>
  </property>
  <property fmtid="{D5CDD505-2E9C-101B-9397-08002B2CF9AE}" pid="12" name="MSIP_Label_e0c8e74a-db15-49f1-980d-3d74f2e3ff07_Name">
    <vt:lpwstr>376d9127-3fad-41bb7-827b-657efc89d923</vt:lpwstr>
  </property>
  <property fmtid="{D5CDD505-2E9C-101B-9397-08002B2CF9AE}" pid="13" name="MSIP_Label_e0c8e74a-db15-49f1-980d-3d74f2e3ff07_SiteId">
    <vt:lpwstr>25b79aa0-07c6-4d65-9c80-df92aacdc157</vt:lpwstr>
  </property>
  <property fmtid="{D5CDD505-2E9C-101B-9397-08002B2CF9AE}" pid="14" name="MSIP_Label_e0c8e74a-db15-49f1-980d-3d74f2e3ff07_ActionId">
    <vt:lpwstr>b5c71f27-8e56-4646-a2df-89cf8fd78daf</vt:lpwstr>
  </property>
  <property fmtid="{D5CDD505-2E9C-101B-9397-08002B2CF9AE}" pid="15" name="MSIP_Label_e0c8e74a-db15-49f1-980d-3d74f2e3ff07_ContentBits">
    <vt:lpwstr>2</vt:lpwstr>
  </property>
</Properties>
</file>