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6649D5-FF8E-426B-AC89-248732E73A6F}">
  <a:tblStyle styleId="{8F6649D5-FF8E-426B-AC89-248732E73A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cbcab8cd5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7cbcab8cd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cbcab8cd5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cbcab8cd5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cbcab8cd5_4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7cbcab8cd5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10201097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1020109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cbcab8cd5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7cbcab8cd5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cbcab8cd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cbcab8cd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0f3693c6f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0f3693c6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0f3693c6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0f3693c6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0f3693c6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0f3693c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40f3693c6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40f3693c6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cbcab8cd5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7cbcab8cd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0f3693c6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40f3693c6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0f3693c6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40f3693c6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NetChoice clear background (36 × 24 in).png"/>
          <p:cNvPicPr preferRelativeResize="0"/>
          <p:nvPr/>
        </p:nvPicPr>
        <p:blipFill>
          <a:blip r:embed="rId3">
            <a:alphaModFix/>
          </a:blip>
          <a:stretch>
            <a:fillRect/>
          </a:stretch>
        </p:blipFill>
        <p:spPr>
          <a:xfrm>
            <a:off x="2170125" y="2892100"/>
            <a:ext cx="4803748" cy="2885474"/>
          </a:xfrm>
          <a:prstGeom prst="rect">
            <a:avLst/>
          </a:prstGeom>
          <a:noFill/>
          <a:ln>
            <a:noFill/>
          </a:ln>
        </p:spPr>
      </p:pic>
      <p:sp>
        <p:nvSpPr>
          <p:cNvPr id="55" name="Google Shape;55;p13"/>
          <p:cNvSpPr txBox="1">
            <a:spLocks noGrp="1"/>
          </p:cNvSpPr>
          <p:nvPr>
            <p:ph type="ctrTitle"/>
          </p:nvPr>
        </p:nvSpPr>
        <p:spPr>
          <a:xfrm>
            <a:off x="311700" y="54900"/>
            <a:ext cx="8520600" cy="281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780" b="1">
                <a:latin typeface="Calibri"/>
                <a:ea typeface="Calibri"/>
                <a:cs typeface="Calibri"/>
                <a:sym typeface="Calibri"/>
              </a:rPr>
              <a:t>Building American data centers to meet consumer demand, create new tech jobs, and </a:t>
            </a:r>
            <a:endParaRPr sz="4780" b="1">
              <a:latin typeface="Calibri"/>
              <a:ea typeface="Calibri"/>
              <a:cs typeface="Calibri"/>
              <a:sym typeface="Calibri"/>
            </a:endParaRPr>
          </a:p>
          <a:p>
            <a:pPr marL="0" lvl="0" indent="0" algn="ctr" rtl="0">
              <a:spcBef>
                <a:spcPts val="0"/>
              </a:spcBef>
              <a:spcAft>
                <a:spcPts val="0"/>
              </a:spcAft>
              <a:buSzPts val="990"/>
              <a:buNone/>
            </a:pPr>
            <a:r>
              <a:rPr lang="en" sz="4780" b="1">
                <a:latin typeface="Calibri"/>
                <a:ea typeface="Calibri"/>
                <a:cs typeface="Calibri"/>
                <a:sym typeface="Calibri"/>
              </a:rPr>
              <a:t>beat China on AI</a:t>
            </a:r>
            <a:endParaRPr sz="4780" b="1">
              <a:latin typeface="Calibri"/>
              <a:ea typeface="Calibri"/>
              <a:cs typeface="Calibri"/>
              <a:sym typeface="Calibri"/>
            </a:endParaRPr>
          </a:p>
        </p:txBody>
      </p:sp>
      <p:sp>
        <p:nvSpPr>
          <p:cNvPr id="56" name="Google Shape;56;p13"/>
          <p:cNvSpPr txBox="1">
            <a:spLocks noGrp="1"/>
          </p:cNvSpPr>
          <p:nvPr>
            <p:ph type="subTitle" idx="1"/>
          </p:nvPr>
        </p:nvSpPr>
        <p:spPr>
          <a:xfrm>
            <a:off x="311700" y="2867850"/>
            <a:ext cx="8520600" cy="1092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942">
                <a:latin typeface="Calibri"/>
                <a:ea typeface="Calibri"/>
                <a:cs typeface="Calibri"/>
                <a:sym typeface="Calibri"/>
              </a:rPr>
              <a:t>September 11, 2025</a:t>
            </a:r>
            <a:endParaRPr sz="2942">
              <a:latin typeface="Calibri"/>
              <a:ea typeface="Calibri"/>
              <a:cs typeface="Calibri"/>
              <a:sym typeface="Calibri"/>
            </a:endParaRPr>
          </a:p>
          <a:p>
            <a:pPr marL="0" lvl="0" indent="0" algn="ctr" rtl="0">
              <a:spcBef>
                <a:spcPts val="0"/>
              </a:spcBef>
              <a:spcAft>
                <a:spcPts val="0"/>
              </a:spcAft>
              <a:buNone/>
            </a:pPr>
            <a:r>
              <a:rPr lang="en" sz="3085" b="1">
                <a:latin typeface="Calibri"/>
                <a:ea typeface="Calibri"/>
                <a:cs typeface="Calibri"/>
                <a:sym typeface="Calibri"/>
              </a:rPr>
              <a:t>Bartlett Cleland, </a:t>
            </a:r>
            <a:r>
              <a:rPr lang="en" sz="3085">
                <a:latin typeface="Calibri"/>
                <a:ea typeface="Calibri"/>
                <a:cs typeface="Calibri"/>
                <a:sym typeface="Calibri"/>
              </a:rPr>
              <a:t>General Counsel</a:t>
            </a:r>
            <a:endParaRPr sz="3085">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a:latin typeface="Calibri"/>
                <a:ea typeface="Calibri"/>
                <a:cs typeface="Calibri"/>
                <a:sym typeface="Calibri"/>
              </a:rPr>
              <a:t>What do Kentuckians NOT get?</a:t>
            </a:r>
            <a:endParaRPr sz="2920">
              <a:latin typeface="Calibri"/>
              <a:ea typeface="Calibri"/>
              <a:cs typeface="Calibri"/>
              <a:sym typeface="Calibri"/>
            </a:endParaRPr>
          </a:p>
        </p:txBody>
      </p:sp>
      <p:sp>
        <p:nvSpPr>
          <p:cNvPr id="134" name="Google Shape;134;p22"/>
          <p:cNvSpPr txBox="1">
            <a:spLocks noGrp="1"/>
          </p:cNvSpPr>
          <p:nvPr>
            <p:ph type="body" idx="1"/>
          </p:nvPr>
        </p:nvSpPr>
        <p:spPr>
          <a:xfrm>
            <a:off x="311700" y="949425"/>
            <a:ext cx="8520600" cy="4194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000">
                <a:solidFill>
                  <a:srgbClr val="434343"/>
                </a:solidFill>
                <a:highlight>
                  <a:schemeClr val="lt1"/>
                </a:highlight>
                <a:latin typeface="Calibri"/>
                <a:ea typeface="Calibri"/>
                <a:cs typeface="Calibri"/>
                <a:sym typeface="Calibri"/>
              </a:rPr>
              <a:t>Electricity bills for existing customers do not increase</a:t>
            </a:r>
            <a:endParaRPr sz="2000">
              <a:solidFill>
                <a:srgbClr val="434343"/>
              </a:solidFill>
              <a:highlight>
                <a:schemeClr val="lt1"/>
              </a:highlight>
              <a:latin typeface="Calibri"/>
              <a:ea typeface="Calibri"/>
              <a:cs typeface="Calibri"/>
              <a:sym typeface="Calibri"/>
            </a:endParaRPr>
          </a:p>
          <a:p>
            <a:pPr marL="1371600" lvl="0" indent="0" algn="l" rtl="0">
              <a:lnSpc>
                <a:spcPct val="95000"/>
              </a:lnSpc>
              <a:spcBef>
                <a:spcPts val="0"/>
              </a:spcBef>
              <a:spcAft>
                <a:spcPts val="0"/>
              </a:spcAft>
              <a:buNone/>
            </a:pPr>
            <a:endParaRPr sz="2000">
              <a:solidFill>
                <a:srgbClr val="434343"/>
              </a:solidFill>
              <a:highlight>
                <a:schemeClr val="lt1"/>
              </a:highlight>
              <a:latin typeface="Calibri"/>
              <a:ea typeface="Calibri"/>
              <a:cs typeface="Calibri"/>
              <a:sym typeface="Calibri"/>
            </a:endParaRPr>
          </a:p>
          <a:p>
            <a:pPr marL="914400" lvl="0" indent="-355600" algn="l" rtl="0">
              <a:lnSpc>
                <a:spcPct val="95000"/>
              </a:lnSpc>
              <a:spcBef>
                <a:spcPts val="0"/>
              </a:spcBef>
              <a:spcAft>
                <a:spcPts val="0"/>
              </a:spcAft>
              <a:buClr>
                <a:srgbClr val="434343"/>
              </a:buClr>
              <a:buSzPts val="2000"/>
              <a:buFont typeface="Calibri"/>
              <a:buChar char="●"/>
            </a:pPr>
            <a:r>
              <a:rPr lang="en" sz="2000">
                <a:solidFill>
                  <a:srgbClr val="434343"/>
                </a:solidFill>
                <a:highlight>
                  <a:schemeClr val="lt1"/>
                </a:highlight>
                <a:latin typeface="Calibri"/>
                <a:ea typeface="Calibri"/>
                <a:cs typeface="Calibri"/>
                <a:sym typeface="Calibri"/>
              </a:rPr>
              <a:t>Companies take great care in working with local utilities to ensure capacity is available and not at the expense of current customers</a:t>
            </a:r>
            <a:endParaRPr sz="2000">
              <a:solidFill>
                <a:srgbClr val="434343"/>
              </a:solidFill>
              <a:highlight>
                <a:schemeClr val="lt1"/>
              </a:highlight>
              <a:latin typeface="Calibri"/>
              <a:ea typeface="Calibri"/>
              <a:cs typeface="Calibri"/>
              <a:sym typeface="Calibri"/>
            </a:endParaRPr>
          </a:p>
          <a:p>
            <a:pPr marL="1371600" lvl="0" indent="0" algn="l" rtl="0">
              <a:lnSpc>
                <a:spcPct val="95000"/>
              </a:lnSpc>
              <a:spcBef>
                <a:spcPts val="0"/>
              </a:spcBef>
              <a:spcAft>
                <a:spcPts val="0"/>
              </a:spcAft>
              <a:buNone/>
            </a:pPr>
            <a:endParaRPr sz="2000">
              <a:solidFill>
                <a:srgbClr val="434343"/>
              </a:solidFill>
              <a:highlight>
                <a:schemeClr val="lt1"/>
              </a:highlight>
              <a:latin typeface="Calibri"/>
              <a:ea typeface="Calibri"/>
              <a:cs typeface="Calibri"/>
              <a:sym typeface="Calibri"/>
            </a:endParaRPr>
          </a:p>
          <a:p>
            <a:pPr marL="914400" lvl="0" indent="-355600" algn="l" rtl="0">
              <a:lnSpc>
                <a:spcPct val="95000"/>
              </a:lnSpc>
              <a:spcBef>
                <a:spcPts val="0"/>
              </a:spcBef>
              <a:spcAft>
                <a:spcPts val="0"/>
              </a:spcAft>
              <a:buClr>
                <a:srgbClr val="434343"/>
              </a:buClr>
              <a:buSzPts val="2000"/>
              <a:buFont typeface="Calibri"/>
              <a:buChar char="●"/>
            </a:pPr>
            <a:r>
              <a:rPr lang="en" sz="2000">
                <a:solidFill>
                  <a:srgbClr val="434343"/>
                </a:solidFill>
                <a:highlight>
                  <a:schemeClr val="lt1"/>
                </a:highlight>
                <a:latin typeface="Calibri"/>
                <a:ea typeface="Calibri"/>
                <a:cs typeface="Calibri"/>
                <a:sym typeface="Calibri"/>
              </a:rPr>
              <a:t>Large company contracts actually work to drive down rates</a:t>
            </a:r>
            <a:endParaRPr sz="2000">
              <a:solidFill>
                <a:srgbClr val="434343"/>
              </a:solidFill>
              <a:highlight>
                <a:schemeClr val="lt1"/>
              </a:highlight>
              <a:latin typeface="Calibri"/>
              <a:ea typeface="Calibri"/>
              <a:cs typeface="Calibri"/>
              <a:sym typeface="Calibri"/>
            </a:endParaRPr>
          </a:p>
          <a:p>
            <a:pPr marL="1371600" lvl="0" indent="0" algn="l" rtl="0">
              <a:lnSpc>
                <a:spcPct val="95000"/>
              </a:lnSpc>
              <a:spcBef>
                <a:spcPts val="0"/>
              </a:spcBef>
              <a:spcAft>
                <a:spcPts val="0"/>
              </a:spcAft>
              <a:buNone/>
            </a:pPr>
            <a:endParaRPr sz="2000">
              <a:solidFill>
                <a:srgbClr val="434343"/>
              </a:solidFill>
              <a:highlight>
                <a:schemeClr val="lt1"/>
              </a:highlight>
              <a:latin typeface="Calibri"/>
              <a:ea typeface="Calibri"/>
              <a:cs typeface="Calibri"/>
              <a:sym typeface="Calibri"/>
            </a:endParaRPr>
          </a:p>
          <a:p>
            <a:pPr marL="914400" lvl="0" indent="-355600" algn="l" rtl="0">
              <a:lnSpc>
                <a:spcPct val="95000"/>
              </a:lnSpc>
              <a:spcBef>
                <a:spcPts val="0"/>
              </a:spcBef>
              <a:spcAft>
                <a:spcPts val="0"/>
              </a:spcAft>
              <a:buClr>
                <a:srgbClr val="434343"/>
              </a:buClr>
              <a:buSzPts val="2000"/>
              <a:buFont typeface="Calibri"/>
              <a:buChar char="●"/>
            </a:pPr>
            <a:r>
              <a:rPr lang="en" sz="2000">
                <a:solidFill>
                  <a:srgbClr val="434343"/>
                </a:solidFill>
                <a:highlight>
                  <a:schemeClr val="lt1"/>
                </a:highlight>
                <a:latin typeface="Calibri"/>
                <a:ea typeface="Calibri"/>
                <a:cs typeface="Calibri"/>
                <a:sym typeface="Calibri"/>
              </a:rPr>
              <a:t>“Because of their large volume electricity use, these large load customers,including data centers, absorb a greater share of the fixed costs of operating grid infrastructure (power plants, poles and wires), thus lowering rates for all customers.” Energy, Kansas Testimony</a:t>
            </a:r>
            <a:endParaRPr sz="2000">
              <a:latin typeface="Calibri"/>
              <a:ea typeface="Calibri"/>
              <a:cs typeface="Calibri"/>
              <a:sym typeface="Calibri"/>
            </a:endParaRPr>
          </a:p>
        </p:txBody>
      </p:sp>
      <p:sp>
        <p:nvSpPr>
          <p:cNvPr id="135" name="Google Shape;13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What do Kentuckians NOT get?</a:t>
            </a:r>
            <a:endParaRPr>
              <a:latin typeface="Calibri"/>
              <a:ea typeface="Calibri"/>
              <a:cs typeface="Calibri"/>
              <a:sym typeface="Calibri"/>
            </a:endParaRPr>
          </a:p>
        </p:txBody>
      </p:sp>
      <p:sp>
        <p:nvSpPr>
          <p:cNvPr id="141" name="Google Shape;141;p23"/>
          <p:cNvSpPr txBox="1">
            <a:spLocks noGrp="1"/>
          </p:cNvSpPr>
          <p:nvPr>
            <p:ph type="body" idx="1"/>
          </p:nvPr>
        </p:nvSpPr>
        <p:spPr>
          <a:xfrm>
            <a:off x="311700" y="949425"/>
            <a:ext cx="8520600" cy="4194000"/>
          </a:xfrm>
          <a:prstGeom prst="rect">
            <a:avLst/>
          </a:prstGeom>
        </p:spPr>
        <p:txBody>
          <a:bodyPr spcFirstLastPara="1" wrap="square" lIns="91425" tIns="91425" rIns="91425" bIns="91425" anchor="t" anchorCtr="0">
            <a:normAutofit fontScale="40000" lnSpcReduction="20000"/>
          </a:bodyPr>
          <a:lstStyle/>
          <a:p>
            <a:pPr marL="914400" lvl="0" indent="-330200" algn="l" rtl="0">
              <a:lnSpc>
                <a:spcPct val="95000"/>
              </a:lnSpc>
              <a:spcBef>
                <a:spcPts val="0"/>
              </a:spcBef>
              <a:spcAft>
                <a:spcPts val="0"/>
              </a:spcAft>
              <a:buClr>
                <a:srgbClr val="434343"/>
              </a:buClr>
              <a:buSzPct val="100000"/>
              <a:buFont typeface="Calibri"/>
              <a:buChar char="●"/>
            </a:pPr>
            <a:r>
              <a:rPr lang="en" sz="4000">
                <a:solidFill>
                  <a:srgbClr val="434343"/>
                </a:solidFill>
                <a:highlight>
                  <a:schemeClr val="lt1"/>
                </a:highlight>
                <a:latin typeface="Calibri"/>
                <a:ea typeface="Calibri"/>
                <a:cs typeface="Calibri"/>
                <a:sym typeface="Calibri"/>
              </a:rPr>
              <a:t>Dominion CEO Bob Blue explained in an article that Virginia’s rates are lower than national and regional averages:</a:t>
            </a:r>
            <a:endParaRPr sz="4000">
              <a:solidFill>
                <a:srgbClr val="434343"/>
              </a:solidFill>
              <a:highlight>
                <a:schemeClr val="lt1"/>
              </a:highlight>
              <a:latin typeface="Calibri"/>
              <a:ea typeface="Calibri"/>
              <a:cs typeface="Calibri"/>
              <a:sym typeface="Calibri"/>
            </a:endParaRPr>
          </a:p>
          <a:p>
            <a:pPr marL="0" lvl="0" indent="0" algn="l" rtl="0">
              <a:lnSpc>
                <a:spcPct val="95000"/>
              </a:lnSpc>
              <a:spcBef>
                <a:spcPts val="0"/>
              </a:spcBef>
              <a:spcAft>
                <a:spcPts val="0"/>
              </a:spcAft>
              <a:buNone/>
            </a:pPr>
            <a:endParaRPr sz="4000">
              <a:solidFill>
                <a:srgbClr val="434343"/>
              </a:solidFill>
              <a:highlight>
                <a:schemeClr val="lt1"/>
              </a:highlight>
              <a:latin typeface="Calibri"/>
              <a:ea typeface="Calibri"/>
              <a:cs typeface="Calibri"/>
              <a:sym typeface="Calibri"/>
            </a:endParaRPr>
          </a:p>
          <a:p>
            <a:pPr marL="1371600" lvl="0" indent="-330200" algn="l" rtl="0">
              <a:lnSpc>
                <a:spcPct val="87916"/>
              </a:lnSpc>
              <a:spcBef>
                <a:spcPts val="0"/>
              </a:spcBef>
              <a:spcAft>
                <a:spcPts val="0"/>
              </a:spcAft>
              <a:buClr>
                <a:srgbClr val="434343"/>
              </a:buClr>
              <a:buSzPct val="100000"/>
              <a:buFont typeface="Calibri"/>
              <a:buChar char="●"/>
            </a:pPr>
            <a:r>
              <a:rPr lang="en" sz="4000">
                <a:solidFill>
                  <a:srgbClr val="434343"/>
                </a:solidFill>
                <a:highlight>
                  <a:schemeClr val="lt1"/>
                </a:highlight>
                <a:latin typeface="Calibri"/>
                <a:ea typeface="Calibri"/>
                <a:cs typeface="Calibri"/>
                <a:sym typeface="Calibri"/>
              </a:rPr>
              <a:t>“On the affordability front, when we compare ourselves to national averages, we have been below the national average for residential customer rates for the last 18 years. Our residential rates have grown by a little bit, more than 1% a year, and our commercial rates by a little less than 1%, since 2010. The rate of inflation over that period has been about 2.6%. Relative to other things that our customers are paying for, our rates are declining.”</a:t>
            </a:r>
            <a:endParaRPr sz="4000">
              <a:solidFill>
                <a:srgbClr val="434343"/>
              </a:solidFill>
              <a:highlight>
                <a:schemeClr val="lt1"/>
              </a:highlight>
              <a:latin typeface="Calibri"/>
              <a:ea typeface="Calibri"/>
              <a:cs typeface="Calibri"/>
              <a:sym typeface="Calibri"/>
            </a:endParaRPr>
          </a:p>
          <a:p>
            <a:pPr marL="1371600" lvl="0" indent="-330200" algn="l" rtl="0">
              <a:lnSpc>
                <a:spcPct val="80000"/>
              </a:lnSpc>
              <a:spcBef>
                <a:spcPts val="600"/>
              </a:spcBef>
              <a:spcAft>
                <a:spcPts val="0"/>
              </a:spcAft>
              <a:buClr>
                <a:srgbClr val="434343"/>
              </a:buClr>
              <a:buSzPct val="100000"/>
              <a:buFont typeface="Calibri"/>
              <a:buChar char="●"/>
            </a:pPr>
            <a:r>
              <a:rPr lang="en" sz="4000">
                <a:solidFill>
                  <a:srgbClr val="434343"/>
                </a:solidFill>
                <a:highlight>
                  <a:schemeClr val="lt1"/>
                </a:highlight>
                <a:latin typeface="Calibri"/>
                <a:ea typeface="Calibri"/>
                <a:cs typeface="Calibri"/>
                <a:sym typeface="Calibri"/>
              </a:rPr>
              <a:t>“This summer, we were 21% below the national average. We’re 36% below the East Coast regional average. That’s for residential customers, but the story is the same for our industrial customers. We’re 16.7% lower than the national average and we’re 38.7% lower than the East Coast rate. That’s important when we think about trying to attract businesses to Virginia.”</a:t>
            </a:r>
            <a:endParaRPr sz="4000">
              <a:solidFill>
                <a:srgbClr val="434343"/>
              </a:solidFill>
              <a:highlight>
                <a:schemeClr val="lt1"/>
              </a:highlight>
              <a:latin typeface="Calibri"/>
              <a:ea typeface="Calibri"/>
              <a:cs typeface="Calibri"/>
              <a:sym typeface="Calibri"/>
            </a:endParaRPr>
          </a:p>
          <a:p>
            <a:pPr marL="0" lvl="0" indent="0" algn="l" rtl="0">
              <a:lnSpc>
                <a:spcPct val="80000"/>
              </a:lnSpc>
              <a:spcBef>
                <a:spcPts val="300"/>
              </a:spcBef>
              <a:spcAft>
                <a:spcPts val="0"/>
              </a:spcAft>
              <a:buNone/>
            </a:pPr>
            <a:endParaRPr sz="4000">
              <a:solidFill>
                <a:srgbClr val="434343"/>
              </a:solidFill>
              <a:highlight>
                <a:schemeClr val="lt1"/>
              </a:highlight>
              <a:latin typeface="Calibri"/>
              <a:ea typeface="Calibri"/>
              <a:cs typeface="Calibri"/>
              <a:sym typeface="Calibri"/>
            </a:endParaRPr>
          </a:p>
          <a:p>
            <a:pPr marL="914400" lvl="0" indent="-330200" algn="l" rtl="0">
              <a:lnSpc>
                <a:spcPct val="87916"/>
              </a:lnSpc>
              <a:spcBef>
                <a:spcPts val="300"/>
              </a:spcBef>
              <a:spcAft>
                <a:spcPts val="0"/>
              </a:spcAft>
              <a:buClr>
                <a:srgbClr val="434343"/>
              </a:buClr>
              <a:buSzPct val="100000"/>
              <a:buFont typeface="Calibri"/>
              <a:buChar char="●"/>
            </a:pPr>
            <a:r>
              <a:rPr lang="en" sz="4000">
                <a:solidFill>
                  <a:srgbClr val="434343"/>
                </a:solidFill>
                <a:highlight>
                  <a:schemeClr val="lt1"/>
                </a:highlight>
                <a:latin typeface="Calibri"/>
                <a:ea typeface="Calibri"/>
                <a:cs typeface="Calibri"/>
                <a:sym typeface="Calibri"/>
              </a:rPr>
              <a:t>Last week in a Pennsylvania legislative hearing, Pennsylvania Power &amp; Light Utilities  testified that large-load data centers absorb more of the utility’s fixed costs, thereby reducing electricity bills for other customers.</a:t>
            </a:r>
            <a:endParaRPr sz="4000">
              <a:solidFill>
                <a:srgbClr val="434343"/>
              </a:solidFill>
              <a:highlight>
                <a:schemeClr val="lt1"/>
              </a:highlight>
              <a:latin typeface="Calibri"/>
              <a:ea typeface="Calibri"/>
              <a:cs typeface="Calibri"/>
              <a:sym typeface="Calibri"/>
            </a:endParaRPr>
          </a:p>
          <a:p>
            <a:pPr marL="914400" lvl="0" indent="0" algn="l" rtl="0">
              <a:lnSpc>
                <a:spcPct val="87916"/>
              </a:lnSpc>
              <a:spcBef>
                <a:spcPts val="600"/>
              </a:spcBef>
              <a:spcAft>
                <a:spcPts val="0"/>
              </a:spcAft>
              <a:buNone/>
            </a:pPr>
            <a:endParaRPr sz="4000">
              <a:solidFill>
                <a:srgbClr val="434343"/>
              </a:solidFill>
              <a:highlight>
                <a:schemeClr val="lt1"/>
              </a:highlight>
              <a:latin typeface="Calibri"/>
              <a:ea typeface="Calibri"/>
              <a:cs typeface="Calibri"/>
              <a:sym typeface="Calibri"/>
            </a:endParaRPr>
          </a:p>
          <a:p>
            <a:pPr marL="914400" lvl="0" indent="-330200" algn="l" rtl="0">
              <a:lnSpc>
                <a:spcPct val="87916"/>
              </a:lnSpc>
              <a:spcBef>
                <a:spcPts val="600"/>
              </a:spcBef>
              <a:spcAft>
                <a:spcPts val="0"/>
              </a:spcAft>
              <a:buClr>
                <a:srgbClr val="434343"/>
              </a:buClr>
              <a:buSzPct val="100000"/>
              <a:buFont typeface="Calibri"/>
              <a:buChar char="●"/>
            </a:pPr>
            <a:r>
              <a:rPr lang="en" sz="4000">
                <a:solidFill>
                  <a:srgbClr val="434343"/>
                </a:solidFill>
                <a:highlight>
                  <a:schemeClr val="lt1"/>
                </a:highlight>
                <a:latin typeface="Calibri"/>
                <a:ea typeface="Calibri"/>
                <a:cs typeface="Calibri"/>
                <a:sym typeface="Calibri"/>
              </a:rPr>
              <a:t>One query uses the same electricity as 9 seconds of watching television</a:t>
            </a:r>
            <a:endParaRPr sz="1400">
              <a:solidFill>
                <a:srgbClr val="434343"/>
              </a:solidFill>
              <a:highlight>
                <a:schemeClr val="lt1"/>
              </a:highlight>
              <a:latin typeface="Calibri"/>
              <a:ea typeface="Calibri"/>
              <a:cs typeface="Calibri"/>
              <a:sym typeface="Calibri"/>
            </a:endParaRPr>
          </a:p>
        </p:txBody>
      </p:sp>
      <p:sp>
        <p:nvSpPr>
          <p:cNvPr id="142" name="Google Shape;14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What do Kentuckians NOT get?</a:t>
            </a:r>
            <a:endParaRPr>
              <a:latin typeface="Calibri"/>
              <a:ea typeface="Calibri"/>
              <a:cs typeface="Calibri"/>
              <a:sym typeface="Calibri"/>
            </a:endParaRPr>
          </a:p>
        </p:txBody>
      </p:sp>
      <p:sp>
        <p:nvSpPr>
          <p:cNvPr id="148" name="Google Shape;148;p24"/>
          <p:cNvSpPr txBox="1">
            <a:spLocks noGrp="1"/>
          </p:cNvSpPr>
          <p:nvPr>
            <p:ph type="body" idx="1"/>
          </p:nvPr>
        </p:nvSpPr>
        <p:spPr>
          <a:xfrm>
            <a:off x="311700" y="949425"/>
            <a:ext cx="8520600" cy="4194000"/>
          </a:xfrm>
          <a:prstGeom prst="rect">
            <a:avLst/>
          </a:prstGeom>
        </p:spPr>
        <p:txBody>
          <a:bodyPr spcFirstLastPara="1" wrap="square" lIns="91425" tIns="91425" rIns="91425" bIns="91425" anchor="t" anchorCtr="0">
            <a:normAutofit/>
          </a:bodyPr>
          <a:lstStyle/>
          <a:p>
            <a:pPr marL="0" lvl="0" indent="0" algn="l" rtl="0">
              <a:lnSpc>
                <a:spcPct val="107916"/>
              </a:lnSpc>
              <a:spcBef>
                <a:spcPts val="0"/>
              </a:spcBef>
              <a:spcAft>
                <a:spcPts val="0"/>
              </a:spcAft>
              <a:buNone/>
            </a:pPr>
            <a:r>
              <a:rPr lang="en" sz="1900">
                <a:solidFill>
                  <a:srgbClr val="434343"/>
                </a:solidFill>
                <a:highlight>
                  <a:schemeClr val="lt1"/>
                </a:highlight>
                <a:latin typeface="Calibri"/>
                <a:ea typeface="Calibri"/>
                <a:cs typeface="Calibri"/>
                <a:sym typeface="Calibri"/>
              </a:rPr>
              <a:t>Water use questions</a:t>
            </a:r>
            <a:endParaRPr sz="1900">
              <a:solidFill>
                <a:srgbClr val="434343"/>
              </a:solidFill>
              <a:highlight>
                <a:schemeClr val="lt1"/>
              </a:highlight>
              <a:latin typeface="Calibri"/>
              <a:ea typeface="Calibri"/>
              <a:cs typeface="Calibri"/>
              <a:sym typeface="Calibri"/>
            </a:endParaRPr>
          </a:p>
          <a:p>
            <a:pPr marL="914400" lvl="0" indent="-349250" algn="l" rtl="0">
              <a:lnSpc>
                <a:spcPct val="107916"/>
              </a:lnSpc>
              <a:spcBef>
                <a:spcPts val="1000"/>
              </a:spcBef>
              <a:spcAft>
                <a:spcPts val="0"/>
              </a:spcAft>
              <a:buClr>
                <a:srgbClr val="434343"/>
              </a:buClr>
              <a:buSzPts val="1900"/>
              <a:buFont typeface="Calibri"/>
              <a:buChar char="●"/>
            </a:pPr>
            <a:r>
              <a:rPr lang="en" sz="1900">
                <a:solidFill>
                  <a:srgbClr val="434343"/>
                </a:solidFill>
                <a:highlight>
                  <a:schemeClr val="lt1"/>
                </a:highlight>
                <a:latin typeface="Calibri"/>
                <a:ea typeface="Calibri"/>
                <a:cs typeface="Calibri"/>
                <a:sym typeface="Calibri"/>
              </a:rPr>
              <a:t>Data centers can use evaporative cooling or closed loop systems</a:t>
            </a:r>
            <a:endParaRPr sz="1900">
              <a:solidFill>
                <a:srgbClr val="434343"/>
              </a:solidFill>
              <a:highlight>
                <a:schemeClr val="lt1"/>
              </a:highlight>
              <a:latin typeface="Calibri"/>
              <a:ea typeface="Calibri"/>
              <a:cs typeface="Calibri"/>
              <a:sym typeface="Calibri"/>
            </a:endParaRPr>
          </a:p>
          <a:p>
            <a:pPr marL="914400" lvl="0" indent="-349250" algn="l" rtl="0">
              <a:lnSpc>
                <a:spcPct val="107916"/>
              </a:lnSpc>
              <a:spcBef>
                <a:spcPts val="1000"/>
              </a:spcBef>
              <a:spcAft>
                <a:spcPts val="0"/>
              </a:spcAft>
              <a:buClr>
                <a:srgbClr val="434343"/>
              </a:buClr>
              <a:buSzPts val="1900"/>
              <a:buChar char="●"/>
            </a:pPr>
            <a:r>
              <a:rPr lang="en" sz="1900">
                <a:solidFill>
                  <a:schemeClr val="dk1"/>
                </a:solidFill>
                <a:latin typeface="Calibri"/>
                <a:ea typeface="Calibri"/>
                <a:cs typeface="Calibri"/>
                <a:sym typeface="Calibri"/>
              </a:rPr>
              <a:t>80% of water intake is returned to the municipal system that provided the water. </a:t>
            </a:r>
            <a:r>
              <a:rPr lang="en" sz="1900">
                <a:solidFill>
                  <a:srgbClr val="434343"/>
                </a:solidFill>
                <a:highlight>
                  <a:schemeClr val="lt1"/>
                </a:highlight>
                <a:latin typeface="Calibri"/>
                <a:ea typeface="Calibri"/>
                <a:cs typeface="Calibri"/>
                <a:sym typeface="Calibri"/>
              </a:rPr>
              <a:t>In evaporative cooling about 20% of the water evaporates</a:t>
            </a:r>
            <a:endParaRPr sz="2000">
              <a:solidFill>
                <a:srgbClr val="434343"/>
              </a:solidFill>
              <a:highlight>
                <a:schemeClr val="lt1"/>
              </a:highlight>
              <a:latin typeface="Calibri"/>
              <a:ea typeface="Calibri"/>
              <a:cs typeface="Calibri"/>
              <a:sym typeface="Calibri"/>
            </a:endParaRPr>
          </a:p>
          <a:p>
            <a:pPr marL="914400" lvl="0" indent="-349250" algn="l" rtl="0">
              <a:lnSpc>
                <a:spcPct val="107916"/>
              </a:lnSpc>
              <a:spcBef>
                <a:spcPts val="1000"/>
              </a:spcBef>
              <a:spcAft>
                <a:spcPts val="0"/>
              </a:spcAft>
              <a:buClr>
                <a:srgbClr val="434343"/>
              </a:buClr>
              <a:buSzPts val="1900"/>
              <a:buFont typeface="Calibri"/>
              <a:buChar char="●"/>
            </a:pPr>
            <a:r>
              <a:rPr lang="en" sz="1900">
                <a:solidFill>
                  <a:srgbClr val="434343"/>
                </a:solidFill>
                <a:highlight>
                  <a:schemeClr val="lt1"/>
                </a:highlight>
                <a:latin typeface="Calibri"/>
                <a:ea typeface="Calibri"/>
                <a:cs typeface="Calibri"/>
                <a:sym typeface="Calibri"/>
              </a:rPr>
              <a:t>For example, Google’s data center in Montgomery County, Tennessee, consumed 288.6 million gallons of water in 2023 — as much as 1.9 golf courses</a:t>
            </a:r>
            <a:endParaRPr sz="1900">
              <a:solidFill>
                <a:srgbClr val="434343"/>
              </a:solidFill>
              <a:highlight>
                <a:schemeClr val="lt1"/>
              </a:highlight>
              <a:latin typeface="Calibri"/>
              <a:ea typeface="Calibri"/>
              <a:cs typeface="Calibri"/>
              <a:sym typeface="Calibri"/>
            </a:endParaRPr>
          </a:p>
          <a:p>
            <a:pPr marL="914400" lvl="0" indent="-349250" algn="l" rtl="0">
              <a:lnSpc>
                <a:spcPct val="107916"/>
              </a:lnSpc>
              <a:spcBef>
                <a:spcPts val="1000"/>
              </a:spcBef>
              <a:spcAft>
                <a:spcPts val="0"/>
              </a:spcAft>
              <a:buClr>
                <a:srgbClr val="434343"/>
              </a:buClr>
              <a:buSzPts val="1900"/>
              <a:buFont typeface="Calibri"/>
              <a:buChar char="●"/>
            </a:pPr>
            <a:r>
              <a:rPr lang="en" sz="1900">
                <a:solidFill>
                  <a:schemeClr val="dk1"/>
                </a:solidFill>
                <a:latin typeface="Calibri"/>
                <a:ea typeface="Calibri"/>
                <a:cs typeface="Calibri"/>
                <a:sym typeface="Calibri"/>
              </a:rPr>
              <a:t>In a 2024 study of Virginia’s data center industry, the Joint Legislative Audit Review Commission (JLARC) concluded, “Most data centers use about the same amount of water or less as an average large office building, although a few require substantially more.”</a:t>
            </a:r>
            <a:endParaRPr sz="1900">
              <a:solidFill>
                <a:srgbClr val="434343"/>
              </a:solidFill>
              <a:highlight>
                <a:schemeClr val="lt1"/>
              </a:highlight>
              <a:latin typeface="Calibri"/>
              <a:ea typeface="Calibri"/>
              <a:cs typeface="Calibri"/>
              <a:sym typeface="Calibri"/>
            </a:endParaRPr>
          </a:p>
        </p:txBody>
      </p:sp>
      <p:sp>
        <p:nvSpPr>
          <p:cNvPr id="149" name="Google Shape;14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1700" y="1703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Calibri"/>
                <a:ea typeface="Calibri"/>
                <a:cs typeface="Calibri"/>
                <a:sym typeface="Calibri"/>
              </a:rPr>
              <a:t>President Trump is championing new data centers and AI – </a:t>
            </a:r>
            <a:endParaRPr sz="2200" b="1">
              <a:latin typeface="Calibri"/>
              <a:ea typeface="Calibri"/>
              <a:cs typeface="Calibri"/>
              <a:sym typeface="Calibri"/>
            </a:endParaRPr>
          </a:p>
          <a:p>
            <a:pPr marL="0" lvl="0" indent="457200" algn="l" rtl="0">
              <a:spcBef>
                <a:spcPts val="0"/>
              </a:spcBef>
              <a:spcAft>
                <a:spcPts val="0"/>
              </a:spcAft>
              <a:buNone/>
            </a:pPr>
            <a:r>
              <a:rPr lang="en" sz="2200" b="1" i="1">
                <a:solidFill>
                  <a:srgbClr val="0B5394"/>
                </a:solidFill>
                <a:latin typeface="Calibri"/>
                <a:ea typeface="Calibri"/>
                <a:cs typeface="Calibri"/>
                <a:sym typeface="Calibri"/>
              </a:rPr>
              <a:t>and the new power generation we will need.</a:t>
            </a:r>
            <a:endParaRPr sz="2200" b="1" i="1">
              <a:solidFill>
                <a:srgbClr val="0B5394"/>
              </a:solidFill>
              <a:latin typeface="Calibri"/>
              <a:ea typeface="Calibri"/>
              <a:cs typeface="Calibri"/>
              <a:sym typeface="Calibri"/>
            </a:endParaRPr>
          </a:p>
        </p:txBody>
      </p:sp>
      <p:sp>
        <p:nvSpPr>
          <p:cNvPr id="155" name="Google Shape;155;p25"/>
          <p:cNvSpPr txBox="1">
            <a:spLocks noGrp="1"/>
          </p:cNvSpPr>
          <p:nvPr>
            <p:ph type="body" idx="1"/>
          </p:nvPr>
        </p:nvSpPr>
        <p:spPr>
          <a:xfrm>
            <a:off x="311700" y="1044250"/>
            <a:ext cx="8520600" cy="38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President Trump embraced data centers and AI to grow our economy </a:t>
            </a:r>
            <a:r>
              <a:rPr lang="en" b="1" i="1">
                <a:solidFill>
                  <a:srgbClr val="0B5394"/>
                </a:solidFill>
                <a:latin typeface="Calibri"/>
                <a:ea typeface="Calibri"/>
                <a:cs typeface="Calibri"/>
                <a:sym typeface="Calibri"/>
              </a:rPr>
              <a:t>and beat China</a:t>
            </a:r>
            <a:r>
              <a:rPr lang="en"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457200" lvl="0" indent="0" algn="l" rtl="0">
              <a:spcBef>
                <a:spcPts val="300"/>
              </a:spcBef>
              <a:spcAft>
                <a:spcPts val="0"/>
              </a:spcAft>
              <a:buClr>
                <a:schemeClr val="dk1"/>
              </a:buClr>
              <a:buSzPts val="1100"/>
              <a:buFont typeface="Arial"/>
              <a:buNone/>
            </a:pPr>
            <a:r>
              <a:rPr lang="en" b="1">
                <a:solidFill>
                  <a:srgbClr val="CC0000"/>
                </a:solidFill>
                <a:latin typeface="Calibri"/>
                <a:ea typeface="Calibri"/>
                <a:cs typeface="Calibri"/>
                <a:sym typeface="Calibri"/>
              </a:rPr>
              <a:t>“</a:t>
            </a:r>
            <a:r>
              <a:rPr lang="en" b="1" i="1">
                <a:solidFill>
                  <a:srgbClr val="CC0000"/>
                </a:solidFill>
                <a:latin typeface="Calibri"/>
                <a:ea typeface="Calibri"/>
                <a:cs typeface="Calibri"/>
                <a:sym typeface="Calibri"/>
              </a:rPr>
              <a:t>The release of DeepSeek AI from a Chinese company should be a wakeup call for our industries that we need to be laser-focused on competing to win</a:t>
            </a:r>
            <a:r>
              <a:rPr lang="en" b="1">
                <a:solidFill>
                  <a:srgbClr val="CC0000"/>
                </a:solidFill>
                <a:latin typeface="Calibri"/>
                <a:ea typeface="Calibri"/>
                <a:cs typeface="Calibri"/>
                <a:sym typeface="Calibri"/>
              </a:rPr>
              <a:t>”</a:t>
            </a:r>
            <a:endParaRPr b="1">
              <a:solidFill>
                <a:srgbClr val="CC0000"/>
              </a:solidFill>
              <a:latin typeface="Calibri"/>
              <a:ea typeface="Calibri"/>
              <a:cs typeface="Calibri"/>
              <a:sym typeface="Calibri"/>
            </a:endParaRPr>
          </a:p>
          <a:p>
            <a:pPr marL="0" lvl="0" indent="0" algn="l" rtl="0">
              <a:spcBef>
                <a:spcPts val="300"/>
              </a:spcBef>
              <a:spcAft>
                <a:spcPts val="0"/>
              </a:spcAft>
              <a:buClr>
                <a:schemeClr val="dk1"/>
              </a:buClr>
              <a:buSzPts val="1100"/>
              <a:buFont typeface="Arial"/>
              <a:buNone/>
            </a:pPr>
            <a:r>
              <a:rPr lang="en" b="1">
                <a:solidFill>
                  <a:schemeClr val="dk1"/>
                </a:solidFill>
                <a:latin typeface="Calibri"/>
                <a:ea typeface="Calibri"/>
                <a:cs typeface="Calibri"/>
                <a:sym typeface="Calibri"/>
              </a:rPr>
              <a:t>President Trump declared a national emergency due to "inadequate" energy.  His EO on “Unleashing American Energy” </a:t>
            </a:r>
            <a:r>
              <a:rPr lang="en" b="1">
                <a:solidFill>
                  <a:srgbClr val="0B5394"/>
                </a:solidFill>
                <a:latin typeface="Calibri"/>
                <a:ea typeface="Calibri"/>
                <a:cs typeface="Calibri"/>
                <a:sym typeface="Calibri"/>
              </a:rPr>
              <a:t>includes good news for the building trades</a:t>
            </a:r>
            <a:r>
              <a:rPr lang="en" b="1">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a:p>
            <a:pPr marL="457200" lvl="0" indent="-342900" algn="l" rtl="0">
              <a:spcBef>
                <a:spcPts val="300"/>
              </a:spcBef>
              <a:spcAft>
                <a:spcPts val="0"/>
              </a:spcAft>
              <a:buClr>
                <a:schemeClr val="dk1"/>
              </a:buClr>
              <a:buSzPts val="1800"/>
              <a:buFont typeface="Calibri"/>
              <a:buChar char="●"/>
            </a:pPr>
            <a:r>
              <a:rPr lang="en" b="1" i="1">
                <a:solidFill>
                  <a:schemeClr val="dk1"/>
                </a:solidFill>
                <a:latin typeface="Calibri"/>
                <a:ea typeface="Calibri"/>
                <a:cs typeface="Calibri"/>
                <a:sym typeface="Calibri"/>
              </a:rPr>
              <a:t>Directing expedited permitting for energy projects</a:t>
            </a:r>
            <a:endParaRPr b="1"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b="1" i="1">
                <a:solidFill>
                  <a:schemeClr val="dk1"/>
                </a:solidFill>
                <a:latin typeface="Calibri"/>
                <a:ea typeface="Calibri"/>
                <a:cs typeface="Calibri"/>
                <a:sym typeface="Calibri"/>
              </a:rPr>
              <a:t>Reviewing all agency actions that might burden domestic energy development.  </a:t>
            </a:r>
            <a:endParaRPr b="1" i="1">
              <a:solidFill>
                <a:schemeClr val="dk1"/>
              </a:solidFill>
              <a:latin typeface="Calibri"/>
              <a:ea typeface="Calibri"/>
              <a:cs typeface="Calibri"/>
              <a:sym typeface="Calibri"/>
            </a:endParaRPr>
          </a:p>
          <a:p>
            <a:pPr marL="0" lvl="0" indent="0" algn="l" rtl="0">
              <a:spcBef>
                <a:spcPts val="300"/>
              </a:spcBef>
              <a:spcAft>
                <a:spcPts val="0"/>
              </a:spcAft>
              <a:buClr>
                <a:schemeClr val="dk1"/>
              </a:buClr>
              <a:buSzPts val="1100"/>
              <a:buFont typeface="Arial"/>
              <a:buNone/>
            </a:pPr>
            <a:r>
              <a:rPr lang="en" b="1">
                <a:solidFill>
                  <a:srgbClr val="0B5394"/>
                </a:solidFill>
                <a:latin typeface="Calibri"/>
                <a:ea typeface="Calibri"/>
                <a:cs typeface="Calibri"/>
                <a:sym typeface="Calibri"/>
              </a:rPr>
              <a:t>America’s tech industry is responding to the challenge: </a:t>
            </a:r>
            <a:endParaRPr b="1">
              <a:solidFill>
                <a:srgbClr val="0B5394"/>
              </a:solidFill>
              <a:latin typeface="Calibri"/>
              <a:ea typeface="Calibri"/>
              <a:cs typeface="Calibri"/>
              <a:sym typeface="Calibri"/>
            </a:endParaRPr>
          </a:p>
          <a:p>
            <a:pPr marL="457200" lvl="0" indent="-342900" algn="l" rtl="0">
              <a:spcBef>
                <a:spcPts val="300"/>
              </a:spcBef>
              <a:spcAft>
                <a:spcPts val="0"/>
              </a:spcAft>
              <a:buClr>
                <a:schemeClr val="dk1"/>
              </a:buClr>
              <a:buSzPts val="1800"/>
              <a:buFont typeface="Calibri"/>
              <a:buChar char="●"/>
            </a:pPr>
            <a:r>
              <a:rPr lang="en" b="1">
                <a:solidFill>
                  <a:schemeClr val="dk1"/>
                </a:solidFill>
                <a:latin typeface="Calibri"/>
                <a:ea typeface="Calibri"/>
                <a:cs typeface="Calibri"/>
                <a:sym typeface="Calibri"/>
              </a:rPr>
              <a:t>$300 billion in capital spend this year from Amazon, Google, Meta and Microsoft</a:t>
            </a:r>
            <a:endParaRPr b="1">
              <a:solidFill>
                <a:schemeClr val="dk1"/>
              </a:solidFill>
              <a:latin typeface="Calibri"/>
              <a:ea typeface="Calibri"/>
              <a:cs typeface="Calibri"/>
              <a:sym typeface="Calibri"/>
            </a:endParaRPr>
          </a:p>
          <a:p>
            <a:pPr marL="0" lvl="0" indent="0" algn="l" rtl="0">
              <a:spcBef>
                <a:spcPts val="300"/>
              </a:spcBef>
              <a:spcAft>
                <a:spcPts val="300"/>
              </a:spcAft>
              <a:buNone/>
            </a:pPr>
            <a:r>
              <a:rPr lang="en" b="1">
                <a:solidFill>
                  <a:schemeClr val="dk1"/>
                </a:solidFill>
                <a:latin typeface="Calibri"/>
                <a:ea typeface="Calibri"/>
                <a:cs typeface="Calibri"/>
                <a:sym typeface="Calibri"/>
              </a:rPr>
              <a:t>Utilities and data center operators are embracing nuclear power.</a:t>
            </a:r>
            <a:endParaRPr sz="2500" b="1"/>
          </a:p>
        </p:txBody>
      </p:sp>
      <p:sp>
        <p:nvSpPr>
          <p:cNvPr id="156" name="Google Shape;15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6" title="NetChoice clear background (36 × 24 in).png"/>
          <p:cNvPicPr preferRelativeResize="0"/>
          <p:nvPr/>
        </p:nvPicPr>
        <p:blipFill>
          <a:blip r:embed="rId3">
            <a:alphaModFix/>
          </a:blip>
          <a:stretch>
            <a:fillRect/>
          </a:stretch>
        </p:blipFill>
        <p:spPr>
          <a:xfrm>
            <a:off x="2170125" y="3146225"/>
            <a:ext cx="4803748" cy="2885474"/>
          </a:xfrm>
          <a:prstGeom prst="rect">
            <a:avLst/>
          </a:prstGeom>
          <a:noFill/>
          <a:ln>
            <a:noFill/>
          </a:ln>
        </p:spPr>
      </p:pic>
      <p:sp>
        <p:nvSpPr>
          <p:cNvPr id="162" name="Google Shape;162;p26"/>
          <p:cNvSpPr txBox="1">
            <a:spLocks noGrp="1"/>
          </p:cNvSpPr>
          <p:nvPr>
            <p:ph type="ctrTitle"/>
          </p:nvPr>
        </p:nvSpPr>
        <p:spPr>
          <a:xfrm>
            <a:off x="311700" y="0"/>
            <a:ext cx="8520600" cy="15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980" b="1">
                <a:latin typeface="Calibri"/>
                <a:ea typeface="Calibri"/>
                <a:cs typeface="Calibri"/>
                <a:sym typeface="Calibri"/>
              </a:rPr>
              <a:t>Building American data centers </a:t>
            </a:r>
            <a:endParaRPr sz="2980" b="1">
              <a:latin typeface="Calibri"/>
              <a:ea typeface="Calibri"/>
              <a:cs typeface="Calibri"/>
              <a:sym typeface="Calibri"/>
            </a:endParaRPr>
          </a:p>
          <a:p>
            <a:pPr marL="0" lvl="0" indent="0" algn="ctr" rtl="0">
              <a:spcBef>
                <a:spcPts val="0"/>
              </a:spcBef>
              <a:spcAft>
                <a:spcPts val="0"/>
              </a:spcAft>
              <a:buSzPts val="990"/>
              <a:buNone/>
            </a:pPr>
            <a:r>
              <a:rPr lang="en" sz="2980" b="1">
                <a:latin typeface="Calibri"/>
                <a:ea typeface="Calibri"/>
                <a:cs typeface="Calibri"/>
                <a:sym typeface="Calibri"/>
              </a:rPr>
              <a:t>to meet consumer demand, create new tech jobs and beat China on AI</a:t>
            </a:r>
            <a:endParaRPr sz="2980" b="1">
              <a:latin typeface="Calibri"/>
              <a:ea typeface="Calibri"/>
              <a:cs typeface="Calibri"/>
              <a:sym typeface="Calibri"/>
            </a:endParaRPr>
          </a:p>
        </p:txBody>
      </p:sp>
      <p:sp>
        <p:nvSpPr>
          <p:cNvPr id="163" name="Google Shape;163;p26"/>
          <p:cNvSpPr txBox="1">
            <a:spLocks noGrp="1"/>
          </p:cNvSpPr>
          <p:nvPr>
            <p:ph type="subTitle" idx="1"/>
          </p:nvPr>
        </p:nvSpPr>
        <p:spPr>
          <a:xfrm>
            <a:off x="311700" y="3146225"/>
            <a:ext cx="8520600" cy="1109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942">
                <a:latin typeface="Calibri"/>
                <a:ea typeface="Calibri"/>
                <a:cs typeface="Calibri"/>
                <a:sym typeface="Calibri"/>
              </a:rPr>
              <a:t>September 11, 2025</a:t>
            </a:r>
            <a:endParaRPr sz="2942">
              <a:latin typeface="Calibri"/>
              <a:ea typeface="Calibri"/>
              <a:cs typeface="Calibri"/>
              <a:sym typeface="Calibri"/>
            </a:endParaRPr>
          </a:p>
          <a:p>
            <a:pPr marL="0" lvl="0" indent="0" algn="ctr" rtl="0">
              <a:spcBef>
                <a:spcPts val="0"/>
              </a:spcBef>
              <a:spcAft>
                <a:spcPts val="0"/>
              </a:spcAft>
              <a:buNone/>
            </a:pPr>
            <a:r>
              <a:rPr lang="en" sz="3085" b="1">
                <a:latin typeface="Calibri"/>
                <a:ea typeface="Calibri"/>
                <a:cs typeface="Calibri"/>
                <a:sym typeface="Calibri"/>
              </a:rPr>
              <a:t>Bartlett Cleland, </a:t>
            </a:r>
            <a:r>
              <a:rPr lang="en" sz="3085">
                <a:latin typeface="Calibri"/>
                <a:ea typeface="Calibri"/>
                <a:cs typeface="Calibri"/>
                <a:sym typeface="Calibri"/>
              </a:rPr>
              <a:t>General Counsel</a:t>
            </a:r>
            <a:endParaRPr sz="3085">
              <a:latin typeface="Calibri"/>
              <a:ea typeface="Calibri"/>
              <a:cs typeface="Calibri"/>
              <a:sym typeface="Calibri"/>
            </a:endParaRPr>
          </a:p>
        </p:txBody>
      </p:sp>
      <p:sp>
        <p:nvSpPr>
          <p:cNvPr id="164" name="Google Shape;164;p26"/>
          <p:cNvSpPr txBox="1"/>
          <p:nvPr/>
        </p:nvSpPr>
        <p:spPr>
          <a:xfrm>
            <a:off x="581425" y="1793125"/>
            <a:ext cx="7867800" cy="9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i="1">
                <a:solidFill>
                  <a:schemeClr val="dk1"/>
                </a:solidFill>
              </a:rPr>
              <a:t>Questions</a:t>
            </a:r>
            <a:endParaRPr sz="5000" i="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522475"/>
            <a:ext cx="8520600" cy="864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The Demand</a:t>
            </a:r>
            <a:endParaRPr/>
          </a:p>
        </p:txBody>
      </p:sp>
      <p:sp>
        <p:nvSpPr>
          <p:cNvPr id="62" name="Google Shape;62;p14"/>
          <p:cNvSpPr txBox="1">
            <a:spLocks noGrp="1"/>
          </p:cNvSpPr>
          <p:nvPr>
            <p:ph type="subTitle" idx="1"/>
          </p:nvPr>
        </p:nvSpPr>
        <p:spPr>
          <a:xfrm>
            <a:off x="311700" y="1335675"/>
            <a:ext cx="8520600" cy="2280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Kentucky users, and all Americans, are driving ever-growing demand for data stored in “the cloud”</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AI use requires even more data centers so we can increase our productivity and beat China</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66"/>
        <p:cNvGrpSpPr/>
        <p:nvPr/>
      </p:nvGrpSpPr>
      <p:grpSpPr>
        <a:xfrm>
          <a:off x="0" y="0"/>
          <a:ext cx="0" cy="0"/>
          <a:chOff x="0" y="0"/>
          <a:chExt cx="0" cy="0"/>
        </a:xfrm>
      </p:grpSpPr>
      <p:grpSp>
        <p:nvGrpSpPr>
          <p:cNvPr id="67" name="Google Shape;67;p15"/>
          <p:cNvGrpSpPr/>
          <p:nvPr/>
        </p:nvGrpSpPr>
        <p:grpSpPr>
          <a:xfrm>
            <a:off x="2405238" y="1712875"/>
            <a:ext cx="2148999" cy="2934001"/>
            <a:chOff x="3870125" y="1828725"/>
            <a:chExt cx="2148999" cy="2934001"/>
          </a:xfrm>
        </p:grpSpPr>
        <p:pic>
          <p:nvPicPr>
            <p:cNvPr id="68" name="Google Shape;68;p15" title="Screenshot 2025-03-16 at 4.06.30 PM.png"/>
            <p:cNvPicPr preferRelativeResize="0"/>
            <p:nvPr/>
          </p:nvPicPr>
          <p:blipFill rotWithShape="1">
            <a:blip r:embed="rId3">
              <a:alphaModFix/>
            </a:blip>
            <a:srcRect l="22564" t="33411" r="21290" b="34755"/>
            <a:stretch/>
          </p:blipFill>
          <p:spPr>
            <a:xfrm>
              <a:off x="3870125" y="2377175"/>
              <a:ext cx="2148999" cy="2385551"/>
            </a:xfrm>
            <a:prstGeom prst="rect">
              <a:avLst/>
            </a:prstGeom>
            <a:noFill/>
            <a:ln>
              <a:noFill/>
            </a:ln>
          </p:spPr>
        </p:pic>
        <p:sp>
          <p:nvSpPr>
            <p:cNvPr id="69" name="Google Shape;69;p15"/>
            <p:cNvSpPr txBox="1"/>
            <p:nvPr/>
          </p:nvSpPr>
          <p:spPr>
            <a:xfrm>
              <a:off x="4285125" y="1828725"/>
              <a:ext cx="1259400" cy="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Listen</a:t>
              </a:r>
              <a:endParaRPr sz="1800" b="1">
                <a:solidFill>
                  <a:schemeClr val="lt1"/>
                </a:solidFill>
              </a:endParaRPr>
            </a:p>
          </p:txBody>
        </p:sp>
      </p:grpSp>
      <p:grpSp>
        <p:nvGrpSpPr>
          <p:cNvPr id="70" name="Google Shape;70;p15"/>
          <p:cNvGrpSpPr/>
          <p:nvPr/>
        </p:nvGrpSpPr>
        <p:grpSpPr>
          <a:xfrm>
            <a:off x="165825" y="1865350"/>
            <a:ext cx="2074975" cy="2823325"/>
            <a:chOff x="435725" y="2020250"/>
            <a:chExt cx="2074975" cy="2823325"/>
          </a:xfrm>
        </p:grpSpPr>
        <p:pic>
          <p:nvPicPr>
            <p:cNvPr id="71" name="Google Shape;71;p15" title="Screenshot 2025-03-16 at 3.38.12 PM.png"/>
            <p:cNvPicPr preferRelativeResize="0"/>
            <p:nvPr/>
          </p:nvPicPr>
          <p:blipFill>
            <a:blip r:embed="rId4">
              <a:alphaModFix/>
            </a:blip>
            <a:stretch>
              <a:fillRect/>
            </a:stretch>
          </p:blipFill>
          <p:spPr>
            <a:xfrm>
              <a:off x="435725" y="2571350"/>
              <a:ext cx="2074975" cy="2272225"/>
            </a:xfrm>
            <a:prstGeom prst="rect">
              <a:avLst/>
            </a:prstGeom>
            <a:noFill/>
            <a:ln>
              <a:noFill/>
            </a:ln>
          </p:spPr>
        </p:pic>
        <p:sp>
          <p:nvSpPr>
            <p:cNvPr id="72" name="Google Shape;72;p15"/>
            <p:cNvSpPr txBox="1"/>
            <p:nvPr/>
          </p:nvSpPr>
          <p:spPr>
            <a:xfrm>
              <a:off x="843513" y="2020250"/>
              <a:ext cx="1259400" cy="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Watch</a:t>
              </a:r>
              <a:endParaRPr sz="1800" b="1">
                <a:solidFill>
                  <a:schemeClr val="lt1"/>
                </a:solidFill>
              </a:endParaRPr>
            </a:p>
          </p:txBody>
        </p:sp>
      </p:grpSp>
      <p:pic>
        <p:nvPicPr>
          <p:cNvPr id="73" name="Google Shape;73;p15" title="Screenshot 2025-03-16 at 3.37.27 PM.png"/>
          <p:cNvPicPr preferRelativeResize="0"/>
          <p:nvPr/>
        </p:nvPicPr>
        <p:blipFill rotWithShape="1">
          <a:blip r:embed="rId5">
            <a:alphaModFix/>
          </a:blip>
          <a:srcRect l="15061" t="52659" r="64926" b="25735"/>
          <a:stretch/>
        </p:blipFill>
        <p:spPr>
          <a:xfrm>
            <a:off x="5657900" y="193850"/>
            <a:ext cx="732676" cy="1548575"/>
          </a:xfrm>
          <a:prstGeom prst="rect">
            <a:avLst/>
          </a:prstGeom>
          <a:noFill/>
          <a:ln>
            <a:noFill/>
          </a:ln>
        </p:spPr>
      </p:pic>
      <p:grpSp>
        <p:nvGrpSpPr>
          <p:cNvPr id="74" name="Google Shape;74;p15"/>
          <p:cNvGrpSpPr/>
          <p:nvPr/>
        </p:nvGrpSpPr>
        <p:grpSpPr>
          <a:xfrm>
            <a:off x="4718687" y="1907155"/>
            <a:ext cx="2149001" cy="2739713"/>
            <a:chOff x="4040603" y="1487600"/>
            <a:chExt cx="2287388" cy="2904392"/>
          </a:xfrm>
        </p:grpSpPr>
        <p:pic>
          <p:nvPicPr>
            <p:cNvPr id="75" name="Google Shape;75;p15" title="Screenshot 2025-03-16 at 4.13.56 PM.png"/>
            <p:cNvPicPr preferRelativeResize="0"/>
            <p:nvPr/>
          </p:nvPicPr>
          <p:blipFill rotWithShape="1">
            <a:blip r:embed="rId6">
              <a:alphaModFix/>
            </a:blip>
            <a:srcRect l="21658" t="33838" r="20737" b="35893"/>
            <a:stretch/>
          </p:blipFill>
          <p:spPr>
            <a:xfrm>
              <a:off x="4040603" y="2038691"/>
              <a:ext cx="2287388" cy="2353300"/>
            </a:xfrm>
            <a:prstGeom prst="rect">
              <a:avLst/>
            </a:prstGeom>
            <a:noFill/>
            <a:ln>
              <a:noFill/>
            </a:ln>
          </p:spPr>
        </p:pic>
        <p:sp>
          <p:nvSpPr>
            <p:cNvPr id="76" name="Google Shape;76;p15"/>
            <p:cNvSpPr txBox="1"/>
            <p:nvPr/>
          </p:nvSpPr>
          <p:spPr>
            <a:xfrm>
              <a:off x="4594000" y="1487600"/>
              <a:ext cx="1259400" cy="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News</a:t>
              </a:r>
              <a:endParaRPr sz="1800" b="1">
                <a:solidFill>
                  <a:schemeClr val="lt1"/>
                </a:solidFill>
              </a:endParaRPr>
            </a:p>
          </p:txBody>
        </p:sp>
      </p:grpSp>
      <p:grpSp>
        <p:nvGrpSpPr>
          <p:cNvPr id="77" name="Google Shape;77;p15"/>
          <p:cNvGrpSpPr/>
          <p:nvPr/>
        </p:nvGrpSpPr>
        <p:grpSpPr>
          <a:xfrm>
            <a:off x="7044165" y="1823628"/>
            <a:ext cx="1992307" cy="2823259"/>
            <a:chOff x="6529575" y="1005038"/>
            <a:chExt cx="2324475" cy="2993912"/>
          </a:xfrm>
        </p:grpSpPr>
        <p:sp>
          <p:nvSpPr>
            <p:cNvPr id="78" name="Google Shape;78;p15"/>
            <p:cNvSpPr txBox="1"/>
            <p:nvPr/>
          </p:nvSpPr>
          <p:spPr>
            <a:xfrm>
              <a:off x="7062100" y="1005038"/>
              <a:ext cx="1259400" cy="55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rPr>
                <a:t>Finance</a:t>
              </a:r>
              <a:endParaRPr sz="1800" b="1">
                <a:solidFill>
                  <a:schemeClr val="lt1"/>
                </a:solidFill>
              </a:endParaRPr>
            </a:p>
            <a:p>
              <a:pPr marL="0" lvl="0" indent="0" algn="ctr" rtl="0">
                <a:spcBef>
                  <a:spcPts val="0"/>
                </a:spcBef>
                <a:spcAft>
                  <a:spcPts val="0"/>
                </a:spcAft>
                <a:buNone/>
              </a:pPr>
              <a:endParaRPr sz="1800" b="1">
                <a:solidFill>
                  <a:schemeClr val="lt1"/>
                </a:solidFill>
              </a:endParaRPr>
            </a:p>
          </p:txBody>
        </p:sp>
        <p:pic>
          <p:nvPicPr>
            <p:cNvPr id="79" name="Google Shape;79;p15" title="Screenshot 2025-03-16 at 3.38.56 PM.png"/>
            <p:cNvPicPr preferRelativeResize="0"/>
            <p:nvPr/>
          </p:nvPicPr>
          <p:blipFill>
            <a:blip r:embed="rId7">
              <a:alphaModFix/>
            </a:blip>
            <a:stretch>
              <a:fillRect/>
            </a:stretch>
          </p:blipFill>
          <p:spPr>
            <a:xfrm>
              <a:off x="6529575" y="1556150"/>
              <a:ext cx="2324475" cy="2442800"/>
            </a:xfrm>
            <a:prstGeom prst="rect">
              <a:avLst/>
            </a:prstGeom>
            <a:noFill/>
            <a:ln>
              <a:noFill/>
            </a:ln>
          </p:spPr>
        </p:pic>
      </p:grpSp>
      <p:pic>
        <p:nvPicPr>
          <p:cNvPr id="80" name="Google Shape;80;p15" title="Screenshot 2025-03-16 at 3.37.27 PM.png"/>
          <p:cNvPicPr preferRelativeResize="0"/>
          <p:nvPr/>
        </p:nvPicPr>
        <p:blipFill rotWithShape="1">
          <a:blip r:embed="rId5">
            <a:alphaModFix/>
          </a:blip>
          <a:srcRect l="15063" t="33335" r="66744" b="56401"/>
          <a:stretch/>
        </p:blipFill>
        <p:spPr>
          <a:xfrm>
            <a:off x="2827713" y="193850"/>
            <a:ext cx="957924" cy="1057961"/>
          </a:xfrm>
          <a:prstGeom prst="rect">
            <a:avLst/>
          </a:prstGeom>
          <a:noFill/>
          <a:ln>
            <a:noFill/>
          </a:ln>
        </p:spPr>
      </p:pic>
      <p:pic>
        <p:nvPicPr>
          <p:cNvPr id="81" name="Google Shape;81;p15" title="Screenshot 2025-03-16 at 4.08.16 PM.png"/>
          <p:cNvPicPr preferRelativeResize="0"/>
          <p:nvPr/>
        </p:nvPicPr>
        <p:blipFill rotWithShape="1">
          <a:blip r:embed="rId8">
            <a:alphaModFix/>
          </a:blip>
          <a:srcRect l="15165" t="13377" r="65697" b="65965"/>
          <a:stretch/>
        </p:blipFill>
        <p:spPr>
          <a:xfrm>
            <a:off x="165825" y="193850"/>
            <a:ext cx="732676" cy="1548575"/>
          </a:xfrm>
          <a:prstGeom prst="rect">
            <a:avLst/>
          </a:prstGeom>
          <a:noFill/>
          <a:ln>
            <a:noFill/>
          </a:ln>
        </p:spPr>
      </p:pic>
      <p:pic>
        <p:nvPicPr>
          <p:cNvPr id="82" name="Google Shape;82;p15" title="Screenshot 2025-03-16 at 5.00.25 PM.png"/>
          <p:cNvPicPr preferRelativeResize="0"/>
          <p:nvPr/>
        </p:nvPicPr>
        <p:blipFill>
          <a:blip r:embed="rId9">
            <a:alphaModFix/>
          </a:blip>
          <a:stretch>
            <a:fillRect/>
          </a:stretch>
        </p:blipFill>
        <p:spPr>
          <a:xfrm>
            <a:off x="4114800" y="193850"/>
            <a:ext cx="1390700" cy="1548573"/>
          </a:xfrm>
          <a:prstGeom prst="rect">
            <a:avLst/>
          </a:prstGeom>
          <a:noFill/>
          <a:ln>
            <a:noFill/>
          </a:ln>
        </p:spPr>
      </p:pic>
      <p:pic>
        <p:nvPicPr>
          <p:cNvPr id="83" name="Google Shape;83;p15" title="Screenshot 2025-03-16 at 5.04.25 PM.png"/>
          <p:cNvPicPr preferRelativeResize="0"/>
          <p:nvPr/>
        </p:nvPicPr>
        <p:blipFill>
          <a:blip r:embed="rId10">
            <a:alphaModFix/>
          </a:blip>
          <a:stretch>
            <a:fillRect/>
          </a:stretch>
        </p:blipFill>
        <p:spPr>
          <a:xfrm>
            <a:off x="6542975" y="193850"/>
            <a:ext cx="732675" cy="1534020"/>
          </a:xfrm>
          <a:prstGeom prst="rect">
            <a:avLst/>
          </a:prstGeom>
          <a:noFill/>
          <a:ln>
            <a:noFill/>
          </a:ln>
        </p:spPr>
      </p:pic>
      <p:pic>
        <p:nvPicPr>
          <p:cNvPr id="84" name="Google Shape;84;p15" title="Screenshot 2025-03-16 at 5.07.10 PM.png"/>
          <p:cNvPicPr preferRelativeResize="0"/>
          <p:nvPr/>
        </p:nvPicPr>
        <p:blipFill>
          <a:blip r:embed="rId11">
            <a:alphaModFix/>
          </a:blip>
          <a:stretch>
            <a:fillRect/>
          </a:stretch>
        </p:blipFill>
        <p:spPr>
          <a:xfrm>
            <a:off x="7430075" y="193850"/>
            <a:ext cx="699327" cy="1534025"/>
          </a:xfrm>
          <a:prstGeom prst="rect">
            <a:avLst/>
          </a:prstGeom>
          <a:noFill/>
          <a:ln>
            <a:noFill/>
          </a:ln>
        </p:spPr>
      </p:pic>
      <p:pic>
        <p:nvPicPr>
          <p:cNvPr id="85" name="Google Shape;85;p15" title="Screenshot 2025-03-16 at 5.09.05 PM.png"/>
          <p:cNvPicPr preferRelativeResize="0"/>
          <p:nvPr/>
        </p:nvPicPr>
        <p:blipFill>
          <a:blip r:embed="rId12">
            <a:alphaModFix/>
          </a:blip>
          <a:stretch>
            <a:fillRect/>
          </a:stretch>
        </p:blipFill>
        <p:spPr>
          <a:xfrm>
            <a:off x="8269700" y="193850"/>
            <a:ext cx="786308" cy="1548575"/>
          </a:xfrm>
          <a:prstGeom prst="rect">
            <a:avLst/>
          </a:prstGeom>
          <a:noFill/>
          <a:ln>
            <a:noFill/>
          </a:ln>
        </p:spPr>
      </p:pic>
      <p:pic>
        <p:nvPicPr>
          <p:cNvPr id="86" name="Google Shape;86;p15" title="Screenshot 2025-03-16 at 8.38.20 PM.png"/>
          <p:cNvPicPr preferRelativeResize="0"/>
          <p:nvPr/>
        </p:nvPicPr>
        <p:blipFill>
          <a:blip r:embed="rId13">
            <a:alphaModFix/>
          </a:blip>
          <a:stretch>
            <a:fillRect/>
          </a:stretch>
        </p:blipFill>
        <p:spPr>
          <a:xfrm>
            <a:off x="1056525" y="193850"/>
            <a:ext cx="1390700" cy="1566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2" name="Google Shape;9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3" name="Google Shape;93;p16"/>
          <p:cNvPicPr preferRelativeResize="0"/>
          <p:nvPr/>
        </p:nvPicPr>
        <p:blipFill>
          <a:blip r:embed="rId3">
            <a:alphaModFix/>
          </a:blip>
          <a:stretch>
            <a:fillRect/>
          </a:stretch>
        </p:blipFill>
        <p:spPr>
          <a:xfrm>
            <a:off x="0" y="58269"/>
            <a:ext cx="9144001" cy="5026963"/>
          </a:xfrm>
          <a:prstGeom prst="rect">
            <a:avLst/>
          </a:prstGeom>
          <a:noFill/>
          <a:ln>
            <a:noFill/>
          </a:ln>
        </p:spPr>
      </p:pic>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451863" y="363450"/>
            <a:ext cx="8392674" cy="4571975"/>
          </a:xfrm>
          <a:prstGeom prst="rect">
            <a:avLst/>
          </a:prstGeom>
          <a:noFill/>
          <a:ln>
            <a:noFill/>
          </a:ln>
        </p:spPr>
      </p:pic>
      <p:sp>
        <p:nvSpPr>
          <p:cNvPr id="100" name="Google Shape;1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63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rgbClr val="0B5394"/>
                </a:solidFill>
                <a:latin typeface="Calibri"/>
                <a:ea typeface="Calibri"/>
                <a:cs typeface="Calibri"/>
                <a:sym typeface="Calibri"/>
              </a:rPr>
              <a:t>Kentucky as the next data center hot spot? </a:t>
            </a:r>
            <a:endParaRPr sz="2420" b="1">
              <a:solidFill>
                <a:srgbClr val="0B5394"/>
              </a:solidFill>
              <a:latin typeface="Calibri"/>
              <a:ea typeface="Calibri"/>
              <a:cs typeface="Calibri"/>
              <a:sym typeface="Calibri"/>
            </a:endParaRPr>
          </a:p>
          <a:p>
            <a:pPr marL="0" lvl="0" indent="0" algn="l" rtl="0">
              <a:spcBef>
                <a:spcPts val="0"/>
              </a:spcBef>
              <a:spcAft>
                <a:spcPts val="0"/>
              </a:spcAft>
              <a:buSzPts val="990"/>
              <a:buNone/>
            </a:pPr>
            <a:endParaRPr sz="2420" b="1">
              <a:solidFill>
                <a:srgbClr val="0B5394"/>
              </a:solidFill>
              <a:latin typeface="Calibri"/>
              <a:ea typeface="Calibri"/>
              <a:cs typeface="Calibri"/>
              <a:sym typeface="Calibri"/>
            </a:endParaRPr>
          </a:p>
        </p:txBody>
      </p:sp>
      <p:sp>
        <p:nvSpPr>
          <p:cNvPr id="106" name="Google Shape;106;p18"/>
          <p:cNvSpPr txBox="1">
            <a:spLocks noGrp="1"/>
          </p:cNvSpPr>
          <p:nvPr>
            <p:ph type="body" idx="1"/>
          </p:nvPr>
        </p:nvSpPr>
        <p:spPr>
          <a:xfrm>
            <a:off x="311700" y="995050"/>
            <a:ext cx="8520600" cy="369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Calibri"/>
                <a:ea typeface="Calibri"/>
                <a:cs typeface="Calibri"/>
                <a:sym typeface="Calibri"/>
              </a:rPr>
              <a:t>What do hyperscale data center builders/cloud computing providers look for given they could locate anywhere?</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 warm welcome for new investment, tech jobs, and property taxes</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No hyperscale data centers have located in a state that imposes sales tax on servers and equipment. Happily, Kentucky treats data center equipment like it does other business machinery </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Available land</a:t>
            </a:r>
            <a:endParaRPr sz="2200">
              <a:solidFill>
                <a:schemeClr val="dk1"/>
              </a:solidFill>
              <a:latin typeface="Calibri"/>
              <a:ea typeface="Calibri"/>
              <a:cs typeface="Calibri"/>
              <a:sym typeface="Calibri"/>
            </a:endParaRPr>
          </a:p>
          <a:p>
            <a:pPr marL="914400" lvl="0" indent="-368300" algn="l" rtl="0">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Strong community partners</a:t>
            </a:r>
            <a:endParaRPr sz="2200">
              <a:solidFill>
                <a:schemeClr val="dk1"/>
              </a:solidFill>
              <a:latin typeface="Calibri"/>
              <a:ea typeface="Calibri"/>
              <a:cs typeface="Calibri"/>
              <a:sym typeface="Calibri"/>
            </a:endParaRPr>
          </a:p>
        </p:txBody>
      </p:sp>
      <p:sp>
        <p:nvSpPr>
          <p:cNvPr id="107" name="Google Shape;10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libri"/>
                <a:ea typeface="Calibri"/>
                <a:cs typeface="Calibri"/>
                <a:sym typeface="Calibri"/>
              </a:rPr>
              <a:t>What do Kentuckians get?</a:t>
            </a:r>
            <a:endParaRPr>
              <a:latin typeface="Calibri"/>
              <a:ea typeface="Calibri"/>
              <a:cs typeface="Calibri"/>
              <a:sym typeface="Calibri"/>
            </a:endParaRPr>
          </a:p>
        </p:txBody>
      </p:sp>
      <p:sp>
        <p:nvSpPr>
          <p:cNvPr id="113" name="Google Shape;113;p19"/>
          <p:cNvSpPr txBox="1">
            <a:spLocks noGrp="1"/>
          </p:cNvSpPr>
          <p:nvPr>
            <p:ph type="body" idx="1"/>
          </p:nvPr>
        </p:nvSpPr>
        <p:spPr>
          <a:xfrm>
            <a:off x="311700" y="1152475"/>
            <a:ext cx="8520600" cy="379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New economic activity</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Data centers build out new electricity connections and substations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New jobs - 100 operations positions paying six-figures for high school or trade school grads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New tax revenue - in Loudon County, VA last year, property tax revenue from data centers was $900 million</a:t>
            </a:r>
            <a:endParaRPr sz="2400">
              <a:latin typeface="Calibri"/>
              <a:ea typeface="Calibri"/>
              <a:cs typeface="Calibri"/>
              <a:sym typeface="Calibri"/>
            </a:endParaRPr>
          </a:p>
        </p:txBody>
      </p:sp>
      <p:sp>
        <p:nvSpPr>
          <p:cNvPr id="114" name="Google Shape;11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Calibri"/>
                <a:ea typeface="Calibri"/>
                <a:cs typeface="Calibri"/>
                <a:sym typeface="Calibri"/>
              </a:rPr>
              <a:t>If data centers come, </a:t>
            </a:r>
            <a:r>
              <a:rPr lang="en" b="1" i="1">
                <a:solidFill>
                  <a:srgbClr val="0B5394"/>
                </a:solidFill>
                <a:latin typeface="Calibri"/>
                <a:ea typeface="Calibri"/>
                <a:cs typeface="Calibri"/>
                <a:sym typeface="Calibri"/>
              </a:rPr>
              <a:t>economic activity comes with them</a:t>
            </a:r>
            <a:r>
              <a:rPr lang="en" b="1">
                <a:latin typeface="Calibri"/>
                <a:ea typeface="Calibri"/>
                <a:cs typeface="Calibri"/>
                <a:sym typeface="Calibri"/>
              </a:rPr>
              <a:t>.</a:t>
            </a:r>
            <a:endParaRPr b="1">
              <a:latin typeface="Calibri"/>
              <a:ea typeface="Calibri"/>
              <a:cs typeface="Calibri"/>
              <a:sym typeface="Calibri"/>
            </a:endParaRPr>
          </a:p>
        </p:txBody>
      </p:sp>
      <p:graphicFrame>
        <p:nvGraphicFramePr>
          <p:cNvPr id="120" name="Google Shape;120;p20"/>
          <p:cNvGraphicFramePr/>
          <p:nvPr/>
        </p:nvGraphicFramePr>
        <p:xfrm>
          <a:off x="552375" y="1085250"/>
          <a:ext cx="3000000" cy="3000000"/>
        </p:xfrm>
        <a:graphic>
          <a:graphicData uri="http://schemas.openxmlformats.org/drawingml/2006/table">
            <a:tbl>
              <a:tblPr>
                <a:noFill/>
                <a:tableStyleId>{8F6649D5-FF8E-426B-AC89-248732E73A6F}</a:tableStyleId>
              </a:tblPr>
              <a:tblGrid>
                <a:gridCol w="5703175">
                  <a:extLst>
                    <a:ext uri="{9D8B030D-6E8A-4147-A177-3AD203B41FA5}">
                      <a16:colId xmlns:a16="http://schemas.microsoft.com/office/drawing/2014/main" val="20000"/>
                    </a:ext>
                  </a:extLst>
                </a:gridCol>
                <a:gridCol w="1084475">
                  <a:extLst>
                    <a:ext uri="{9D8B030D-6E8A-4147-A177-3AD203B41FA5}">
                      <a16:colId xmlns:a16="http://schemas.microsoft.com/office/drawing/2014/main" val="20001"/>
                    </a:ext>
                  </a:extLst>
                </a:gridCol>
                <a:gridCol w="1251600">
                  <a:extLst>
                    <a:ext uri="{9D8B030D-6E8A-4147-A177-3AD203B41FA5}">
                      <a16:colId xmlns:a16="http://schemas.microsoft.com/office/drawing/2014/main" val="20002"/>
                    </a:ext>
                  </a:extLst>
                </a:gridCol>
              </a:tblGrid>
              <a:tr h="637875">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Incremental economic benefits from data centers</a:t>
                      </a:r>
                      <a:endParaRPr sz="2100" b="1">
                        <a:latin typeface="Calibri"/>
                        <a:ea typeface="Calibri"/>
                        <a:cs typeface="Calibri"/>
                        <a:sym typeface="Calibri"/>
                      </a:endParaRPr>
                    </a:p>
                  </a:txBody>
                  <a:tcPr marL="91450" marR="91450" marT="91450" marB="91450"/>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Here</a:t>
                      </a:r>
                      <a:endParaRPr sz="2100">
                        <a:latin typeface="Calibri"/>
                        <a:ea typeface="Calibri"/>
                        <a:cs typeface="Calibri"/>
                        <a:sym typeface="Calibri"/>
                      </a:endParaRPr>
                    </a:p>
                  </a:txBody>
                  <a:tcPr marL="91450" marR="91450" marT="91450" marB="91450"/>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Not here</a:t>
                      </a:r>
                      <a:endParaRPr sz="2100">
                        <a:latin typeface="Calibri"/>
                        <a:ea typeface="Calibri"/>
                        <a:cs typeface="Calibri"/>
                        <a:sym typeface="Calibri"/>
                      </a:endParaRPr>
                    </a:p>
                  </a:txBody>
                  <a:tcPr marL="91450" marR="91450" marT="91450" marB="91450"/>
                </a:tc>
                <a:extLst>
                  <a:ext uri="{0D108BD9-81ED-4DB2-BD59-A6C34878D82A}">
                    <a16:rowId xmlns:a16="http://schemas.microsoft.com/office/drawing/2014/main" val="10000"/>
                  </a:ext>
                </a:extLst>
              </a:tr>
              <a:tr h="567350">
                <a:tc>
                  <a:txBody>
                    <a:bodyPr/>
                    <a:lstStyle/>
                    <a:p>
                      <a:pPr marL="0" lvl="0" indent="0" algn="l" rtl="0">
                        <a:spcBef>
                          <a:spcPts val="0"/>
                        </a:spcBef>
                        <a:spcAft>
                          <a:spcPts val="0"/>
                        </a:spcAft>
                        <a:buNone/>
                      </a:pPr>
                      <a:r>
                        <a:rPr lang="en" sz="1800" b="1">
                          <a:latin typeface="Calibri"/>
                          <a:ea typeface="Calibri"/>
                          <a:cs typeface="Calibri"/>
                          <a:sym typeface="Calibri"/>
                        </a:rPr>
                        <a:t>Income &amp; spending by construction workers &amp; contractors </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700" b="1">
                          <a:solidFill>
                            <a:srgbClr val="538135"/>
                          </a:solidFill>
                          <a:latin typeface="Calibri"/>
                          <a:ea typeface="Calibri"/>
                          <a:cs typeface="Calibri"/>
                          <a:sym typeface="Calibri"/>
                        </a:rPr>
                        <a:t>+</a:t>
                      </a:r>
                      <a:endParaRPr sz="2700" b="1">
                        <a:solidFill>
                          <a:srgbClr val="1F3864"/>
                        </a:solidFill>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300" b="1">
                          <a:solidFill>
                            <a:srgbClr val="FF0000"/>
                          </a:solidFill>
                          <a:latin typeface="Calibri"/>
                          <a:ea typeface="Calibri"/>
                          <a:cs typeface="Calibri"/>
                          <a:sym typeface="Calibri"/>
                        </a:rPr>
                        <a:t>0</a:t>
                      </a:r>
                      <a:endParaRPr sz="23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1"/>
                  </a:ext>
                </a:extLst>
              </a:tr>
              <a:tr h="567350">
                <a:tc>
                  <a:txBody>
                    <a:bodyPr/>
                    <a:lstStyle/>
                    <a:p>
                      <a:pPr marL="0" lvl="0" indent="0" algn="l" rtl="0">
                        <a:spcBef>
                          <a:spcPts val="0"/>
                        </a:spcBef>
                        <a:spcAft>
                          <a:spcPts val="0"/>
                        </a:spcAft>
                        <a:buNone/>
                      </a:pPr>
                      <a:r>
                        <a:rPr lang="en" sz="1800" b="1">
                          <a:latin typeface="Calibri"/>
                          <a:ea typeface="Calibri"/>
                          <a:cs typeface="Calibri"/>
                          <a:sym typeface="Calibri"/>
                        </a:rPr>
                        <a:t>Income &amp; spending by data center employees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700" b="1">
                          <a:solidFill>
                            <a:srgbClr val="538135"/>
                          </a:solidFill>
                          <a:latin typeface="Calibri"/>
                          <a:ea typeface="Calibri"/>
                          <a:cs typeface="Calibri"/>
                          <a:sym typeface="Calibri"/>
                        </a:rPr>
                        <a:t>+</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300" b="1">
                          <a:solidFill>
                            <a:srgbClr val="FF0000"/>
                          </a:solidFill>
                          <a:latin typeface="Calibri"/>
                          <a:ea typeface="Calibri"/>
                          <a:cs typeface="Calibri"/>
                          <a:sym typeface="Calibri"/>
                        </a:rPr>
                        <a:t>0</a:t>
                      </a:r>
                      <a:endParaRPr sz="1800">
                        <a:latin typeface="Calibri"/>
                        <a:ea typeface="Calibri"/>
                        <a:cs typeface="Calibri"/>
                        <a:sym typeface="Calibri"/>
                      </a:endParaRPr>
                    </a:p>
                  </a:txBody>
                  <a:tcPr marL="91450" marR="91450" marT="0" marB="0" anchor="ctr"/>
                </a:tc>
                <a:extLst>
                  <a:ext uri="{0D108BD9-81ED-4DB2-BD59-A6C34878D82A}">
                    <a16:rowId xmlns:a16="http://schemas.microsoft.com/office/drawing/2014/main" val="10002"/>
                  </a:ext>
                </a:extLst>
              </a:tr>
              <a:tr h="606700">
                <a:tc>
                  <a:txBody>
                    <a:bodyPr/>
                    <a:lstStyle/>
                    <a:p>
                      <a:pPr marL="0" lvl="0" indent="0" algn="l" rtl="0">
                        <a:spcBef>
                          <a:spcPts val="0"/>
                        </a:spcBef>
                        <a:spcAft>
                          <a:spcPts val="0"/>
                        </a:spcAft>
                        <a:buNone/>
                      </a:pPr>
                      <a:r>
                        <a:rPr lang="en" sz="1800" b="1">
                          <a:latin typeface="Calibri"/>
                          <a:ea typeface="Calibri"/>
                          <a:cs typeface="Calibri"/>
                          <a:sym typeface="Calibri"/>
                        </a:rPr>
                        <a:t>Revenue for local suppliers, contractors, lodging, and restaurants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700" b="1">
                          <a:solidFill>
                            <a:srgbClr val="538135"/>
                          </a:solidFill>
                          <a:latin typeface="Calibri"/>
                          <a:ea typeface="Calibri"/>
                          <a:cs typeface="Calibri"/>
                          <a:sym typeface="Calibri"/>
                        </a:rPr>
                        <a:t>+</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300" b="1">
                          <a:solidFill>
                            <a:srgbClr val="FF0000"/>
                          </a:solidFill>
                          <a:latin typeface="Calibri"/>
                          <a:ea typeface="Calibri"/>
                          <a:cs typeface="Calibri"/>
                          <a:sym typeface="Calibri"/>
                        </a:rPr>
                        <a:t>0</a:t>
                      </a:r>
                      <a:endParaRPr sz="1800">
                        <a:latin typeface="Calibri"/>
                        <a:ea typeface="Calibri"/>
                        <a:cs typeface="Calibri"/>
                        <a:sym typeface="Calibri"/>
                      </a:endParaRPr>
                    </a:p>
                  </a:txBody>
                  <a:tcPr marL="91450" marR="91450" marT="0" marB="0" anchor="ctr"/>
                </a:tc>
                <a:extLst>
                  <a:ext uri="{0D108BD9-81ED-4DB2-BD59-A6C34878D82A}">
                    <a16:rowId xmlns:a16="http://schemas.microsoft.com/office/drawing/2014/main" val="10003"/>
                  </a:ext>
                </a:extLst>
              </a:tr>
              <a:tr h="567350">
                <a:tc>
                  <a:txBody>
                    <a:bodyPr/>
                    <a:lstStyle/>
                    <a:p>
                      <a:pPr marL="0" lvl="0" indent="0" algn="l" rtl="0">
                        <a:spcBef>
                          <a:spcPts val="0"/>
                        </a:spcBef>
                        <a:spcAft>
                          <a:spcPts val="0"/>
                        </a:spcAft>
                        <a:buNone/>
                      </a:pPr>
                      <a:r>
                        <a:rPr lang="en" sz="1800" b="1">
                          <a:latin typeface="Calibri"/>
                          <a:ea typeface="Calibri"/>
                          <a:cs typeface="Calibri"/>
                          <a:sym typeface="Calibri"/>
                        </a:rPr>
                        <a:t>High-tech training and experience for workforce</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700" b="1">
                          <a:solidFill>
                            <a:srgbClr val="538135"/>
                          </a:solidFill>
                          <a:latin typeface="Calibri"/>
                          <a:ea typeface="Calibri"/>
                          <a:cs typeface="Calibri"/>
                          <a:sym typeface="Calibri"/>
                        </a:rPr>
                        <a:t>+</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300" b="1">
                          <a:solidFill>
                            <a:srgbClr val="FF0000"/>
                          </a:solidFill>
                          <a:latin typeface="Calibri"/>
                          <a:ea typeface="Calibri"/>
                          <a:cs typeface="Calibri"/>
                          <a:sym typeface="Calibri"/>
                        </a:rPr>
                        <a:t>0</a:t>
                      </a:r>
                      <a:endParaRPr sz="1800">
                        <a:latin typeface="Calibri"/>
                        <a:ea typeface="Calibri"/>
                        <a:cs typeface="Calibri"/>
                        <a:sym typeface="Calibri"/>
                      </a:endParaRPr>
                    </a:p>
                  </a:txBody>
                  <a:tcPr marL="91450" marR="91450" marT="0" marB="0" anchor="ctr"/>
                </a:tc>
                <a:extLst>
                  <a:ext uri="{0D108BD9-81ED-4DB2-BD59-A6C34878D82A}">
                    <a16:rowId xmlns:a16="http://schemas.microsoft.com/office/drawing/2014/main" val="10004"/>
                  </a:ext>
                </a:extLst>
              </a:tr>
              <a:tr h="567350">
                <a:tc>
                  <a:txBody>
                    <a:bodyPr/>
                    <a:lstStyle/>
                    <a:p>
                      <a:pPr marL="0" lvl="0" indent="0" algn="l" rtl="0">
                        <a:spcBef>
                          <a:spcPts val="0"/>
                        </a:spcBef>
                        <a:spcAft>
                          <a:spcPts val="0"/>
                        </a:spcAft>
                        <a:buNone/>
                      </a:pPr>
                      <a:r>
                        <a:rPr lang="en" sz="1800" b="1">
                          <a:latin typeface="Calibri"/>
                          <a:ea typeface="Calibri"/>
                          <a:cs typeface="Calibri"/>
                          <a:sym typeface="Calibri"/>
                        </a:rPr>
                        <a:t>Make the state more attractive for tech business and any business needing low latency access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700" b="1">
                          <a:solidFill>
                            <a:srgbClr val="538135"/>
                          </a:solidFill>
                          <a:latin typeface="Calibri"/>
                          <a:ea typeface="Calibri"/>
                          <a:cs typeface="Calibri"/>
                          <a:sym typeface="Calibri"/>
                        </a:rPr>
                        <a:t>+</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300" b="1">
                          <a:solidFill>
                            <a:srgbClr val="FF0000"/>
                          </a:solidFill>
                          <a:latin typeface="Calibri"/>
                          <a:ea typeface="Calibri"/>
                          <a:cs typeface="Calibri"/>
                          <a:sym typeface="Calibri"/>
                        </a:rPr>
                        <a:t>0</a:t>
                      </a:r>
                      <a:endParaRPr sz="1800">
                        <a:latin typeface="Calibri"/>
                        <a:ea typeface="Calibri"/>
                        <a:cs typeface="Calibri"/>
                        <a:sym typeface="Calibri"/>
                      </a:endParaRPr>
                    </a:p>
                  </a:txBody>
                  <a:tcPr marL="91450" marR="91450" marT="0" marB="0" anchor="ctr"/>
                </a:tc>
                <a:extLst>
                  <a:ext uri="{0D108BD9-81ED-4DB2-BD59-A6C34878D82A}">
                    <a16:rowId xmlns:a16="http://schemas.microsoft.com/office/drawing/2014/main" val="10005"/>
                  </a:ext>
                </a:extLst>
              </a:tr>
            </a:tbl>
          </a:graphicData>
        </a:graphic>
      </p:graphicFrame>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Calibri"/>
                <a:ea typeface="Calibri"/>
                <a:cs typeface="Calibri"/>
                <a:sym typeface="Calibri"/>
              </a:rPr>
              <a:t>If data centers come, </a:t>
            </a:r>
            <a:r>
              <a:rPr lang="en" b="1" i="1">
                <a:solidFill>
                  <a:srgbClr val="0B5394"/>
                </a:solidFill>
                <a:latin typeface="Calibri"/>
                <a:ea typeface="Calibri"/>
                <a:cs typeface="Calibri"/>
                <a:sym typeface="Calibri"/>
              </a:rPr>
              <a:t>new tax revenue comes, too</a:t>
            </a:r>
            <a:r>
              <a:rPr lang="en" b="1">
                <a:latin typeface="Calibri"/>
                <a:ea typeface="Calibri"/>
                <a:cs typeface="Calibri"/>
                <a:sym typeface="Calibri"/>
              </a:rPr>
              <a:t>.</a:t>
            </a:r>
            <a:endParaRPr b="1">
              <a:latin typeface="Calibri"/>
              <a:ea typeface="Calibri"/>
              <a:cs typeface="Calibri"/>
              <a:sym typeface="Calibri"/>
            </a:endParaRPr>
          </a:p>
        </p:txBody>
      </p:sp>
      <p:graphicFrame>
        <p:nvGraphicFramePr>
          <p:cNvPr id="127" name="Google Shape;127;p21"/>
          <p:cNvGraphicFramePr/>
          <p:nvPr/>
        </p:nvGraphicFramePr>
        <p:xfrm>
          <a:off x="606675" y="1069150"/>
          <a:ext cx="3000000" cy="3000000"/>
        </p:xfrm>
        <a:graphic>
          <a:graphicData uri="http://schemas.openxmlformats.org/drawingml/2006/table">
            <a:tbl>
              <a:tblPr>
                <a:noFill/>
                <a:tableStyleId>{8F6649D5-FF8E-426B-AC89-248732E73A6F}</a:tableStyleId>
              </a:tblPr>
              <a:tblGrid>
                <a:gridCol w="5282025">
                  <a:extLst>
                    <a:ext uri="{9D8B030D-6E8A-4147-A177-3AD203B41FA5}">
                      <a16:colId xmlns:a16="http://schemas.microsoft.com/office/drawing/2014/main" val="20000"/>
                    </a:ext>
                  </a:extLst>
                </a:gridCol>
                <a:gridCol w="1020125">
                  <a:extLst>
                    <a:ext uri="{9D8B030D-6E8A-4147-A177-3AD203B41FA5}">
                      <a16:colId xmlns:a16="http://schemas.microsoft.com/office/drawing/2014/main" val="20001"/>
                    </a:ext>
                  </a:extLst>
                </a:gridCol>
                <a:gridCol w="1256550">
                  <a:extLst>
                    <a:ext uri="{9D8B030D-6E8A-4147-A177-3AD203B41FA5}">
                      <a16:colId xmlns:a16="http://schemas.microsoft.com/office/drawing/2014/main" val="20002"/>
                    </a:ext>
                  </a:extLst>
                </a:gridCol>
              </a:tblGrid>
              <a:tr h="546600">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Incremental tax revenue from data centers</a:t>
                      </a:r>
                      <a:endParaRPr sz="2100" b="1">
                        <a:latin typeface="Calibri"/>
                        <a:ea typeface="Calibri"/>
                        <a:cs typeface="Calibri"/>
                        <a:sym typeface="Calibri"/>
                      </a:endParaRPr>
                    </a:p>
                  </a:txBody>
                  <a:tcPr marL="91450" marR="91450" marT="91450" marB="91450"/>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Here</a:t>
                      </a:r>
                      <a:endParaRPr sz="2100">
                        <a:latin typeface="Calibri"/>
                        <a:ea typeface="Calibri"/>
                        <a:cs typeface="Calibri"/>
                        <a:sym typeface="Calibri"/>
                      </a:endParaRPr>
                    </a:p>
                  </a:txBody>
                  <a:tcPr marL="91450" marR="91450" marT="91450" marB="91450"/>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Not here</a:t>
                      </a:r>
                      <a:endParaRPr sz="2100">
                        <a:latin typeface="Calibri"/>
                        <a:ea typeface="Calibri"/>
                        <a:cs typeface="Calibri"/>
                        <a:sym typeface="Calibri"/>
                      </a:endParaRPr>
                    </a:p>
                  </a:txBody>
                  <a:tcPr marL="91450" marR="91450" marT="91450" marB="91450"/>
                </a:tc>
                <a:extLst>
                  <a:ext uri="{0D108BD9-81ED-4DB2-BD59-A6C34878D82A}">
                    <a16:rowId xmlns:a16="http://schemas.microsoft.com/office/drawing/2014/main" val="10000"/>
                  </a:ext>
                </a:extLst>
              </a:tr>
              <a:tr h="604925">
                <a:tc>
                  <a:txBody>
                    <a:bodyPr/>
                    <a:lstStyle/>
                    <a:p>
                      <a:pPr marL="0" lvl="0" indent="0" algn="l" rtl="0">
                        <a:spcBef>
                          <a:spcPts val="0"/>
                        </a:spcBef>
                        <a:spcAft>
                          <a:spcPts val="0"/>
                        </a:spcAft>
                        <a:buNone/>
                      </a:pPr>
                      <a:r>
                        <a:rPr lang="en" sz="1800" b="1">
                          <a:latin typeface="Calibri"/>
                          <a:ea typeface="Calibri"/>
                          <a:cs typeface="Calibri"/>
                          <a:sym typeface="Calibri"/>
                        </a:rPr>
                        <a:t>Personal income taxes paid by employees and contractors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a:t>
                      </a:r>
                      <a:endParaRPr sz="2100" b="1">
                        <a:solidFill>
                          <a:srgbClr val="1F3864"/>
                        </a:solidFill>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0</a:t>
                      </a:r>
                      <a:endParaRPr sz="21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1"/>
                  </a:ext>
                </a:extLst>
              </a:tr>
              <a:tr h="618025">
                <a:tc>
                  <a:txBody>
                    <a:bodyPr/>
                    <a:lstStyle/>
                    <a:p>
                      <a:pPr marL="0" lvl="0" indent="0" algn="l" rtl="0">
                        <a:spcBef>
                          <a:spcPts val="0"/>
                        </a:spcBef>
                        <a:spcAft>
                          <a:spcPts val="0"/>
                        </a:spcAft>
                        <a:buNone/>
                      </a:pPr>
                      <a:r>
                        <a:rPr lang="en" sz="1800" b="1">
                          <a:latin typeface="Calibri"/>
                          <a:ea typeface="Calibri"/>
                          <a:cs typeface="Calibri"/>
                          <a:sym typeface="Calibri"/>
                        </a:rPr>
                        <a:t>Corporate income taxes from data center operators &amp; contractors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a:t>
                      </a:r>
                      <a:endParaRPr sz="21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0</a:t>
                      </a:r>
                      <a:endParaRPr sz="21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2"/>
                  </a:ext>
                </a:extLst>
              </a:tr>
              <a:tr h="520275">
                <a:tc>
                  <a:txBody>
                    <a:bodyPr/>
                    <a:lstStyle/>
                    <a:p>
                      <a:pPr marL="0" lvl="0" indent="0" algn="l" rtl="0">
                        <a:spcBef>
                          <a:spcPts val="0"/>
                        </a:spcBef>
                        <a:spcAft>
                          <a:spcPts val="0"/>
                        </a:spcAft>
                        <a:buNone/>
                      </a:pPr>
                      <a:r>
                        <a:rPr lang="en" sz="1800" b="1">
                          <a:latin typeface="Calibri"/>
                          <a:ea typeface="Calibri"/>
                          <a:cs typeface="Calibri"/>
                          <a:sym typeface="Calibri"/>
                        </a:rPr>
                        <a:t>Sales taxes on non-exempt equipment and supplies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a:t>
                      </a:r>
                      <a:endParaRPr sz="21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0</a:t>
                      </a:r>
                      <a:endParaRPr sz="21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3"/>
                  </a:ext>
                </a:extLst>
              </a:tr>
              <a:tr h="520275">
                <a:tc>
                  <a:txBody>
                    <a:bodyPr/>
                    <a:lstStyle/>
                    <a:p>
                      <a:pPr marL="0" lvl="0" indent="0" algn="l" rtl="0">
                        <a:spcBef>
                          <a:spcPts val="0"/>
                        </a:spcBef>
                        <a:spcAft>
                          <a:spcPts val="0"/>
                        </a:spcAft>
                        <a:buNone/>
                      </a:pPr>
                      <a:r>
                        <a:rPr lang="en" sz="1800" b="1">
                          <a:latin typeface="Calibri"/>
                          <a:ea typeface="Calibri"/>
                          <a:cs typeface="Calibri"/>
                          <a:sym typeface="Calibri"/>
                        </a:rPr>
                        <a:t>Sales taxes on services for tangible personal property</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a:t>
                      </a:r>
                      <a:endParaRPr sz="21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0</a:t>
                      </a:r>
                      <a:endParaRPr sz="21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4"/>
                  </a:ext>
                </a:extLst>
              </a:tr>
              <a:tr h="520275">
                <a:tc>
                  <a:txBody>
                    <a:bodyPr/>
                    <a:lstStyle/>
                    <a:p>
                      <a:pPr marL="0" lvl="0" indent="0" algn="l" rtl="0">
                        <a:spcBef>
                          <a:spcPts val="0"/>
                        </a:spcBef>
                        <a:spcAft>
                          <a:spcPts val="0"/>
                        </a:spcAft>
                        <a:buNone/>
                      </a:pPr>
                      <a:r>
                        <a:rPr lang="en" sz="1800" b="1">
                          <a:latin typeface="Calibri"/>
                          <a:ea typeface="Calibri"/>
                          <a:cs typeface="Calibri"/>
                          <a:sym typeface="Calibri"/>
                        </a:rPr>
                        <a:t>Local real estate &amp; personal property taxes</a:t>
                      </a:r>
                      <a:endParaRPr sz="18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538135"/>
                          </a:solidFill>
                          <a:latin typeface="Calibri"/>
                          <a:ea typeface="Calibri"/>
                          <a:cs typeface="Calibri"/>
                          <a:sym typeface="Calibri"/>
                        </a:rPr>
                        <a:t>+</a:t>
                      </a:r>
                      <a:endParaRPr sz="2100" b="1">
                        <a:latin typeface="Calibri"/>
                        <a:ea typeface="Calibri"/>
                        <a:cs typeface="Calibri"/>
                        <a:sym typeface="Calibri"/>
                      </a:endParaRPr>
                    </a:p>
                  </a:txBody>
                  <a:tcPr marL="91450" marR="91450" marT="0" marB="0" anchor="ctr"/>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0</a:t>
                      </a:r>
                      <a:endParaRPr sz="2100" b="1">
                        <a:latin typeface="Calibri"/>
                        <a:ea typeface="Calibri"/>
                        <a:cs typeface="Calibri"/>
                        <a:sym typeface="Calibri"/>
                      </a:endParaRPr>
                    </a:p>
                  </a:txBody>
                  <a:tcPr marL="91450" marR="91450" marT="0" marB="0" anchor="ctr"/>
                </a:tc>
                <a:extLst>
                  <a:ext uri="{0D108BD9-81ED-4DB2-BD59-A6C34878D82A}">
                    <a16:rowId xmlns:a16="http://schemas.microsoft.com/office/drawing/2014/main" val="10005"/>
                  </a:ext>
                </a:extLst>
              </a:tr>
            </a:tbl>
          </a:graphicData>
        </a:graphic>
      </p:graphicFrame>
      <p:sp>
        <p:nvSpPr>
          <p:cNvPr id="128" name="Google Shape;12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On-screen Show (16:9)</PresentationFormat>
  <Paragraphs>110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Building American data centers to meet consumer demand, create new tech jobs, and  beat China on AI</vt:lpstr>
      <vt:lpstr>The Demand</vt:lpstr>
      <vt:lpstr>PowerPoint Presentation</vt:lpstr>
      <vt:lpstr>PowerPoint Presentation</vt:lpstr>
      <vt:lpstr>PowerPoint Presentation</vt:lpstr>
      <vt:lpstr>Kentucky as the next data center hot spot?  </vt:lpstr>
      <vt:lpstr>What do Kentuckians get?</vt:lpstr>
      <vt:lpstr>If data centers come, economic activity comes with them.</vt:lpstr>
      <vt:lpstr>If data centers come, new tax revenue comes, too.</vt:lpstr>
      <vt:lpstr>What do Kentuckians NOT get?</vt:lpstr>
      <vt:lpstr>What do Kentuckians NOT get?</vt:lpstr>
      <vt:lpstr>What do Kentuckians NOT get?</vt:lpstr>
      <vt:lpstr>President Trump is championing new data centers and AI –  and the new power generation we will need.</vt:lpstr>
      <vt:lpstr>Building American data centers  to meet consumer demand, create new tech jobs and beat China on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Bartlett Cleland</dc:creator>
  <cp:lastModifiedBy>Bartlett Cleland</cp:lastModifiedBy>
  <cp:revision>1</cp:revision>
  <dcterms:modified xsi:type="dcterms:W3CDTF">2025-09-09T17:07:47Z</dcterms:modified>
</cp:coreProperties>
</file>