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sldIdLst>
    <p:sldId id="506" r:id="rId3"/>
    <p:sldId id="510" r:id="rId4"/>
    <p:sldId id="512" r:id="rId5"/>
    <p:sldId id="518" r:id="rId6"/>
    <p:sldId id="516" r:id="rId7"/>
    <p:sldId id="517" r:id="rId8"/>
    <p:sldId id="511" r:id="rId9"/>
    <p:sldId id="553" r:id="rId10"/>
    <p:sldId id="526" r:id="rId11"/>
    <p:sldId id="529" r:id="rId12"/>
    <p:sldId id="530" r:id="rId13"/>
    <p:sldId id="527" r:id="rId14"/>
    <p:sldId id="534" r:id="rId15"/>
    <p:sldId id="528" r:id="rId16"/>
    <p:sldId id="555" r:id="rId17"/>
    <p:sldId id="55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4660"/>
  </p:normalViewPr>
  <p:slideViewPr>
    <p:cSldViewPr snapToGrid="0">
      <p:cViewPr>
        <p:scale>
          <a:sx n="92" d="100"/>
          <a:sy n="92" d="100"/>
        </p:scale>
        <p:origin x="120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C80D56-ADB4-4C08-8DB7-996626272244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4613BA-2394-477B-830D-843837703473}">
      <dgm:prSet/>
      <dgm:spPr/>
      <dgm:t>
        <a:bodyPr/>
        <a:lstStyle/>
        <a:p>
          <a:r>
            <a:rPr lang="en-US" dirty="0"/>
            <a:t>Customer-facing</a:t>
          </a:r>
        </a:p>
      </dgm:t>
    </dgm:pt>
    <dgm:pt modelId="{B0CE3C2C-89D8-4B2F-B7BA-652CED92FE11}" type="parTrans" cxnId="{51F3E581-1FA6-49CF-9B04-37FA525AEFF2}">
      <dgm:prSet/>
      <dgm:spPr/>
      <dgm:t>
        <a:bodyPr/>
        <a:lstStyle/>
        <a:p>
          <a:endParaRPr lang="en-US"/>
        </a:p>
      </dgm:t>
    </dgm:pt>
    <dgm:pt modelId="{23535BA9-ED36-4BE6-A625-367673730ED7}" type="sibTrans" cxnId="{51F3E581-1FA6-49CF-9B04-37FA525AEFF2}">
      <dgm:prSet/>
      <dgm:spPr/>
      <dgm:t>
        <a:bodyPr/>
        <a:lstStyle/>
        <a:p>
          <a:endParaRPr lang="en-US"/>
        </a:p>
      </dgm:t>
    </dgm:pt>
    <dgm:pt modelId="{9984C34C-482C-41BC-99E6-02EE0455184E}">
      <dgm:prSet/>
      <dgm:spPr/>
      <dgm:t>
        <a:bodyPr/>
        <a:lstStyle/>
        <a:p>
          <a:r>
            <a:rPr lang="en-US"/>
            <a:t>Personalized marketing and customer engagement</a:t>
          </a:r>
        </a:p>
      </dgm:t>
    </dgm:pt>
    <dgm:pt modelId="{FDDCBDEB-B58D-4059-AEBB-1E152EB08C31}" type="parTrans" cxnId="{2B435537-E38D-44B4-B335-1CBB5A38F773}">
      <dgm:prSet/>
      <dgm:spPr/>
      <dgm:t>
        <a:bodyPr/>
        <a:lstStyle/>
        <a:p>
          <a:endParaRPr lang="en-US"/>
        </a:p>
      </dgm:t>
    </dgm:pt>
    <dgm:pt modelId="{8E033471-3F2D-40D9-BCDC-BA87AB824F19}" type="sibTrans" cxnId="{2B435537-E38D-44B4-B335-1CBB5A38F773}">
      <dgm:prSet/>
      <dgm:spPr/>
      <dgm:t>
        <a:bodyPr/>
        <a:lstStyle/>
        <a:p>
          <a:endParaRPr lang="en-US"/>
        </a:p>
      </dgm:t>
    </dgm:pt>
    <dgm:pt modelId="{91D4E6F6-A294-455D-B300-D71A17854660}">
      <dgm:prSet/>
      <dgm:spPr/>
      <dgm:t>
        <a:bodyPr/>
        <a:lstStyle/>
        <a:p>
          <a:r>
            <a:rPr lang="en-US"/>
            <a:t>Customer service chatbots</a:t>
          </a:r>
        </a:p>
      </dgm:t>
    </dgm:pt>
    <dgm:pt modelId="{B5455106-18A2-440A-BDBE-5C49BE74E044}" type="parTrans" cxnId="{D54E38B8-4224-47CF-8FF8-E37E7B8ED145}">
      <dgm:prSet/>
      <dgm:spPr/>
      <dgm:t>
        <a:bodyPr/>
        <a:lstStyle/>
        <a:p>
          <a:endParaRPr lang="en-US"/>
        </a:p>
      </dgm:t>
    </dgm:pt>
    <dgm:pt modelId="{6AC71C11-6F2B-4854-AF19-A5D18DAFF9A6}" type="sibTrans" cxnId="{D54E38B8-4224-47CF-8FF8-E37E7B8ED145}">
      <dgm:prSet/>
      <dgm:spPr/>
      <dgm:t>
        <a:bodyPr/>
        <a:lstStyle/>
        <a:p>
          <a:endParaRPr lang="en-US"/>
        </a:p>
      </dgm:t>
    </dgm:pt>
    <dgm:pt modelId="{E57B395F-125D-4A1F-8246-050877214DED}">
      <dgm:prSet/>
      <dgm:spPr/>
      <dgm:t>
        <a:bodyPr/>
        <a:lstStyle/>
        <a:p>
          <a:r>
            <a:rPr lang="en-US" dirty="0"/>
            <a:t>Drafting product descriptions and marketing content</a:t>
          </a:r>
        </a:p>
      </dgm:t>
    </dgm:pt>
    <dgm:pt modelId="{4304FCDD-A5F1-4216-83AF-9D0EF2A52E50}" type="parTrans" cxnId="{70A7AB29-9D83-44C6-959D-FDC3245973EB}">
      <dgm:prSet/>
      <dgm:spPr/>
      <dgm:t>
        <a:bodyPr/>
        <a:lstStyle/>
        <a:p>
          <a:endParaRPr lang="en-US"/>
        </a:p>
      </dgm:t>
    </dgm:pt>
    <dgm:pt modelId="{49B93CE9-3BF4-402E-8851-5E5A1B02BFFD}" type="sibTrans" cxnId="{70A7AB29-9D83-44C6-959D-FDC3245973EB}">
      <dgm:prSet/>
      <dgm:spPr/>
      <dgm:t>
        <a:bodyPr/>
        <a:lstStyle/>
        <a:p>
          <a:endParaRPr lang="en-US"/>
        </a:p>
      </dgm:t>
    </dgm:pt>
    <dgm:pt modelId="{4B54C6B1-1DBC-4EF6-A896-CDE853C5B961}">
      <dgm:prSet/>
      <dgm:spPr/>
      <dgm:t>
        <a:bodyPr/>
        <a:lstStyle/>
        <a:p>
          <a:r>
            <a:rPr lang="en-US" dirty="0"/>
            <a:t>Employee-facing</a:t>
          </a:r>
        </a:p>
      </dgm:t>
    </dgm:pt>
    <dgm:pt modelId="{0E0E3052-43AD-4E49-85AF-1F5298EF8855}" type="parTrans" cxnId="{C9931D00-BABA-4839-BB2A-90E34E1933E5}">
      <dgm:prSet/>
      <dgm:spPr/>
      <dgm:t>
        <a:bodyPr/>
        <a:lstStyle/>
        <a:p>
          <a:endParaRPr lang="en-US"/>
        </a:p>
      </dgm:t>
    </dgm:pt>
    <dgm:pt modelId="{5A0A0EE3-369D-4CE6-9835-9CA60DF917F7}" type="sibTrans" cxnId="{C9931D00-BABA-4839-BB2A-90E34E1933E5}">
      <dgm:prSet/>
      <dgm:spPr/>
      <dgm:t>
        <a:bodyPr/>
        <a:lstStyle/>
        <a:p>
          <a:endParaRPr lang="en-US"/>
        </a:p>
      </dgm:t>
    </dgm:pt>
    <dgm:pt modelId="{6925DCA5-45A2-4F8B-9305-5D536D0799DA}">
      <dgm:prSet/>
      <dgm:spPr/>
      <dgm:t>
        <a:bodyPr/>
        <a:lstStyle/>
        <a:p>
          <a:r>
            <a:rPr lang="en-US" dirty="0"/>
            <a:t>Company-specific GenAI apps for store employees</a:t>
          </a:r>
        </a:p>
      </dgm:t>
    </dgm:pt>
    <dgm:pt modelId="{87271F7C-698E-40F3-9DAC-C30E1EE726EF}" type="parTrans" cxnId="{AE67E0F0-6838-4210-BADE-384630DE1208}">
      <dgm:prSet/>
      <dgm:spPr/>
      <dgm:t>
        <a:bodyPr/>
        <a:lstStyle/>
        <a:p>
          <a:endParaRPr lang="en-US"/>
        </a:p>
      </dgm:t>
    </dgm:pt>
    <dgm:pt modelId="{BAF73F4A-EDA7-40C4-8C18-578FEF8B2709}" type="sibTrans" cxnId="{AE67E0F0-6838-4210-BADE-384630DE1208}">
      <dgm:prSet/>
      <dgm:spPr/>
      <dgm:t>
        <a:bodyPr/>
        <a:lstStyle/>
        <a:p>
          <a:endParaRPr lang="en-US"/>
        </a:p>
      </dgm:t>
    </dgm:pt>
    <dgm:pt modelId="{2441C03D-0613-47AC-A38B-56588AA8EBF3}">
      <dgm:prSet/>
      <dgm:spPr/>
      <dgm:t>
        <a:bodyPr/>
        <a:lstStyle/>
        <a:p>
          <a:r>
            <a:rPr lang="en-US" dirty="0"/>
            <a:t>HR and benefits-related applications</a:t>
          </a:r>
        </a:p>
      </dgm:t>
    </dgm:pt>
    <dgm:pt modelId="{220F4730-10AE-46EC-ADC3-119DC94CE46D}" type="parTrans" cxnId="{BDC943DF-F245-4239-923E-9ECDFF412DFA}">
      <dgm:prSet/>
      <dgm:spPr/>
      <dgm:t>
        <a:bodyPr/>
        <a:lstStyle/>
        <a:p>
          <a:endParaRPr lang="en-US"/>
        </a:p>
      </dgm:t>
    </dgm:pt>
    <dgm:pt modelId="{661455F6-6FE0-4777-8362-CDB9D2E7AC78}" type="sibTrans" cxnId="{BDC943DF-F245-4239-923E-9ECDFF412DFA}">
      <dgm:prSet/>
      <dgm:spPr/>
      <dgm:t>
        <a:bodyPr/>
        <a:lstStyle/>
        <a:p>
          <a:endParaRPr lang="en-US"/>
        </a:p>
      </dgm:t>
    </dgm:pt>
    <dgm:pt modelId="{FA2DA1E7-423C-4AD2-AAB4-F33AC0CDDDE3}">
      <dgm:prSet/>
      <dgm:spPr/>
      <dgm:t>
        <a:bodyPr/>
        <a:lstStyle/>
        <a:p>
          <a:r>
            <a:rPr lang="en-US" dirty="0"/>
            <a:t>Internal</a:t>
          </a:r>
        </a:p>
      </dgm:t>
    </dgm:pt>
    <dgm:pt modelId="{AA73192D-CC12-4A4D-93EF-FDF08E9BE28B}" type="parTrans" cxnId="{D566A823-28FC-44C5-B514-4332148E1F7C}">
      <dgm:prSet/>
      <dgm:spPr/>
      <dgm:t>
        <a:bodyPr/>
        <a:lstStyle/>
        <a:p>
          <a:endParaRPr lang="en-US"/>
        </a:p>
      </dgm:t>
    </dgm:pt>
    <dgm:pt modelId="{87456EDC-E429-49F9-8D1A-BE67265C27F7}" type="sibTrans" cxnId="{D566A823-28FC-44C5-B514-4332148E1F7C}">
      <dgm:prSet/>
      <dgm:spPr/>
      <dgm:t>
        <a:bodyPr/>
        <a:lstStyle/>
        <a:p>
          <a:endParaRPr lang="en-US"/>
        </a:p>
      </dgm:t>
    </dgm:pt>
    <dgm:pt modelId="{516B6897-E0C8-4033-AE8E-EE2D0549F68C}">
      <dgm:prSet/>
      <dgm:spPr/>
      <dgm:t>
        <a:bodyPr/>
        <a:lstStyle/>
        <a:p>
          <a:r>
            <a:rPr lang="en-US"/>
            <a:t>Supply chain and inventory planning</a:t>
          </a:r>
        </a:p>
      </dgm:t>
    </dgm:pt>
    <dgm:pt modelId="{6C0651D9-F1BF-4FEE-849D-564B10896ABB}" type="parTrans" cxnId="{FBC7E8B8-3CB7-41C4-A07D-525E412DBE31}">
      <dgm:prSet/>
      <dgm:spPr/>
      <dgm:t>
        <a:bodyPr/>
        <a:lstStyle/>
        <a:p>
          <a:endParaRPr lang="en-US"/>
        </a:p>
      </dgm:t>
    </dgm:pt>
    <dgm:pt modelId="{C857AAE4-5CD2-44E5-BDFE-2BB8F6BA6B38}" type="sibTrans" cxnId="{FBC7E8B8-3CB7-41C4-A07D-525E412DBE31}">
      <dgm:prSet/>
      <dgm:spPr/>
      <dgm:t>
        <a:bodyPr/>
        <a:lstStyle/>
        <a:p>
          <a:endParaRPr lang="en-US"/>
        </a:p>
      </dgm:t>
    </dgm:pt>
    <dgm:pt modelId="{666E904F-5E21-45FD-9F32-0B0A240BB7A6}">
      <dgm:prSet/>
      <dgm:spPr/>
      <dgm:t>
        <a:bodyPr/>
        <a:lstStyle/>
        <a:p>
          <a:r>
            <a:rPr lang="en-US"/>
            <a:t>Fraud detection and prevention</a:t>
          </a:r>
        </a:p>
      </dgm:t>
    </dgm:pt>
    <dgm:pt modelId="{BF7B04C2-65C5-4D78-A4DD-29772AFF0C84}" type="parTrans" cxnId="{AED3DB84-D0BD-45C8-96A4-361675898035}">
      <dgm:prSet/>
      <dgm:spPr/>
      <dgm:t>
        <a:bodyPr/>
        <a:lstStyle/>
        <a:p>
          <a:endParaRPr lang="en-US"/>
        </a:p>
      </dgm:t>
    </dgm:pt>
    <dgm:pt modelId="{1FCF68F1-A478-4CE1-8426-E844B5011FA6}" type="sibTrans" cxnId="{AED3DB84-D0BD-45C8-96A4-361675898035}">
      <dgm:prSet/>
      <dgm:spPr/>
      <dgm:t>
        <a:bodyPr/>
        <a:lstStyle/>
        <a:p>
          <a:endParaRPr lang="en-US"/>
        </a:p>
      </dgm:t>
    </dgm:pt>
    <dgm:pt modelId="{A54C0741-462F-49A7-97FE-945CD8FF505C}">
      <dgm:prSet/>
      <dgm:spPr/>
      <dgm:t>
        <a:bodyPr/>
        <a:lstStyle/>
        <a:p>
          <a:r>
            <a:rPr lang="en-US"/>
            <a:t>Coding and application development</a:t>
          </a:r>
        </a:p>
      </dgm:t>
    </dgm:pt>
    <dgm:pt modelId="{EBF8CAAE-FA12-4808-A6D3-0C762479A0B7}" type="parTrans" cxnId="{98B79949-8130-4BA7-A03A-57174968B1CD}">
      <dgm:prSet/>
      <dgm:spPr/>
      <dgm:t>
        <a:bodyPr/>
        <a:lstStyle/>
        <a:p>
          <a:endParaRPr lang="en-US"/>
        </a:p>
      </dgm:t>
    </dgm:pt>
    <dgm:pt modelId="{0160BC71-C574-428D-B14F-DC9997CDBE8B}" type="sibTrans" cxnId="{98B79949-8130-4BA7-A03A-57174968B1CD}">
      <dgm:prSet/>
      <dgm:spPr/>
      <dgm:t>
        <a:bodyPr/>
        <a:lstStyle/>
        <a:p>
          <a:endParaRPr lang="en-US"/>
        </a:p>
      </dgm:t>
    </dgm:pt>
    <dgm:pt modelId="{B7EE5447-329C-4FF5-9DAA-252DA65FAA98}">
      <dgm:prSet/>
      <dgm:spPr/>
      <dgm:t>
        <a:bodyPr/>
        <a:lstStyle/>
        <a:p>
          <a:r>
            <a:rPr lang="en-US" dirty="0"/>
            <a:t>Employee training and upskilling</a:t>
          </a:r>
        </a:p>
      </dgm:t>
    </dgm:pt>
    <dgm:pt modelId="{1E13F1A6-F746-42C6-8188-B34555F0DEDB}" type="parTrans" cxnId="{D20A3536-73B2-42E1-B919-54DC3E0CFAE8}">
      <dgm:prSet/>
      <dgm:spPr/>
      <dgm:t>
        <a:bodyPr/>
        <a:lstStyle/>
        <a:p>
          <a:endParaRPr lang="en-US"/>
        </a:p>
      </dgm:t>
    </dgm:pt>
    <dgm:pt modelId="{C0F73E8F-C3BB-47A7-A596-1DE0AB4499E6}" type="sibTrans" cxnId="{D20A3536-73B2-42E1-B919-54DC3E0CFAE8}">
      <dgm:prSet/>
      <dgm:spPr/>
      <dgm:t>
        <a:bodyPr/>
        <a:lstStyle/>
        <a:p>
          <a:endParaRPr lang="en-US"/>
        </a:p>
      </dgm:t>
    </dgm:pt>
    <dgm:pt modelId="{84A925A1-0484-4C06-BB00-DFB0167043C8}" type="pres">
      <dgm:prSet presAssocID="{E6C80D56-ADB4-4C08-8DB7-996626272244}" presName="Name0" presStyleCnt="0">
        <dgm:presLayoutVars>
          <dgm:dir/>
          <dgm:animLvl val="lvl"/>
          <dgm:resizeHandles val="exact"/>
        </dgm:presLayoutVars>
      </dgm:prSet>
      <dgm:spPr/>
    </dgm:pt>
    <dgm:pt modelId="{FD3E6D1C-0B12-455C-BC42-FD0EA59AD8F4}" type="pres">
      <dgm:prSet presAssocID="{694613BA-2394-477B-830D-843837703473}" presName="linNode" presStyleCnt="0"/>
      <dgm:spPr/>
    </dgm:pt>
    <dgm:pt modelId="{8305A238-B398-4DDA-9652-53B5E0A9E244}" type="pres">
      <dgm:prSet presAssocID="{694613BA-2394-477B-830D-84383770347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9D43B5E-F7D4-40FF-A4C7-8042DB171257}" type="pres">
      <dgm:prSet presAssocID="{694613BA-2394-477B-830D-843837703473}" presName="descendantText" presStyleLbl="alignAccFollowNode1" presStyleIdx="0" presStyleCnt="3">
        <dgm:presLayoutVars>
          <dgm:bulletEnabled val="1"/>
        </dgm:presLayoutVars>
      </dgm:prSet>
      <dgm:spPr/>
    </dgm:pt>
    <dgm:pt modelId="{A1344590-1933-4532-8B12-604D89DD418E}" type="pres">
      <dgm:prSet presAssocID="{23535BA9-ED36-4BE6-A625-367673730ED7}" presName="sp" presStyleCnt="0"/>
      <dgm:spPr/>
    </dgm:pt>
    <dgm:pt modelId="{7B7BF40A-C2DE-4590-9AAB-B8249675E97C}" type="pres">
      <dgm:prSet presAssocID="{4B54C6B1-1DBC-4EF6-A896-CDE853C5B961}" presName="linNode" presStyleCnt="0"/>
      <dgm:spPr/>
    </dgm:pt>
    <dgm:pt modelId="{07216997-7CB9-4DEE-8250-55044533CE10}" type="pres">
      <dgm:prSet presAssocID="{4B54C6B1-1DBC-4EF6-A896-CDE853C5B96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B3AA211-139A-4B97-A32E-F5C370206654}" type="pres">
      <dgm:prSet presAssocID="{4B54C6B1-1DBC-4EF6-A896-CDE853C5B961}" presName="descendantText" presStyleLbl="alignAccFollowNode1" presStyleIdx="1" presStyleCnt="3">
        <dgm:presLayoutVars>
          <dgm:bulletEnabled val="1"/>
        </dgm:presLayoutVars>
      </dgm:prSet>
      <dgm:spPr/>
    </dgm:pt>
    <dgm:pt modelId="{889F7816-F543-42E0-9462-EDA44CF96AA4}" type="pres">
      <dgm:prSet presAssocID="{5A0A0EE3-369D-4CE6-9835-9CA60DF917F7}" presName="sp" presStyleCnt="0"/>
      <dgm:spPr/>
    </dgm:pt>
    <dgm:pt modelId="{1E88AA30-3BAB-4BC5-A42C-4CFEBEE662CC}" type="pres">
      <dgm:prSet presAssocID="{FA2DA1E7-423C-4AD2-AAB4-F33AC0CDDDE3}" presName="linNode" presStyleCnt="0"/>
      <dgm:spPr/>
    </dgm:pt>
    <dgm:pt modelId="{4F4F134A-F4C2-41F7-BCE5-1A5B256EE4EF}" type="pres">
      <dgm:prSet presAssocID="{FA2DA1E7-423C-4AD2-AAB4-F33AC0CDDDE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E803D976-07D4-4E89-90EC-E241A4694151}" type="pres">
      <dgm:prSet presAssocID="{FA2DA1E7-423C-4AD2-AAB4-F33AC0CDDDE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C9931D00-BABA-4839-BB2A-90E34E1933E5}" srcId="{E6C80D56-ADB4-4C08-8DB7-996626272244}" destId="{4B54C6B1-1DBC-4EF6-A896-CDE853C5B961}" srcOrd="1" destOrd="0" parTransId="{0E0E3052-43AD-4E49-85AF-1F5298EF8855}" sibTransId="{5A0A0EE3-369D-4CE6-9835-9CA60DF917F7}"/>
    <dgm:cxn modelId="{4434C70F-71D7-4522-B18E-BA2B57CA8AC6}" type="presOf" srcId="{6925DCA5-45A2-4F8B-9305-5D536D0799DA}" destId="{2B3AA211-139A-4B97-A32E-F5C370206654}" srcOrd="0" destOrd="0" presId="urn:microsoft.com/office/officeart/2005/8/layout/vList5"/>
    <dgm:cxn modelId="{D566A823-28FC-44C5-B514-4332148E1F7C}" srcId="{E6C80D56-ADB4-4C08-8DB7-996626272244}" destId="{FA2DA1E7-423C-4AD2-AAB4-F33AC0CDDDE3}" srcOrd="2" destOrd="0" parTransId="{AA73192D-CC12-4A4D-93EF-FDF08E9BE28B}" sibTransId="{87456EDC-E429-49F9-8D1A-BE67265C27F7}"/>
    <dgm:cxn modelId="{70A7AB29-9D83-44C6-959D-FDC3245973EB}" srcId="{694613BA-2394-477B-830D-843837703473}" destId="{E57B395F-125D-4A1F-8246-050877214DED}" srcOrd="2" destOrd="0" parTransId="{4304FCDD-A5F1-4216-83AF-9D0EF2A52E50}" sibTransId="{49B93CE9-3BF4-402E-8851-5E5A1B02BFFD}"/>
    <dgm:cxn modelId="{D20A3536-73B2-42E1-B919-54DC3E0CFAE8}" srcId="{4B54C6B1-1DBC-4EF6-A896-CDE853C5B961}" destId="{B7EE5447-329C-4FF5-9DAA-252DA65FAA98}" srcOrd="2" destOrd="0" parTransId="{1E13F1A6-F746-42C6-8188-B34555F0DEDB}" sibTransId="{C0F73E8F-C3BB-47A7-A596-1DE0AB4499E6}"/>
    <dgm:cxn modelId="{2B435537-E38D-44B4-B335-1CBB5A38F773}" srcId="{694613BA-2394-477B-830D-843837703473}" destId="{9984C34C-482C-41BC-99E6-02EE0455184E}" srcOrd="0" destOrd="0" parTransId="{FDDCBDEB-B58D-4059-AEBB-1E152EB08C31}" sibTransId="{8E033471-3F2D-40D9-BCDC-BA87AB824F19}"/>
    <dgm:cxn modelId="{89087E5B-E2F0-4A7D-BAC8-FA77C3636CDD}" type="presOf" srcId="{9984C34C-482C-41BC-99E6-02EE0455184E}" destId="{D9D43B5E-F7D4-40FF-A4C7-8042DB171257}" srcOrd="0" destOrd="0" presId="urn:microsoft.com/office/officeart/2005/8/layout/vList5"/>
    <dgm:cxn modelId="{97923C67-879F-420F-A456-74EA28430FC3}" type="presOf" srcId="{B7EE5447-329C-4FF5-9DAA-252DA65FAA98}" destId="{2B3AA211-139A-4B97-A32E-F5C370206654}" srcOrd="0" destOrd="2" presId="urn:microsoft.com/office/officeart/2005/8/layout/vList5"/>
    <dgm:cxn modelId="{98B79949-8130-4BA7-A03A-57174968B1CD}" srcId="{FA2DA1E7-423C-4AD2-AAB4-F33AC0CDDDE3}" destId="{A54C0741-462F-49A7-97FE-945CD8FF505C}" srcOrd="2" destOrd="0" parTransId="{EBF8CAAE-FA12-4808-A6D3-0C762479A0B7}" sibTransId="{0160BC71-C574-428D-B14F-DC9997CDBE8B}"/>
    <dgm:cxn modelId="{E48D5B6A-5E68-4925-B501-F47F55452C3F}" type="presOf" srcId="{A54C0741-462F-49A7-97FE-945CD8FF505C}" destId="{E803D976-07D4-4E89-90EC-E241A4694151}" srcOrd="0" destOrd="2" presId="urn:microsoft.com/office/officeart/2005/8/layout/vList5"/>
    <dgm:cxn modelId="{06C1847D-54DD-40D2-9B3D-02C5F5F7C96F}" type="presOf" srcId="{516B6897-E0C8-4033-AE8E-EE2D0549F68C}" destId="{E803D976-07D4-4E89-90EC-E241A4694151}" srcOrd="0" destOrd="0" presId="urn:microsoft.com/office/officeart/2005/8/layout/vList5"/>
    <dgm:cxn modelId="{51F3E581-1FA6-49CF-9B04-37FA525AEFF2}" srcId="{E6C80D56-ADB4-4C08-8DB7-996626272244}" destId="{694613BA-2394-477B-830D-843837703473}" srcOrd="0" destOrd="0" parTransId="{B0CE3C2C-89D8-4B2F-B7BA-652CED92FE11}" sibTransId="{23535BA9-ED36-4BE6-A625-367673730ED7}"/>
    <dgm:cxn modelId="{AED3DB84-D0BD-45C8-96A4-361675898035}" srcId="{FA2DA1E7-423C-4AD2-AAB4-F33AC0CDDDE3}" destId="{666E904F-5E21-45FD-9F32-0B0A240BB7A6}" srcOrd="1" destOrd="0" parTransId="{BF7B04C2-65C5-4D78-A4DD-29772AFF0C84}" sibTransId="{1FCF68F1-A478-4CE1-8426-E844B5011FA6}"/>
    <dgm:cxn modelId="{EE7A269A-4787-4D78-BBE0-9A1FAD773F5F}" type="presOf" srcId="{2441C03D-0613-47AC-A38B-56588AA8EBF3}" destId="{2B3AA211-139A-4B97-A32E-F5C370206654}" srcOrd="0" destOrd="1" presId="urn:microsoft.com/office/officeart/2005/8/layout/vList5"/>
    <dgm:cxn modelId="{462E43A1-D3CA-49F5-9BAE-8C3D31C16DC0}" type="presOf" srcId="{FA2DA1E7-423C-4AD2-AAB4-F33AC0CDDDE3}" destId="{4F4F134A-F4C2-41F7-BCE5-1A5B256EE4EF}" srcOrd="0" destOrd="0" presId="urn:microsoft.com/office/officeart/2005/8/layout/vList5"/>
    <dgm:cxn modelId="{969A29AD-4EFE-4562-8B21-081483C30B26}" type="presOf" srcId="{4B54C6B1-1DBC-4EF6-A896-CDE853C5B961}" destId="{07216997-7CB9-4DEE-8250-55044533CE10}" srcOrd="0" destOrd="0" presId="urn:microsoft.com/office/officeart/2005/8/layout/vList5"/>
    <dgm:cxn modelId="{D54E38B8-4224-47CF-8FF8-E37E7B8ED145}" srcId="{694613BA-2394-477B-830D-843837703473}" destId="{91D4E6F6-A294-455D-B300-D71A17854660}" srcOrd="1" destOrd="0" parTransId="{B5455106-18A2-440A-BDBE-5C49BE74E044}" sibTransId="{6AC71C11-6F2B-4854-AF19-A5D18DAFF9A6}"/>
    <dgm:cxn modelId="{E85D59B8-313F-406F-BCB6-12A332689669}" type="presOf" srcId="{694613BA-2394-477B-830D-843837703473}" destId="{8305A238-B398-4DDA-9652-53B5E0A9E244}" srcOrd="0" destOrd="0" presId="urn:microsoft.com/office/officeart/2005/8/layout/vList5"/>
    <dgm:cxn modelId="{FBC7E8B8-3CB7-41C4-A07D-525E412DBE31}" srcId="{FA2DA1E7-423C-4AD2-AAB4-F33AC0CDDDE3}" destId="{516B6897-E0C8-4033-AE8E-EE2D0549F68C}" srcOrd="0" destOrd="0" parTransId="{6C0651D9-F1BF-4FEE-849D-564B10896ABB}" sibTransId="{C857AAE4-5CD2-44E5-BDFE-2BB8F6BA6B38}"/>
    <dgm:cxn modelId="{623B40D9-D1D2-42C6-8088-1D60C059A259}" type="presOf" srcId="{E57B395F-125D-4A1F-8246-050877214DED}" destId="{D9D43B5E-F7D4-40FF-A4C7-8042DB171257}" srcOrd="0" destOrd="2" presId="urn:microsoft.com/office/officeart/2005/8/layout/vList5"/>
    <dgm:cxn modelId="{C0B3F6DA-A649-4D70-B15D-CD1982562986}" type="presOf" srcId="{E6C80D56-ADB4-4C08-8DB7-996626272244}" destId="{84A925A1-0484-4C06-BB00-DFB0167043C8}" srcOrd="0" destOrd="0" presId="urn:microsoft.com/office/officeart/2005/8/layout/vList5"/>
    <dgm:cxn modelId="{BDC943DF-F245-4239-923E-9ECDFF412DFA}" srcId="{4B54C6B1-1DBC-4EF6-A896-CDE853C5B961}" destId="{2441C03D-0613-47AC-A38B-56588AA8EBF3}" srcOrd="1" destOrd="0" parTransId="{220F4730-10AE-46EC-ADC3-119DC94CE46D}" sibTransId="{661455F6-6FE0-4777-8362-CDB9D2E7AC78}"/>
    <dgm:cxn modelId="{EE2A83EF-2A34-4439-B386-583C89A916F1}" type="presOf" srcId="{91D4E6F6-A294-455D-B300-D71A17854660}" destId="{D9D43B5E-F7D4-40FF-A4C7-8042DB171257}" srcOrd="0" destOrd="1" presId="urn:microsoft.com/office/officeart/2005/8/layout/vList5"/>
    <dgm:cxn modelId="{AE67E0F0-6838-4210-BADE-384630DE1208}" srcId="{4B54C6B1-1DBC-4EF6-A896-CDE853C5B961}" destId="{6925DCA5-45A2-4F8B-9305-5D536D0799DA}" srcOrd="0" destOrd="0" parTransId="{87271F7C-698E-40F3-9DAC-C30E1EE726EF}" sibTransId="{BAF73F4A-EDA7-40C4-8C18-578FEF8B2709}"/>
    <dgm:cxn modelId="{C13290FD-A5E5-4D95-B819-8B7D85C26874}" type="presOf" srcId="{666E904F-5E21-45FD-9F32-0B0A240BB7A6}" destId="{E803D976-07D4-4E89-90EC-E241A4694151}" srcOrd="0" destOrd="1" presId="urn:microsoft.com/office/officeart/2005/8/layout/vList5"/>
    <dgm:cxn modelId="{AD1C51E2-2D9F-4E0E-A7B6-E542E051A965}" type="presParOf" srcId="{84A925A1-0484-4C06-BB00-DFB0167043C8}" destId="{FD3E6D1C-0B12-455C-BC42-FD0EA59AD8F4}" srcOrd="0" destOrd="0" presId="urn:microsoft.com/office/officeart/2005/8/layout/vList5"/>
    <dgm:cxn modelId="{B78C04E1-680C-475F-A032-14048B2AF614}" type="presParOf" srcId="{FD3E6D1C-0B12-455C-BC42-FD0EA59AD8F4}" destId="{8305A238-B398-4DDA-9652-53B5E0A9E244}" srcOrd="0" destOrd="0" presId="urn:microsoft.com/office/officeart/2005/8/layout/vList5"/>
    <dgm:cxn modelId="{CA478995-7151-41CC-8AFD-6B0DE1CCE5B9}" type="presParOf" srcId="{FD3E6D1C-0B12-455C-BC42-FD0EA59AD8F4}" destId="{D9D43B5E-F7D4-40FF-A4C7-8042DB171257}" srcOrd="1" destOrd="0" presId="urn:microsoft.com/office/officeart/2005/8/layout/vList5"/>
    <dgm:cxn modelId="{984A0D9E-2BE1-468D-A6E7-DD1B02CCD5FE}" type="presParOf" srcId="{84A925A1-0484-4C06-BB00-DFB0167043C8}" destId="{A1344590-1933-4532-8B12-604D89DD418E}" srcOrd="1" destOrd="0" presId="urn:microsoft.com/office/officeart/2005/8/layout/vList5"/>
    <dgm:cxn modelId="{21C01322-D93A-4B4D-AD49-7EF7F3C1FCEA}" type="presParOf" srcId="{84A925A1-0484-4C06-BB00-DFB0167043C8}" destId="{7B7BF40A-C2DE-4590-9AAB-B8249675E97C}" srcOrd="2" destOrd="0" presId="urn:microsoft.com/office/officeart/2005/8/layout/vList5"/>
    <dgm:cxn modelId="{765140FB-BB9F-4262-9142-36E175DCCDB9}" type="presParOf" srcId="{7B7BF40A-C2DE-4590-9AAB-B8249675E97C}" destId="{07216997-7CB9-4DEE-8250-55044533CE10}" srcOrd="0" destOrd="0" presId="urn:microsoft.com/office/officeart/2005/8/layout/vList5"/>
    <dgm:cxn modelId="{24F0CF57-A370-45D0-A10E-2E774D28E51F}" type="presParOf" srcId="{7B7BF40A-C2DE-4590-9AAB-B8249675E97C}" destId="{2B3AA211-139A-4B97-A32E-F5C370206654}" srcOrd="1" destOrd="0" presId="urn:microsoft.com/office/officeart/2005/8/layout/vList5"/>
    <dgm:cxn modelId="{3DF3B5B0-F123-4D05-986E-FC56F5CD53C7}" type="presParOf" srcId="{84A925A1-0484-4C06-BB00-DFB0167043C8}" destId="{889F7816-F543-42E0-9462-EDA44CF96AA4}" srcOrd="3" destOrd="0" presId="urn:microsoft.com/office/officeart/2005/8/layout/vList5"/>
    <dgm:cxn modelId="{AACCE100-70E8-4FC0-B589-B76335367A7F}" type="presParOf" srcId="{84A925A1-0484-4C06-BB00-DFB0167043C8}" destId="{1E88AA30-3BAB-4BC5-A42C-4CFEBEE662CC}" srcOrd="4" destOrd="0" presId="urn:microsoft.com/office/officeart/2005/8/layout/vList5"/>
    <dgm:cxn modelId="{0C56953C-AB65-443D-8AF0-6BE1699104D7}" type="presParOf" srcId="{1E88AA30-3BAB-4BC5-A42C-4CFEBEE662CC}" destId="{4F4F134A-F4C2-41F7-BCE5-1A5B256EE4EF}" srcOrd="0" destOrd="0" presId="urn:microsoft.com/office/officeart/2005/8/layout/vList5"/>
    <dgm:cxn modelId="{32583DB1-2ACC-4111-9602-0977B64C4E50}" type="presParOf" srcId="{1E88AA30-3BAB-4BC5-A42C-4CFEBEE662CC}" destId="{E803D976-07D4-4E89-90EC-E241A46941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D11A79-82C4-497C-9C06-8289B1ECC6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B9363A-D30B-4913-8870-BF58C17A46A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dirty="0"/>
            <a:t>Retailers should develop strong internal governance of AI tools and capabilities as a foundational basis for managing risks and ensuring that AI delivers expected benefits.</a:t>
          </a:r>
        </a:p>
      </dgm:t>
    </dgm:pt>
    <dgm:pt modelId="{A789484C-04E1-43D3-9D60-C549842C00AD}" type="parTrans" cxnId="{6138CC26-3043-424D-BC75-F9C5B0F0650B}">
      <dgm:prSet/>
      <dgm:spPr/>
      <dgm:t>
        <a:bodyPr/>
        <a:lstStyle/>
        <a:p>
          <a:endParaRPr lang="en-US"/>
        </a:p>
      </dgm:t>
    </dgm:pt>
    <dgm:pt modelId="{D42348F9-20CD-402A-AEB1-191FD05A3F09}" type="sibTrans" cxnId="{6138CC26-3043-424D-BC75-F9C5B0F0650B}">
      <dgm:prSet/>
      <dgm:spPr/>
      <dgm:t>
        <a:bodyPr/>
        <a:lstStyle/>
        <a:p>
          <a:endParaRPr lang="en-US"/>
        </a:p>
      </dgm:t>
    </dgm:pt>
    <dgm:pt modelId="{553193F0-8B4B-4617-8601-6146C2C7E3B3}">
      <dgm:prSet/>
      <dgm:spPr/>
      <dgm:t>
        <a:bodyPr/>
        <a:lstStyle/>
        <a:p>
          <a:endParaRPr lang="en-US" dirty="0"/>
        </a:p>
      </dgm:t>
    </dgm:pt>
    <dgm:pt modelId="{D65E9FA5-05C5-4C1B-9D7F-B997B7C3F192}" type="parTrans" cxnId="{AA8820A1-BD68-449E-9907-7411EA745B1A}">
      <dgm:prSet/>
      <dgm:spPr/>
      <dgm:t>
        <a:bodyPr/>
        <a:lstStyle/>
        <a:p>
          <a:endParaRPr lang="en-US"/>
        </a:p>
      </dgm:t>
    </dgm:pt>
    <dgm:pt modelId="{FE5049B3-6AC0-4868-A7CF-F6D53D83B274}" type="sibTrans" cxnId="{AA8820A1-BD68-449E-9907-7411EA745B1A}">
      <dgm:prSet/>
      <dgm:spPr/>
      <dgm:t>
        <a:bodyPr/>
        <a:lstStyle/>
        <a:p>
          <a:endParaRPr lang="en-US"/>
        </a:p>
      </dgm:t>
    </dgm:pt>
    <dgm:pt modelId="{B792EE56-E41F-46CB-870C-F86318BC24F5}" type="pres">
      <dgm:prSet presAssocID="{14D11A79-82C4-497C-9C06-8289B1ECC63F}" presName="linear" presStyleCnt="0">
        <dgm:presLayoutVars>
          <dgm:animLvl val="lvl"/>
          <dgm:resizeHandles val="exact"/>
        </dgm:presLayoutVars>
      </dgm:prSet>
      <dgm:spPr/>
    </dgm:pt>
    <dgm:pt modelId="{A0DB293F-73D4-41F0-93EB-549C0C6CD2A4}" type="pres">
      <dgm:prSet presAssocID="{65B9363A-D30B-4913-8870-BF58C17A46A0}" presName="parentText" presStyleLbl="node1" presStyleIdx="0" presStyleCnt="1" custScaleY="124946" custLinFactNeighborY="85361">
        <dgm:presLayoutVars>
          <dgm:chMax val="0"/>
          <dgm:bulletEnabled val="1"/>
        </dgm:presLayoutVars>
      </dgm:prSet>
      <dgm:spPr/>
    </dgm:pt>
    <dgm:pt modelId="{EF7A681F-1569-4C8F-A804-06789F4C9F2A}" type="pres">
      <dgm:prSet presAssocID="{65B9363A-D30B-4913-8870-BF58C17A46A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138CC26-3043-424D-BC75-F9C5B0F0650B}" srcId="{14D11A79-82C4-497C-9C06-8289B1ECC63F}" destId="{65B9363A-D30B-4913-8870-BF58C17A46A0}" srcOrd="0" destOrd="0" parTransId="{A789484C-04E1-43D3-9D60-C549842C00AD}" sibTransId="{D42348F9-20CD-402A-AEB1-191FD05A3F09}"/>
    <dgm:cxn modelId="{61BCFE3D-9EA0-4F33-B2E4-B0FA211A1F9A}" type="presOf" srcId="{14D11A79-82C4-497C-9C06-8289B1ECC63F}" destId="{B792EE56-E41F-46CB-870C-F86318BC24F5}" srcOrd="0" destOrd="0" presId="urn:microsoft.com/office/officeart/2005/8/layout/vList2"/>
    <dgm:cxn modelId="{CB57CF46-CF6F-4621-8652-84E994151CAE}" type="presOf" srcId="{553193F0-8B4B-4617-8601-6146C2C7E3B3}" destId="{EF7A681F-1569-4C8F-A804-06789F4C9F2A}" srcOrd="0" destOrd="0" presId="urn:microsoft.com/office/officeart/2005/8/layout/vList2"/>
    <dgm:cxn modelId="{AA8820A1-BD68-449E-9907-7411EA745B1A}" srcId="{65B9363A-D30B-4913-8870-BF58C17A46A0}" destId="{553193F0-8B4B-4617-8601-6146C2C7E3B3}" srcOrd="0" destOrd="0" parTransId="{D65E9FA5-05C5-4C1B-9D7F-B997B7C3F192}" sibTransId="{FE5049B3-6AC0-4868-A7CF-F6D53D83B274}"/>
    <dgm:cxn modelId="{5C4BA0AF-D7C0-41DA-8465-1C90C8E9CFDF}" type="presOf" srcId="{65B9363A-D30B-4913-8870-BF58C17A46A0}" destId="{A0DB293F-73D4-41F0-93EB-549C0C6CD2A4}" srcOrd="0" destOrd="0" presId="urn:microsoft.com/office/officeart/2005/8/layout/vList2"/>
    <dgm:cxn modelId="{73A53134-AB5E-4DBF-8E9C-6BACD272BA32}" type="presParOf" srcId="{B792EE56-E41F-46CB-870C-F86318BC24F5}" destId="{A0DB293F-73D4-41F0-93EB-549C0C6CD2A4}" srcOrd="0" destOrd="0" presId="urn:microsoft.com/office/officeart/2005/8/layout/vList2"/>
    <dgm:cxn modelId="{7A95AFD7-1CD7-4D6E-A397-920892B9EA4A}" type="presParOf" srcId="{B792EE56-E41F-46CB-870C-F86318BC24F5}" destId="{EF7A681F-1569-4C8F-A804-06789F4C9F2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D11A79-82C4-497C-9C06-8289B1ECC6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B9363A-D30B-4913-8870-BF58C17A46A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Retailers should be transparent about their uses of AI that have a legal or similarly significant effect on a customer, establish safeguards to prevent unlawful discrimination against protected classes of individuals, and align their governance of consumer-facing AI applications with existing internal privacy, cybersecurity and other data governance policies</a:t>
          </a:r>
          <a:r>
            <a:rPr lang="en-US" sz="2400" dirty="0"/>
            <a:t>.</a:t>
          </a:r>
          <a:endParaRPr lang="en-US" sz="2400" b="0" dirty="0"/>
        </a:p>
      </dgm:t>
    </dgm:pt>
    <dgm:pt modelId="{A789484C-04E1-43D3-9D60-C549842C00AD}" type="parTrans" cxnId="{6138CC26-3043-424D-BC75-F9C5B0F0650B}">
      <dgm:prSet/>
      <dgm:spPr/>
      <dgm:t>
        <a:bodyPr/>
        <a:lstStyle/>
        <a:p>
          <a:endParaRPr lang="en-US"/>
        </a:p>
      </dgm:t>
    </dgm:pt>
    <dgm:pt modelId="{D42348F9-20CD-402A-AEB1-191FD05A3F09}" type="sibTrans" cxnId="{6138CC26-3043-424D-BC75-F9C5B0F0650B}">
      <dgm:prSet/>
      <dgm:spPr/>
      <dgm:t>
        <a:bodyPr/>
        <a:lstStyle/>
        <a:p>
          <a:endParaRPr lang="en-US"/>
        </a:p>
      </dgm:t>
    </dgm:pt>
    <dgm:pt modelId="{553193F0-8B4B-4617-8601-6146C2C7E3B3}">
      <dgm:prSet/>
      <dgm:spPr/>
      <dgm:t>
        <a:bodyPr/>
        <a:lstStyle/>
        <a:p>
          <a:endParaRPr lang="en-US" dirty="0"/>
        </a:p>
      </dgm:t>
    </dgm:pt>
    <dgm:pt modelId="{D65E9FA5-05C5-4C1B-9D7F-B997B7C3F192}" type="parTrans" cxnId="{AA8820A1-BD68-449E-9907-7411EA745B1A}">
      <dgm:prSet/>
      <dgm:spPr/>
      <dgm:t>
        <a:bodyPr/>
        <a:lstStyle/>
        <a:p>
          <a:endParaRPr lang="en-US"/>
        </a:p>
      </dgm:t>
    </dgm:pt>
    <dgm:pt modelId="{FE5049B3-6AC0-4868-A7CF-F6D53D83B274}" type="sibTrans" cxnId="{AA8820A1-BD68-449E-9907-7411EA745B1A}">
      <dgm:prSet/>
      <dgm:spPr/>
      <dgm:t>
        <a:bodyPr/>
        <a:lstStyle/>
        <a:p>
          <a:endParaRPr lang="en-US"/>
        </a:p>
      </dgm:t>
    </dgm:pt>
    <dgm:pt modelId="{B792EE56-E41F-46CB-870C-F86318BC24F5}" type="pres">
      <dgm:prSet presAssocID="{14D11A79-82C4-497C-9C06-8289B1ECC63F}" presName="linear" presStyleCnt="0">
        <dgm:presLayoutVars>
          <dgm:animLvl val="lvl"/>
          <dgm:resizeHandles val="exact"/>
        </dgm:presLayoutVars>
      </dgm:prSet>
      <dgm:spPr/>
    </dgm:pt>
    <dgm:pt modelId="{A0DB293F-73D4-41F0-93EB-549C0C6CD2A4}" type="pres">
      <dgm:prSet presAssocID="{65B9363A-D30B-4913-8870-BF58C17A46A0}" presName="parentText" presStyleLbl="node1" presStyleIdx="0" presStyleCnt="1" custScaleY="108804" custLinFactNeighborY="85361">
        <dgm:presLayoutVars>
          <dgm:chMax val="0"/>
          <dgm:bulletEnabled val="1"/>
        </dgm:presLayoutVars>
      </dgm:prSet>
      <dgm:spPr/>
    </dgm:pt>
    <dgm:pt modelId="{EF7A681F-1569-4C8F-A804-06789F4C9F2A}" type="pres">
      <dgm:prSet presAssocID="{65B9363A-D30B-4913-8870-BF58C17A46A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138CC26-3043-424D-BC75-F9C5B0F0650B}" srcId="{14D11A79-82C4-497C-9C06-8289B1ECC63F}" destId="{65B9363A-D30B-4913-8870-BF58C17A46A0}" srcOrd="0" destOrd="0" parTransId="{A789484C-04E1-43D3-9D60-C549842C00AD}" sibTransId="{D42348F9-20CD-402A-AEB1-191FD05A3F09}"/>
    <dgm:cxn modelId="{AA8820A1-BD68-449E-9907-7411EA745B1A}" srcId="{65B9363A-D30B-4913-8870-BF58C17A46A0}" destId="{553193F0-8B4B-4617-8601-6146C2C7E3B3}" srcOrd="0" destOrd="0" parTransId="{D65E9FA5-05C5-4C1B-9D7F-B997B7C3F192}" sibTransId="{FE5049B3-6AC0-4868-A7CF-F6D53D83B274}"/>
    <dgm:cxn modelId="{AFA66CA5-8B0A-47B0-8003-42C45254CEA3}" type="presOf" srcId="{65B9363A-D30B-4913-8870-BF58C17A46A0}" destId="{A0DB293F-73D4-41F0-93EB-549C0C6CD2A4}" srcOrd="0" destOrd="0" presId="urn:microsoft.com/office/officeart/2005/8/layout/vList2"/>
    <dgm:cxn modelId="{4C0459C4-F16F-4C0C-9997-F5EBA7E306EA}" type="presOf" srcId="{553193F0-8B4B-4617-8601-6146C2C7E3B3}" destId="{EF7A681F-1569-4C8F-A804-06789F4C9F2A}" srcOrd="0" destOrd="0" presId="urn:microsoft.com/office/officeart/2005/8/layout/vList2"/>
    <dgm:cxn modelId="{DC0B93C8-6C24-4260-8627-59DE313C9A42}" type="presOf" srcId="{14D11A79-82C4-497C-9C06-8289B1ECC63F}" destId="{B792EE56-E41F-46CB-870C-F86318BC24F5}" srcOrd="0" destOrd="0" presId="urn:microsoft.com/office/officeart/2005/8/layout/vList2"/>
    <dgm:cxn modelId="{79C80081-6813-4E75-92DC-CE6CED35FF88}" type="presParOf" srcId="{B792EE56-E41F-46CB-870C-F86318BC24F5}" destId="{A0DB293F-73D4-41F0-93EB-549C0C6CD2A4}" srcOrd="0" destOrd="0" presId="urn:microsoft.com/office/officeart/2005/8/layout/vList2"/>
    <dgm:cxn modelId="{FBE628F4-282F-40ED-8298-1C6545DFB163}" type="presParOf" srcId="{B792EE56-E41F-46CB-870C-F86318BC24F5}" destId="{EF7A681F-1569-4C8F-A804-06789F4C9F2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116ED3-CA12-4C23-AD86-8E39EEDE61E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EF66A8-25D3-4A87-A94B-AD7E4682D49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Retailers should remain focused on </a:t>
          </a:r>
          <a:r>
            <a:rPr lang="en-US" sz="2000" b="1" dirty="0"/>
            <a:t>customer trust </a:t>
          </a:r>
          <a:r>
            <a:rPr lang="en-US" sz="2000" dirty="0"/>
            <a:t>with respect to their use of AI tools and capabilities, ensuring that these tools support the customer experience and do not inadvertently harm or undermine their trust.</a:t>
          </a:r>
        </a:p>
      </dgm:t>
    </dgm:pt>
    <dgm:pt modelId="{365B62A4-6278-4C46-AD16-30E72F66F4CD}" type="parTrans" cxnId="{7E24A4CB-4E1D-42F7-968D-94CA91ADA13F}">
      <dgm:prSet/>
      <dgm:spPr/>
      <dgm:t>
        <a:bodyPr/>
        <a:lstStyle/>
        <a:p>
          <a:endParaRPr lang="en-US"/>
        </a:p>
      </dgm:t>
    </dgm:pt>
    <dgm:pt modelId="{58B90E38-8DF8-44BB-997D-5757D1011B66}" type="sibTrans" cxnId="{7E24A4CB-4E1D-42F7-968D-94CA91ADA13F}">
      <dgm:prSet/>
      <dgm:spPr/>
      <dgm:t>
        <a:bodyPr/>
        <a:lstStyle/>
        <a:p>
          <a:endParaRPr lang="en-US"/>
        </a:p>
      </dgm:t>
    </dgm:pt>
    <dgm:pt modelId="{320512D5-41AF-4A60-9909-9094ACA6B1D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For AI tools that use customers’ personal data, retailers should be </a:t>
          </a:r>
          <a:r>
            <a:rPr lang="en-US" sz="1800" b="1" dirty="0"/>
            <a:t>transparent</a:t>
          </a:r>
          <a:r>
            <a:rPr lang="en-US" sz="1800" dirty="0"/>
            <a:t> about how they are using these tools to support the customer experience where their use of AI could have a legal or similarly significant effect on a customer. They should strive to ensure that their </a:t>
          </a:r>
          <a:r>
            <a:rPr lang="en-US" sz="1800" b="1" dirty="0"/>
            <a:t>uses of AI are explainable</a:t>
          </a:r>
          <a:r>
            <a:rPr lang="en-US" sz="1800" dirty="0"/>
            <a:t>, with appropriate exceptions from disclosing AI capabilities that protect the company and its customers against malicious activity.</a:t>
          </a:r>
        </a:p>
      </dgm:t>
    </dgm:pt>
    <dgm:pt modelId="{EA7E1BB6-1535-4E92-A322-668BD243A408}" type="parTrans" cxnId="{017E1613-03D6-4493-9455-B4EE0D6E4774}">
      <dgm:prSet/>
      <dgm:spPr/>
      <dgm:t>
        <a:bodyPr/>
        <a:lstStyle/>
        <a:p>
          <a:endParaRPr lang="en-US"/>
        </a:p>
      </dgm:t>
    </dgm:pt>
    <dgm:pt modelId="{CB956FE1-2CCB-4DDF-92AE-D3E3910DBA16}" type="sibTrans" cxnId="{017E1613-03D6-4493-9455-B4EE0D6E4774}">
      <dgm:prSet/>
      <dgm:spPr/>
      <dgm:t>
        <a:bodyPr/>
        <a:lstStyle/>
        <a:p>
          <a:endParaRPr lang="en-US"/>
        </a:p>
      </dgm:t>
    </dgm:pt>
    <dgm:pt modelId="{4B872E92-3FF9-4E83-8C61-1A7575724304}" type="pres">
      <dgm:prSet presAssocID="{1A116ED3-CA12-4C23-AD86-8E39EEDE61EF}" presName="root" presStyleCnt="0">
        <dgm:presLayoutVars>
          <dgm:dir/>
          <dgm:resizeHandles val="exact"/>
        </dgm:presLayoutVars>
      </dgm:prSet>
      <dgm:spPr/>
    </dgm:pt>
    <dgm:pt modelId="{3AFE0D1D-4572-49E2-9CDE-14D3AD2E016A}" type="pres">
      <dgm:prSet presAssocID="{E4EF66A8-25D3-4A87-A94B-AD7E4682D490}" presName="compNode" presStyleCnt="0"/>
      <dgm:spPr/>
    </dgm:pt>
    <dgm:pt modelId="{5EB5468C-4A76-4465-82D6-0BD7E7679963}" type="pres">
      <dgm:prSet presAssocID="{E4EF66A8-25D3-4A87-A94B-AD7E4682D490}" presName="bgRect" presStyleLbl="bgShp" presStyleIdx="0" presStyleCnt="2"/>
      <dgm:spPr/>
    </dgm:pt>
    <dgm:pt modelId="{B6BC307C-5125-4293-9F28-414A9DB44FB3}" type="pres">
      <dgm:prSet presAssocID="{E4EF66A8-25D3-4A87-A94B-AD7E4682D49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85B58B4-5E2D-4E41-B346-8E03302BBD85}" type="pres">
      <dgm:prSet presAssocID="{E4EF66A8-25D3-4A87-A94B-AD7E4682D490}" presName="spaceRect" presStyleCnt="0"/>
      <dgm:spPr/>
    </dgm:pt>
    <dgm:pt modelId="{5FA35B76-1318-4FE8-8413-668672366E82}" type="pres">
      <dgm:prSet presAssocID="{E4EF66A8-25D3-4A87-A94B-AD7E4682D490}" presName="parTx" presStyleLbl="revTx" presStyleIdx="0" presStyleCnt="2" custScaleX="100000" custScaleY="99746" custLinFactNeighborY="-4440">
        <dgm:presLayoutVars>
          <dgm:chMax val="0"/>
          <dgm:chPref val="0"/>
        </dgm:presLayoutVars>
      </dgm:prSet>
      <dgm:spPr/>
    </dgm:pt>
    <dgm:pt modelId="{A598B1EE-AC8C-4773-833A-2F3C56E5002B}" type="pres">
      <dgm:prSet presAssocID="{58B90E38-8DF8-44BB-997D-5757D1011B66}" presName="sibTrans" presStyleCnt="0"/>
      <dgm:spPr/>
    </dgm:pt>
    <dgm:pt modelId="{4785663F-C713-467F-93D8-A8CC54A3246A}" type="pres">
      <dgm:prSet presAssocID="{320512D5-41AF-4A60-9909-9094ACA6B1DB}" presName="compNode" presStyleCnt="0"/>
      <dgm:spPr/>
    </dgm:pt>
    <dgm:pt modelId="{ECD8B8DC-DE69-432D-8D4E-52C0936B7333}" type="pres">
      <dgm:prSet presAssocID="{320512D5-41AF-4A60-9909-9094ACA6B1DB}" presName="bgRect" presStyleLbl="bgShp" presStyleIdx="1" presStyleCnt="2" custScaleY="120922"/>
      <dgm:spPr/>
    </dgm:pt>
    <dgm:pt modelId="{FB060C42-5345-4C7D-AAEB-6B0A72D3A8D4}" type="pres">
      <dgm:prSet presAssocID="{320512D5-41AF-4A60-9909-9094ACA6B1D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85A4A58A-290F-4145-B75A-72DF80961265}" type="pres">
      <dgm:prSet presAssocID="{320512D5-41AF-4A60-9909-9094ACA6B1DB}" presName="spaceRect" presStyleCnt="0"/>
      <dgm:spPr/>
    </dgm:pt>
    <dgm:pt modelId="{581D2EA9-D58A-47F9-8BC8-9B275927D96B}" type="pres">
      <dgm:prSet presAssocID="{320512D5-41AF-4A60-9909-9094ACA6B1DB}" presName="parTx" presStyleLbl="revTx" presStyleIdx="1" presStyleCnt="2" custLinFactNeighborX="-89" custLinFactNeighborY="-8009">
        <dgm:presLayoutVars>
          <dgm:chMax val="0"/>
          <dgm:chPref val="0"/>
        </dgm:presLayoutVars>
      </dgm:prSet>
      <dgm:spPr/>
    </dgm:pt>
  </dgm:ptLst>
  <dgm:cxnLst>
    <dgm:cxn modelId="{017E1613-03D6-4493-9455-B4EE0D6E4774}" srcId="{1A116ED3-CA12-4C23-AD86-8E39EEDE61EF}" destId="{320512D5-41AF-4A60-9909-9094ACA6B1DB}" srcOrd="1" destOrd="0" parTransId="{EA7E1BB6-1535-4E92-A322-668BD243A408}" sibTransId="{CB956FE1-2CCB-4DDF-92AE-D3E3910DBA16}"/>
    <dgm:cxn modelId="{A9385272-F16B-4856-B966-2A45282B0AF5}" type="presOf" srcId="{1A116ED3-CA12-4C23-AD86-8E39EEDE61EF}" destId="{4B872E92-3FF9-4E83-8C61-1A7575724304}" srcOrd="0" destOrd="0" presId="urn:microsoft.com/office/officeart/2018/2/layout/IconVerticalSolidList"/>
    <dgm:cxn modelId="{B96157AA-3B66-4416-A8B2-69B559B8018C}" type="presOf" srcId="{E4EF66A8-25D3-4A87-A94B-AD7E4682D490}" destId="{5FA35B76-1318-4FE8-8413-668672366E82}" srcOrd="0" destOrd="0" presId="urn:microsoft.com/office/officeart/2018/2/layout/IconVerticalSolidList"/>
    <dgm:cxn modelId="{512E27AD-644D-4164-A330-83794F6A86EC}" type="presOf" srcId="{320512D5-41AF-4A60-9909-9094ACA6B1DB}" destId="{581D2EA9-D58A-47F9-8BC8-9B275927D96B}" srcOrd="0" destOrd="0" presId="urn:microsoft.com/office/officeart/2018/2/layout/IconVerticalSolidList"/>
    <dgm:cxn modelId="{7E24A4CB-4E1D-42F7-968D-94CA91ADA13F}" srcId="{1A116ED3-CA12-4C23-AD86-8E39EEDE61EF}" destId="{E4EF66A8-25D3-4A87-A94B-AD7E4682D490}" srcOrd="0" destOrd="0" parTransId="{365B62A4-6278-4C46-AD16-30E72F66F4CD}" sibTransId="{58B90E38-8DF8-44BB-997D-5757D1011B66}"/>
    <dgm:cxn modelId="{584D1707-F04E-473E-B6F0-18A4ADBB72CA}" type="presParOf" srcId="{4B872E92-3FF9-4E83-8C61-1A7575724304}" destId="{3AFE0D1D-4572-49E2-9CDE-14D3AD2E016A}" srcOrd="0" destOrd="0" presId="urn:microsoft.com/office/officeart/2018/2/layout/IconVerticalSolidList"/>
    <dgm:cxn modelId="{8FFD5E16-CD4A-469E-A96C-CC2EAABFF80A}" type="presParOf" srcId="{3AFE0D1D-4572-49E2-9CDE-14D3AD2E016A}" destId="{5EB5468C-4A76-4465-82D6-0BD7E7679963}" srcOrd="0" destOrd="0" presId="urn:microsoft.com/office/officeart/2018/2/layout/IconVerticalSolidList"/>
    <dgm:cxn modelId="{628AFA87-2276-4C1C-8712-37C8B1D5702F}" type="presParOf" srcId="{3AFE0D1D-4572-49E2-9CDE-14D3AD2E016A}" destId="{B6BC307C-5125-4293-9F28-414A9DB44FB3}" srcOrd="1" destOrd="0" presId="urn:microsoft.com/office/officeart/2018/2/layout/IconVerticalSolidList"/>
    <dgm:cxn modelId="{D8B3A537-89F5-42B4-B301-88CC23273078}" type="presParOf" srcId="{3AFE0D1D-4572-49E2-9CDE-14D3AD2E016A}" destId="{B85B58B4-5E2D-4E41-B346-8E03302BBD85}" srcOrd="2" destOrd="0" presId="urn:microsoft.com/office/officeart/2018/2/layout/IconVerticalSolidList"/>
    <dgm:cxn modelId="{07E32188-0520-4B3E-BFCC-31D20CB0CEB9}" type="presParOf" srcId="{3AFE0D1D-4572-49E2-9CDE-14D3AD2E016A}" destId="{5FA35B76-1318-4FE8-8413-668672366E82}" srcOrd="3" destOrd="0" presId="urn:microsoft.com/office/officeart/2018/2/layout/IconVerticalSolidList"/>
    <dgm:cxn modelId="{15CDC561-7AF2-46EA-8E6F-5CB91A0EBCBC}" type="presParOf" srcId="{4B872E92-3FF9-4E83-8C61-1A7575724304}" destId="{A598B1EE-AC8C-4773-833A-2F3C56E5002B}" srcOrd="1" destOrd="0" presId="urn:microsoft.com/office/officeart/2018/2/layout/IconVerticalSolidList"/>
    <dgm:cxn modelId="{A7C67972-DE51-4595-8487-D2F85B13D6FF}" type="presParOf" srcId="{4B872E92-3FF9-4E83-8C61-1A7575724304}" destId="{4785663F-C713-467F-93D8-A8CC54A3246A}" srcOrd="2" destOrd="0" presId="urn:microsoft.com/office/officeart/2018/2/layout/IconVerticalSolidList"/>
    <dgm:cxn modelId="{49BD9876-5D0F-4FDA-89BC-A457FA45418F}" type="presParOf" srcId="{4785663F-C713-467F-93D8-A8CC54A3246A}" destId="{ECD8B8DC-DE69-432D-8D4E-52C0936B7333}" srcOrd="0" destOrd="0" presId="urn:microsoft.com/office/officeart/2018/2/layout/IconVerticalSolidList"/>
    <dgm:cxn modelId="{FA8A9821-B511-492A-8554-FEDCA6EDBFDF}" type="presParOf" srcId="{4785663F-C713-467F-93D8-A8CC54A3246A}" destId="{FB060C42-5345-4C7D-AAEB-6B0A72D3A8D4}" srcOrd="1" destOrd="0" presId="urn:microsoft.com/office/officeart/2018/2/layout/IconVerticalSolidList"/>
    <dgm:cxn modelId="{91A0813E-627D-470E-A087-A0DDF78E7923}" type="presParOf" srcId="{4785663F-C713-467F-93D8-A8CC54A3246A}" destId="{85A4A58A-290F-4145-B75A-72DF80961265}" srcOrd="2" destOrd="0" presId="urn:microsoft.com/office/officeart/2018/2/layout/IconVerticalSolidList"/>
    <dgm:cxn modelId="{DF31EC71-4617-4998-BA8A-6DA30DA274F1}" type="presParOf" srcId="{4785663F-C713-467F-93D8-A8CC54A3246A}" destId="{581D2EA9-D58A-47F9-8BC8-9B275927D96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321309-C392-4ECD-A267-6CB5B35A9EB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6DF91E-C07C-44AE-B747-9F3C8C1066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When using AI-enabled technology to serve customers, retailers should carry out internal oversight, develop safeguards and engage with their AI developers and other third parties to prevent </a:t>
          </a:r>
          <a:r>
            <a:rPr lang="en-US" b="1"/>
            <a:t>automated outcomes that unlawfully discriminate </a:t>
          </a:r>
          <a:r>
            <a:rPr lang="en-US"/>
            <a:t>against protected classes of individuals. </a:t>
          </a:r>
        </a:p>
      </dgm:t>
    </dgm:pt>
    <dgm:pt modelId="{D51B2B06-94B2-456F-B4AF-B54E4A8E154B}" type="parTrans" cxnId="{BAB7C634-5B7B-46FE-A24C-52F6F65345AE}">
      <dgm:prSet/>
      <dgm:spPr/>
      <dgm:t>
        <a:bodyPr/>
        <a:lstStyle/>
        <a:p>
          <a:endParaRPr lang="en-US"/>
        </a:p>
      </dgm:t>
    </dgm:pt>
    <dgm:pt modelId="{CD7CF72D-E16A-4BFD-93DF-46381DF9A58C}" type="sibTrans" cxnId="{BAB7C634-5B7B-46FE-A24C-52F6F65345AE}">
      <dgm:prSet/>
      <dgm:spPr/>
      <dgm:t>
        <a:bodyPr/>
        <a:lstStyle/>
        <a:p>
          <a:endParaRPr lang="en-US"/>
        </a:p>
      </dgm:t>
    </dgm:pt>
    <dgm:pt modelId="{487BC17F-19E4-4A8D-A992-83F6D6BBD9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Retailers should develop additional internal controls, including human oversight and engagement, for </a:t>
          </a:r>
          <a:r>
            <a:rPr lang="en-US" b="1"/>
            <a:t>AI capabilities that facilitate monitoring in stores</a:t>
          </a:r>
          <a:r>
            <a:rPr lang="en-US"/>
            <a:t> for purposes of security, fraud prevention and asset protection. </a:t>
          </a:r>
        </a:p>
      </dgm:t>
    </dgm:pt>
    <dgm:pt modelId="{A0F79C66-6242-4546-AA74-A365C8FD86F2}" type="parTrans" cxnId="{10314B7D-7D1C-4469-8C90-3B419652FF9C}">
      <dgm:prSet/>
      <dgm:spPr/>
      <dgm:t>
        <a:bodyPr/>
        <a:lstStyle/>
        <a:p>
          <a:endParaRPr lang="en-US"/>
        </a:p>
      </dgm:t>
    </dgm:pt>
    <dgm:pt modelId="{548473CC-6037-432E-91B9-B95A03BBBFF7}" type="sibTrans" cxnId="{10314B7D-7D1C-4469-8C90-3B419652FF9C}">
      <dgm:prSet/>
      <dgm:spPr/>
      <dgm:t>
        <a:bodyPr/>
        <a:lstStyle/>
        <a:p>
          <a:endParaRPr lang="en-US"/>
        </a:p>
      </dgm:t>
    </dgm:pt>
    <dgm:pt modelId="{60E67D0C-EE06-4B1D-A3F9-0F0C570E1391}" type="pres">
      <dgm:prSet presAssocID="{FE321309-C392-4ECD-A267-6CB5B35A9EB2}" presName="root" presStyleCnt="0">
        <dgm:presLayoutVars>
          <dgm:dir/>
          <dgm:resizeHandles val="exact"/>
        </dgm:presLayoutVars>
      </dgm:prSet>
      <dgm:spPr/>
    </dgm:pt>
    <dgm:pt modelId="{8F13F32A-D350-40E9-AC95-1EE664F24601}" type="pres">
      <dgm:prSet presAssocID="{8E6DF91E-C07C-44AE-B747-9F3C8C10664F}" presName="compNode" presStyleCnt="0"/>
      <dgm:spPr/>
    </dgm:pt>
    <dgm:pt modelId="{831B89F2-F4EF-4C85-8768-19958417F6BD}" type="pres">
      <dgm:prSet presAssocID="{8E6DF91E-C07C-44AE-B747-9F3C8C10664F}" presName="bgRect" presStyleLbl="bgShp" presStyleIdx="0" presStyleCnt="2"/>
      <dgm:spPr/>
    </dgm:pt>
    <dgm:pt modelId="{7CCAA131-7270-41D8-B05D-1EDB6FE997B0}" type="pres">
      <dgm:prSet presAssocID="{8E6DF91E-C07C-44AE-B747-9F3C8C10664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76616A1D-CB4A-46FD-8AB7-9AC4764DC530}" type="pres">
      <dgm:prSet presAssocID="{8E6DF91E-C07C-44AE-B747-9F3C8C10664F}" presName="spaceRect" presStyleCnt="0"/>
      <dgm:spPr/>
    </dgm:pt>
    <dgm:pt modelId="{164D25DD-810E-4C67-9331-0DEBA77F8285}" type="pres">
      <dgm:prSet presAssocID="{8E6DF91E-C07C-44AE-B747-9F3C8C10664F}" presName="parTx" presStyleLbl="revTx" presStyleIdx="0" presStyleCnt="2">
        <dgm:presLayoutVars>
          <dgm:chMax val="0"/>
          <dgm:chPref val="0"/>
        </dgm:presLayoutVars>
      </dgm:prSet>
      <dgm:spPr/>
    </dgm:pt>
    <dgm:pt modelId="{BF69DCB0-9BB2-4E6E-8BEC-F96D10E5F723}" type="pres">
      <dgm:prSet presAssocID="{CD7CF72D-E16A-4BFD-93DF-46381DF9A58C}" presName="sibTrans" presStyleCnt="0"/>
      <dgm:spPr/>
    </dgm:pt>
    <dgm:pt modelId="{95D5EFC8-9249-49AF-92E9-74C2C78BA57B}" type="pres">
      <dgm:prSet presAssocID="{487BC17F-19E4-4A8D-A992-83F6D6BBD9AA}" presName="compNode" presStyleCnt="0"/>
      <dgm:spPr/>
    </dgm:pt>
    <dgm:pt modelId="{A20C9477-755A-486F-98A6-54237002B512}" type="pres">
      <dgm:prSet presAssocID="{487BC17F-19E4-4A8D-A992-83F6D6BBD9AA}" presName="bgRect" presStyleLbl="bgShp" presStyleIdx="1" presStyleCnt="2"/>
      <dgm:spPr/>
    </dgm:pt>
    <dgm:pt modelId="{C24CC95B-CEAF-4911-B73B-BC3F18D110DE}" type="pres">
      <dgm:prSet presAssocID="{487BC17F-19E4-4A8D-A992-83F6D6BBD9A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8FE4D711-5120-482B-9215-26A19B9FB431}" type="pres">
      <dgm:prSet presAssocID="{487BC17F-19E4-4A8D-A992-83F6D6BBD9AA}" presName="spaceRect" presStyleCnt="0"/>
      <dgm:spPr/>
    </dgm:pt>
    <dgm:pt modelId="{12352FFA-0E45-4DF5-8BF0-F934CB7AF375}" type="pres">
      <dgm:prSet presAssocID="{487BC17F-19E4-4A8D-A992-83F6D6BBD9A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1E5252A-1E4D-4AD6-BDA1-49996309015B}" type="presOf" srcId="{487BC17F-19E4-4A8D-A992-83F6D6BBD9AA}" destId="{12352FFA-0E45-4DF5-8BF0-F934CB7AF375}" srcOrd="0" destOrd="0" presId="urn:microsoft.com/office/officeart/2018/2/layout/IconVerticalSolidList"/>
    <dgm:cxn modelId="{BAB7C634-5B7B-46FE-A24C-52F6F65345AE}" srcId="{FE321309-C392-4ECD-A267-6CB5B35A9EB2}" destId="{8E6DF91E-C07C-44AE-B747-9F3C8C10664F}" srcOrd="0" destOrd="0" parTransId="{D51B2B06-94B2-456F-B4AF-B54E4A8E154B}" sibTransId="{CD7CF72D-E16A-4BFD-93DF-46381DF9A58C}"/>
    <dgm:cxn modelId="{10314B7D-7D1C-4469-8C90-3B419652FF9C}" srcId="{FE321309-C392-4ECD-A267-6CB5B35A9EB2}" destId="{487BC17F-19E4-4A8D-A992-83F6D6BBD9AA}" srcOrd="1" destOrd="0" parTransId="{A0F79C66-6242-4546-AA74-A365C8FD86F2}" sibTransId="{548473CC-6037-432E-91B9-B95A03BBBFF7}"/>
    <dgm:cxn modelId="{C334CBB9-EDC0-4074-93E5-446A0A20DA93}" type="presOf" srcId="{FE321309-C392-4ECD-A267-6CB5B35A9EB2}" destId="{60E67D0C-EE06-4B1D-A3F9-0F0C570E1391}" srcOrd="0" destOrd="0" presId="urn:microsoft.com/office/officeart/2018/2/layout/IconVerticalSolidList"/>
    <dgm:cxn modelId="{82C2E4BD-D222-4073-BC80-9A6E235BC391}" type="presOf" srcId="{8E6DF91E-C07C-44AE-B747-9F3C8C10664F}" destId="{164D25DD-810E-4C67-9331-0DEBA77F8285}" srcOrd="0" destOrd="0" presId="urn:microsoft.com/office/officeart/2018/2/layout/IconVerticalSolidList"/>
    <dgm:cxn modelId="{9D3ED275-0632-42E7-82B9-BB27BBC4E6EC}" type="presParOf" srcId="{60E67D0C-EE06-4B1D-A3F9-0F0C570E1391}" destId="{8F13F32A-D350-40E9-AC95-1EE664F24601}" srcOrd="0" destOrd="0" presId="urn:microsoft.com/office/officeart/2018/2/layout/IconVerticalSolidList"/>
    <dgm:cxn modelId="{AF1228B0-B1E9-41D4-B82B-0CB26D0DE208}" type="presParOf" srcId="{8F13F32A-D350-40E9-AC95-1EE664F24601}" destId="{831B89F2-F4EF-4C85-8768-19958417F6BD}" srcOrd="0" destOrd="0" presId="urn:microsoft.com/office/officeart/2018/2/layout/IconVerticalSolidList"/>
    <dgm:cxn modelId="{2C9299BB-6924-4D4A-AEFB-02906AC0AA9A}" type="presParOf" srcId="{8F13F32A-D350-40E9-AC95-1EE664F24601}" destId="{7CCAA131-7270-41D8-B05D-1EDB6FE997B0}" srcOrd="1" destOrd="0" presId="urn:microsoft.com/office/officeart/2018/2/layout/IconVerticalSolidList"/>
    <dgm:cxn modelId="{25FDFE9B-3691-4C9E-BE7C-423D043E0904}" type="presParOf" srcId="{8F13F32A-D350-40E9-AC95-1EE664F24601}" destId="{76616A1D-CB4A-46FD-8AB7-9AC4764DC530}" srcOrd="2" destOrd="0" presId="urn:microsoft.com/office/officeart/2018/2/layout/IconVerticalSolidList"/>
    <dgm:cxn modelId="{4F548B01-698D-42AB-BDC5-1AC4AC5730FF}" type="presParOf" srcId="{8F13F32A-D350-40E9-AC95-1EE664F24601}" destId="{164D25DD-810E-4C67-9331-0DEBA77F8285}" srcOrd="3" destOrd="0" presId="urn:microsoft.com/office/officeart/2018/2/layout/IconVerticalSolidList"/>
    <dgm:cxn modelId="{B72D54AE-B3E5-4244-9D81-39A733EAA7D8}" type="presParOf" srcId="{60E67D0C-EE06-4B1D-A3F9-0F0C570E1391}" destId="{BF69DCB0-9BB2-4E6E-8BEC-F96D10E5F723}" srcOrd="1" destOrd="0" presId="urn:microsoft.com/office/officeart/2018/2/layout/IconVerticalSolidList"/>
    <dgm:cxn modelId="{F67FBA96-6839-4251-A7D3-E6F19ECF8097}" type="presParOf" srcId="{60E67D0C-EE06-4B1D-A3F9-0F0C570E1391}" destId="{95D5EFC8-9249-49AF-92E9-74C2C78BA57B}" srcOrd="2" destOrd="0" presId="urn:microsoft.com/office/officeart/2018/2/layout/IconVerticalSolidList"/>
    <dgm:cxn modelId="{175A4F61-CB0B-4B2F-BFCF-FADFE3F3F395}" type="presParOf" srcId="{95D5EFC8-9249-49AF-92E9-74C2C78BA57B}" destId="{A20C9477-755A-486F-98A6-54237002B512}" srcOrd="0" destOrd="0" presId="urn:microsoft.com/office/officeart/2018/2/layout/IconVerticalSolidList"/>
    <dgm:cxn modelId="{7DE2F588-1AC4-43E2-A76D-4192F916D973}" type="presParOf" srcId="{95D5EFC8-9249-49AF-92E9-74C2C78BA57B}" destId="{C24CC95B-CEAF-4911-B73B-BC3F18D110DE}" srcOrd="1" destOrd="0" presId="urn:microsoft.com/office/officeart/2018/2/layout/IconVerticalSolidList"/>
    <dgm:cxn modelId="{A5FCF5BD-99FD-42E2-8A60-ABB19D4A1C5C}" type="presParOf" srcId="{95D5EFC8-9249-49AF-92E9-74C2C78BA57B}" destId="{8FE4D711-5120-482B-9215-26A19B9FB431}" srcOrd="2" destOrd="0" presId="urn:microsoft.com/office/officeart/2018/2/layout/IconVerticalSolidList"/>
    <dgm:cxn modelId="{286C54E2-B341-4234-BE54-05637F479ED0}" type="presParOf" srcId="{95D5EFC8-9249-49AF-92E9-74C2C78BA57B}" destId="{12352FFA-0E45-4DF5-8BF0-F934CB7AF3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D11A79-82C4-497C-9C06-8289B1ECC6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B9363A-D30B-4913-8870-BF58C17A46A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Retailers should engage in ongoing oversight and review of AI applications that may directly impact employees or that can be used by the workforce to support business needs.</a:t>
          </a:r>
          <a:endParaRPr lang="en-US" sz="2400" b="0" dirty="0"/>
        </a:p>
      </dgm:t>
    </dgm:pt>
    <dgm:pt modelId="{A789484C-04E1-43D3-9D60-C549842C00AD}" type="parTrans" cxnId="{6138CC26-3043-424D-BC75-F9C5B0F0650B}">
      <dgm:prSet/>
      <dgm:spPr/>
      <dgm:t>
        <a:bodyPr/>
        <a:lstStyle/>
        <a:p>
          <a:endParaRPr lang="en-US"/>
        </a:p>
      </dgm:t>
    </dgm:pt>
    <dgm:pt modelId="{D42348F9-20CD-402A-AEB1-191FD05A3F09}" type="sibTrans" cxnId="{6138CC26-3043-424D-BC75-F9C5B0F0650B}">
      <dgm:prSet/>
      <dgm:spPr/>
      <dgm:t>
        <a:bodyPr/>
        <a:lstStyle/>
        <a:p>
          <a:endParaRPr lang="en-US"/>
        </a:p>
      </dgm:t>
    </dgm:pt>
    <dgm:pt modelId="{553193F0-8B4B-4617-8601-6146C2C7E3B3}">
      <dgm:prSet/>
      <dgm:spPr/>
      <dgm:t>
        <a:bodyPr/>
        <a:lstStyle/>
        <a:p>
          <a:endParaRPr lang="en-US" dirty="0"/>
        </a:p>
      </dgm:t>
    </dgm:pt>
    <dgm:pt modelId="{D65E9FA5-05C5-4C1B-9D7F-B997B7C3F192}" type="parTrans" cxnId="{AA8820A1-BD68-449E-9907-7411EA745B1A}">
      <dgm:prSet/>
      <dgm:spPr/>
      <dgm:t>
        <a:bodyPr/>
        <a:lstStyle/>
        <a:p>
          <a:endParaRPr lang="en-US"/>
        </a:p>
      </dgm:t>
    </dgm:pt>
    <dgm:pt modelId="{FE5049B3-6AC0-4868-A7CF-F6D53D83B274}" type="sibTrans" cxnId="{AA8820A1-BD68-449E-9907-7411EA745B1A}">
      <dgm:prSet/>
      <dgm:spPr/>
      <dgm:t>
        <a:bodyPr/>
        <a:lstStyle/>
        <a:p>
          <a:endParaRPr lang="en-US"/>
        </a:p>
      </dgm:t>
    </dgm:pt>
    <dgm:pt modelId="{B792EE56-E41F-46CB-870C-F86318BC24F5}" type="pres">
      <dgm:prSet presAssocID="{14D11A79-82C4-497C-9C06-8289B1ECC63F}" presName="linear" presStyleCnt="0">
        <dgm:presLayoutVars>
          <dgm:animLvl val="lvl"/>
          <dgm:resizeHandles val="exact"/>
        </dgm:presLayoutVars>
      </dgm:prSet>
      <dgm:spPr/>
    </dgm:pt>
    <dgm:pt modelId="{A0DB293F-73D4-41F0-93EB-549C0C6CD2A4}" type="pres">
      <dgm:prSet presAssocID="{65B9363A-D30B-4913-8870-BF58C17A46A0}" presName="parentText" presStyleLbl="node1" presStyleIdx="0" presStyleCnt="1" custScaleY="124946" custLinFactNeighborY="85361">
        <dgm:presLayoutVars>
          <dgm:chMax val="0"/>
          <dgm:bulletEnabled val="1"/>
        </dgm:presLayoutVars>
      </dgm:prSet>
      <dgm:spPr/>
    </dgm:pt>
    <dgm:pt modelId="{EF7A681F-1569-4C8F-A804-06789F4C9F2A}" type="pres">
      <dgm:prSet presAssocID="{65B9363A-D30B-4913-8870-BF58C17A46A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138CC26-3043-424D-BC75-F9C5B0F0650B}" srcId="{14D11A79-82C4-497C-9C06-8289B1ECC63F}" destId="{65B9363A-D30B-4913-8870-BF58C17A46A0}" srcOrd="0" destOrd="0" parTransId="{A789484C-04E1-43D3-9D60-C549842C00AD}" sibTransId="{D42348F9-20CD-402A-AEB1-191FD05A3F09}"/>
    <dgm:cxn modelId="{61BCFE3D-9EA0-4F33-B2E4-B0FA211A1F9A}" type="presOf" srcId="{14D11A79-82C4-497C-9C06-8289B1ECC63F}" destId="{B792EE56-E41F-46CB-870C-F86318BC24F5}" srcOrd="0" destOrd="0" presId="urn:microsoft.com/office/officeart/2005/8/layout/vList2"/>
    <dgm:cxn modelId="{CB57CF46-CF6F-4621-8652-84E994151CAE}" type="presOf" srcId="{553193F0-8B4B-4617-8601-6146C2C7E3B3}" destId="{EF7A681F-1569-4C8F-A804-06789F4C9F2A}" srcOrd="0" destOrd="0" presId="urn:microsoft.com/office/officeart/2005/8/layout/vList2"/>
    <dgm:cxn modelId="{AA8820A1-BD68-449E-9907-7411EA745B1A}" srcId="{65B9363A-D30B-4913-8870-BF58C17A46A0}" destId="{553193F0-8B4B-4617-8601-6146C2C7E3B3}" srcOrd="0" destOrd="0" parTransId="{D65E9FA5-05C5-4C1B-9D7F-B997B7C3F192}" sibTransId="{FE5049B3-6AC0-4868-A7CF-F6D53D83B274}"/>
    <dgm:cxn modelId="{5C4BA0AF-D7C0-41DA-8465-1C90C8E9CFDF}" type="presOf" srcId="{65B9363A-D30B-4913-8870-BF58C17A46A0}" destId="{A0DB293F-73D4-41F0-93EB-549C0C6CD2A4}" srcOrd="0" destOrd="0" presId="urn:microsoft.com/office/officeart/2005/8/layout/vList2"/>
    <dgm:cxn modelId="{73A53134-AB5E-4DBF-8E9C-6BACD272BA32}" type="presParOf" srcId="{B792EE56-E41F-46CB-870C-F86318BC24F5}" destId="{A0DB293F-73D4-41F0-93EB-549C0C6CD2A4}" srcOrd="0" destOrd="0" presId="urn:microsoft.com/office/officeart/2005/8/layout/vList2"/>
    <dgm:cxn modelId="{7A95AFD7-1CD7-4D6E-A397-920892B9EA4A}" type="presParOf" srcId="{B792EE56-E41F-46CB-870C-F86318BC24F5}" destId="{EF7A681F-1569-4C8F-A804-06789F4C9F2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D4A054-6422-46F8-8348-5E0E6FA6742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B48482-1DEC-4215-B3E9-56B247A8B4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Retailers should develop and deploy AI applications that affect </a:t>
          </a:r>
          <a:r>
            <a:rPr lang="en-US" b="1"/>
            <a:t>hiring and promotions for employees </a:t>
          </a:r>
          <a:r>
            <a:rPr lang="en-US"/>
            <a:t>with clear guidelines and in a manner consistent with all applicable laws and regulations. </a:t>
          </a:r>
        </a:p>
      </dgm:t>
    </dgm:pt>
    <dgm:pt modelId="{2F63443B-924F-4A32-82B4-B57A7E7055D6}" type="parTrans" cxnId="{F4F7A21B-C7A4-4AE8-B19B-C99CEEB0FA1F}">
      <dgm:prSet/>
      <dgm:spPr/>
      <dgm:t>
        <a:bodyPr/>
        <a:lstStyle/>
        <a:p>
          <a:endParaRPr lang="en-US"/>
        </a:p>
      </dgm:t>
    </dgm:pt>
    <dgm:pt modelId="{27F33F1F-EC64-4175-B0C3-6C3DFF2B843E}" type="sibTrans" cxnId="{F4F7A21B-C7A4-4AE8-B19B-C99CEEB0FA1F}">
      <dgm:prSet/>
      <dgm:spPr/>
      <dgm:t>
        <a:bodyPr/>
        <a:lstStyle/>
        <a:p>
          <a:endParaRPr lang="en-US"/>
        </a:p>
      </dgm:t>
    </dgm:pt>
    <dgm:pt modelId="{E737524A-E250-48A6-9E03-4D51727544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Retailers should engage in ongoing oversight and review of AI-enabled capabilities that monitor or assess </a:t>
          </a:r>
          <a:r>
            <a:rPr lang="en-US" b="1"/>
            <a:t>employee performance </a:t>
          </a:r>
          <a:r>
            <a:rPr lang="en-US"/>
            <a:t>to ensure compliance with existing laws and regulations. </a:t>
          </a:r>
        </a:p>
      </dgm:t>
    </dgm:pt>
    <dgm:pt modelId="{CCF8C087-F0D1-401F-A58F-6A06FEE096B8}" type="parTrans" cxnId="{D97A23E7-228A-4583-8B76-91F468FBB6EE}">
      <dgm:prSet/>
      <dgm:spPr/>
      <dgm:t>
        <a:bodyPr/>
        <a:lstStyle/>
        <a:p>
          <a:endParaRPr lang="en-US"/>
        </a:p>
      </dgm:t>
    </dgm:pt>
    <dgm:pt modelId="{B9434A8A-22A8-4896-9B0D-BCB5F8DC78E0}" type="sibTrans" cxnId="{D97A23E7-228A-4583-8B76-91F468FBB6EE}">
      <dgm:prSet/>
      <dgm:spPr/>
      <dgm:t>
        <a:bodyPr/>
        <a:lstStyle/>
        <a:p>
          <a:endParaRPr lang="en-US"/>
        </a:p>
      </dgm:t>
    </dgm:pt>
    <dgm:pt modelId="{259F9F5D-D6C9-4174-B23B-B58BEE514D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Retailers should consider providing guidelines to their employees about the use of </a:t>
          </a:r>
          <a:r>
            <a:rPr lang="en-US" b="1"/>
            <a:t>publicly available generative AI tools </a:t>
          </a:r>
          <a:r>
            <a:rPr lang="en-US"/>
            <a:t>within the company, including appropriate warnings about inadvertently exposing trade secrets and other non-public company information.</a:t>
          </a:r>
        </a:p>
      </dgm:t>
    </dgm:pt>
    <dgm:pt modelId="{DB87B08B-23B7-49FA-96DC-97EA9E464F14}" type="parTrans" cxnId="{B65CA899-747C-44C4-8ADE-A09BE2ADF69D}">
      <dgm:prSet/>
      <dgm:spPr/>
      <dgm:t>
        <a:bodyPr/>
        <a:lstStyle/>
        <a:p>
          <a:endParaRPr lang="en-US"/>
        </a:p>
      </dgm:t>
    </dgm:pt>
    <dgm:pt modelId="{4737B776-C3B4-4C34-9B23-80DDBDB2DBF4}" type="sibTrans" cxnId="{B65CA899-747C-44C4-8ADE-A09BE2ADF69D}">
      <dgm:prSet/>
      <dgm:spPr/>
      <dgm:t>
        <a:bodyPr/>
        <a:lstStyle/>
        <a:p>
          <a:endParaRPr lang="en-US"/>
        </a:p>
      </dgm:t>
    </dgm:pt>
    <dgm:pt modelId="{93531693-99E2-4FBB-B347-C1D1DB85673A}" type="pres">
      <dgm:prSet presAssocID="{C6D4A054-6422-46F8-8348-5E0E6FA6742F}" presName="root" presStyleCnt="0">
        <dgm:presLayoutVars>
          <dgm:dir/>
          <dgm:resizeHandles val="exact"/>
        </dgm:presLayoutVars>
      </dgm:prSet>
      <dgm:spPr/>
    </dgm:pt>
    <dgm:pt modelId="{9C86178E-2CF6-407B-AE6D-95C71DDA93C2}" type="pres">
      <dgm:prSet presAssocID="{97B48482-1DEC-4215-B3E9-56B247A8B4AC}" presName="compNode" presStyleCnt="0"/>
      <dgm:spPr/>
    </dgm:pt>
    <dgm:pt modelId="{E7400A15-B929-41AC-9843-33C0CA63C495}" type="pres">
      <dgm:prSet presAssocID="{97B48482-1DEC-4215-B3E9-56B247A8B4AC}" presName="bgRect" presStyleLbl="bgShp" presStyleIdx="0" presStyleCnt="3"/>
      <dgm:spPr/>
    </dgm:pt>
    <dgm:pt modelId="{5FB8D12A-1F4F-41CB-BB68-1C353FFB16F3}" type="pres">
      <dgm:prSet presAssocID="{97B48482-1DEC-4215-B3E9-56B247A8B4A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1FB2D278-49F6-417A-831D-68E1EB8D4E62}" type="pres">
      <dgm:prSet presAssocID="{97B48482-1DEC-4215-B3E9-56B247A8B4AC}" presName="spaceRect" presStyleCnt="0"/>
      <dgm:spPr/>
    </dgm:pt>
    <dgm:pt modelId="{F21BB9DF-EF48-49E8-AC4F-DA93B07E2DB3}" type="pres">
      <dgm:prSet presAssocID="{97B48482-1DEC-4215-B3E9-56B247A8B4AC}" presName="parTx" presStyleLbl="revTx" presStyleIdx="0" presStyleCnt="3">
        <dgm:presLayoutVars>
          <dgm:chMax val="0"/>
          <dgm:chPref val="0"/>
        </dgm:presLayoutVars>
      </dgm:prSet>
      <dgm:spPr/>
    </dgm:pt>
    <dgm:pt modelId="{6F2DB3C9-6BAC-4E8E-A819-D4E61C4BD473}" type="pres">
      <dgm:prSet presAssocID="{27F33F1F-EC64-4175-B0C3-6C3DFF2B843E}" presName="sibTrans" presStyleCnt="0"/>
      <dgm:spPr/>
    </dgm:pt>
    <dgm:pt modelId="{1E3A39CC-B31E-44B7-941A-647C56CD2608}" type="pres">
      <dgm:prSet presAssocID="{E737524A-E250-48A6-9E03-4D517275449F}" presName="compNode" presStyleCnt="0"/>
      <dgm:spPr/>
    </dgm:pt>
    <dgm:pt modelId="{1BDE4170-E370-4248-878A-44593DC38607}" type="pres">
      <dgm:prSet presAssocID="{E737524A-E250-48A6-9E03-4D517275449F}" presName="bgRect" presStyleLbl="bgShp" presStyleIdx="1" presStyleCnt="3"/>
      <dgm:spPr/>
    </dgm:pt>
    <dgm:pt modelId="{39FA6272-D943-492F-9A09-5DDCD4440D1E}" type="pres">
      <dgm:prSet presAssocID="{E737524A-E250-48A6-9E03-4D517275449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420CFB4D-C8B4-4E5E-B986-C41D635BB5AB}" type="pres">
      <dgm:prSet presAssocID="{E737524A-E250-48A6-9E03-4D517275449F}" presName="spaceRect" presStyleCnt="0"/>
      <dgm:spPr/>
    </dgm:pt>
    <dgm:pt modelId="{0327B464-F7C6-4E28-8CFF-6EE91AC9DD8E}" type="pres">
      <dgm:prSet presAssocID="{E737524A-E250-48A6-9E03-4D517275449F}" presName="parTx" presStyleLbl="revTx" presStyleIdx="1" presStyleCnt="3">
        <dgm:presLayoutVars>
          <dgm:chMax val="0"/>
          <dgm:chPref val="0"/>
        </dgm:presLayoutVars>
      </dgm:prSet>
      <dgm:spPr/>
    </dgm:pt>
    <dgm:pt modelId="{9EA77025-7F36-4096-825F-DE88DDE86E1F}" type="pres">
      <dgm:prSet presAssocID="{B9434A8A-22A8-4896-9B0D-BCB5F8DC78E0}" presName="sibTrans" presStyleCnt="0"/>
      <dgm:spPr/>
    </dgm:pt>
    <dgm:pt modelId="{E124E70E-76E9-4868-B924-DEBBB3B6CBB0}" type="pres">
      <dgm:prSet presAssocID="{259F9F5D-D6C9-4174-B23B-B58BEE514D48}" presName="compNode" presStyleCnt="0"/>
      <dgm:spPr/>
    </dgm:pt>
    <dgm:pt modelId="{316A28F0-47F8-40D3-9661-4CE43C0B62EE}" type="pres">
      <dgm:prSet presAssocID="{259F9F5D-D6C9-4174-B23B-B58BEE514D48}" presName="bgRect" presStyleLbl="bgShp" presStyleIdx="2" presStyleCnt="3"/>
      <dgm:spPr/>
    </dgm:pt>
    <dgm:pt modelId="{79EF8B1F-87C9-4366-BCDA-73DE627AA837}" type="pres">
      <dgm:prSet presAssocID="{259F9F5D-D6C9-4174-B23B-B58BEE514D4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1AA5B069-D5D1-49E8-BC2B-88F16C01E046}" type="pres">
      <dgm:prSet presAssocID="{259F9F5D-D6C9-4174-B23B-B58BEE514D48}" presName="spaceRect" presStyleCnt="0"/>
      <dgm:spPr/>
    </dgm:pt>
    <dgm:pt modelId="{E562FE50-D836-4D15-8333-02FEE138D412}" type="pres">
      <dgm:prSet presAssocID="{259F9F5D-D6C9-4174-B23B-B58BEE514D4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4F7A21B-C7A4-4AE8-B19B-C99CEEB0FA1F}" srcId="{C6D4A054-6422-46F8-8348-5E0E6FA6742F}" destId="{97B48482-1DEC-4215-B3E9-56B247A8B4AC}" srcOrd="0" destOrd="0" parTransId="{2F63443B-924F-4A32-82B4-B57A7E7055D6}" sibTransId="{27F33F1F-EC64-4175-B0C3-6C3DFF2B843E}"/>
    <dgm:cxn modelId="{619BA923-EBB2-41BE-91EE-87E0D41E2D6B}" type="presOf" srcId="{C6D4A054-6422-46F8-8348-5E0E6FA6742F}" destId="{93531693-99E2-4FBB-B347-C1D1DB85673A}" srcOrd="0" destOrd="0" presId="urn:microsoft.com/office/officeart/2018/2/layout/IconVerticalSolidList"/>
    <dgm:cxn modelId="{6306F736-509B-41C1-A5D0-DB4E4B49644C}" type="presOf" srcId="{97B48482-1DEC-4215-B3E9-56B247A8B4AC}" destId="{F21BB9DF-EF48-49E8-AC4F-DA93B07E2DB3}" srcOrd="0" destOrd="0" presId="urn:microsoft.com/office/officeart/2018/2/layout/IconVerticalSolidList"/>
    <dgm:cxn modelId="{E46A0F85-4884-4B6F-86CF-05E2F55D3D4B}" type="presOf" srcId="{E737524A-E250-48A6-9E03-4D517275449F}" destId="{0327B464-F7C6-4E28-8CFF-6EE91AC9DD8E}" srcOrd="0" destOrd="0" presId="urn:microsoft.com/office/officeart/2018/2/layout/IconVerticalSolidList"/>
    <dgm:cxn modelId="{B65CA899-747C-44C4-8ADE-A09BE2ADF69D}" srcId="{C6D4A054-6422-46F8-8348-5E0E6FA6742F}" destId="{259F9F5D-D6C9-4174-B23B-B58BEE514D48}" srcOrd="2" destOrd="0" parTransId="{DB87B08B-23B7-49FA-96DC-97EA9E464F14}" sibTransId="{4737B776-C3B4-4C34-9B23-80DDBDB2DBF4}"/>
    <dgm:cxn modelId="{0A987EC0-879C-46DE-8956-724C5FEF9ABA}" type="presOf" srcId="{259F9F5D-D6C9-4174-B23B-B58BEE514D48}" destId="{E562FE50-D836-4D15-8333-02FEE138D412}" srcOrd="0" destOrd="0" presId="urn:microsoft.com/office/officeart/2018/2/layout/IconVerticalSolidList"/>
    <dgm:cxn modelId="{D97A23E7-228A-4583-8B76-91F468FBB6EE}" srcId="{C6D4A054-6422-46F8-8348-5E0E6FA6742F}" destId="{E737524A-E250-48A6-9E03-4D517275449F}" srcOrd="1" destOrd="0" parTransId="{CCF8C087-F0D1-401F-A58F-6A06FEE096B8}" sibTransId="{B9434A8A-22A8-4896-9B0D-BCB5F8DC78E0}"/>
    <dgm:cxn modelId="{854B3A03-623F-4AC5-82F2-DF7C912904EE}" type="presParOf" srcId="{93531693-99E2-4FBB-B347-C1D1DB85673A}" destId="{9C86178E-2CF6-407B-AE6D-95C71DDA93C2}" srcOrd="0" destOrd="0" presId="urn:microsoft.com/office/officeart/2018/2/layout/IconVerticalSolidList"/>
    <dgm:cxn modelId="{9228D9A1-17F8-40E0-A4FD-D3B764394393}" type="presParOf" srcId="{9C86178E-2CF6-407B-AE6D-95C71DDA93C2}" destId="{E7400A15-B929-41AC-9843-33C0CA63C495}" srcOrd="0" destOrd="0" presId="urn:microsoft.com/office/officeart/2018/2/layout/IconVerticalSolidList"/>
    <dgm:cxn modelId="{67A8835D-17D9-46D9-97A2-D9EFFC0F0358}" type="presParOf" srcId="{9C86178E-2CF6-407B-AE6D-95C71DDA93C2}" destId="{5FB8D12A-1F4F-41CB-BB68-1C353FFB16F3}" srcOrd="1" destOrd="0" presId="urn:microsoft.com/office/officeart/2018/2/layout/IconVerticalSolidList"/>
    <dgm:cxn modelId="{97AD36B0-82B0-45DC-880A-3B87D44A3EE8}" type="presParOf" srcId="{9C86178E-2CF6-407B-AE6D-95C71DDA93C2}" destId="{1FB2D278-49F6-417A-831D-68E1EB8D4E62}" srcOrd="2" destOrd="0" presId="urn:microsoft.com/office/officeart/2018/2/layout/IconVerticalSolidList"/>
    <dgm:cxn modelId="{AD04BC3A-D4FE-4CDF-89C4-010E7BC7F799}" type="presParOf" srcId="{9C86178E-2CF6-407B-AE6D-95C71DDA93C2}" destId="{F21BB9DF-EF48-49E8-AC4F-DA93B07E2DB3}" srcOrd="3" destOrd="0" presId="urn:microsoft.com/office/officeart/2018/2/layout/IconVerticalSolidList"/>
    <dgm:cxn modelId="{76618655-CAE3-4C65-A20C-45987400E1D4}" type="presParOf" srcId="{93531693-99E2-4FBB-B347-C1D1DB85673A}" destId="{6F2DB3C9-6BAC-4E8E-A819-D4E61C4BD473}" srcOrd="1" destOrd="0" presId="urn:microsoft.com/office/officeart/2018/2/layout/IconVerticalSolidList"/>
    <dgm:cxn modelId="{5A185450-197C-4E18-800B-D3390F90A29E}" type="presParOf" srcId="{93531693-99E2-4FBB-B347-C1D1DB85673A}" destId="{1E3A39CC-B31E-44B7-941A-647C56CD2608}" srcOrd="2" destOrd="0" presId="urn:microsoft.com/office/officeart/2018/2/layout/IconVerticalSolidList"/>
    <dgm:cxn modelId="{D505EF18-6254-4D9E-9D72-DDB669788391}" type="presParOf" srcId="{1E3A39CC-B31E-44B7-941A-647C56CD2608}" destId="{1BDE4170-E370-4248-878A-44593DC38607}" srcOrd="0" destOrd="0" presId="urn:microsoft.com/office/officeart/2018/2/layout/IconVerticalSolidList"/>
    <dgm:cxn modelId="{91891601-1C26-4B50-9213-0F138B668427}" type="presParOf" srcId="{1E3A39CC-B31E-44B7-941A-647C56CD2608}" destId="{39FA6272-D943-492F-9A09-5DDCD4440D1E}" srcOrd="1" destOrd="0" presId="urn:microsoft.com/office/officeart/2018/2/layout/IconVerticalSolidList"/>
    <dgm:cxn modelId="{0F43F29E-7520-4483-9530-F526880A14A2}" type="presParOf" srcId="{1E3A39CC-B31E-44B7-941A-647C56CD2608}" destId="{420CFB4D-C8B4-4E5E-B986-C41D635BB5AB}" srcOrd="2" destOrd="0" presId="urn:microsoft.com/office/officeart/2018/2/layout/IconVerticalSolidList"/>
    <dgm:cxn modelId="{F1FB2BA5-0CBD-4C24-A760-20AEF5FC9162}" type="presParOf" srcId="{1E3A39CC-B31E-44B7-941A-647C56CD2608}" destId="{0327B464-F7C6-4E28-8CFF-6EE91AC9DD8E}" srcOrd="3" destOrd="0" presId="urn:microsoft.com/office/officeart/2018/2/layout/IconVerticalSolidList"/>
    <dgm:cxn modelId="{D4BEEF94-E9C0-4B8C-9EDA-8F72422D3933}" type="presParOf" srcId="{93531693-99E2-4FBB-B347-C1D1DB85673A}" destId="{9EA77025-7F36-4096-825F-DE88DDE86E1F}" srcOrd="3" destOrd="0" presId="urn:microsoft.com/office/officeart/2018/2/layout/IconVerticalSolidList"/>
    <dgm:cxn modelId="{F0C8F208-DD4E-4744-AAE8-68B3AE8C37B8}" type="presParOf" srcId="{93531693-99E2-4FBB-B347-C1D1DB85673A}" destId="{E124E70E-76E9-4868-B924-DEBBB3B6CBB0}" srcOrd="4" destOrd="0" presId="urn:microsoft.com/office/officeart/2018/2/layout/IconVerticalSolidList"/>
    <dgm:cxn modelId="{D9EFA0C2-0FDD-4C19-9768-E509ABC39717}" type="presParOf" srcId="{E124E70E-76E9-4868-B924-DEBBB3B6CBB0}" destId="{316A28F0-47F8-40D3-9661-4CE43C0B62EE}" srcOrd="0" destOrd="0" presId="urn:microsoft.com/office/officeart/2018/2/layout/IconVerticalSolidList"/>
    <dgm:cxn modelId="{9571770C-58B0-4312-9F1F-B0DB8C25F4C3}" type="presParOf" srcId="{E124E70E-76E9-4868-B924-DEBBB3B6CBB0}" destId="{79EF8B1F-87C9-4366-BCDA-73DE627AA837}" srcOrd="1" destOrd="0" presId="urn:microsoft.com/office/officeart/2018/2/layout/IconVerticalSolidList"/>
    <dgm:cxn modelId="{9B280D58-CC94-4EA2-A114-8445A1D42BBE}" type="presParOf" srcId="{E124E70E-76E9-4868-B924-DEBBB3B6CBB0}" destId="{1AA5B069-D5D1-49E8-BC2B-88F16C01E046}" srcOrd="2" destOrd="0" presId="urn:microsoft.com/office/officeart/2018/2/layout/IconVerticalSolidList"/>
    <dgm:cxn modelId="{540952DD-7170-44EC-B59B-8DBA63A1C4A1}" type="presParOf" srcId="{E124E70E-76E9-4868-B924-DEBBB3B6CBB0}" destId="{E562FE50-D836-4D15-8333-02FEE138D41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D11A79-82C4-497C-9C06-8289B1ECC6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B9363A-D30B-4913-8870-BF58C17A46A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Retailers should establish clear guidelines and expectations for business partners that are providing AI tools, data sets and services.</a:t>
          </a:r>
          <a:endParaRPr lang="en-US" sz="2400" b="0" dirty="0"/>
        </a:p>
      </dgm:t>
    </dgm:pt>
    <dgm:pt modelId="{A789484C-04E1-43D3-9D60-C549842C00AD}" type="parTrans" cxnId="{6138CC26-3043-424D-BC75-F9C5B0F0650B}">
      <dgm:prSet/>
      <dgm:spPr/>
      <dgm:t>
        <a:bodyPr/>
        <a:lstStyle/>
        <a:p>
          <a:endParaRPr lang="en-US"/>
        </a:p>
      </dgm:t>
    </dgm:pt>
    <dgm:pt modelId="{D42348F9-20CD-402A-AEB1-191FD05A3F09}" type="sibTrans" cxnId="{6138CC26-3043-424D-BC75-F9C5B0F0650B}">
      <dgm:prSet/>
      <dgm:spPr/>
      <dgm:t>
        <a:bodyPr/>
        <a:lstStyle/>
        <a:p>
          <a:endParaRPr lang="en-US"/>
        </a:p>
      </dgm:t>
    </dgm:pt>
    <dgm:pt modelId="{553193F0-8B4B-4617-8601-6146C2C7E3B3}">
      <dgm:prSet/>
      <dgm:spPr/>
      <dgm:t>
        <a:bodyPr/>
        <a:lstStyle/>
        <a:p>
          <a:endParaRPr lang="en-US" dirty="0"/>
        </a:p>
      </dgm:t>
    </dgm:pt>
    <dgm:pt modelId="{D65E9FA5-05C5-4C1B-9D7F-B997B7C3F192}" type="parTrans" cxnId="{AA8820A1-BD68-449E-9907-7411EA745B1A}">
      <dgm:prSet/>
      <dgm:spPr/>
      <dgm:t>
        <a:bodyPr/>
        <a:lstStyle/>
        <a:p>
          <a:endParaRPr lang="en-US"/>
        </a:p>
      </dgm:t>
    </dgm:pt>
    <dgm:pt modelId="{FE5049B3-6AC0-4868-A7CF-F6D53D83B274}" type="sibTrans" cxnId="{AA8820A1-BD68-449E-9907-7411EA745B1A}">
      <dgm:prSet/>
      <dgm:spPr/>
      <dgm:t>
        <a:bodyPr/>
        <a:lstStyle/>
        <a:p>
          <a:endParaRPr lang="en-US"/>
        </a:p>
      </dgm:t>
    </dgm:pt>
    <dgm:pt modelId="{B792EE56-E41F-46CB-870C-F86318BC24F5}" type="pres">
      <dgm:prSet presAssocID="{14D11A79-82C4-497C-9C06-8289B1ECC63F}" presName="linear" presStyleCnt="0">
        <dgm:presLayoutVars>
          <dgm:animLvl val="lvl"/>
          <dgm:resizeHandles val="exact"/>
        </dgm:presLayoutVars>
      </dgm:prSet>
      <dgm:spPr/>
    </dgm:pt>
    <dgm:pt modelId="{A0DB293F-73D4-41F0-93EB-549C0C6CD2A4}" type="pres">
      <dgm:prSet presAssocID="{65B9363A-D30B-4913-8870-BF58C17A46A0}" presName="parentText" presStyleLbl="node1" presStyleIdx="0" presStyleCnt="1" custScaleY="124946" custLinFactNeighborY="85361">
        <dgm:presLayoutVars>
          <dgm:chMax val="0"/>
          <dgm:bulletEnabled val="1"/>
        </dgm:presLayoutVars>
      </dgm:prSet>
      <dgm:spPr/>
    </dgm:pt>
    <dgm:pt modelId="{EF7A681F-1569-4C8F-A804-06789F4C9F2A}" type="pres">
      <dgm:prSet presAssocID="{65B9363A-D30B-4913-8870-BF58C17A46A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138CC26-3043-424D-BC75-F9C5B0F0650B}" srcId="{14D11A79-82C4-497C-9C06-8289B1ECC63F}" destId="{65B9363A-D30B-4913-8870-BF58C17A46A0}" srcOrd="0" destOrd="0" parTransId="{A789484C-04E1-43D3-9D60-C549842C00AD}" sibTransId="{D42348F9-20CD-402A-AEB1-191FD05A3F09}"/>
    <dgm:cxn modelId="{61BCFE3D-9EA0-4F33-B2E4-B0FA211A1F9A}" type="presOf" srcId="{14D11A79-82C4-497C-9C06-8289B1ECC63F}" destId="{B792EE56-E41F-46CB-870C-F86318BC24F5}" srcOrd="0" destOrd="0" presId="urn:microsoft.com/office/officeart/2005/8/layout/vList2"/>
    <dgm:cxn modelId="{CB57CF46-CF6F-4621-8652-84E994151CAE}" type="presOf" srcId="{553193F0-8B4B-4617-8601-6146C2C7E3B3}" destId="{EF7A681F-1569-4C8F-A804-06789F4C9F2A}" srcOrd="0" destOrd="0" presId="urn:microsoft.com/office/officeart/2005/8/layout/vList2"/>
    <dgm:cxn modelId="{AA8820A1-BD68-449E-9907-7411EA745B1A}" srcId="{65B9363A-D30B-4913-8870-BF58C17A46A0}" destId="{553193F0-8B4B-4617-8601-6146C2C7E3B3}" srcOrd="0" destOrd="0" parTransId="{D65E9FA5-05C5-4C1B-9D7F-B997B7C3F192}" sibTransId="{FE5049B3-6AC0-4868-A7CF-F6D53D83B274}"/>
    <dgm:cxn modelId="{5C4BA0AF-D7C0-41DA-8465-1C90C8E9CFDF}" type="presOf" srcId="{65B9363A-D30B-4913-8870-BF58C17A46A0}" destId="{A0DB293F-73D4-41F0-93EB-549C0C6CD2A4}" srcOrd="0" destOrd="0" presId="urn:microsoft.com/office/officeart/2005/8/layout/vList2"/>
    <dgm:cxn modelId="{73A53134-AB5E-4DBF-8E9C-6BACD272BA32}" type="presParOf" srcId="{B792EE56-E41F-46CB-870C-F86318BC24F5}" destId="{A0DB293F-73D4-41F0-93EB-549C0C6CD2A4}" srcOrd="0" destOrd="0" presId="urn:microsoft.com/office/officeart/2005/8/layout/vList2"/>
    <dgm:cxn modelId="{7A95AFD7-1CD7-4D6E-A397-920892B9EA4A}" type="presParOf" srcId="{B792EE56-E41F-46CB-870C-F86318BC24F5}" destId="{EF7A681F-1569-4C8F-A804-06789F4C9F2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43B5E-F7D4-40FF-A4C7-8042DB171257}">
      <dsp:nvSpPr>
        <dsp:cNvPr id="0" name=""/>
        <dsp:cNvSpPr/>
      </dsp:nvSpPr>
      <dsp:spPr>
        <a:xfrm rot="5400000">
          <a:off x="6758525" y="-2761865"/>
          <a:ext cx="1068991" cy="68640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Personalized marketing and customer engagement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Customer service chatbots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Drafting product descriptions and marketing content</a:t>
          </a:r>
        </a:p>
      </dsp:txBody>
      <dsp:txXfrm rot="-5400000">
        <a:off x="3861011" y="187833"/>
        <a:ext cx="6811836" cy="964623"/>
      </dsp:txXfrm>
    </dsp:sp>
    <dsp:sp modelId="{8305A238-B398-4DDA-9652-53B5E0A9E244}">
      <dsp:nvSpPr>
        <dsp:cNvPr id="0" name=""/>
        <dsp:cNvSpPr/>
      </dsp:nvSpPr>
      <dsp:spPr>
        <a:xfrm>
          <a:off x="0" y="2024"/>
          <a:ext cx="3861011" cy="13362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Customer-facing</a:t>
          </a:r>
        </a:p>
      </dsp:txBody>
      <dsp:txXfrm>
        <a:off x="65230" y="67254"/>
        <a:ext cx="3730551" cy="1205779"/>
      </dsp:txXfrm>
    </dsp:sp>
    <dsp:sp modelId="{2B3AA211-139A-4B97-A32E-F5C370206654}">
      <dsp:nvSpPr>
        <dsp:cNvPr id="0" name=""/>
        <dsp:cNvSpPr/>
      </dsp:nvSpPr>
      <dsp:spPr>
        <a:xfrm rot="5400000">
          <a:off x="6758525" y="-1358814"/>
          <a:ext cx="1068991" cy="68640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Company-specific GenAI apps for store employees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HR and benefits-related applications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Employee training and upskilling</a:t>
          </a:r>
        </a:p>
      </dsp:txBody>
      <dsp:txXfrm rot="-5400000">
        <a:off x="3861011" y="1590884"/>
        <a:ext cx="6811836" cy="964623"/>
      </dsp:txXfrm>
    </dsp:sp>
    <dsp:sp modelId="{07216997-7CB9-4DEE-8250-55044533CE10}">
      <dsp:nvSpPr>
        <dsp:cNvPr id="0" name=""/>
        <dsp:cNvSpPr/>
      </dsp:nvSpPr>
      <dsp:spPr>
        <a:xfrm>
          <a:off x="0" y="1405076"/>
          <a:ext cx="3861011" cy="13362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Employee-facing</a:t>
          </a:r>
        </a:p>
      </dsp:txBody>
      <dsp:txXfrm>
        <a:off x="65230" y="1470306"/>
        <a:ext cx="3730551" cy="1205779"/>
      </dsp:txXfrm>
    </dsp:sp>
    <dsp:sp modelId="{E803D976-07D4-4E89-90EC-E241A4694151}">
      <dsp:nvSpPr>
        <dsp:cNvPr id="0" name=""/>
        <dsp:cNvSpPr/>
      </dsp:nvSpPr>
      <dsp:spPr>
        <a:xfrm rot="5400000">
          <a:off x="6758525" y="44237"/>
          <a:ext cx="1068991" cy="68640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Supply chain and inventory planning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Fraud detection and prevention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Coding and application development</a:t>
          </a:r>
        </a:p>
      </dsp:txBody>
      <dsp:txXfrm rot="-5400000">
        <a:off x="3861011" y="2993935"/>
        <a:ext cx="6811836" cy="964623"/>
      </dsp:txXfrm>
    </dsp:sp>
    <dsp:sp modelId="{4F4F134A-F4C2-41F7-BCE5-1A5B256EE4EF}">
      <dsp:nvSpPr>
        <dsp:cNvPr id="0" name=""/>
        <dsp:cNvSpPr/>
      </dsp:nvSpPr>
      <dsp:spPr>
        <a:xfrm>
          <a:off x="0" y="2808127"/>
          <a:ext cx="3861011" cy="13362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Internal</a:t>
          </a:r>
        </a:p>
      </dsp:txBody>
      <dsp:txXfrm>
        <a:off x="65230" y="2873357"/>
        <a:ext cx="3730551" cy="12057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B293F-73D4-41F0-93EB-549C0C6CD2A4}">
      <dsp:nvSpPr>
        <dsp:cNvPr id="0" name=""/>
        <dsp:cNvSpPr/>
      </dsp:nvSpPr>
      <dsp:spPr>
        <a:xfrm>
          <a:off x="0" y="2198530"/>
          <a:ext cx="10968744" cy="17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Retailers should develop strong internal governance of AI tools and capabilities as a foundational basis for managing risks and ensuring that AI delivers expected benefits.</a:t>
          </a:r>
        </a:p>
      </dsp:txBody>
      <dsp:txXfrm>
        <a:off x="83494" y="2282024"/>
        <a:ext cx="10801756" cy="1543397"/>
      </dsp:txXfrm>
    </dsp:sp>
    <dsp:sp modelId="{EF7A681F-1569-4C8F-A804-06789F4C9F2A}">
      <dsp:nvSpPr>
        <dsp:cNvPr id="0" name=""/>
        <dsp:cNvSpPr/>
      </dsp:nvSpPr>
      <dsp:spPr>
        <a:xfrm>
          <a:off x="0" y="2990090"/>
          <a:ext cx="10968744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258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5100" kern="1200" dirty="0"/>
        </a:p>
      </dsp:txBody>
      <dsp:txXfrm>
        <a:off x="0" y="2990090"/>
        <a:ext cx="10968744" cy="1076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B293F-73D4-41F0-93EB-549C0C6CD2A4}">
      <dsp:nvSpPr>
        <dsp:cNvPr id="0" name=""/>
        <dsp:cNvSpPr/>
      </dsp:nvSpPr>
      <dsp:spPr>
        <a:xfrm>
          <a:off x="0" y="2205582"/>
          <a:ext cx="10968744" cy="1696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Retailers should be transparent about their uses of AI that have a legal or similarly significant effect on a customer, establish safeguards to prevent unlawful discrimination against protected classes of individuals, and align their governance of consumer-facing AI applications with existing internal privacy, cybersecurity and other data governance policies</a:t>
          </a:r>
          <a:r>
            <a:rPr lang="en-US" sz="2400" kern="1200" dirty="0"/>
            <a:t>.</a:t>
          </a:r>
          <a:endParaRPr lang="en-US" sz="2400" b="0" kern="1200" dirty="0"/>
        </a:p>
      </dsp:txBody>
      <dsp:txXfrm>
        <a:off x="82806" y="2288388"/>
        <a:ext cx="10803132" cy="1530669"/>
      </dsp:txXfrm>
    </dsp:sp>
    <dsp:sp modelId="{EF7A681F-1569-4C8F-A804-06789F4C9F2A}">
      <dsp:nvSpPr>
        <dsp:cNvPr id="0" name=""/>
        <dsp:cNvSpPr/>
      </dsp:nvSpPr>
      <dsp:spPr>
        <a:xfrm>
          <a:off x="0" y="2983038"/>
          <a:ext cx="10968744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258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5100" kern="1200" dirty="0"/>
        </a:p>
      </dsp:txBody>
      <dsp:txXfrm>
        <a:off x="0" y="2983038"/>
        <a:ext cx="10968744" cy="1076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5468C-4A76-4465-82D6-0BD7E7679963}">
      <dsp:nvSpPr>
        <dsp:cNvPr id="0" name=""/>
        <dsp:cNvSpPr/>
      </dsp:nvSpPr>
      <dsp:spPr>
        <a:xfrm>
          <a:off x="0" y="612655"/>
          <a:ext cx="10725032" cy="20092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C307C-5125-4293-9F28-414A9DB44FB3}">
      <dsp:nvSpPr>
        <dsp:cNvPr id="0" name=""/>
        <dsp:cNvSpPr/>
      </dsp:nvSpPr>
      <dsp:spPr>
        <a:xfrm>
          <a:off x="607805" y="1064741"/>
          <a:ext cx="1105100" cy="11051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35B76-1318-4FE8-8413-668672366E82}">
      <dsp:nvSpPr>
        <dsp:cNvPr id="0" name=""/>
        <dsp:cNvSpPr/>
      </dsp:nvSpPr>
      <dsp:spPr>
        <a:xfrm>
          <a:off x="2320710" y="526215"/>
          <a:ext cx="8404321" cy="1999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108" tIns="212108" rIns="212108" bIns="21210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Retailers should remain focused on </a:t>
          </a:r>
          <a:r>
            <a:rPr lang="en-US" sz="2000" b="1" kern="1200" dirty="0"/>
            <a:t>customer trust </a:t>
          </a:r>
          <a:r>
            <a:rPr lang="en-US" sz="2000" kern="1200" dirty="0"/>
            <a:t>with respect to their use of AI tools and capabilities, ensuring that these tools support the customer experience and do not inadvertently harm or undermine their trust.</a:t>
          </a:r>
        </a:p>
      </dsp:txBody>
      <dsp:txXfrm>
        <a:off x="2320710" y="526215"/>
        <a:ext cx="8404321" cy="1999078"/>
      </dsp:txXfrm>
    </dsp:sp>
    <dsp:sp modelId="{ECD8B8DC-DE69-432D-8D4E-52C0936B7333}">
      <dsp:nvSpPr>
        <dsp:cNvPr id="0" name=""/>
        <dsp:cNvSpPr/>
      </dsp:nvSpPr>
      <dsp:spPr>
        <a:xfrm>
          <a:off x="0" y="3081190"/>
          <a:ext cx="10725032" cy="24296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60C42-5345-4C7D-AAEB-6B0A72D3A8D4}">
      <dsp:nvSpPr>
        <dsp:cNvPr id="0" name=""/>
        <dsp:cNvSpPr/>
      </dsp:nvSpPr>
      <dsp:spPr>
        <a:xfrm>
          <a:off x="607805" y="3743467"/>
          <a:ext cx="1105100" cy="11051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D2EA9-D58A-47F9-8BC8-9B275927D96B}">
      <dsp:nvSpPr>
        <dsp:cNvPr id="0" name=""/>
        <dsp:cNvSpPr/>
      </dsp:nvSpPr>
      <dsp:spPr>
        <a:xfrm>
          <a:off x="2313230" y="3130458"/>
          <a:ext cx="8404321" cy="2009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648" tIns="212648" rIns="212648" bIns="21264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 AI tools that use customers’ personal data, retailers should be </a:t>
          </a:r>
          <a:r>
            <a:rPr lang="en-US" sz="1800" b="1" kern="1200" dirty="0"/>
            <a:t>transparent</a:t>
          </a:r>
          <a:r>
            <a:rPr lang="en-US" sz="1800" kern="1200" dirty="0"/>
            <a:t> about how they are using these tools to support the customer experience where their use of AI could have a legal or similarly significant effect on a customer. They should strive to ensure that their </a:t>
          </a:r>
          <a:r>
            <a:rPr lang="en-US" sz="1800" b="1" kern="1200" dirty="0"/>
            <a:t>uses of AI are explainable</a:t>
          </a:r>
          <a:r>
            <a:rPr lang="en-US" sz="1800" kern="1200" dirty="0"/>
            <a:t>, with appropriate exceptions from disclosing AI capabilities that protect the company and its customers against malicious activity.</a:t>
          </a:r>
        </a:p>
      </dsp:txBody>
      <dsp:txXfrm>
        <a:off x="2313230" y="3130458"/>
        <a:ext cx="8404321" cy="20092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B89F2-F4EF-4C85-8768-19958417F6BD}">
      <dsp:nvSpPr>
        <dsp:cNvPr id="0" name=""/>
        <dsp:cNvSpPr/>
      </dsp:nvSpPr>
      <dsp:spPr>
        <a:xfrm>
          <a:off x="0" y="764177"/>
          <a:ext cx="10725032" cy="14107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AA131-7270-41D8-B05D-1EDB6FE997B0}">
      <dsp:nvSpPr>
        <dsp:cNvPr id="0" name=""/>
        <dsp:cNvSpPr/>
      </dsp:nvSpPr>
      <dsp:spPr>
        <a:xfrm>
          <a:off x="426763" y="1081605"/>
          <a:ext cx="775934" cy="7759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D25DD-810E-4C67-9331-0DEBA77F8285}">
      <dsp:nvSpPr>
        <dsp:cNvPr id="0" name=""/>
        <dsp:cNvSpPr/>
      </dsp:nvSpPr>
      <dsp:spPr>
        <a:xfrm>
          <a:off x="1629461" y="764177"/>
          <a:ext cx="9095570" cy="1410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09" tIns="149309" rIns="149309" bIns="14930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When using AI-enabled technology to serve customers, retailers should carry out internal oversight, develop safeguards and engage with their AI developers and other third parties to prevent </a:t>
          </a:r>
          <a:r>
            <a:rPr lang="en-US" sz="1900" b="1" kern="1200"/>
            <a:t>automated outcomes that unlawfully discriminate </a:t>
          </a:r>
          <a:r>
            <a:rPr lang="en-US" sz="1900" kern="1200"/>
            <a:t>against protected classes of individuals. </a:t>
          </a:r>
        </a:p>
      </dsp:txBody>
      <dsp:txXfrm>
        <a:off x="1629461" y="764177"/>
        <a:ext cx="9095570" cy="1410789"/>
      </dsp:txXfrm>
    </dsp:sp>
    <dsp:sp modelId="{A20C9477-755A-486F-98A6-54237002B512}">
      <dsp:nvSpPr>
        <dsp:cNvPr id="0" name=""/>
        <dsp:cNvSpPr/>
      </dsp:nvSpPr>
      <dsp:spPr>
        <a:xfrm>
          <a:off x="0" y="2527664"/>
          <a:ext cx="10725032" cy="14107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CC95B-CEAF-4911-B73B-BC3F18D110DE}">
      <dsp:nvSpPr>
        <dsp:cNvPr id="0" name=""/>
        <dsp:cNvSpPr/>
      </dsp:nvSpPr>
      <dsp:spPr>
        <a:xfrm>
          <a:off x="426763" y="2845091"/>
          <a:ext cx="775934" cy="7759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52FFA-0E45-4DF5-8BF0-F934CB7AF375}">
      <dsp:nvSpPr>
        <dsp:cNvPr id="0" name=""/>
        <dsp:cNvSpPr/>
      </dsp:nvSpPr>
      <dsp:spPr>
        <a:xfrm>
          <a:off x="1629461" y="2527664"/>
          <a:ext cx="9095570" cy="1410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09" tIns="149309" rIns="149309" bIns="14930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Retailers should develop additional internal controls, including human oversight and engagement, for </a:t>
          </a:r>
          <a:r>
            <a:rPr lang="en-US" sz="1900" b="1" kern="1200"/>
            <a:t>AI capabilities that facilitate monitoring in stores</a:t>
          </a:r>
          <a:r>
            <a:rPr lang="en-US" sz="1900" kern="1200"/>
            <a:t> for purposes of security, fraud prevention and asset protection. </a:t>
          </a:r>
        </a:p>
      </dsp:txBody>
      <dsp:txXfrm>
        <a:off x="1629461" y="2527664"/>
        <a:ext cx="9095570" cy="14107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B293F-73D4-41F0-93EB-549C0C6CD2A4}">
      <dsp:nvSpPr>
        <dsp:cNvPr id="0" name=""/>
        <dsp:cNvSpPr/>
      </dsp:nvSpPr>
      <dsp:spPr>
        <a:xfrm>
          <a:off x="0" y="2198530"/>
          <a:ext cx="10968744" cy="17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Retailers should engage in ongoing oversight and review of AI applications that may directly impact employees or that can be used by the workforce to support business needs.</a:t>
          </a:r>
          <a:endParaRPr lang="en-US" sz="2400" b="0" kern="1200" dirty="0"/>
        </a:p>
      </dsp:txBody>
      <dsp:txXfrm>
        <a:off x="83494" y="2282024"/>
        <a:ext cx="10801756" cy="1543397"/>
      </dsp:txXfrm>
    </dsp:sp>
    <dsp:sp modelId="{EF7A681F-1569-4C8F-A804-06789F4C9F2A}">
      <dsp:nvSpPr>
        <dsp:cNvPr id="0" name=""/>
        <dsp:cNvSpPr/>
      </dsp:nvSpPr>
      <dsp:spPr>
        <a:xfrm>
          <a:off x="0" y="2990090"/>
          <a:ext cx="10968744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258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5100" kern="1200" dirty="0"/>
        </a:p>
      </dsp:txBody>
      <dsp:txXfrm>
        <a:off x="0" y="2990090"/>
        <a:ext cx="10968744" cy="10764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00A15-B929-41AC-9843-33C0CA63C495}">
      <dsp:nvSpPr>
        <dsp:cNvPr id="0" name=""/>
        <dsp:cNvSpPr/>
      </dsp:nvSpPr>
      <dsp:spPr>
        <a:xfrm>
          <a:off x="0" y="647"/>
          <a:ext cx="10725032" cy="15160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8D12A-1F4F-41CB-BB68-1C353FFB16F3}">
      <dsp:nvSpPr>
        <dsp:cNvPr id="0" name=""/>
        <dsp:cNvSpPr/>
      </dsp:nvSpPr>
      <dsp:spPr>
        <a:xfrm>
          <a:off x="458620" y="341770"/>
          <a:ext cx="833854" cy="8338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BB9DF-EF48-49E8-AC4F-DA93B07E2DB3}">
      <dsp:nvSpPr>
        <dsp:cNvPr id="0" name=""/>
        <dsp:cNvSpPr/>
      </dsp:nvSpPr>
      <dsp:spPr>
        <a:xfrm>
          <a:off x="1751095" y="647"/>
          <a:ext cx="8973936" cy="1516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454" tIns="160454" rIns="160454" bIns="16045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Retailers should develop and deploy AI applications that affect </a:t>
          </a:r>
          <a:r>
            <a:rPr lang="en-US" sz="2000" b="1" kern="1200"/>
            <a:t>hiring and promotions for employees </a:t>
          </a:r>
          <a:r>
            <a:rPr lang="en-US" sz="2000" kern="1200"/>
            <a:t>with clear guidelines and in a manner consistent with all applicable laws and regulations. </a:t>
          </a:r>
        </a:p>
      </dsp:txBody>
      <dsp:txXfrm>
        <a:off x="1751095" y="647"/>
        <a:ext cx="8973936" cy="1516099"/>
      </dsp:txXfrm>
    </dsp:sp>
    <dsp:sp modelId="{1BDE4170-E370-4248-878A-44593DC38607}">
      <dsp:nvSpPr>
        <dsp:cNvPr id="0" name=""/>
        <dsp:cNvSpPr/>
      </dsp:nvSpPr>
      <dsp:spPr>
        <a:xfrm>
          <a:off x="0" y="1895772"/>
          <a:ext cx="10725032" cy="15160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A6272-D943-492F-9A09-5DDCD4440D1E}">
      <dsp:nvSpPr>
        <dsp:cNvPr id="0" name=""/>
        <dsp:cNvSpPr/>
      </dsp:nvSpPr>
      <dsp:spPr>
        <a:xfrm>
          <a:off x="458620" y="2236895"/>
          <a:ext cx="833854" cy="8338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7B464-F7C6-4E28-8CFF-6EE91AC9DD8E}">
      <dsp:nvSpPr>
        <dsp:cNvPr id="0" name=""/>
        <dsp:cNvSpPr/>
      </dsp:nvSpPr>
      <dsp:spPr>
        <a:xfrm>
          <a:off x="1751095" y="1895772"/>
          <a:ext cx="8973936" cy="1516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454" tIns="160454" rIns="160454" bIns="16045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Retailers should engage in ongoing oversight and review of AI-enabled capabilities that monitor or assess </a:t>
          </a:r>
          <a:r>
            <a:rPr lang="en-US" sz="2000" b="1" kern="1200"/>
            <a:t>employee performance </a:t>
          </a:r>
          <a:r>
            <a:rPr lang="en-US" sz="2000" kern="1200"/>
            <a:t>to ensure compliance with existing laws and regulations. </a:t>
          </a:r>
        </a:p>
      </dsp:txBody>
      <dsp:txXfrm>
        <a:off x="1751095" y="1895772"/>
        <a:ext cx="8973936" cy="1516099"/>
      </dsp:txXfrm>
    </dsp:sp>
    <dsp:sp modelId="{316A28F0-47F8-40D3-9661-4CE43C0B62EE}">
      <dsp:nvSpPr>
        <dsp:cNvPr id="0" name=""/>
        <dsp:cNvSpPr/>
      </dsp:nvSpPr>
      <dsp:spPr>
        <a:xfrm>
          <a:off x="0" y="3790897"/>
          <a:ext cx="10725032" cy="15160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F8B1F-87C9-4366-BCDA-73DE627AA837}">
      <dsp:nvSpPr>
        <dsp:cNvPr id="0" name=""/>
        <dsp:cNvSpPr/>
      </dsp:nvSpPr>
      <dsp:spPr>
        <a:xfrm>
          <a:off x="458620" y="4132019"/>
          <a:ext cx="833854" cy="8338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2FE50-D836-4D15-8333-02FEE138D412}">
      <dsp:nvSpPr>
        <dsp:cNvPr id="0" name=""/>
        <dsp:cNvSpPr/>
      </dsp:nvSpPr>
      <dsp:spPr>
        <a:xfrm>
          <a:off x="1751095" y="3790897"/>
          <a:ext cx="8973936" cy="1516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454" tIns="160454" rIns="160454" bIns="16045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Retailers should consider providing guidelines to their employees about the use of </a:t>
          </a:r>
          <a:r>
            <a:rPr lang="en-US" sz="2000" b="1" kern="1200"/>
            <a:t>publicly available generative AI tools </a:t>
          </a:r>
          <a:r>
            <a:rPr lang="en-US" sz="2000" kern="1200"/>
            <a:t>within the company, including appropriate warnings about inadvertently exposing trade secrets and other non-public company information.</a:t>
          </a:r>
        </a:p>
      </dsp:txBody>
      <dsp:txXfrm>
        <a:off x="1751095" y="3790897"/>
        <a:ext cx="8973936" cy="15160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B293F-73D4-41F0-93EB-549C0C6CD2A4}">
      <dsp:nvSpPr>
        <dsp:cNvPr id="0" name=""/>
        <dsp:cNvSpPr/>
      </dsp:nvSpPr>
      <dsp:spPr>
        <a:xfrm>
          <a:off x="0" y="2293551"/>
          <a:ext cx="10968744" cy="15203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Retailers should establish clear guidelines and expectations for business partners that are providing AI tools, data sets and services.</a:t>
          </a:r>
          <a:endParaRPr lang="en-US" sz="2400" b="0" kern="1200" dirty="0"/>
        </a:p>
      </dsp:txBody>
      <dsp:txXfrm>
        <a:off x="74217" y="2367768"/>
        <a:ext cx="10820310" cy="1371908"/>
      </dsp:txXfrm>
    </dsp:sp>
    <dsp:sp modelId="{EF7A681F-1569-4C8F-A804-06789F4C9F2A}">
      <dsp:nvSpPr>
        <dsp:cNvPr id="0" name=""/>
        <dsp:cNvSpPr/>
      </dsp:nvSpPr>
      <dsp:spPr>
        <a:xfrm>
          <a:off x="0" y="2895068"/>
          <a:ext cx="10968744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258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5100" kern="1200" dirty="0"/>
        </a:p>
      </dsp:txBody>
      <dsp:txXfrm>
        <a:off x="0" y="2895068"/>
        <a:ext cx="10968744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90EF2-A20B-3239-B574-02C89CF6B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08145"/>
            <a:ext cx="10515600" cy="230731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ts val="7200"/>
              </a:lnSpc>
              <a:defRPr sz="7200"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New topic </a:t>
            </a:r>
            <a:br>
              <a:rPr lang="en-US" dirty="0"/>
            </a:br>
            <a:r>
              <a:rPr lang="en-US" dirty="0"/>
              <a:t>slide divider</a:t>
            </a:r>
          </a:p>
        </p:txBody>
      </p:sp>
    </p:spTree>
    <p:extLst>
      <p:ext uri="{BB962C8B-B14F-4D97-AF65-F5344CB8AC3E}">
        <p14:creationId xmlns:p14="http://schemas.microsoft.com/office/powerpoint/2010/main" val="2463699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 content 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F45313-1969-3947-9DDF-60780D1D19EA}"/>
              </a:ext>
            </a:extLst>
          </p:cNvPr>
          <p:cNvSpPr/>
          <p:nvPr userDrawn="1"/>
        </p:nvSpPr>
        <p:spPr>
          <a:xfrm flipH="1">
            <a:off x="6095997" y="-10931"/>
            <a:ext cx="6135148" cy="6868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3332" y="2042608"/>
            <a:ext cx="4649337" cy="226228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or statement copy goes here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22B01D-741B-E244-A16A-483A9725DB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7843" y="560722"/>
            <a:ext cx="5187949" cy="58597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133">
                <a:solidFill>
                  <a:srgbClr val="3C3A40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47AB7-F370-9C1E-5310-D4D52D0492B2}"/>
              </a:ext>
            </a:extLst>
          </p:cNvPr>
          <p:cNvSpPr txBox="1"/>
          <p:nvPr userDrawn="1"/>
        </p:nvSpPr>
        <p:spPr>
          <a:xfrm>
            <a:off x="11608324" y="6466706"/>
            <a:ext cx="470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ECB993D-B4BE-410B-AF48-473DF91A4A1F}" type="slidenum">
              <a:rPr lang="en-US" sz="1200" b="1" smtClean="0">
                <a:solidFill>
                  <a:srgbClr val="3C3A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b="1" dirty="0">
              <a:solidFill>
                <a:srgbClr val="3C3A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9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D67D55-3BE6-731E-5DFA-21893E371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8234" y="2657182"/>
            <a:ext cx="6595533" cy="15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4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31084"/>
            <a:ext cx="9144000" cy="2387600"/>
          </a:xfrm>
        </p:spPr>
        <p:txBody>
          <a:bodyPr anchor="ctr" anchorCtr="0">
            <a:noAutofit/>
          </a:bodyPr>
          <a:lstStyle>
            <a:lvl1pPr algn="ctr">
              <a:defRPr sz="720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Slide Option 1</a:t>
            </a:r>
          </a:p>
        </p:txBody>
      </p:sp>
    </p:spTree>
    <p:extLst>
      <p:ext uri="{BB962C8B-B14F-4D97-AF65-F5344CB8AC3E}">
        <p14:creationId xmlns:p14="http://schemas.microsoft.com/office/powerpoint/2010/main" val="373200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44CD4F3-0D1A-7EB5-2C22-01A0FCC77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851" y="905900"/>
            <a:ext cx="10794043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B694D9F-C77D-F8C5-B3CF-96B9078B33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2861" y="1805708"/>
            <a:ext cx="10725032" cy="4146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rgbClr val="3C3A40"/>
                </a:solidFill>
              </a:defRPr>
            </a:lvl1pPr>
            <a:lvl2pPr>
              <a:defRPr>
                <a:solidFill>
                  <a:srgbClr val="3C3A40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Bullet List</a:t>
            </a:r>
          </a:p>
        </p:txBody>
      </p:sp>
    </p:spTree>
    <p:extLst>
      <p:ext uri="{BB962C8B-B14F-4D97-AF65-F5344CB8AC3E}">
        <p14:creationId xmlns:p14="http://schemas.microsoft.com/office/powerpoint/2010/main" val="221187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F8E394-7D91-BDF8-D3E0-735114E8D4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507" y="610779"/>
            <a:ext cx="6738871" cy="336551"/>
          </a:xfrm>
        </p:spPr>
        <p:txBody>
          <a:bodyPr anchor="ctr" anchorCtr="0">
            <a:noAutofit/>
          </a:bodyPr>
          <a:lstStyle>
            <a:lvl1pPr>
              <a:defRPr sz="1200"/>
            </a:lvl1pPr>
          </a:lstStyle>
          <a:p>
            <a:r>
              <a:rPr lang="en-US" sz="1200" kern="1200" spc="107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HEADER AND TITLE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987DCF3-689D-68AE-3B66-E884F9A32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851" y="905900"/>
            <a:ext cx="10794043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32EE4E-0B95-E2EA-9E69-FC100F0C35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2861" y="1805708"/>
            <a:ext cx="10725032" cy="4146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rgbClr val="3C3A40"/>
                </a:solidFill>
              </a:defRPr>
            </a:lvl1pPr>
            <a:lvl2pPr>
              <a:defRPr>
                <a:solidFill>
                  <a:srgbClr val="3C3A40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Bullet List</a:t>
            </a:r>
          </a:p>
        </p:txBody>
      </p:sp>
    </p:spTree>
    <p:extLst>
      <p:ext uri="{BB962C8B-B14F-4D97-AF65-F5344CB8AC3E}">
        <p14:creationId xmlns:p14="http://schemas.microsoft.com/office/powerpoint/2010/main" val="58075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1402" y="530961"/>
            <a:ext cx="4921837" cy="1547048"/>
          </a:xfrm>
        </p:spPr>
        <p:txBody>
          <a:bodyPr anchor="b">
            <a:noAutofit/>
          </a:bodyPr>
          <a:lstStyle>
            <a:lvl1pPr algn="l">
              <a:defRPr sz="4267">
                <a:solidFill>
                  <a:srgbClr val="3C3A4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or statement copy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1400" y="2369390"/>
            <a:ext cx="4921837" cy="347728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C3A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Body Copy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94259D26-0D0E-CB8D-9EFE-0C3FCD695E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35842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7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27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EDA679-7057-FB00-A653-39069011BA2B}"/>
              </a:ext>
            </a:extLst>
          </p:cNvPr>
          <p:cNvSpPr txBox="1"/>
          <p:nvPr userDrawn="1"/>
        </p:nvSpPr>
        <p:spPr>
          <a:xfrm>
            <a:off x="11608324" y="6466706"/>
            <a:ext cx="470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ECB993D-B4BE-410B-AF48-473DF91A4A1F}" type="slidenum">
              <a:rPr lang="en-US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8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bg1"/>
          </a:solidFill>
          <a:latin typeface="Times" pitchFamily="2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333"/>
        </a:spcBef>
        <a:buClr>
          <a:schemeClr val="bg1"/>
        </a:buClr>
        <a:buFontTx/>
        <a:buNone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84716B-41A6-048F-A979-0A8DF4F5684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323309"/>
            <a:ext cx="12192000" cy="5794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3851" y="905900"/>
            <a:ext cx="10794043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940F27-A063-18A5-8F0B-22090D3DE6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608324" y="6466706"/>
            <a:ext cx="470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ECB993D-B4BE-410B-AF48-473DF91A4A1F}" type="slidenum">
              <a:rPr lang="en-US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861" y="1805708"/>
            <a:ext cx="10725032" cy="4146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Bullet List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BB7774-C8CB-87AF-3140-160913853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9894" y="6407108"/>
            <a:ext cx="1883393" cy="44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3C3A40"/>
          </a:solidFill>
          <a:latin typeface="+mj-lt"/>
          <a:ea typeface="+mj-ea"/>
          <a:cs typeface="Times New Roman" panose="02020603050405020304" pitchFamily="18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Clr>
          <a:srgbClr val="FF252F"/>
        </a:buClr>
        <a:buFontTx/>
        <a:buNone/>
        <a:defRPr sz="2400" kern="1200">
          <a:solidFill>
            <a:srgbClr val="3C3A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87668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400"/>
        </a:spcAft>
        <a:buClr>
          <a:schemeClr val="accent2"/>
        </a:buClr>
        <a:buFont typeface="Arial" panose="020B0604020202020204" pitchFamily="34" charset="0"/>
        <a:buChar char="•"/>
        <a:defRPr sz="2267" kern="1200">
          <a:solidFill>
            <a:srgbClr val="3C3A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FF252F"/>
        </a:buClr>
        <a:buFont typeface="Arial" panose="020B0604020202020204" pitchFamily="34" charset="0"/>
        <a:buChar char="•"/>
        <a:defRPr sz="2000" kern="1200">
          <a:solidFill>
            <a:srgbClr val="3C3A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FF252F"/>
        </a:buClr>
        <a:buFont typeface="Arial" panose="020B0604020202020204" pitchFamily="34" charset="0"/>
        <a:buChar char="•"/>
        <a:defRPr sz="1800" kern="1200">
          <a:solidFill>
            <a:srgbClr val="3C3A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FF252F"/>
        </a:buClr>
        <a:buFont typeface="Arial" panose="020B0604020202020204" pitchFamily="34" charset="0"/>
        <a:buChar char="•"/>
        <a:defRPr sz="1800" kern="1200">
          <a:solidFill>
            <a:srgbClr val="3C3A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8">
          <p15:clr>
            <a:srgbClr val="F26B43"/>
          </p15:clr>
        </p15:guide>
        <p15:guide id="2" pos="4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rf.com/membership/committees-and-councils/ai-working-group" TargetMode="External"/><Relationship Id="rId2" Type="http://schemas.openxmlformats.org/officeDocument/2006/relationships/hyperlink" Target="https://nrf.com/cdri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cdri@nrf.com" TargetMode="External"/><Relationship Id="rId4" Type="http://schemas.openxmlformats.org/officeDocument/2006/relationships/hyperlink" Target="https://nrf.com/research/principles-use-artificial-intelligence-retail-secto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595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AD7B27-BF7E-0848-16D4-A9129CFF11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709818"/>
              </p:ext>
            </p:extLst>
          </p:nvPr>
        </p:nvGraphicFramePr>
        <p:xfrm>
          <a:off x="733484" y="73337"/>
          <a:ext cx="10725032" cy="612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0297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A63CBD-B771-1486-8D47-30A50B5DBF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3484" y="705853"/>
          <a:ext cx="10725032" cy="4702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2546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9E7DBD8-6B3E-BEDD-EE71-2B13091E71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1577" y="605905"/>
          <a:ext cx="10968744" cy="5346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45814C1-D2D2-9CE2-822C-7296ADF1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83" y="905900"/>
            <a:ext cx="11108140" cy="1325563"/>
          </a:xfrm>
        </p:spPr>
        <p:txBody>
          <a:bodyPr/>
          <a:lstStyle/>
          <a:p>
            <a:r>
              <a:rPr lang="en-US" b="1" dirty="0"/>
              <a:t>3. Workforce Applications and Use</a:t>
            </a:r>
          </a:p>
        </p:txBody>
      </p:sp>
    </p:spTree>
    <p:extLst>
      <p:ext uri="{BB962C8B-B14F-4D97-AF65-F5344CB8AC3E}">
        <p14:creationId xmlns:p14="http://schemas.microsoft.com/office/powerpoint/2010/main" val="1594461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466281-80E1-9959-BB2D-FF4CB15462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3484" y="632518"/>
          <a:ext cx="10725032" cy="530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1432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9E7DBD8-6B3E-BEDD-EE71-2B13091E71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1577" y="605905"/>
          <a:ext cx="10968744" cy="5346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45814C1-D2D2-9CE2-822C-7296ADF1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83" y="905900"/>
            <a:ext cx="11108140" cy="1325563"/>
          </a:xfrm>
        </p:spPr>
        <p:txBody>
          <a:bodyPr/>
          <a:lstStyle/>
          <a:p>
            <a:r>
              <a:rPr lang="en-US" b="1" dirty="0"/>
              <a:t>4. Business Partner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156255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08A4E-5C95-502D-3110-D3908143B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78" y="367256"/>
            <a:ext cx="10794043" cy="1325563"/>
          </a:xfrm>
        </p:spPr>
        <p:txBody>
          <a:bodyPr/>
          <a:lstStyle/>
          <a:p>
            <a:r>
              <a:rPr lang="en-US" dirty="0"/>
              <a:t>Policy-Related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EEBB8-F687-9B72-92AC-EC5D55076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861" y="1692819"/>
            <a:ext cx="10725032" cy="4146392"/>
          </a:xfrm>
        </p:spPr>
        <p:txBody>
          <a:bodyPr/>
          <a:lstStyle/>
          <a:p>
            <a:pPr marL="380990" indent="-38099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Balance between innovation and risk mitigation</a:t>
            </a:r>
          </a:p>
          <a:p>
            <a:pPr marL="380990" indent="-38099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Tiered obligations based on risks of specific AI use cases</a:t>
            </a:r>
          </a:p>
          <a:p>
            <a:pPr marL="380990" indent="-38099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Concern about business impacts of policy fragmentation</a:t>
            </a:r>
          </a:p>
          <a:p>
            <a:pPr marL="868658" lvl="1" indent="-380990"/>
            <a:r>
              <a:rPr lang="en-US" dirty="0"/>
              <a:t>Compliance costs for retailers and other AI deployers</a:t>
            </a:r>
          </a:p>
          <a:p>
            <a:pPr marL="868658" lvl="1" indent="-380990"/>
            <a:r>
              <a:rPr lang="en-US" dirty="0"/>
              <a:t>Barriers to entry for AI startups, reducing competition</a:t>
            </a:r>
          </a:p>
          <a:p>
            <a:pPr marL="380990" indent="-38099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Use of existing vs. new authorities to mitigate potential risks and harms</a:t>
            </a:r>
          </a:p>
          <a:p>
            <a:pPr marL="380990" indent="-38099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Clarify developer vs. deployer responsibilities</a:t>
            </a:r>
          </a:p>
          <a:p>
            <a:pPr marL="380990" indent="-38099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Encourage voluntary standards for AI governance and risk management</a:t>
            </a:r>
          </a:p>
          <a:p>
            <a:pPr marL="380990" indent="-38099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Incentives for training and upskilling</a:t>
            </a:r>
          </a:p>
        </p:txBody>
      </p:sp>
    </p:spTree>
    <p:extLst>
      <p:ext uri="{BB962C8B-B14F-4D97-AF65-F5344CB8AC3E}">
        <p14:creationId xmlns:p14="http://schemas.microsoft.com/office/powerpoint/2010/main" val="848633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A31D9-9B55-FF1E-5498-6801F771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55" y="480145"/>
            <a:ext cx="10794043" cy="1325563"/>
          </a:xfrm>
        </p:spPr>
        <p:txBody>
          <a:bodyPr/>
          <a:lstStyle/>
          <a:p>
            <a:r>
              <a:rPr lang="en-US" dirty="0"/>
              <a:t>Relevant Links &amp; 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98558-0DB7-3CDC-7D2E-A8257DA35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NRF Center for Digital Risk &amp; Innovation:</a:t>
            </a:r>
          </a:p>
          <a:p>
            <a:r>
              <a:rPr lang="en-US" dirty="0">
                <a:hlinkClick r:id="rId2"/>
              </a:rPr>
              <a:t>https://nrf.com/cdri</a:t>
            </a:r>
            <a:r>
              <a:rPr lang="en-US" dirty="0"/>
              <a:t> </a:t>
            </a:r>
          </a:p>
          <a:p>
            <a:r>
              <a:rPr lang="en-US" dirty="0"/>
              <a:t>NRF AI Working Group Overview:</a:t>
            </a:r>
          </a:p>
          <a:p>
            <a:r>
              <a:rPr lang="en-US" dirty="0">
                <a:hlinkClick r:id="rId3"/>
              </a:rPr>
              <a:t>https://nrf.com/membership/committees-and-councils/ai-working-group</a:t>
            </a:r>
            <a:r>
              <a:rPr lang="en-US" dirty="0"/>
              <a:t> </a:t>
            </a:r>
          </a:p>
          <a:p>
            <a:r>
              <a:rPr lang="en-US" dirty="0"/>
              <a:t>NRF Principles for the Use of AI in Retail:</a:t>
            </a:r>
          </a:p>
          <a:p>
            <a:r>
              <a:rPr lang="en-US" dirty="0">
                <a:hlinkClick r:id="rId4"/>
              </a:rPr>
              <a:t>https://nrf.com/research/principles-use-artificial-intelligence-retail-sector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E-mail: </a:t>
            </a:r>
            <a:r>
              <a:rPr lang="en-US" dirty="0">
                <a:hlinkClick r:id="rId5"/>
              </a:rPr>
              <a:t>cdri@nrf.com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2487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B183F-ECEA-21A6-671A-91A5032A8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5422"/>
            <a:ext cx="10515600" cy="2307313"/>
          </a:xfrm>
        </p:spPr>
        <p:txBody>
          <a:bodyPr/>
          <a:lstStyle/>
          <a:p>
            <a:r>
              <a:rPr lang="en-US" sz="4800" dirty="0"/>
              <a:t>Artificial Intelligence and </a:t>
            </a:r>
            <a:br>
              <a:rPr lang="en-US" sz="4800" dirty="0"/>
            </a:br>
            <a:r>
              <a:rPr lang="en-US" sz="4800" dirty="0"/>
              <a:t>the Retail Sector</a:t>
            </a:r>
            <a:br>
              <a:rPr lang="en-US" sz="4800" dirty="0"/>
            </a:br>
            <a:br>
              <a:rPr lang="en-US" sz="4800" dirty="0"/>
            </a:br>
            <a:r>
              <a:rPr lang="en-US" sz="3200" dirty="0"/>
              <a:t>Presentation </a:t>
            </a:r>
            <a:r>
              <a:rPr lang="en-US" sz="3200"/>
              <a:t>for the Kentucky </a:t>
            </a:r>
            <a:r>
              <a:rPr lang="en-US" sz="3200" dirty="0"/>
              <a:t>AI Task Force</a:t>
            </a:r>
            <a:br>
              <a:rPr lang="en-US" sz="3200" dirty="0"/>
            </a:br>
            <a:r>
              <a:rPr lang="en-US" sz="3200" dirty="0"/>
              <a:t>September 11, 2025</a:t>
            </a:r>
          </a:p>
        </p:txBody>
      </p:sp>
    </p:spTree>
    <p:extLst>
      <p:ext uri="{BB962C8B-B14F-4D97-AF65-F5344CB8AC3E}">
        <p14:creationId xmlns:p14="http://schemas.microsoft.com/office/powerpoint/2010/main" val="3783553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8CFB7B-3F5F-7660-F41A-0E07BBA7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79" y="647281"/>
            <a:ext cx="10794043" cy="1325563"/>
          </a:xfrm>
        </p:spPr>
        <p:txBody>
          <a:bodyPr/>
          <a:lstStyle/>
          <a:p>
            <a:r>
              <a:rPr lang="en-US" dirty="0"/>
              <a:t>Overview of 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7BD01-050C-33C8-1496-58C916029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0990" indent="-38099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67" dirty="0"/>
              <a:t>About the National Retail Federation</a:t>
            </a:r>
          </a:p>
          <a:p>
            <a:pPr marL="380990" indent="-38099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67" dirty="0"/>
              <a:t>Retail AI Use Cases and Deployment</a:t>
            </a:r>
          </a:p>
          <a:p>
            <a:pPr marL="380990" indent="-38099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67" dirty="0"/>
              <a:t>NRF Principles for the Use of AI in the Retail Sector</a:t>
            </a:r>
          </a:p>
          <a:p>
            <a:pPr marL="380990" indent="-38099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67" dirty="0"/>
              <a:t>Policy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402668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CA3A79-3D64-2ED1-3BA5-C4629451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851" y="480145"/>
            <a:ext cx="10794043" cy="1325563"/>
          </a:xfrm>
        </p:spPr>
        <p:txBody>
          <a:bodyPr/>
          <a:lstStyle/>
          <a:p>
            <a:r>
              <a:rPr lang="en-US" dirty="0"/>
              <a:t>About NRF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54C27-CF62-6A68-5FFC-D1EBEB4F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861" y="1301471"/>
            <a:ext cx="10725032" cy="4146392"/>
          </a:xfrm>
        </p:spPr>
        <p:txBody>
          <a:bodyPr/>
          <a:lstStyle/>
          <a:p>
            <a:pPr marL="380990" indent="-38099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National Retail Federation: </a:t>
            </a:r>
          </a:p>
          <a:p>
            <a:pPr marL="868658" lvl="1" indent="-380990"/>
            <a:r>
              <a:rPr lang="en-US" dirty="0"/>
              <a:t>Largest US trade association for the retail sector, working on full range of issues relevant to our members</a:t>
            </a:r>
          </a:p>
          <a:p>
            <a:pPr marL="868658" lvl="1" indent="-380990"/>
            <a:r>
              <a:rPr lang="en-US" dirty="0"/>
              <a:t>Active and ongoing collaboration with state retail associations</a:t>
            </a:r>
          </a:p>
          <a:p>
            <a:pPr marL="380990" indent="-38099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NRF Center for Digital Risk &amp; Innovation (CDRI):</a:t>
            </a:r>
          </a:p>
          <a:p>
            <a:pPr marL="868658" lvl="1" indent="-380990"/>
            <a:r>
              <a:rPr lang="en-US" dirty="0"/>
              <a:t>Hub for NRF’s engagement on key technology issues that have significant policy and risk management implications </a:t>
            </a:r>
          </a:p>
          <a:p>
            <a:pPr marL="868658" lvl="1" indent="-380990"/>
            <a:r>
              <a:rPr lang="en-US" dirty="0"/>
              <a:t>CDRI develops guidelines and recommended best practices on technology issues to inform decision-making and risk management by retail leaders</a:t>
            </a:r>
          </a:p>
          <a:p>
            <a:pPr marL="868658" lvl="1" indent="-380990"/>
            <a:r>
              <a:rPr lang="en-US" dirty="0"/>
              <a:t>Core areas of focus include AI, cybersecurity, and fraud prevention</a:t>
            </a:r>
          </a:p>
        </p:txBody>
      </p:sp>
    </p:spTree>
    <p:extLst>
      <p:ext uri="{BB962C8B-B14F-4D97-AF65-F5344CB8AC3E}">
        <p14:creationId xmlns:p14="http://schemas.microsoft.com/office/powerpoint/2010/main" val="227104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E15AB9-2658-E5C1-2CF4-CB0F83A9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78" y="480145"/>
            <a:ext cx="10794043" cy="1325563"/>
          </a:xfrm>
        </p:spPr>
        <p:txBody>
          <a:bodyPr/>
          <a:lstStyle/>
          <a:p>
            <a:r>
              <a:rPr lang="en-US" dirty="0"/>
              <a:t>Evolution of Retail Deployment of AI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3D8D7-0E78-948F-F2E5-2379E9FC9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0990" indent="-38099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Use of analytic AI in retail is not new, but emergence of generative and agentic AI capabilities over the past three years is transformative</a:t>
            </a:r>
          </a:p>
          <a:p>
            <a:pPr marL="380990" indent="-38099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Spending on AI in the retail sector to exceed $25 billion USD globally in 2024, according to IDC – one of top 3 sectors (along with banking &amp; software/IT)</a:t>
            </a:r>
          </a:p>
          <a:p>
            <a:pPr marL="380990" indent="-38099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AI tools are being integrated into a wide range of existing retail systems and applications – both directly by tech teams and working with vendors and other third parties</a:t>
            </a:r>
          </a:p>
          <a:p>
            <a:pPr marL="380990" indent="-38099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Opportunities to deliver new customer value and increase efficiency across companies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20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470978-01A5-01C6-BDA0-42783E424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1" y="555955"/>
            <a:ext cx="10725032" cy="1675508"/>
          </a:xfrm>
        </p:spPr>
        <p:txBody>
          <a:bodyPr anchor="t">
            <a:normAutofit/>
          </a:bodyPr>
          <a:lstStyle/>
          <a:p>
            <a:r>
              <a:rPr lang="en-US" dirty="0"/>
              <a:t>Retail Use Cases: Examples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6040707-FB23-4A4D-D7C8-7AE312ACA07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861" y="1805708"/>
          <a:ext cx="10725032" cy="4146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0167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8C09E-705F-116A-AB82-71C2FD8DF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3752848"/>
            <a:ext cx="3290888" cy="2452688"/>
          </a:xfrm>
        </p:spPr>
        <p:txBody>
          <a:bodyPr vert="horz" lIns="121920" tIns="60960" rIns="121920" bIns="60960" rtlCol="0" anchor="ctr" anchorCtr="0">
            <a:normAutofit/>
          </a:bodyPr>
          <a:lstStyle/>
          <a:p>
            <a:pPr defTabSz="1219170"/>
            <a:r>
              <a:rPr lang="en-US" sz="3333" b="1" dirty="0">
                <a:solidFill>
                  <a:schemeClr val="tx1"/>
                </a:solidFill>
                <a:cs typeface="+mj-cs"/>
              </a:rPr>
              <a:t>NRF Principles for the Use of AI in the Retail Sector</a:t>
            </a:r>
          </a:p>
        </p:txBody>
      </p:sp>
      <p:pic>
        <p:nvPicPr>
          <p:cNvPr id="4" name="Picture 3" descr="A blue circuit board with a head in the center&#10;&#10;Description automatically generated">
            <a:extLst>
              <a:ext uri="{FF2B5EF4-FFF2-40B4-BE49-F238E27FC236}">
                <a16:creationId xmlns:a16="http://schemas.microsoft.com/office/drawing/2014/main" id="{85F15D16-2714-91BE-8FA8-54202A57BB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8" b="33217"/>
          <a:stretch/>
        </p:blipFill>
        <p:spPr>
          <a:xfrm>
            <a:off x="27" y="14"/>
            <a:ext cx="12191973" cy="3710599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4645E-D084-EE70-CDBC-638C9C13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vert="horz" lIns="121920" tIns="60960" rIns="121920" bIns="60960" rtlCol="0" anchor="ctr">
            <a:normAutofit/>
          </a:bodyPr>
          <a:lstStyle/>
          <a:p>
            <a:pPr defTabSz="1219170">
              <a:buClr>
                <a:schemeClr val="accent1"/>
              </a:buClr>
            </a:pPr>
            <a:r>
              <a:rPr lang="en-US" sz="2133" b="1" dirty="0">
                <a:solidFill>
                  <a:schemeClr val="tx1"/>
                </a:solidFill>
                <a:latin typeface="+mn-lt"/>
                <a:cs typeface="+mn-cs"/>
              </a:rPr>
              <a:t>Four Categories:</a:t>
            </a:r>
          </a:p>
          <a:p>
            <a:pPr marL="457189" indent="-304792" defTabSz="121917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  <a:latin typeface="+mn-lt"/>
                <a:cs typeface="+mn-cs"/>
              </a:rPr>
              <a:t>Governance and Risk Management</a:t>
            </a:r>
          </a:p>
          <a:p>
            <a:pPr marL="457189" indent="-304792" defTabSz="121917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  <a:latin typeface="+mn-lt"/>
                <a:cs typeface="+mn-cs"/>
              </a:rPr>
              <a:t>Customer Engagement and Trust</a:t>
            </a:r>
          </a:p>
          <a:p>
            <a:pPr marL="457189" indent="-304792" defTabSz="121917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  <a:latin typeface="+mn-lt"/>
                <a:cs typeface="+mn-cs"/>
              </a:rPr>
              <a:t>Workforce Applications and Use</a:t>
            </a:r>
          </a:p>
          <a:p>
            <a:pPr marL="457189" indent="-304792" defTabSz="121917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  <a:latin typeface="+mn-lt"/>
                <a:cs typeface="+mn-cs"/>
              </a:rPr>
              <a:t>Business Partner Accountability</a:t>
            </a:r>
            <a:endParaRPr lang="en-US" sz="1867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232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9E7DBD8-6B3E-BEDD-EE71-2B13091E71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1577" y="605905"/>
          <a:ext cx="10968744" cy="5346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45814C1-D2D2-9CE2-822C-7296ADF1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83" y="905900"/>
            <a:ext cx="11108140" cy="1325563"/>
          </a:xfrm>
        </p:spPr>
        <p:txBody>
          <a:bodyPr/>
          <a:lstStyle/>
          <a:p>
            <a:r>
              <a:rPr lang="en-US" b="1" dirty="0"/>
              <a:t>1. Governance and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3104873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9E7DBD8-6B3E-BEDD-EE71-2B13091E71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1577" y="605905"/>
          <a:ext cx="10968744" cy="5346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45814C1-D2D2-9CE2-822C-7296ADF1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83" y="905900"/>
            <a:ext cx="11108140" cy="1325563"/>
          </a:xfrm>
        </p:spPr>
        <p:txBody>
          <a:bodyPr/>
          <a:lstStyle/>
          <a:p>
            <a:r>
              <a:rPr lang="en-US" b="1"/>
              <a:t>2. Customer Engagement and Trust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1187742"/>
      </p:ext>
    </p:extLst>
  </p:cSld>
  <p:clrMapOvr>
    <a:masterClrMapping/>
  </p:clrMapOvr>
</p:sld>
</file>

<file path=ppt/theme/theme1.xml><?xml version="1.0" encoding="utf-8"?>
<a:theme xmlns:a="http://schemas.openxmlformats.org/drawingml/2006/main" name="NRF CDRI Blue background">
  <a:themeElements>
    <a:clrScheme name="NRF CDRI">
      <a:dk1>
        <a:srgbClr val="0E326C"/>
      </a:dk1>
      <a:lt1>
        <a:srgbClr val="FFFFFF"/>
      </a:lt1>
      <a:dk2>
        <a:srgbClr val="44546A"/>
      </a:dk2>
      <a:lt2>
        <a:srgbClr val="E7E6E6"/>
      </a:lt2>
      <a:accent1>
        <a:srgbClr val="0E326C"/>
      </a:accent1>
      <a:accent2>
        <a:srgbClr val="69ABEC"/>
      </a:accent2>
      <a:accent3>
        <a:srgbClr val="3E5B89"/>
      </a:accent3>
      <a:accent4>
        <a:srgbClr val="9EADC3"/>
      </a:accent4>
      <a:accent5>
        <a:srgbClr val="D9DEE8"/>
      </a:accent5>
      <a:accent6>
        <a:srgbClr val="FFFFFF"/>
      </a:accent6>
      <a:hlink>
        <a:srgbClr val="69ABEC"/>
      </a:hlink>
      <a:folHlink>
        <a:srgbClr val="92929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RF CDRI White Background">
  <a:themeElements>
    <a:clrScheme name="NRF CDRI">
      <a:dk1>
        <a:srgbClr val="0E326C"/>
      </a:dk1>
      <a:lt1>
        <a:srgbClr val="FFFFFF"/>
      </a:lt1>
      <a:dk2>
        <a:srgbClr val="44546A"/>
      </a:dk2>
      <a:lt2>
        <a:srgbClr val="E7E6E6"/>
      </a:lt2>
      <a:accent1>
        <a:srgbClr val="0E326C"/>
      </a:accent1>
      <a:accent2>
        <a:srgbClr val="69ABEC"/>
      </a:accent2>
      <a:accent3>
        <a:srgbClr val="3E5B89"/>
      </a:accent3>
      <a:accent4>
        <a:srgbClr val="9EADC3"/>
      </a:accent4>
      <a:accent5>
        <a:srgbClr val="D9DEE8"/>
      </a:accent5>
      <a:accent6>
        <a:srgbClr val="FFFFFF"/>
      </a:accent6>
      <a:hlink>
        <a:srgbClr val="69ABEC"/>
      </a:hlink>
      <a:folHlink>
        <a:srgbClr val="92929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884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</vt:lpstr>
      <vt:lpstr>NRF CDRI Blue background</vt:lpstr>
      <vt:lpstr>NRF CDRI White Background</vt:lpstr>
      <vt:lpstr>PowerPoint Presentation</vt:lpstr>
      <vt:lpstr>Artificial Intelligence and  the Retail Sector  Presentation for the Kentucky AI Task Force September 11, 2025</vt:lpstr>
      <vt:lpstr>Overview of Discussion</vt:lpstr>
      <vt:lpstr>About NRF</vt:lpstr>
      <vt:lpstr>Evolution of Retail Deployment of AI</vt:lpstr>
      <vt:lpstr>Retail Use Cases: Examples</vt:lpstr>
      <vt:lpstr>NRF Principles for the Use of AI in the Retail Sector</vt:lpstr>
      <vt:lpstr>1. Governance and Risk Management</vt:lpstr>
      <vt:lpstr>2. Customer Engagement and Trust</vt:lpstr>
      <vt:lpstr>PowerPoint Presentation</vt:lpstr>
      <vt:lpstr>PowerPoint Presentation</vt:lpstr>
      <vt:lpstr>3. Workforce Applications and Use</vt:lpstr>
      <vt:lpstr>PowerPoint Presentation</vt:lpstr>
      <vt:lpstr>4. Business Partner Accountability</vt:lpstr>
      <vt:lpstr>Policy-Related Considerations</vt:lpstr>
      <vt:lpstr>Relevant Links &amp; 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Reppert, Caroline</dc:creator>
  <cp:lastModifiedBy>Reppert, Caroline</cp:lastModifiedBy>
  <cp:revision>5</cp:revision>
  <dcterms:created xsi:type="dcterms:W3CDTF">2025-09-07T20:27:52Z</dcterms:created>
  <dcterms:modified xsi:type="dcterms:W3CDTF">2025-09-07T21:03:01Z</dcterms:modified>
</cp:coreProperties>
</file>