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sldIdLst>
    <p:sldId id="256" r:id="rId5"/>
    <p:sldId id="354" r:id="rId6"/>
    <p:sldId id="268" r:id="rId7"/>
    <p:sldId id="269" r:id="rId8"/>
    <p:sldId id="270" r:id="rId9"/>
    <p:sldId id="2147471004" r:id="rId10"/>
    <p:sldId id="358" r:id="rId11"/>
    <p:sldId id="375" r:id="rId12"/>
    <p:sldId id="2147471167" r:id="rId13"/>
    <p:sldId id="2147471169" r:id="rId14"/>
    <p:sldId id="2147471170" r:id="rId15"/>
    <p:sldId id="2147471180" r:id="rId16"/>
    <p:sldId id="2147471165" r:id="rId17"/>
    <p:sldId id="2147471178" r:id="rId18"/>
    <p:sldId id="2147471179" r:id="rId19"/>
    <p:sldId id="2147471166" r:id="rId20"/>
    <p:sldId id="2147471174" r:id="rId21"/>
    <p:sldId id="2147471176" r:id="rId22"/>
    <p:sldId id="214747116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7C40836-B327-DCED-3AF4-007235850586}" name="Stack, Steven J (CHFS Office of the Secretary)" initials="SS" userId="S::steven.stack@ky.gov::a89349b8-13da-4dbd-80cb-2bf9af0753c9" providerId="AD"/>
  <p188:author id="{7FA9ED49-788D-19C3-EC6D-288B4089C385}" name="McBride, Olivia (CHFS DMS DIS)" initials="OM" userId="S::olivia.mcbride@ky.gov::86cb59b1-36cf-4187-9e1d-ed5354e57ccf" providerId="AD"/>
  <p188:author id="{C82CD387-C7B3-CA37-BE54-0B61FB83C031}" name="Fochtman, Elissa L (CHFS OLRA)" initials="EF" userId="S::elissa.fochtman@ky.gov::f691f06d-5418-4b42-8f32-4729d61d9b17" providerId="AD"/>
  <p188:author id="{F06CD8D0-0229-C72F-620D-2540239BECDD}" name="Hancock, Carmen V (CHFS DMS DLTSS)" initials="CH" userId="S::carmen.hancock@ky.gov::be08fee8-fad3-4890-865c-e597c681fd1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C084"/>
    <a:srgbClr val="BEBB31"/>
    <a:srgbClr val="6BB5DD"/>
    <a:srgbClr val="003865"/>
    <a:srgbClr val="ACD084"/>
    <a:srgbClr val="AAABAF"/>
    <a:srgbClr val="0120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C7A9D6-473B-4FA4-9841-14C6600020E4}" v="2" dt="2026-07-16T14:24:18.905"/>
    <p1510:client id="{8C65B504-D67E-437A-BD14-C4E4FDE1AC7C}" v="1" dt="2026-07-16T19:58:55.9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9" autoAdjust="0"/>
    <p:restoredTop sz="93947" autoAdjust="0"/>
  </p:normalViewPr>
  <p:slideViewPr>
    <p:cSldViewPr snapToGrid="0">
      <p:cViewPr varScale="1">
        <p:scale>
          <a:sx n="79" d="100"/>
          <a:sy n="79" d="100"/>
        </p:scale>
        <p:origin x="85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livia.mcbride\AppData\Local\Microsoft\Olk\Attachments\ooa-36f54f4a-02a8-454c-a305-0a4f0327269d\cad92a316a0512903dc7d111a6518d7ea80d25c96025112a522321468280cf62\DrillDown-ChartADDCounty-Detailed%20%20WAIVER%20COUNTI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livia.mcbride\AppData\Local\Microsoft\Olk\Attachments\ooa-36f54f4a-02a8-454c-a305-0a4f0327269d\2d1a90a2cad61deea571726de40ea278cf357ca27a2162f7b06a9fc1763d82bf\MOAB%20Info%20from%20Misty%20071026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olivia.mcbride\AppData\Local\Microsoft\Olk\Attachments\ooa-36f54f4a-02a8-454c-a305-0a4f0327269d\2d1a90a2cad61deea571726de40ea278cf357ca27a2162f7b06a9fc1763d82bf\MOAB%20Info%20from%20Misty%20071026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olivia.mcbride\AppData\Local\Microsoft\Olk\Attachments\ooa-36f54f4a-02a8-454c-a305-0a4f0327269d\2d1a90a2cad61deea571726de40ea278cf357ca27a2162f7b06a9fc1763d82bf\MOAB%20Info%20from%20Misty%20071026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livia.mcbride\AppData\Local\Microsoft\Olk\Attachments\ooa-36f54f4a-02a8-454c-a305-0a4f0327269d\cad92a316a0512903dc7d111a6518d7ea80d25c96025112a522321468280cf62\DrillDown-ChartADDCounty-Detailed%20%20WAIVER%20COUNTIE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livia.mcbride\AppData\Local\Microsoft\Olk\Attachments\ooa-36f54f4a-02a8-454c-a305-0a4f0327269d\cad92a316a0512903dc7d111a6518d7ea80d25c96025112a522321468280cf62\DrillDown-ChartADDCounty-Detailed%20%20WAIVER%20COUNTI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livia.mcbride\AppData\Local\Microsoft\Olk\Attachments\ooa-36f54f4a-02a8-454c-a305-0a4f0327269d\cad92a316a0512903dc7d111a6518d7ea80d25c96025112a522321468280cf62\DrillDown-ChartADDCounty-Detailed%20%20WAIVER%20COUNTI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livia.mcbride\AppData\Local\Microsoft\Olk\Attachments\ooa-36f54f4a-02a8-454c-a305-0a4f0327269d\cad92a316a0512903dc7d111a6518d7ea80d25c96025112a522321468280cf62\DrillDown-ChartADDCounty-Detailed%20%20WAIVER%20COUNTIE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livia.mcbride\AppData\Local\Microsoft\Olk\Attachments\ooa-36f54f4a-02a8-454c-a305-0a4f0327269d\2d1a90a2cad61deea571726de40ea278cf357ca27a2162f7b06a9fc1763d82bf\MOAB%20Info%20from%20Misty%20071026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livia.mcbride\AppData\Local\Microsoft\Olk\Attachments\ooa-36f54f4a-02a8-454c-a305-0a4f0327269d\2d1a90a2cad61deea571726de40ea278cf357ca27a2162f7b06a9fc1763d82bf\MOAB%20Info%20from%20Misty%20071026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[DrillDown-ChartADDCounty-Detailed  WAIVER COUNTIES.xlsx]ABI LTC!PivotTable1</c:name>
    <c:fmtId val="24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'ABI LTC'!$B$3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003865"/>
            </a:solidFill>
            <a:ln>
              <a:solidFill>
                <a:srgbClr val="003865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'ABI LTC'!$A$4:$A$15</c:f>
              <c:strCache>
                <c:ptCount val="11"/>
                <c:pt idx="0">
                  <c:v>KENTON</c:v>
                </c:pt>
                <c:pt idx="1">
                  <c:v>DAVIESS</c:v>
                </c:pt>
                <c:pt idx="2">
                  <c:v>SCOTT</c:v>
                </c:pt>
                <c:pt idx="3">
                  <c:v>PULASKI</c:v>
                </c:pt>
                <c:pt idx="4">
                  <c:v>FRANKLIN</c:v>
                </c:pt>
                <c:pt idx="5">
                  <c:v>BOYD</c:v>
                </c:pt>
                <c:pt idx="6">
                  <c:v>MCCRACKEN</c:v>
                </c:pt>
                <c:pt idx="7">
                  <c:v>NELSON</c:v>
                </c:pt>
                <c:pt idx="8">
                  <c:v>TAYLOR</c:v>
                </c:pt>
                <c:pt idx="9">
                  <c:v>FAYETTE</c:v>
                </c:pt>
                <c:pt idx="10">
                  <c:v>JEFFERSON</c:v>
                </c:pt>
              </c:strCache>
            </c:strRef>
          </c:cat>
          <c:val>
            <c:numRef>
              <c:f>'ABI LTC'!$B$4:$B$15</c:f>
              <c:numCache>
                <c:formatCode>General</c:formatCode>
                <c:ptCount val="11"/>
                <c:pt idx="0">
                  <c:v>8</c:v>
                </c:pt>
                <c:pt idx="1">
                  <c:v>8</c:v>
                </c:pt>
                <c:pt idx="2">
                  <c:v>9</c:v>
                </c:pt>
                <c:pt idx="3">
                  <c:v>9</c:v>
                </c:pt>
                <c:pt idx="4">
                  <c:v>13</c:v>
                </c:pt>
                <c:pt idx="5">
                  <c:v>18</c:v>
                </c:pt>
                <c:pt idx="6">
                  <c:v>19</c:v>
                </c:pt>
                <c:pt idx="7">
                  <c:v>20</c:v>
                </c:pt>
                <c:pt idx="8">
                  <c:v>25</c:v>
                </c:pt>
                <c:pt idx="9">
                  <c:v>45</c:v>
                </c:pt>
                <c:pt idx="10">
                  <c:v>154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E5-4A26-94E7-7E42126AF38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580131279"/>
        <c:axId val="498700367"/>
      </c:barChart>
      <c:catAx>
        <c:axId val="58013127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8700367"/>
        <c:crosses val="autoZero"/>
        <c:auto val="1"/>
        <c:lblAlgn val="ctr"/>
        <c:lblOffset val="100"/>
        <c:noMultiLvlLbl val="0"/>
      </c:catAx>
      <c:valAx>
        <c:axId val="498700367"/>
        <c:scaling>
          <c:orientation val="minMax"/>
          <c:max val="17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0131279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>
          <a:lumMod val="15000"/>
          <a:lumOff val="85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1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/>
              <a:t>HCB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1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2"/>
          <c:order val="2"/>
          <c:tx>
            <c:strRef>
              <c:f>WaiverCountsfromMWMADashboard!$A$22</c:f>
              <c:strCache>
                <c:ptCount val="1"/>
                <c:pt idx="0">
                  <c:v>HCB Reserved</c:v>
                </c:pt>
              </c:strCache>
            </c:strRef>
          </c:tx>
          <c:spPr>
            <a:gradFill>
              <a:gsLst>
                <a:gs pos="0">
                  <a:srgbClr val="E1DD27"/>
                </a:gs>
                <a:gs pos="100000">
                  <a:srgbClr val="E1DD27">
                    <a:lumMod val="50000"/>
                    <a:lumOff val="50000"/>
                  </a:srgbClr>
                </a:gs>
              </a:gsLst>
              <a:lin ang="5400000" scaled="1"/>
            </a:gra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-9.4966761633428296E-3"/>
                  <c:y val="2.12201591511936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049-4BD8-8D63-E42AD7928A4B}"/>
                </c:ext>
              </c:extLst>
            </c:dLbl>
            <c:dLbl>
              <c:idx val="2"/>
              <c:layout>
                <c:manualLayout>
                  <c:x val="-9.4966761633428296E-3"/>
                  <c:y val="1.06100795755968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049-4BD8-8D63-E42AD7928A4B}"/>
                </c:ext>
              </c:extLst>
            </c:dLbl>
            <c:dLbl>
              <c:idx val="3"/>
              <c:layout>
                <c:manualLayout>
                  <c:x val="-5.698005698005733E-3"/>
                  <c:y val="-1.2967725232572088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049-4BD8-8D63-E42AD7928A4B}"/>
                </c:ext>
              </c:extLst>
            </c:dLbl>
            <c:dLbl>
              <c:idx val="4"/>
              <c:layout>
                <c:manualLayout>
                  <c:x val="-7.5973409306742991E-3"/>
                  <c:y val="-6.4838626162860438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049-4BD8-8D63-E42AD7928A4B}"/>
                </c:ext>
              </c:extLst>
            </c:dLbl>
            <c:dLbl>
              <c:idx val="5"/>
              <c:layout>
                <c:manualLayout>
                  <c:x val="-7.59734093067426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049-4BD8-8D63-E42AD7928A4B}"/>
                </c:ext>
              </c:extLst>
            </c:dLbl>
            <c:dLbl>
              <c:idx val="13"/>
              <c:layout>
                <c:manualLayout>
                  <c:x val="-5.6980056980056983E-3"/>
                  <c:y val="7.0733863837312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049-4BD8-8D63-E42AD7928A4B}"/>
                </c:ext>
              </c:extLst>
            </c:dLbl>
            <c:dLbl>
              <c:idx val="14"/>
              <c:layout>
                <c:manualLayout>
                  <c:x val="-7.59734093067426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049-4BD8-8D63-E42AD7928A4B}"/>
                </c:ext>
              </c:extLst>
            </c:dLbl>
            <c:dLbl>
              <c:idx val="15"/>
              <c:layout>
                <c:manualLayout>
                  <c:x val="-7.5973409306744032E-3"/>
                  <c:y val="7.073386383731081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049-4BD8-8D63-E42AD7928A4B}"/>
                </c:ext>
              </c:extLst>
            </c:dLbl>
            <c:dLbl>
              <c:idx val="16"/>
              <c:layout>
                <c:manualLayout>
                  <c:x val="-5.698005698005698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049-4BD8-8D63-E42AD7928A4B}"/>
                </c:ext>
              </c:extLst>
            </c:dLbl>
            <c:dLbl>
              <c:idx val="17"/>
              <c:layout>
                <c:manualLayout>
                  <c:x val="-3.798670465337132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049-4BD8-8D63-E42AD7928A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WaiverCountsfromMWMADashboard!$B$19:$S$19</c:f>
              <c:numCache>
                <c:formatCode>mmm\-yy</c:formatCode>
                <c:ptCount val="18"/>
                <c:pt idx="0">
                  <c:v>45658</c:v>
                </c:pt>
                <c:pt idx="1">
                  <c:v>45689</c:v>
                </c:pt>
                <c:pt idx="2">
                  <c:v>45717</c:v>
                </c:pt>
                <c:pt idx="3">
                  <c:v>45748</c:v>
                </c:pt>
                <c:pt idx="4">
                  <c:v>45778</c:v>
                </c:pt>
                <c:pt idx="5">
                  <c:v>45809</c:v>
                </c:pt>
                <c:pt idx="6">
                  <c:v>45839</c:v>
                </c:pt>
                <c:pt idx="7">
                  <c:v>45870</c:v>
                </c:pt>
                <c:pt idx="8">
                  <c:v>45901</c:v>
                </c:pt>
                <c:pt idx="9">
                  <c:v>45931</c:v>
                </c:pt>
                <c:pt idx="10">
                  <c:v>45962</c:v>
                </c:pt>
                <c:pt idx="11">
                  <c:v>45992</c:v>
                </c:pt>
                <c:pt idx="12">
                  <c:v>46023</c:v>
                </c:pt>
                <c:pt idx="13">
                  <c:v>46054</c:v>
                </c:pt>
                <c:pt idx="14">
                  <c:v>46082</c:v>
                </c:pt>
                <c:pt idx="15">
                  <c:v>46113</c:v>
                </c:pt>
                <c:pt idx="16">
                  <c:v>46143</c:v>
                </c:pt>
                <c:pt idx="17">
                  <c:v>46174</c:v>
                </c:pt>
              </c:numCache>
            </c:numRef>
          </c:cat>
          <c:val>
            <c:numRef>
              <c:f>WaiverCountsfromMWMADashboard!$B$22:$S$22</c:f>
              <c:numCache>
                <c:formatCode>General</c:formatCode>
                <c:ptCount val="18"/>
                <c:pt idx="0">
                  <c:v>574</c:v>
                </c:pt>
                <c:pt idx="1">
                  <c:v>510</c:v>
                </c:pt>
                <c:pt idx="2">
                  <c:v>435</c:v>
                </c:pt>
                <c:pt idx="3">
                  <c:v>360</c:v>
                </c:pt>
                <c:pt idx="4">
                  <c:v>320</c:v>
                </c:pt>
                <c:pt idx="5">
                  <c:v>241</c:v>
                </c:pt>
                <c:pt idx="6">
                  <c:v>569</c:v>
                </c:pt>
                <c:pt idx="7">
                  <c:v>567</c:v>
                </c:pt>
                <c:pt idx="8">
                  <c:v>711</c:v>
                </c:pt>
                <c:pt idx="9">
                  <c:v>665</c:v>
                </c:pt>
                <c:pt idx="10">
                  <c:v>714</c:v>
                </c:pt>
                <c:pt idx="11">
                  <c:v>721</c:v>
                </c:pt>
                <c:pt idx="12">
                  <c:v>524</c:v>
                </c:pt>
                <c:pt idx="13">
                  <c:v>334</c:v>
                </c:pt>
                <c:pt idx="14">
                  <c:v>310</c:v>
                </c:pt>
                <c:pt idx="15">
                  <c:v>267</c:v>
                </c:pt>
                <c:pt idx="16">
                  <c:v>225</c:v>
                </c:pt>
                <c:pt idx="17">
                  <c:v>205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049-4BD8-8D63-E42AD7928A4B}"/>
            </c:ext>
          </c:extLst>
        </c:ser>
        <c:ser>
          <c:idx val="3"/>
          <c:order val="3"/>
          <c:tx>
            <c:strRef>
              <c:f>WaiverCountsfromMWMADashboard!$A$23</c:f>
              <c:strCache>
                <c:ptCount val="1"/>
                <c:pt idx="0">
                  <c:v>HCB Vacated</c:v>
                </c:pt>
              </c:strCache>
            </c:strRef>
          </c:tx>
          <c:spPr>
            <a:gradFill>
              <a:gsLst>
                <a:gs pos="0">
                  <a:schemeClr val="tx2">
                    <a:lumMod val="100000"/>
                  </a:schemeClr>
                </a:gs>
                <a:gs pos="100000">
                  <a:schemeClr val="tx2">
                    <a:lumMod val="50000"/>
                    <a:lumOff val="50000"/>
                  </a:schemeClr>
                </a:gs>
              </a:gsLst>
              <a:lin ang="5400000" scaled="1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1396011396011397E-2"/>
                  <c:y val="-3.536693191865605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049-4BD8-8D63-E42AD7928A4B}"/>
                </c:ext>
              </c:extLst>
            </c:dLbl>
            <c:dLbl>
              <c:idx val="6"/>
              <c:layout>
                <c:manualLayout>
                  <c:x val="5.6980056980056983E-3"/>
                  <c:y val="-1.2967725232572088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049-4BD8-8D63-E42AD7928A4B}"/>
                </c:ext>
              </c:extLst>
            </c:dLbl>
            <c:dLbl>
              <c:idx val="7"/>
              <c:layout>
                <c:manualLayout>
                  <c:x val="9.49667616334282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049-4BD8-8D63-E42AD7928A4B}"/>
                </c:ext>
              </c:extLst>
            </c:dLbl>
            <c:dLbl>
              <c:idx val="8"/>
              <c:layout>
                <c:manualLayout>
                  <c:x val="1.139601139601139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5049-4BD8-8D63-E42AD7928A4B}"/>
                </c:ext>
              </c:extLst>
            </c:dLbl>
            <c:dLbl>
              <c:idx val="9"/>
              <c:layout>
                <c:manualLayout>
                  <c:x val="1.139601139601132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049-4BD8-8D63-E42AD7928A4B}"/>
                </c:ext>
              </c:extLst>
            </c:dLbl>
            <c:dLbl>
              <c:idx val="10"/>
              <c:layout>
                <c:manualLayout>
                  <c:x val="1.3295346628679892E-2"/>
                  <c:y val="3.536693191865605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5049-4BD8-8D63-E42AD7928A4B}"/>
                </c:ext>
              </c:extLst>
            </c:dLbl>
            <c:dLbl>
              <c:idx val="11"/>
              <c:layout>
                <c:manualLayout>
                  <c:x val="1.1396011396011256E-2"/>
                  <c:y val="-6.4838626162860438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049-4BD8-8D63-E42AD7928A4B}"/>
                </c:ext>
              </c:extLst>
            </c:dLbl>
            <c:dLbl>
              <c:idx val="12"/>
              <c:layout>
                <c:manualLayout>
                  <c:x val="1.329534662867982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5049-4BD8-8D63-E42AD7928A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WaiverCountsfromMWMADashboard!$B$19:$S$19</c:f>
              <c:numCache>
                <c:formatCode>mmm\-yy</c:formatCode>
                <c:ptCount val="18"/>
                <c:pt idx="0">
                  <c:v>45658</c:v>
                </c:pt>
                <c:pt idx="1">
                  <c:v>45689</c:v>
                </c:pt>
                <c:pt idx="2">
                  <c:v>45717</c:v>
                </c:pt>
                <c:pt idx="3">
                  <c:v>45748</c:v>
                </c:pt>
                <c:pt idx="4">
                  <c:v>45778</c:v>
                </c:pt>
                <c:pt idx="5">
                  <c:v>45809</c:v>
                </c:pt>
                <c:pt idx="6">
                  <c:v>45839</c:v>
                </c:pt>
                <c:pt idx="7">
                  <c:v>45870</c:v>
                </c:pt>
                <c:pt idx="8">
                  <c:v>45901</c:v>
                </c:pt>
                <c:pt idx="9">
                  <c:v>45931</c:v>
                </c:pt>
                <c:pt idx="10">
                  <c:v>45962</c:v>
                </c:pt>
                <c:pt idx="11">
                  <c:v>45992</c:v>
                </c:pt>
                <c:pt idx="12">
                  <c:v>46023</c:v>
                </c:pt>
                <c:pt idx="13">
                  <c:v>46054</c:v>
                </c:pt>
                <c:pt idx="14">
                  <c:v>46082</c:v>
                </c:pt>
                <c:pt idx="15">
                  <c:v>46113</c:v>
                </c:pt>
                <c:pt idx="16">
                  <c:v>46143</c:v>
                </c:pt>
                <c:pt idx="17">
                  <c:v>46174</c:v>
                </c:pt>
              </c:numCache>
            </c:numRef>
          </c:cat>
          <c:val>
            <c:numRef>
              <c:f>WaiverCountsfromMWMADashboard!$B$23:$S$23</c:f>
              <c:numCache>
                <c:formatCode>General</c:formatCode>
                <c:ptCount val="18"/>
                <c:pt idx="0">
                  <c:v>514</c:v>
                </c:pt>
                <c:pt idx="1">
                  <c:v>598</c:v>
                </c:pt>
                <c:pt idx="2">
                  <c:v>709</c:v>
                </c:pt>
                <c:pt idx="3">
                  <c:v>805</c:v>
                </c:pt>
                <c:pt idx="4">
                  <c:v>919</c:v>
                </c:pt>
                <c:pt idx="5">
                  <c:v>1008</c:v>
                </c:pt>
                <c:pt idx="6">
                  <c:v>0</c:v>
                </c:pt>
                <c:pt idx="7">
                  <c:v>27</c:v>
                </c:pt>
                <c:pt idx="8">
                  <c:v>59</c:v>
                </c:pt>
                <c:pt idx="9">
                  <c:v>132</c:v>
                </c:pt>
                <c:pt idx="10">
                  <c:v>206</c:v>
                </c:pt>
                <c:pt idx="11">
                  <c:v>322</c:v>
                </c:pt>
                <c:pt idx="12">
                  <c:v>430</c:v>
                </c:pt>
                <c:pt idx="13">
                  <c:v>503</c:v>
                </c:pt>
                <c:pt idx="14">
                  <c:v>604</c:v>
                </c:pt>
                <c:pt idx="15">
                  <c:v>725</c:v>
                </c:pt>
                <c:pt idx="16">
                  <c:v>830</c:v>
                </c:pt>
                <c:pt idx="17">
                  <c:v>906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5049-4BD8-8D63-E42AD7928A4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61289360"/>
        <c:axId val="155888064"/>
        <c:axId val="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WaiverCountsfromMWMADashboard!$A$20</c15:sqref>
                        </c15:formulaRef>
                      </c:ext>
                    </c:extLst>
                    <c:strCache>
                      <c:ptCount val="1"/>
                      <c:pt idx="0">
                        <c:v>HCB Capacity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lang="en-US" sz="900" b="0" i="0" u="none" strike="noStrike" kern="1200" baseline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WaiverCountsfromMWMADashboard!$B$19:$S$19</c15:sqref>
                        </c15:formulaRef>
                      </c:ext>
                    </c:extLst>
                    <c:numCache>
                      <c:formatCode>mmm\-yy</c:formatCode>
                      <c:ptCount val="18"/>
                      <c:pt idx="0">
                        <c:v>45658</c:v>
                      </c:pt>
                      <c:pt idx="1">
                        <c:v>45689</c:v>
                      </c:pt>
                      <c:pt idx="2">
                        <c:v>45717</c:v>
                      </c:pt>
                      <c:pt idx="3">
                        <c:v>45748</c:v>
                      </c:pt>
                      <c:pt idx="4">
                        <c:v>45778</c:v>
                      </c:pt>
                      <c:pt idx="5">
                        <c:v>45809</c:v>
                      </c:pt>
                      <c:pt idx="6">
                        <c:v>45839</c:v>
                      </c:pt>
                      <c:pt idx="7">
                        <c:v>45870</c:v>
                      </c:pt>
                      <c:pt idx="8">
                        <c:v>45901</c:v>
                      </c:pt>
                      <c:pt idx="9">
                        <c:v>45931</c:v>
                      </c:pt>
                      <c:pt idx="10">
                        <c:v>45962</c:v>
                      </c:pt>
                      <c:pt idx="11">
                        <c:v>45992</c:v>
                      </c:pt>
                      <c:pt idx="12">
                        <c:v>46023</c:v>
                      </c:pt>
                      <c:pt idx="13">
                        <c:v>46054</c:v>
                      </c:pt>
                      <c:pt idx="14">
                        <c:v>46082</c:v>
                      </c:pt>
                      <c:pt idx="15">
                        <c:v>46113</c:v>
                      </c:pt>
                      <c:pt idx="16">
                        <c:v>46143</c:v>
                      </c:pt>
                      <c:pt idx="17">
                        <c:v>46174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WaiverCountsfromMWMADashboard!$B$20:$S$20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0">
                        <c:v>17300</c:v>
                      </c:pt>
                      <c:pt idx="1">
                        <c:v>17300</c:v>
                      </c:pt>
                      <c:pt idx="2">
                        <c:v>17300</c:v>
                      </c:pt>
                      <c:pt idx="3">
                        <c:v>17300</c:v>
                      </c:pt>
                      <c:pt idx="4">
                        <c:v>17300</c:v>
                      </c:pt>
                      <c:pt idx="5">
                        <c:v>17300</c:v>
                      </c:pt>
                      <c:pt idx="6">
                        <c:v>17800</c:v>
                      </c:pt>
                      <c:pt idx="7">
                        <c:v>17800</c:v>
                      </c:pt>
                      <c:pt idx="8">
                        <c:v>17800</c:v>
                      </c:pt>
                      <c:pt idx="9">
                        <c:v>17800</c:v>
                      </c:pt>
                      <c:pt idx="10">
                        <c:v>17800</c:v>
                      </c:pt>
                      <c:pt idx="11">
                        <c:v>17800</c:v>
                      </c:pt>
                      <c:pt idx="12">
                        <c:v>17800</c:v>
                      </c:pt>
                      <c:pt idx="13">
                        <c:v>17800</c:v>
                      </c:pt>
                      <c:pt idx="14">
                        <c:v>17800</c:v>
                      </c:pt>
                      <c:pt idx="15">
                        <c:v>17800</c:v>
                      </c:pt>
                      <c:pt idx="16">
                        <c:v>17800</c:v>
                      </c:pt>
                      <c:pt idx="17">
                        <c:v>17800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4-5049-4BD8-8D63-E42AD7928A4B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WaiverCountsfromMWMADashboard!$A$21</c15:sqref>
                        </c15:formulaRef>
                      </c:ext>
                    </c:extLst>
                    <c:strCache>
                      <c:ptCount val="1"/>
                      <c:pt idx="0">
                        <c:v>HCB Filled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lang="en-US" sz="900" b="0" i="0" u="none" strike="noStrike" kern="1200" baseline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WaiverCountsfromMWMADashboard!$B$19:$S$19</c15:sqref>
                        </c15:formulaRef>
                      </c:ext>
                    </c:extLst>
                    <c:numCache>
                      <c:formatCode>mmm\-yy</c:formatCode>
                      <c:ptCount val="18"/>
                      <c:pt idx="0">
                        <c:v>45658</c:v>
                      </c:pt>
                      <c:pt idx="1">
                        <c:v>45689</c:v>
                      </c:pt>
                      <c:pt idx="2">
                        <c:v>45717</c:v>
                      </c:pt>
                      <c:pt idx="3">
                        <c:v>45748</c:v>
                      </c:pt>
                      <c:pt idx="4">
                        <c:v>45778</c:v>
                      </c:pt>
                      <c:pt idx="5">
                        <c:v>45809</c:v>
                      </c:pt>
                      <c:pt idx="6">
                        <c:v>45839</c:v>
                      </c:pt>
                      <c:pt idx="7">
                        <c:v>45870</c:v>
                      </c:pt>
                      <c:pt idx="8">
                        <c:v>45901</c:v>
                      </c:pt>
                      <c:pt idx="9">
                        <c:v>45931</c:v>
                      </c:pt>
                      <c:pt idx="10">
                        <c:v>45962</c:v>
                      </c:pt>
                      <c:pt idx="11">
                        <c:v>45992</c:v>
                      </c:pt>
                      <c:pt idx="12">
                        <c:v>46023</c:v>
                      </c:pt>
                      <c:pt idx="13">
                        <c:v>46054</c:v>
                      </c:pt>
                      <c:pt idx="14">
                        <c:v>46082</c:v>
                      </c:pt>
                      <c:pt idx="15">
                        <c:v>46113</c:v>
                      </c:pt>
                      <c:pt idx="16">
                        <c:v>46143</c:v>
                      </c:pt>
                      <c:pt idx="17">
                        <c:v>46174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WaiverCountsfromMWMADashboard!$B$21:$S$21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0">
                        <c:v>15976</c:v>
                      </c:pt>
                      <c:pt idx="1">
                        <c:v>16069</c:v>
                      </c:pt>
                      <c:pt idx="2">
                        <c:v>16053</c:v>
                      </c:pt>
                      <c:pt idx="3">
                        <c:v>16008</c:v>
                      </c:pt>
                      <c:pt idx="4">
                        <c:v>15942</c:v>
                      </c:pt>
                      <c:pt idx="5">
                        <c:v>15882</c:v>
                      </c:pt>
                      <c:pt idx="6">
                        <c:v>15837</c:v>
                      </c:pt>
                      <c:pt idx="7">
                        <c:v>16039</c:v>
                      </c:pt>
                      <c:pt idx="8">
                        <c:v>16204</c:v>
                      </c:pt>
                      <c:pt idx="9">
                        <c:v>16335</c:v>
                      </c:pt>
                      <c:pt idx="10">
                        <c:v>16501</c:v>
                      </c:pt>
                      <c:pt idx="11">
                        <c:v>16629</c:v>
                      </c:pt>
                      <c:pt idx="12">
                        <c:v>16709</c:v>
                      </c:pt>
                      <c:pt idx="13">
                        <c:v>16798</c:v>
                      </c:pt>
                      <c:pt idx="14">
                        <c:v>16783</c:v>
                      </c:pt>
                      <c:pt idx="15">
                        <c:v>16674</c:v>
                      </c:pt>
                      <c:pt idx="16">
                        <c:v>16621</c:v>
                      </c:pt>
                      <c:pt idx="17">
                        <c:v>16584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5049-4BD8-8D63-E42AD7928A4B}"/>
                  </c:ext>
                </c:extLst>
              </c15:ser>
            </c15:filteredBarSeries>
          </c:ext>
        </c:extLst>
      </c:bar3DChart>
      <c:dateAx>
        <c:axId val="461289360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888064"/>
        <c:crosses val="autoZero"/>
        <c:auto val="1"/>
        <c:lblOffset val="100"/>
        <c:baseTimeUnit val="months"/>
      </c:dateAx>
      <c:valAx>
        <c:axId val="155888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1289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>
          <a:lumMod val="15000"/>
          <a:lumOff val="85000"/>
        </a:schemeClr>
      </a:solidFill>
    </a:ln>
    <a:effectLst/>
  </c:spPr>
  <c:txPr>
    <a:bodyPr/>
    <a:lstStyle/>
    <a:p>
      <a:pPr>
        <a:defRPr lang="en-US" sz="900" b="0" i="0" u="none" strike="noStrike" kern="1200" baseline="0">
          <a:solidFill>
            <a:schemeClr val="tx2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1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/>
              <a:t>CHILD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1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2"/>
          <c:order val="2"/>
          <c:tx>
            <c:strRef>
              <c:f>WaiverCountsfromMWMADashboard!$A$16</c:f>
              <c:strCache>
                <c:ptCount val="1"/>
                <c:pt idx="0">
                  <c:v>CHILD Reserved (started 01012026)</c:v>
                </c:pt>
              </c:strCache>
            </c:strRef>
          </c:tx>
          <c:spPr>
            <a:gradFill>
              <a:gsLst>
                <a:gs pos="0">
                  <a:srgbClr val="E1DD27"/>
                </a:gs>
                <a:gs pos="100000">
                  <a:srgbClr val="E1DD27">
                    <a:lumMod val="50000"/>
                    <a:lumOff val="50000"/>
                  </a:srgbClr>
                </a:gs>
              </a:gsLst>
              <a:lin ang="5400000" scaled="1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WaiverCountsfromMWMADashboard!$N$13:$S$13</c:f>
              <c:numCache>
                <c:formatCode>mmm\-yy</c:formatCode>
                <c:ptCount val="6"/>
                <c:pt idx="0">
                  <c:v>46023</c:v>
                </c:pt>
                <c:pt idx="1">
                  <c:v>46054</c:v>
                </c:pt>
                <c:pt idx="2">
                  <c:v>46082</c:v>
                </c:pt>
                <c:pt idx="3">
                  <c:v>46113</c:v>
                </c:pt>
                <c:pt idx="4">
                  <c:v>46143</c:v>
                </c:pt>
                <c:pt idx="5">
                  <c:v>46174</c:v>
                </c:pt>
              </c:numCache>
              <c:extLst/>
            </c:numRef>
          </c:cat>
          <c:val>
            <c:numRef>
              <c:f>WaiverCountsfromMWMADashboard!$N$16:$S$16</c:f>
              <c:numCache>
                <c:formatCode>General</c:formatCode>
                <c:ptCount val="6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3</c:v>
                </c:pt>
                <c:pt idx="5">
                  <c:v>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74F6-4C71-AB4D-7207F566B77A}"/>
            </c:ext>
          </c:extLst>
        </c:ser>
        <c:ser>
          <c:idx val="3"/>
          <c:order val="3"/>
          <c:tx>
            <c:strRef>
              <c:f>WaiverCountsfromMWMADashboard!$A$17</c:f>
              <c:strCache>
                <c:ptCount val="1"/>
                <c:pt idx="0">
                  <c:v>CHILD Vacated (started 01012026)</c:v>
                </c:pt>
              </c:strCache>
            </c:strRef>
          </c:tx>
          <c:spPr>
            <a:gradFill>
              <a:gsLst>
                <a:gs pos="0">
                  <a:schemeClr val="tx2">
                    <a:lumMod val="75000"/>
                    <a:lumOff val="25000"/>
                  </a:schemeClr>
                </a:gs>
                <a:gs pos="100000">
                  <a:schemeClr val="tx2">
                    <a:lumMod val="50000"/>
                    <a:lumOff val="50000"/>
                  </a:schemeClr>
                </a:gs>
              </a:gsLst>
              <a:lin ang="5400000" scaled="1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7986704653371322E-3"/>
                  <c:y val="-1.2967725232572088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F6-4C71-AB4D-7207F566B77A}"/>
                </c:ext>
              </c:extLst>
            </c:dLbl>
            <c:dLbl>
              <c:idx val="1"/>
              <c:layout>
                <c:manualLayout>
                  <c:x val="3.7986704653369925E-3"/>
                  <c:y val="-1.2967725232572088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4F6-4C71-AB4D-7207F566B77A}"/>
                </c:ext>
              </c:extLst>
            </c:dLbl>
            <c:dLbl>
              <c:idx val="2"/>
              <c:layout>
                <c:manualLayout>
                  <c:x val="3.7986704653371322E-3"/>
                  <c:y val="-1.2967725232572088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4F6-4C71-AB4D-7207F566B77A}"/>
                </c:ext>
              </c:extLst>
            </c:dLbl>
            <c:dLbl>
              <c:idx val="3"/>
              <c:layout>
                <c:manualLayout>
                  <c:x val="3.7986704653369925E-3"/>
                  <c:y val="-1.2967725232572088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4F6-4C71-AB4D-7207F566B77A}"/>
                </c:ext>
              </c:extLst>
            </c:dLbl>
            <c:dLbl>
              <c:idx val="4"/>
              <c:layout>
                <c:manualLayout>
                  <c:x val="3.798670465337132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4F6-4C71-AB4D-7207F566B77A}"/>
                </c:ext>
              </c:extLst>
            </c:dLbl>
            <c:dLbl>
              <c:idx val="5"/>
              <c:layout>
                <c:manualLayout>
                  <c:x val="3.798670465336992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4F6-4C71-AB4D-7207F566B7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WaiverCountsfromMWMADashboard!$N$13:$S$13</c:f>
              <c:numCache>
                <c:formatCode>mmm\-yy</c:formatCode>
                <c:ptCount val="6"/>
                <c:pt idx="0">
                  <c:v>46023</c:v>
                </c:pt>
                <c:pt idx="1">
                  <c:v>46054</c:v>
                </c:pt>
                <c:pt idx="2">
                  <c:v>46082</c:v>
                </c:pt>
                <c:pt idx="3">
                  <c:v>46113</c:v>
                </c:pt>
                <c:pt idx="4">
                  <c:v>46143</c:v>
                </c:pt>
                <c:pt idx="5">
                  <c:v>46174</c:v>
                </c:pt>
              </c:numCache>
              <c:extLst/>
            </c:numRef>
          </c:cat>
          <c:val>
            <c:numRef>
              <c:f>WaiverCountsfromMWMADashboard!$N$17:$S$17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7-74F6-4C71-AB4D-7207F566B77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61289360"/>
        <c:axId val="155888064"/>
        <c:axId val="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WaiverCountsfromMWMADashboard!$A$14</c15:sqref>
                        </c15:formulaRef>
                      </c:ext>
                    </c:extLst>
                    <c:strCache>
                      <c:ptCount val="1"/>
                      <c:pt idx="0">
                        <c:v>CHILD Capacity (started 01012026)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lang="en-US" sz="900" b="0" i="0" u="none" strike="noStrike" kern="1200" baseline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WaiverCountsfromMWMADashboard!$N$13:$S$13</c15:sqref>
                        </c15:formulaRef>
                      </c:ext>
                    </c:extLst>
                    <c:numCache>
                      <c:formatCode>mmm\-yy</c:formatCode>
                      <c:ptCount val="6"/>
                      <c:pt idx="0">
                        <c:v>46023</c:v>
                      </c:pt>
                      <c:pt idx="1">
                        <c:v>46054</c:v>
                      </c:pt>
                      <c:pt idx="2">
                        <c:v>46082</c:v>
                      </c:pt>
                      <c:pt idx="3">
                        <c:v>46113</c:v>
                      </c:pt>
                      <c:pt idx="4">
                        <c:v>46143</c:v>
                      </c:pt>
                      <c:pt idx="5">
                        <c:v>46174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WaiverCountsfromMWMADashboard!$N$14:$S$14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100</c:v>
                      </c:pt>
                      <c:pt idx="1">
                        <c:v>100</c:v>
                      </c:pt>
                      <c:pt idx="2">
                        <c:v>100</c:v>
                      </c:pt>
                      <c:pt idx="3">
                        <c:v>100</c:v>
                      </c:pt>
                      <c:pt idx="4">
                        <c:v>100</c:v>
                      </c:pt>
                      <c:pt idx="5">
                        <c:v>100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8-74F6-4C71-AB4D-7207F566B77A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WaiverCountsfromMWMADashboard!$A$15</c15:sqref>
                        </c15:formulaRef>
                      </c:ext>
                    </c:extLst>
                    <c:strCache>
                      <c:ptCount val="1"/>
                      <c:pt idx="0">
                        <c:v>CHILD Filled (started 01012026)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lang="en-US" sz="900" b="0" i="0" u="none" strike="noStrike" kern="1200" baseline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WaiverCountsfromMWMADashboard!$N$13:$S$13</c15:sqref>
                        </c15:formulaRef>
                      </c:ext>
                    </c:extLst>
                    <c:numCache>
                      <c:formatCode>mmm\-yy</c:formatCode>
                      <c:ptCount val="6"/>
                      <c:pt idx="0">
                        <c:v>46023</c:v>
                      </c:pt>
                      <c:pt idx="1">
                        <c:v>46054</c:v>
                      </c:pt>
                      <c:pt idx="2">
                        <c:v>46082</c:v>
                      </c:pt>
                      <c:pt idx="3">
                        <c:v>46113</c:v>
                      </c:pt>
                      <c:pt idx="4">
                        <c:v>46143</c:v>
                      </c:pt>
                      <c:pt idx="5">
                        <c:v>46174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WaiverCountsfromMWMADashboard!$N$15:$S$15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</c:v>
                      </c:pt>
                      <c:pt idx="1">
                        <c:v>3</c:v>
                      </c:pt>
                      <c:pt idx="2">
                        <c:v>5</c:v>
                      </c:pt>
                      <c:pt idx="3">
                        <c:v>12</c:v>
                      </c:pt>
                      <c:pt idx="4">
                        <c:v>14</c:v>
                      </c:pt>
                      <c:pt idx="5">
                        <c:v>18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74F6-4C71-AB4D-7207F566B77A}"/>
                  </c:ext>
                </c:extLst>
              </c15:ser>
            </c15:filteredBarSeries>
          </c:ext>
        </c:extLst>
      </c:bar3DChart>
      <c:dateAx>
        <c:axId val="461289360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888064"/>
        <c:crosses val="autoZero"/>
        <c:auto val="1"/>
        <c:lblOffset val="100"/>
        <c:baseTimeUnit val="months"/>
      </c:dateAx>
      <c:valAx>
        <c:axId val="155888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1289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bg1">
          <a:lumMod val="85000"/>
        </a:schemeClr>
      </a:solidFill>
    </a:ln>
    <a:effectLst/>
  </c:spPr>
  <c:txPr>
    <a:bodyPr/>
    <a:lstStyle/>
    <a:p>
      <a:pPr>
        <a:defRPr lang="en-US" sz="900" b="0" i="0" u="none" strike="noStrike" kern="1200" baseline="0">
          <a:solidFill>
            <a:schemeClr val="tx2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1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/>
              <a:t>MPW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2"/>
          <c:order val="2"/>
          <c:tx>
            <c:strRef>
              <c:f>WaiverCountsfromMWMADashboard!$A$34</c:f>
              <c:strCache>
                <c:ptCount val="1"/>
                <c:pt idx="0">
                  <c:v>MPW Reserved</c:v>
                </c:pt>
              </c:strCache>
            </c:strRef>
          </c:tx>
          <c:spPr>
            <a:gradFill>
              <a:gsLst>
                <a:gs pos="0">
                  <a:srgbClr val="E1DD27"/>
                </a:gs>
                <a:gs pos="100000">
                  <a:srgbClr val="E1DD27">
                    <a:lumMod val="50000"/>
                    <a:lumOff val="50000"/>
                  </a:srgbClr>
                </a:gs>
              </a:gsLst>
              <a:lin ang="5400000" scaled="1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WaiverCountsfromMWMADashboard!$B$31:$S$31</c:f>
              <c:numCache>
                <c:formatCode>mmm\-yy</c:formatCode>
                <c:ptCount val="18"/>
                <c:pt idx="0">
                  <c:v>45658</c:v>
                </c:pt>
                <c:pt idx="1">
                  <c:v>45689</c:v>
                </c:pt>
                <c:pt idx="2">
                  <c:v>45717</c:v>
                </c:pt>
                <c:pt idx="3">
                  <c:v>45748</c:v>
                </c:pt>
                <c:pt idx="4">
                  <c:v>45778</c:v>
                </c:pt>
                <c:pt idx="5">
                  <c:v>45809</c:v>
                </c:pt>
                <c:pt idx="6">
                  <c:v>45839</c:v>
                </c:pt>
                <c:pt idx="7">
                  <c:v>45870</c:v>
                </c:pt>
                <c:pt idx="8">
                  <c:v>45901</c:v>
                </c:pt>
                <c:pt idx="9">
                  <c:v>45931</c:v>
                </c:pt>
                <c:pt idx="10">
                  <c:v>45962</c:v>
                </c:pt>
                <c:pt idx="11">
                  <c:v>45992</c:v>
                </c:pt>
                <c:pt idx="12">
                  <c:v>46023</c:v>
                </c:pt>
                <c:pt idx="13">
                  <c:v>46054</c:v>
                </c:pt>
                <c:pt idx="14">
                  <c:v>46082</c:v>
                </c:pt>
                <c:pt idx="15">
                  <c:v>46113</c:v>
                </c:pt>
                <c:pt idx="16">
                  <c:v>46143</c:v>
                </c:pt>
                <c:pt idx="17">
                  <c:v>46174</c:v>
                </c:pt>
              </c:numCache>
            </c:numRef>
          </c:cat>
          <c:val>
            <c:numRef>
              <c:f>WaiverCountsfromMWMADashboard!$B$34:$S$34</c:f>
              <c:numCache>
                <c:formatCode>General</c:formatCode>
                <c:ptCount val="18"/>
                <c:pt idx="0">
                  <c:v>592</c:v>
                </c:pt>
                <c:pt idx="1">
                  <c:v>592</c:v>
                </c:pt>
                <c:pt idx="2">
                  <c:v>579</c:v>
                </c:pt>
                <c:pt idx="3">
                  <c:v>615</c:v>
                </c:pt>
                <c:pt idx="4">
                  <c:v>672</c:v>
                </c:pt>
                <c:pt idx="5">
                  <c:v>725</c:v>
                </c:pt>
                <c:pt idx="6">
                  <c:v>240</c:v>
                </c:pt>
                <c:pt idx="7">
                  <c:v>282</c:v>
                </c:pt>
                <c:pt idx="8">
                  <c:v>316</c:v>
                </c:pt>
                <c:pt idx="9">
                  <c:v>424</c:v>
                </c:pt>
                <c:pt idx="10">
                  <c:v>506</c:v>
                </c:pt>
                <c:pt idx="11">
                  <c:v>455</c:v>
                </c:pt>
                <c:pt idx="12">
                  <c:v>582</c:v>
                </c:pt>
                <c:pt idx="13">
                  <c:v>723</c:v>
                </c:pt>
                <c:pt idx="14">
                  <c:v>816</c:v>
                </c:pt>
                <c:pt idx="15">
                  <c:v>819</c:v>
                </c:pt>
                <c:pt idx="16">
                  <c:v>797</c:v>
                </c:pt>
                <c:pt idx="17">
                  <c:v>803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83-4261-B197-F6B446150A9A}"/>
            </c:ext>
          </c:extLst>
        </c:ser>
        <c:ser>
          <c:idx val="3"/>
          <c:order val="3"/>
          <c:tx>
            <c:strRef>
              <c:f>WaiverCountsfromMWMADashboard!$A$35</c:f>
              <c:strCache>
                <c:ptCount val="1"/>
                <c:pt idx="0">
                  <c:v>MPW Vacated</c:v>
                </c:pt>
              </c:strCache>
            </c:strRef>
          </c:tx>
          <c:spPr>
            <a:gradFill>
              <a:gsLst>
                <a:gs pos="0">
                  <a:schemeClr val="tx2">
                    <a:lumMod val="100000"/>
                  </a:schemeClr>
                </a:gs>
                <a:gs pos="100000">
                  <a:schemeClr val="tx2">
                    <a:lumMod val="50000"/>
                    <a:lumOff val="50000"/>
                  </a:schemeClr>
                </a:gs>
              </a:gsLst>
              <a:lin ang="5400000" scaled="1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18288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WaiverCountsfromMWMADashboard!$B$31:$S$31</c:f>
              <c:numCache>
                <c:formatCode>mmm\-yy</c:formatCode>
                <c:ptCount val="18"/>
                <c:pt idx="0">
                  <c:v>45658</c:v>
                </c:pt>
                <c:pt idx="1">
                  <c:v>45689</c:v>
                </c:pt>
                <c:pt idx="2">
                  <c:v>45717</c:v>
                </c:pt>
                <c:pt idx="3">
                  <c:v>45748</c:v>
                </c:pt>
                <c:pt idx="4">
                  <c:v>45778</c:v>
                </c:pt>
                <c:pt idx="5">
                  <c:v>45809</c:v>
                </c:pt>
                <c:pt idx="6">
                  <c:v>45839</c:v>
                </c:pt>
                <c:pt idx="7">
                  <c:v>45870</c:v>
                </c:pt>
                <c:pt idx="8">
                  <c:v>45901</c:v>
                </c:pt>
                <c:pt idx="9">
                  <c:v>45931</c:v>
                </c:pt>
                <c:pt idx="10">
                  <c:v>45962</c:v>
                </c:pt>
                <c:pt idx="11">
                  <c:v>45992</c:v>
                </c:pt>
                <c:pt idx="12">
                  <c:v>46023</c:v>
                </c:pt>
                <c:pt idx="13">
                  <c:v>46054</c:v>
                </c:pt>
                <c:pt idx="14">
                  <c:v>46082</c:v>
                </c:pt>
                <c:pt idx="15">
                  <c:v>46113</c:v>
                </c:pt>
                <c:pt idx="16">
                  <c:v>46143</c:v>
                </c:pt>
                <c:pt idx="17">
                  <c:v>46174</c:v>
                </c:pt>
              </c:numCache>
            </c:numRef>
          </c:cat>
          <c:val>
            <c:numRef>
              <c:f>WaiverCountsfromMWMADashboard!$B$35:$S$35</c:f>
              <c:numCache>
                <c:formatCode>General</c:formatCode>
                <c:ptCount val="18"/>
                <c:pt idx="0">
                  <c:v>203</c:v>
                </c:pt>
                <c:pt idx="1">
                  <c:v>225</c:v>
                </c:pt>
                <c:pt idx="2">
                  <c:v>245</c:v>
                </c:pt>
                <c:pt idx="3">
                  <c:v>0</c:v>
                </c:pt>
                <c:pt idx="4">
                  <c:v>0</c:v>
                </c:pt>
                <c:pt idx="5">
                  <c:v>26</c:v>
                </c:pt>
                <c:pt idx="6">
                  <c:v>34</c:v>
                </c:pt>
                <c:pt idx="7">
                  <c:v>68</c:v>
                </c:pt>
                <c:pt idx="8">
                  <c:v>90</c:v>
                </c:pt>
                <c:pt idx="9">
                  <c:v>127</c:v>
                </c:pt>
                <c:pt idx="10">
                  <c:v>144</c:v>
                </c:pt>
                <c:pt idx="11">
                  <c:v>177</c:v>
                </c:pt>
                <c:pt idx="12">
                  <c:v>197</c:v>
                </c:pt>
                <c:pt idx="13">
                  <c:v>225</c:v>
                </c:pt>
                <c:pt idx="14">
                  <c:v>254</c:v>
                </c:pt>
                <c:pt idx="15">
                  <c:v>0</c:v>
                </c:pt>
                <c:pt idx="16">
                  <c:v>0</c:v>
                </c:pt>
                <c:pt idx="17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83-4261-B197-F6B446150A9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61289360"/>
        <c:axId val="155888064"/>
        <c:axId val="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WaiverCountsfromMWMADashboard!$A$32</c15:sqref>
                        </c15:formulaRef>
                      </c:ext>
                    </c:extLst>
                    <c:strCache>
                      <c:ptCount val="1"/>
                      <c:pt idx="0">
                        <c:v>MPW Capacity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lang="en-US" sz="900" b="0" i="0" u="none" strike="noStrike" kern="1200" baseline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WaiverCountsfromMWMADashboard!$B$31:$S$31</c15:sqref>
                        </c15:formulaRef>
                      </c:ext>
                    </c:extLst>
                    <c:numCache>
                      <c:formatCode>mmm\-yy</c:formatCode>
                      <c:ptCount val="18"/>
                      <c:pt idx="0">
                        <c:v>45658</c:v>
                      </c:pt>
                      <c:pt idx="1">
                        <c:v>45689</c:v>
                      </c:pt>
                      <c:pt idx="2">
                        <c:v>45717</c:v>
                      </c:pt>
                      <c:pt idx="3">
                        <c:v>45748</c:v>
                      </c:pt>
                      <c:pt idx="4">
                        <c:v>45778</c:v>
                      </c:pt>
                      <c:pt idx="5">
                        <c:v>45809</c:v>
                      </c:pt>
                      <c:pt idx="6">
                        <c:v>45839</c:v>
                      </c:pt>
                      <c:pt idx="7">
                        <c:v>45870</c:v>
                      </c:pt>
                      <c:pt idx="8">
                        <c:v>45901</c:v>
                      </c:pt>
                      <c:pt idx="9">
                        <c:v>45931</c:v>
                      </c:pt>
                      <c:pt idx="10">
                        <c:v>45962</c:v>
                      </c:pt>
                      <c:pt idx="11">
                        <c:v>45992</c:v>
                      </c:pt>
                      <c:pt idx="12">
                        <c:v>46023</c:v>
                      </c:pt>
                      <c:pt idx="13">
                        <c:v>46054</c:v>
                      </c:pt>
                      <c:pt idx="14">
                        <c:v>46082</c:v>
                      </c:pt>
                      <c:pt idx="15">
                        <c:v>46113</c:v>
                      </c:pt>
                      <c:pt idx="16">
                        <c:v>46143</c:v>
                      </c:pt>
                      <c:pt idx="17">
                        <c:v>46174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WaiverCountsfromMWMADashboard!$B$32:$S$32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0">
                        <c:v>10850</c:v>
                      </c:pt>
                      <c:pt idx="1">
                        <c:v>10850</c:v>
                      </c:pt>
                      <c:pt idx="2">
                        <c:v>10850</c:v>
                      </c:pt>
                      <c:pt idx="3">
                        <c:v>10850</c:v>
                      </c:pt>
                      <c:pt idx="4">
                        <c:v>10850</c:v>
                      </c:pt>
                      <c:pt idx="5">
                        <c:v>10850</c:v>
                      </c:pt>
                      <c:pt idx="6">
                        <c:v>11350</c:v>
                      </c:pt>
                      <c:pt idx="7">
                        <c:v>11350</c:v>
                      </c:pt>
                      <c:pt idx="8">
                        <c:v>11350</c:v>
                      </c:pt>
                      <c:pt idx="9">
                        <c:v>11350</c:v>
                      </c:pt>
                      <c:pt idx="10">
                        <c:v>11350</c:v>
                      </c:pt>
                      <c:pt idx="11">
                        <c:v>11350</c:v>
                      </c:pt>
                      <c:pt idx="12">
                        <c:v>11350</c:v>
                      </c:pt>
                      <c:pt idx="13">
                        <c:v>11350</c:v>
                      </c:pt>
                      <c:pt idx="14">
                        <c:v>11350</c:v>
                      </c:pt>
                      <c:pt idx="15">
                        <c:v>11350</c:v>
                      </c:pt>
                      <c:pt idx="16">
                        <c:v>11350</c:v>
                      </c:pt>
                      <c:pt idx="17">
                        <c:v>11350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D083-4261-B197-F6B446150A9A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WaiverCountsfromMWMADashboard!$A$33</c15:sqref>
                        </c15:formulaRef>
                      </c:ext>
                    </c:extLst>
                    <c:strCache>
                      <c:ptCount val="1"/>
                      <c:pt idx="0">
                        <c:v>MPW Filled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lang="en-US" sz="900" b="0" i="0" u="none" strike="noStrike" kern="1200" baseline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WaiverCountsfromMWMADashboard!$B$31:$S$31</c15:sqref>
                        </c15:formulaRef>
                      </c:ext>
                    </c:extLst>
                    <c:numCache>
                      <c:formatCode>mmm\-yy</c:formatCode>
                      <c:ptCount val="18"/>
                      <c:pt idx="0">
                        <c:v>45658</c:v>
                      </c:pt>
                      <c:pt idx="1">
                        <c:v>45689</c:v>
                      </c:pt>
                      <c:pt idx="2">
                        <c:v>45717</c:v>
                      </c:pt>
                      <c:pt idx="3">
                        <c:v>45748</c:v>
                      </c:pt>
                      <c:pt idx="4">
                        <c:v>45778</c:v>
                      </c:pt>
                      <c:pt idx="5">
                        <c:v>45809</c:v>
                      </c:pt>
                      <c:pt idx="6">
                        <c:v>45839</c:v>
                      </c:pt>
                      <c:pt idx="7">
                        <c:v>45870</c:v>
                      </c:pt>
                      <c:pt idx="8">
                        <c:v>45901</c:v>
                      </c:pt>
                      <c:pt idx="9">
                        <c:v>45931</c:v>
                      </c:pt>
                      <c:pt idx="10">
                        <c:v>45962</c:v>
                      </c:pt>
                      <c:pt idx="11">
                        <c:v>45992</c:v>
                      </c:pt>
                      <c:pt idx="12">
                        <c:v>46023</c:v>
                      </c:pt>
                      <c:pt idx="13">
                        <c:v>46054</c:v>
                      </c:pt>
                      <c:pt idx="14">
                        <c:v>46082</c:v>
                      </c:pt>
                      <c:pt idx="15">
                        <c:v>46113</c:v>
                      </c:pt>
                      <c:pt idx="16">
                        <c:v>46143</c:v>
                      </c:pt>
                      <c:pt idx="17">
                        <c:v>46174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WaiverCountsfromMWMADashboard!$B$33:$S$33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0">
                        <c:v>9977</c:v>
                      </c:pt>
                      <c:pt idx="1">
                        <c:v>9971</c:v>
                      </c:pt>
                      <c:pt idx="2">
                        <c:v>9968</c:v>
                      </c:pt>
                      <c:pt idx="3">
                        <c:v>9941</c:v>
                      </c:pt>
                      <c:pt idx="4">
                        <c:v>9943</c:v>
                      </c:pt>
                      <c:pt idx="5">
                        <c:v>9945</c:v>
                      </c:pt>
                      <c:pt idx="6">
                        <c:v>9968</c:v>
                      </c:pt>
                      <c:pt idx="7">
                        <c:v>9977</c:v>
                      </c:pt>
                      <c:pt idx="8">
                        <c:v>9996</c:v>
                      </c:pt>
                      <c:pt idx="9">
                        <c:v>9999</c:v>
                      </c:pt>
                      <c:pt idx="10">
                        <c:v>10039</c:v>
                      </c:pt>
                      <c:pt idx="11">
                        <c:v>10044</c:v>
                      </c:pt>
                      <c:pt idx="12">
                        <c:v>10057</c:v>
                      </c:pt>
                      <c:pt idx="13">
                        <c:v>10083</c:v>
                      </c:pt>
                      <c:pt idx="14">
                        <c:v>10159</c:v>
                      </c:pt>
                      <c:pt idx="15">
                        <c:v>10213</c:v>
                      </c:pt>
                      <c:pt idx="16">
                        <c:v>10269</c:v>
                      </c:pt>
                      <c:pt idx="17">
                        <c:v>10297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D083-4261-B197-F6B446150A9A}"/>
                  </c:ext>
                </c:extLst>
              </c15:ser>
            </c15:filteredBarSeries>
          </c:ext>
        </c:extLst>
      </c:bar3DChart>
      <c:dateAx>
        <c:axId val="461289360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888064"/>
        <c:crosses val="autoZero"/>
        <c:auto val="1"/>
        <c:lblOffset val="100"/>
        <c:baseTimeUnit val="months"/>
      </c:dateAx>
      <c:valAx>
        <c:axId val="155888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1289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 sz="900" b="0" i="0" u="none" strike="noStrike" kern="1200" baseline="0">
          <a:solidFill>
            <a:schemeClr val="tx2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1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/>
              <a:t>SCL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2"/>
          <c:order val="2"/>
          <c:tx>
            <c:strRef>
              <c:f>WaiverCountsfromMWMADashboard!$A$40</c:f>
              <c:strCache>
                <c:ptCount val="1"/>
                <c:pt idx="0">
                  <c:v>SCL Reserved</c:v>
                </c:pt>
              </c:strCache>
            </c:strRef>
          </c:tx>
          <c:spPr>
            <a:gradFill>
              <a:gsLst>
                <a:gs pos="0">
                  <a:srgbClr val="E1DD27">
                    <a:lumMod val="100000"/>
                  </a:srgbClr>
                </a:gs>
                <a:gs pos="100000">
                  <a:srgbClr val="E1DD27">
                    <a:lumMod val="50000"/>
                    <a:lumOff val="50000"/>
                  </a:srgbClr>
                </a:gs>
              </a:gsLst>
              <a:lin ang="5400000" scaled="1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WaiverCountsfromMWMADashboard!$B$37:$S$37</c:f>
              <c:numCache>
                <c:formatCode>mmm\-yy</c:formatCode>
                <c:ptCount val="18"/>
                <c:pt idx="0">
                  <c:v>45658</c:v>
                </c:pt>
                <c:pt idx="1">
                  <c:v>45689</c:v>
                </c:pt>
                <c:pt idx="2">
                  <c:v>45717</c:v>
                </c:pt>
                <c:pt idx="3">
                  <c:v>45748</c:v>
                </c:pt>
                <c:pt idx="4">
                  <c:v>45778</c:v>
                </c:pt>
                <c:pt idx="5">
                  <c:v>45809</c:v>
                </c:pt>
                <c:pt idx="6">
                  <c:v>45839</c:v>
                </c:pt>
                <c:pt idx="7">
                  <c:v>45870</c:v>
                </c:pt>
                <c:pt idx="8">
                  <c:v>45901</c:v>
                </c:pt>
                <c:pt idx="9">
                  <c:v>45931</c:v>
                </c:pt>
                <c:pt idx="10">
                  <c:v>45962</c:v>
                </c:pt>
                <c:pt idx="11">
                  <c:v>45992</c:v>
                </c:pt>
                <c:pt idx="12">
                  <c:v>46023</c:v>
                </c:pt>
                <c:pt idx="13">
                  <c:v>46054</c:v>
                </c:pt>
                <c:pt idx="14">
                  <c:v>46082</c:v>
                </c:pt>
                <c:pt idx="15">
                  <c:v>46113</c:v>
                </c:pt>
                <c:pt idx="16">
                  <c:v>46143</c:v>
                </c:pt>
                <c:pt idx="17">
                  <c:v>46174</c:v>
                </c:pt>
              </c:numCache>
            </c:numRef>
          </c:cat>
          <c:val>
            <c:numRef>
              <c:f>WaiverCountsfromMWMADashboard!$B$40:$S$40</c:f>
              <c:numCache>
                <c:formatCode>General</c:formatCode>
                <c:ptCount val="18"/>
                <c:pt idx="0">
                  <c:v>84</c:v>
                </c:pt>
                <c:pt idx="1">
                  <c:v>60</c:v>
                </c:pt>
                <c:pt idx="2">
                  <c:v>48</c:v>
                </c:pt>
                <c:pt idx="3">
                  <c:v>45</c:v>
                </c:pt>
                <c:pt idx="4">
                  <c:v>41</c:v>
                </c:pt>
                <c:pt idx="5">
                  <c:v>43</c:v>
                </c:pt>
                <c:pt idx="6">
                  <c:v>44</c:v>
                </c:pt>
                <c:pt idx="7">
                  <c:v>44</c:v>
                </c:pt>
                <c:pt idx="8">
                  <c:v>61</c:v>
                </c:pt>
                <c:pt idx="9">
                  <c:v>64</c:v>
                </c:pt>
                <c:pt idx="10">
                  <c:v>54</c:v>
                </c:pt>
                <c:pt idx="11">
                  <c:v>62</c:v>
                </c:pt>
                <c:pt idx="12">
                  <c:v>80</c:v>
                </c:pt>
                <c:pt idx="13">
                  <c:v>69</c:v>
                </c:pt>
                <c:pt idx="14">
                  <c:v>69</c:v>
                </c:pt>
                <c:pt idx="15">
                  <c:v>54</c:v>
                </c:pt>
                <c:pt idx="16">
                  <c:v>52</c:v>
                </c:pt>
                <c:pt idx="17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BD-4D91-A914-42DDE2A4B47F}"/>
            </c:ext>
          </c:extLst>
        </c:ser>
        <c:ser>
          <c:idx val="3"/>
          <c:order val="3"/>
          <c:tx>
            <c:strRef>
              <c:f>WaiverCountsfromMWMADashboard!$A$41</c:f>
              <c:strCache>
                <c:ptCount val="1"/>
                <c:pt idx="0">
                  <c:v>SCL Vacated</c:v>
                </c:pt>
              </c:strCache>
            </c:strRef>
          </c:tx>
          <c:spPr>
            <a:gradFill>
              <a:gsLst>
                <a:gs pos="0">
                  <a:schemeClr val="tx2">
                    <a:lumMod val="100000"/>
                  </a:schemeClr>
                </a:gs>
                <a:gs pos="100000">
                  <a:schemeClr val="tx2">
                    <a:lumMod val="50000"/>
                    <a:lumOff val="50000"/>
                  </a:schemeClr>
                </a:gs>
              </a:gsLst>
              <a:lin ang="5400000" scaled="1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128016" tIns="0" rIns="0" bIns="9144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WaiverCountsfromMWMADashboard!$B$37:$S$37</c:f>
              <c:numCache>
                <c:formatCode>mmm\-yy</c:formatCode>
                <c:ptCount val="18"/>
                <c:pt idx="0">
                  <c:v>45658</c:v>
                </c:pt>
                <c:pt idx="1">
                  <c:v>45689</c:v>
                </c:pt>
                <c:pt idx="2">
                  <c:v>45717</c:v>
                </c:pt>
                <c:pt idx="3">
                  <c:v>45748</c:v>
                </c:pt>
                <c:pt idx="4">
                  <c:v>45778</c:v>
                </c:pt>
                <c:pt idx="5">
                  <c:v>45809</c:v>
                </c:pt>
                <c:pt idx="6">
                  <c:v>45839</c:v>
                </c:pt>
                <c:pt idx="7">
                  <c:v>45870</c:v>
                </c:pt>
                <c:pt idx="8">
                  <c:v>45901</c:v>
                </c:pt>
                <c:pt idx="9">
                  <c:v>45931</c:v>
                </c:pt>
                <c:pt idx="10">
                  <c:v>45962</c:v>
                </c:pt>
                <c:pt idx="11">
                  <c:v>45992</c:v>
                </c:pt>
                <c:pt idx="12">
                  <c:v>46023</c:v>
                </c:pt>
                <c:pt idx="13">
                  <c:v>46054</c:v>
                </c:pt>
                <c:pt idx="14">
                  <c:v>46082</c:v>
                </c:pt>
                <c:pt idx="15">
                  <c:v>46113</c:v>
                </c:pt>
                <c:pt idx="16">
                  <c:v>46143</c:v>
                </c:pt>
                <c:pt idx="17">
                  <c:v>46174</c:v>
                </c:pt>
              </c:numCache>
            </c:numRef>
          </c:cat>
          <c:val>
            <c:numRef>
              <c:f>WaiverCountsfromMWMADashboard!$B$41:$S$41</c:f>
              <c:numCache>
                <c:formatCode>General</c:formatCode>
                <c:ptCount val="18"/>
                <c:pt idx="0">
                  <c:v>46</c:v>
                </c:pt>
                <c:pt idx="1">
                  <c:v>52</c:v>
                </c:pt>
                <c:pt idx="2">
                  <c:v>62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9</c:v>
                </c:pt>
                <c:pt idx="7">
                  <c:v>11</c:v>
                </c:pt>
                <c:pt idx="8">
                  <c:v>17</c:v>
                </c:pt>
                <c:pt idx="9">
                  <c:v>25</c:v>
                </c:pt>
                <c:pt idx="10">
                  <c:v>29</c:v>
                </c:pt>
                <c:pt idx="11">
                  <c:v>41</c:v>
                </c:pt>
                <c:pt idx="12">
                  <c:v>55</c:v>
                </c:pt>
                <c:pt idx="13">
                  <c:v>65</c:v>
                </c:pt>
                <c:pt idx="14">
                  <c:v>76</c:v>
                </c:pt>
                <c:pt idx="15">
                  <c:v>89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BD-4D91-A914-42DDE2A4B47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61289360"/>
        <c:axId val="155888064"/>
        <c:axId val="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WaiverCountsfromMWMADashboard!$A$38</c15:sqref>
                        </c15:formulaRef>
                      </c:ext>
                    </c:extLst>
                    <c:strCache>
                      <c:ptCount val="1"/>
                      <c:pt idx="0">
                        <c:v>SCL Capacity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lang="en-US" sz="900" b="0" i="0" u="none" strike="noStrike" kern="1200" baseline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WaiverCountsfromMWMADashboard!$B$37:$S$37</c15:sqref>
                        </c15:formulaRef>
                      </c:ext>
                    </c:extLst>
                    <c:numCache>
                      <c:formatCode>mmm\-yy</c:formatCode>
                      <c:ptCount val="18"/>
                      <c:pt idx="0">
                        <c:v>45658</c:v>
                      </c:pt>
                      <c:pt idx="1">
                        <c:v>45689</c:v>
                      </c:pt>
                      <c:pt idx="2">
                        <c:v>45717</c:v>
                      </c:pt>
                      <c:pt idx="3">
                        <c:v>45748</c:v>
                      </c:pt>
                      <c:pt idx="4">
                        <c:v>45778</c:v>
                      </c:pt>
                      <c:pt idx="5">
                        <c:v>45809</c:v>
                      </c:pt>
                      <c:pt idx="6">
                        <c:v>45839</c:v>
                      </c:pt>
                      <c:pt idx="7">
                        <c:v>45870</c:v>
                      </c:pt>
                      <c:pt idx="8">
                        <c:v>45901</c:v>
                      </c:pt>
                      <c:pt idx="9">
                        <c:v>45931</c:v>
                      </c:pt>
                      <c:pt idx="10">
                        <c:v>45962</c:v>
                      </c:pt>
                      <c:pt idx="11">
                        <c:v>45992</c:v>
                      </c:pt>
                      <c:pt idx="12">
                        <c:v>46023</c:v>
                      </c:pt>
                      <c:pt idx="13">
                        <c:v>46054</c:v>
                      </c:pt>
                      <c:pt idx="14">
                        <c:v>46082</c:v>
                      </c:pt>
                      <c:pt idx="15">
                        <c:v>46113</c:v>
                      </c:pt>
                      <c:pt idx="16">
                        <c:v>46143</c:v>
                      </c:pt>
                      <c:pt idx="17">
                        <c:v>46174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WaiverCountsfromMWMADashboard!$B$38:$S$38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0">
                        <c:v>5166</c:v>
                      </c:pt>
                      <c:pt idx="1">
                        <c:v>5166</c:v>
                      </c:pt>
                      <c:pt idx="2">
                        <c:v>5166</c:v>
                      </c:pt>
                      <c:pt idx="3">
                        <c:v>5166</c:v>
                      </c:pt>
                      <c:pt idx="4">
                        <c:v>5166</c:v>
                      </c:pt>
                      <c:pt idx="5">
                        <c:v>5166</c:v>
                      </c:pt>
                      <c:pt idx="6">
                        <c:v>5416</c:v>
                      </c:pt>
                      <c:pt idx="7">
                        <c:v>5416</c:v>
                      </c:pt>
                      <c:pt idx="8">
                        <c:v>5416</c:v>
                      </c:pt>
                      <c:pt idx="9">
                        <c:v>5416</c:v>
                      </c:pt>
                      <c:pt idx="10">
                        <c:v>5416</c:v>
                      </c:pt>
                      <c:pt idx="11">
                        <c:v>5416</c:v>
                      </c:pt>
                      <c:pt idx="12">
                        <c:v>5416</c:v>
                      </c:pt>
                      <c:pt idx="13">
                        <c:v>5416</c:v>
                      </c:pt>
                      <c:pt idx="14">
                        <c:v>5416</c:v>
                      </c:pt>
                      <c:pt idx="15">
                        <c:v>5416</c:v>
                      </c:pt>
                      <c:pt idx="16">
                        <c:v>5416</c:v>
                      </c:pt>
                      <c:pt idx="17">
                        <c:v>5416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74BD-4D91-A914-42DDE2A4B47F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WaiverCountsfromMWMADashboard!$A$39</c15:sqref>
                        </c15:formulaRef>
                      </c:ext>
                    </c:extLst>
                    <c:strCache>
                      <c:ptCount val="1"/>
                      <c:pt idx="0">
                        <c:v>SCL Filled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lang="en-US" sz="900" b="0" i="0" u="none" strike="noStrike" kern="1200" baseline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WaiverCountsfromMWMADashboard!$B$37:$S$37</c15:sqref>
                        </c15:formulaRef>
                      </c:ext>
                    </c:extLst>
                    <c:numCache>
                      <c:formatCode>mmm\-yy</c:formatCode>
                      <c:ptCount val="18"/>
                      <c:pt idx="0">
                        <c:v>45658</c:v>
                      </c:pt>
                      <c:pt idx="1">
                        <c:v>45689</c:v>
                      </c:pt>
                      <c:pt idx="2">
                        <c:v>45717</c:v>
                      </c:pt>
                      <c:pt idx="3">
                        <c:v>45748</c:v>
                      </c:pt>
                      <c:pt idx="4">
                        <c:v>45778</c:v>
                      </c:pt>
                      <c:pt idx="5">
                        <c:v>45809</c:v>
                      </c:pt>
                      <c:pt idx="6">
                        <c:v>45839</c:v>
                      </c:pt>
                      <c:pt idx="7">
                        <c:v>45870</c:v>
                      </c:pt>
                      <c:pt idx="8">
                        <c:v>45901</c:v>
                      </c:pt>
                      <c:pt idx="9">
                        <c:v>45931</c:v>
                      </c:pt>
                      <c:pt idx="10">
                        <c:v>45962</c:v>
                      </c:pt>
                      <c:pt idx="11">
                        <c:v>45992</c:v>
                      </c:pt>
                      <c:pt idx="12">
                        <c:v>46023</c:v>
                      </c:pt>
                      <c:pt idx="13">
                        <c:v>46054</c:v>
                      </c:pt>
                      <c:pt idx="14">
                        <c:v>46082</c:v>
                      </c:pt>
                      <c:pt idx="15">
                        <c:v>46113</c:v>
                      </c:pt>
                      <c:pt idx="16">
                        <c:v>46143</c:v>
                      </c:pt>
                      <c:pt idx="17">
                        <c:v>46174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WaiverCountsfromMWMADashboard!$B$39:$S$39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0">
                        <c:v>4903</c:v>
                      </c:pt>
                      <c:pt idx="1">
                        <c:v>4941</c:v>
                      </c:pt>
                      <c:pt idx="2">
                        <c:v>4958</c:v>
                      </c:pt>
                      <c:pt idx="3">
                        <c:v>4975</c:v>
                      </c:pt>
                      <c:pt idx="4">
                        <c:v>4989</c:v>
                      </c:pt>
                      <c:pt idx="5">
                        <c:v>4994</c:v>
                      </c:pt>
                      <c:pt idx="6">
                        <c:v>4997</c:v>
                      </c:pt>
                      <c:pt idx="7">
                        <c:v>5004</c:v>
                      </c:pt>
                      <c:pt idx="8">
                        <c:v>5012</c:v>
                      </c:pt>
                      <c:pt idx="9">
                        <c:v>5040</c:v>
                      </c:pt>
                      <c:pt idx="10">
                        <c:v>5060</c:v>
                      </c:pt>
                      <c:pt idx="11">
                        <c:v>5076</c:v>
                      </c:pt>
                      <c:pt idx="12">
                        <c:v>5075</c:v>
                      </c:pt>
                      <c:pt idx="13">
                        <c:v>5096</c:v>
                      </c:pt>
                      <c:pt idx="14">
                        <c:v>5122</c:v>
                      </c:pt>
                      <c:pt idx="15">
                        <c:v>5136</c:v>
                      </c:pt>
                      <c:pt idx="16">
                        <c:v>5154</c:v>
                      </c:pt>
                      <c:pt idx="17">
                        <c:v>5173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74BD-4D91-A914-42DDE2A4B47F}"/>
                  </c:ext>
                </c:extLst>
              </c15:ser>
            </c15:filteredBarSeries>
          </c:ext>
        </c:extLst>
      </c:bar3DChart>
      <c:dateAx>
        <c:axId val="461289360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888064"/>
        <c:crosses val="autoZero"/>
        <c:auto val="1"/>
        <c:lblOffset val="100"/>
        <c:baseTimeUnit val="months"/>
      </c:dateAx>
      <c:valAx>
        <c:axId val="155888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1289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 sz="900" b="0" i="0" u="none" strike="noStrike" kern="1200" baseline="0">
          <a:solidFill>
            <a:schemeClr val="tx2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[DrillDown-ChartADDCounty-Detailed  WAIVER COUNTIES.xlsx]ABI Acute!PivotTable2</c:name>
    <c:fmtId val="13"/>
  </c:pivotSource>
  <c:chart>
    <c:autoTitleDeleted val="1"/>
    <c:pivotFmts>
      <c:pivotFmt>
        <c:idx val="0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'ABI Acute'!$B$2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00386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'ABI Acute'!$A$3:$A$14</c:f>
              <c:strCache>
                <c:ptCount val="11"/>
                <c:pt idx="0">
                  <c:v>LAUREL</c:v>
                </c:pt>
                <c:pt idx="1">
                  <c:v>PULASKI</c:v>
                </c:pt>
                <c:pt idx="2">
                  <c:v>BULLITT</c:v>
                </c:pt>
                <c:pt idx="3">
                  <c:v>SCOTT</c:v>
                </c:pt>
                <c:pt idx="4">
                  <c:v>FRANKLIN</c:v>
                </c:pt>
                <c:pt idx="5">
                  <c:v>NELSON</c:v>
                </c:pt>
                <c:pt idx="6">
                  <c:v>TAYLOR</c:v>
                </c:pt>
                <c:pt idx="7">
                  <c:v>MCCRACKEN</c:v>
                </c:pt>
                <c:pt idx="8">
                  <c:v>BOYD</c:v>
                </c:pt>
                <c:pt idx="9">
                  <c:v>FAYETTE</c:v>
                </c:pt>
                <c:pt idx="10">
                  <c:v>JEFFERSON</c:v>
                </c:pt>
              </c:strCache>
            </c:strRef>
          </c:cat>
          <c:val>
            <c:numRef>
              <c:f>'ABI Acute'!$B$3:$B$14</c:f>
              <c:numCache>
                <c:formatCode>General</c:formatCode>
                <c:ptCount val="11"/>
                <c:pt idx="0">
                  <c:v>4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  <c:pt idx="5">
                  <c:v>8</c:v>
                </c:pt>
                <c:pt idx="6">
                  <c:v>11</c:v>
                </c:pt>
                <c:pt idx="7">
                  <c:v>20</c:v>
                </c:pt>
                <c:pt idx="8">
                  <c:v>24</c:v>
                </c:pt>
                <c:pt idx="9">
                  <c:v>42</c:v>
                </c:pt>
                <c:pt idx="10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C7-4D8A-818F-581B566913A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01645471"/>
        <c:axId val="401644511"/>
      </c:barChart>
      <c:catAx>
        <c:axId val="4016454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1644511"/>
        <c:crosses val="autoZero"/>
        <c:auto val="1"/>
        <c:lblAlgn val="ctr"/>
        <c:lblOffset val="100"/>
        <c:noMultiLvlLbl val="0"/>
      </c:catAx>
      <c:valAx>
        <c:axId val="40164451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1645471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>
          <a:lumMod val="15000"/>
          <a:lumOff val="85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pivotSource>
    <c:name>[DrillDown-ChartADDCounty-Detailed  WAIVER COUNTIES.xlsx]HCB!PivotTable3</c:name>
    <c:fmtId val="5"/>
  </c:pivotSource>
  <c:chart>
    <c:autoTitleDeleted val="1"/>
    <c:pivotFmts>
      <c:pivotFmt>
        <c:idx val="0"/>
        <c:spPr>
          <a:solidFill>
            <a:schemeClr val="accent4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4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4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HCB!$B$2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HCB!$A$3:$A$13</c:f>
              <c:strCache>
                <c:ptCount val="10"/>
                <c:pt idx="0">
                  <c:v>PIKE</c:v>
                </c:pt>
                <c:pt idx="1">
                  <c:v>MADISON</c:v>
                </c:pt>
                <c:pt idx="2">
                  <c:v>BOONE</c:v>
                </c:pt>
                <c:pt idx="3">
                  <c:v>FLOYD</c:v>
                </c:pt>
                <c:pt idx="4">
                  <c:v>KENTON</c:v>
                </c:pt>
                <c:pt idx="5">
                  <c:v>PULASKI</c:v>
                </c:pt>
                <c:pt idx="6">
                  <c:v>DAVIESS</c:v>
                </c:pt>
                <c:pt idx="7">
                  <c:v>WARREN</c:v>
                </c:pt>
                <c:pt idx="8">
                  <c:v>FAYETTE</c:v>
                </c:pt>
                <c:pt idx="9">
                  <c:v>JEFFERSON</c:v>
                </c:pt>
              </c:strCache>
            </c:strRef>
          </c:cat>
          <c:val>
            <c:numRef>
              <c:f>HCB!$B$3:$B$13</c:f>
              <c:numCache>
                <c:formatCode>General</c:formatCode>
                <c:ptCount val="10"/>
                <c:pt idx="0">
                  <c:v>254</c:v>
                </c:pt>
                <c:pt idx="1">
                  <c:v>258</c:v>
                </c:pt>
                <c:pt idx="2">
                  <c:v>274</c:v>
                </c:pt>
                <c:pt idx="3">
                  <c:v>289</c:v>
                </c:pt>
                <c:pt idx="4">
                  <c:v>291</c:v>
                </c:pt>
                <c:pt idx="5">
                  <c:v>301</c:v>
                </c:pt>
                <c:pt idx="6">
                  <c:v>561</c:v>
                </c:pt>
                <c:pt idx="7">
                  <c:v>777</c:v>
                </c:pt>
                <c:pt idx="8">
                  <c:v>1011</c:v>
                </c:pt>
                <c:pt idx="9">
                  <c:v>4206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97-49A0-B89B-ECE203A2305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2097247"/>
        <c:axId val="12099167"/>
      </c:barChart>
      <c:catAx>
        <c:axId val="1209724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99167"/>
        <c:crosses val="autoZero"/>
        <c:auto val="1"/>
        <c:lblAlgn val="ctr"/>
        <c:lblOffset val="100"/>
        <c:noMultiLvlLbl val="0"/>
      </c:catAx>
      <c:valAx>
        <c:axId val="12099167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20972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>
          <a:lumMod val="15000"/>
          <a:lumOff val="85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509536307961505"/>
          <c:y val="7.4245939675174011E-2"/>
          <c:w val="0.80523797025371824"/>
          <c:h val="0.8416785720810420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Sheet1!$B$1:$B$10</c:f>
              <c:strCache>
                <c:ptCount val="10"/>
                <c:pt idx="0">
                  <c:v>NICHOLAS</c:v>
                </c:pt>
                <c:pt idx="1">
                  <c:v>MADISON</c:v>
                </c:pt>
                <c:pt idx="2">
                  <c:v>LAWRENCE</c:v>
                </c:pt>
                <c:pt idx="3">
                  <c:v>KENTON</c:v>
                </c:pt>
                <c:pt idx="4">
                  <c:v>JEFFERSON</c:v>
                </c:pt>
                <c:pt idx="5">
                  <c:v>DAVIESS</c:v>
                </c:pt>
                <c:pt idx="6">
                  <c:v>CLINTON</c:v>
                </c:pt>
                <c:pt idx="7">
                  <c:v>CAMPBELL</c:v>
                </c:pt>
                <c:pt idx="8">
                  <c:v>BOONE</c:v>
                </c:pt>
                <c:pt idx="9">
                  <c:v>FAYETTE</c:v>
                </c:pt>
              </c:strCache>
            </c:strRef>
          </c:cat>
          <c:val>
            <c:numRef>
              <c:f>Sheet1!$C$1:$C$10</c:f>
              <c:numCache>
                <c:formatCode>General</c:formatCode>
                <c:ptCount val="1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2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DA-47CE-9075-CD24BE006A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025432352"/>
        <c:axId val="1025430912"/>
      </c:barChart>
      <c:catAx>
        <c:axId val="10254323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25430912"/>
        <c:crosses val="autoZero"/>
        <c:auto val="1"/>
        <c:lblAlgn val="ctr"/>
        <c:lblOffset val="100"/>
        <c:noMultiLvlLbl val="0"/>
      </c:catAx>
      <c:valAx>
        <c:axId val="10254309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25432352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bg1">
          <a:lumMod val="85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[DrillDown-ChartADDCounty-Detailed  WAIVER COUNTIES.xlsx]MPW!PivotTable6</c:name>
    <c:fmtId val="6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MPW!$B$2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ACC08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MPW!$A$3:$A$13</c:f>
              <c:strCache>
                <c:ptCount val="10"/>
                <c:pt idx="0">
                  <c:v>WHITLEY</c:v>
                </c:pt>
                <c:pt idx="1">
                  <c:v>MADISON</c:v>
                </c:pt>
                <c:pt idx="2">
                  <c:v>BOONE</c:v>
                </c:pt>
                <c:pt idx="3">
                  <c:v>LAUREL</c:v>
                </c:pt>
                <c:pt idx="4">
                  <c:v>KENTON</c:v>
                </c:pt>
                <c:pt idx="5">
                  <c:v>DAVIESS</c:v>
                </c:pt>
                <c:pt idx="6">
                  <c:v>WARREN</c:v>
                </c:pt>
                <c:pt idx="7">
                  <c:v>HARDIN</c:v>
                </c:pt>
                <c:pt idx="8">
                  <c:v>FAYETTE</c:v>
                </c:pt>
                <c:pt idx="9">
                  <c:v>JEFFERSON</c:v>
                </c:pt>
              </c:strCache>
            </c:strRef>
          </c:cat>
          <c:val>
            <c:numRef>
              <c:f>MPW!$B$3:$B$13</c:f>
              <c:numCache>
                <c:formatCode>General</c:formatCode>
                <c:ptCount val="10"/>
                <c:pt idx="0">
                  <c:v>218</c:v>
                </c:pt>
                <c:pt idx="1">
                  <c:v>219</c:v>
                </c:pt>
                <c:pt idx="2">
                  <c:v>223</c:v>
                </c:pt>
                <c:pt idx="3">
                  <c:v>250</c:v>
                </c:pt>
                <c:pt idx="4">
                  <c:v>261</c:v>
                </c:pt>
                <c:pt idx="5">
                  <c:v>343</c:v>
                </c:pt>
                <c:pt idx="6">
                  <c:v>352</c:v>
                </c:pt>
                <c:pt idx="7">
                  <c:v>364</c:v>
                </c:pt>
                <c:pt idx="8">
                  <c:v>543</c:v>
                </c:pt>
                <c:pt idx="9">
                  <c:v>1793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EE-4431-9CFE-0393DB8ED84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20976703"/>
        <c:axId val="220979103"/>
      </c:barChart>
      <c:catAx>
        <c:axId val="22097670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0979103"/>
        <c:crosses val="autoZero"/>
        <c:auto val="1"/>
        <c:lblAlgn val="ctr"/>
        <c:lblOffset val="100"/>
        <c:noMultiLvlLbl val="0"/>
      </c:catAx>
      <c:valAx>
        <c:axId val="22097910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09767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>
          <a:lumMod val="15000"/>
          <a:lumOff val="85000"/>
        </a:schemeClr>
      </a:solidFill>
    </a:ln>
    <a:effectLst/>
  </c:spPr>
  <c:txPr>
    <a:bodyPr/>
    <a:lstStyle/>
    <a:p>
      <a:pPr>
        <a:defRPr sz="1050"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[DrillDown-ChartADDCounty-Detailed  WAIVER COUNTIES.xlsx]SCL!PivotTable7</c:name>
    <c:fmtId val="3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SCL!$B$2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ACC08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SCL!$A$3:$A$13</c:f>
              <c:strCache>
                <c:ptCount val="10"/>
                <c:pt idx="0">
                  <c:v>KENTON</c:v>
                </c:pt>
                <c:pt idx="1">
                  <c:v>MADISON</c:v>
                </c:pt>
                <c:pt idx="2">
                  <c:v>BOONE</c:v>
                </c:pt>
                <c:pt idx="3">
                  <c:v>LAUREL</c:v>
                </c:pt>
                <c:pt idx="4">
                  <c:v>DAVIESS</c:v>
                </c:pt>
                <c:pt idx="5">
                  <c:v>PERRY</c:v>
                </c:pt>
                <c:pt idx="6">
                  <c:v>WARREN</c:v>
                </c:pt>
                <c:pt idx="7">
                  <c:v>FAYETTE</c:v>
                </c:pt>
                <c:pt idx="8">
                  <c:v>PULASKI</c:v>
                </c:pt>
                <c:pt idx="9">
                  <c:v>JEFFERSON</c:v>
                </c:pt>
              </c:strCache>
            </c:strRef>
          </c:cat>
          <c:val>
            <c:numRef>
              <c:f>SCL!$B$3:$B$13</c:f>
              <c:numCache>
                <c:formatCode>General</c:formatCode>
                <c:ptCount val="10"/>
                <c:pt idx="0">
                  <c:v>103</c:v>
                </c:pt>
                <c:pt idx="1">
                  <c:v>113</c:v>
                </c:pt>
                <c:pt idx="2">
                  <c:v>117</c:v>
                </c:pt>
                <c:pt idx="3">
                  <c:v>134</c:v>
                </c:pt>
                <c:pt idx="4">
                  <c:v>160</c:v>
                </c:pt>
                <c:pt idx="5">
                  <c:v>183</c:v>
                </c:pt>
                <c:pt idx="6">
                  <c:v>227</c:v>
                </c:pt>
                <c:pt idx="7">
                  <c:v>347</c:v>
                </c:pt>
                <c:pt idx="8">
                  <c:v>464</c:v>
                </c:pt>
                <c:pt idx="9">
                  <c:v>900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0A-4CB9-89FB-76C1D62E19A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676325631"/>
        <c:axId val="676325151"/>
      </c:barChart>
      <c:catAx>
        <c:axId val="676325631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6325151"/>
        <c:crosses val="autoZero"/>
        <c:auto val="1"/>
        <c:lblAlgn val="ctr"/>
        <c:lblOffset val="100"/>
        <c:noMultiLvlLbl val="0"/>
      </c:catAx>
      <c:valAx>
        <c:axId val="67632515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63256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>
          <a:lumMod val="15000"/>
          <a:lumOff val="85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pivotSource>
    <c:name>[DrillDown-ChartADDCounty-Detailed  WAIVER COUNTIES.xlsx]CHILD!PivotTable4</c:name>
    <c:fmtId val="-1"/>
  </c:pivotSource>
  <c:chart>
    <c:autoTitleDeleted val="1"/>
    <c:pivotFmts>
      <c:pivotFmt>
        <c:idx val="0"/>
        <c:spPr>
          <a:solidFill>
            <a:schemeClr val="accent4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4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4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CHILD!$B$2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BEBB3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CHILD!$A$3:$A$17</c:f>
              <c:strCache>
                <c:ptCount val="14"/>
                <c:pt idx="0">
                  <c:v>HARDIN</c:v>
                </c:pt>
                <c:pt idx="1">
                  <c:v>WARREN</c:v>
                </c:pt>
                <c:pt idx="2">
                  <c:v>SCOTT</c:v>
                </c:pt>
                <c:pt idx="3">
                  <c:v>CAMPBELL</c:v>
                </c:pt>
                <c:pt idx="4">
                  <c:v>DAVIESS</c:v>
                </c:pt>
                <c:pt idx="5">
                  <c:v>MADISON</c:v>
                </c:pt>
                <c:pt idx="6">
                  <c:v>GRAYSON</c:v>
                </c:pt>
                <c:pt idx="7">
                  <c:v>MARION</c:v>
                </c:pt>
                <c:pt idx="8">
                  <c:v>GRAVES</c:v>
                </c:pt>
                <c:pt idx="9">
                  <c:v>MCCRACKEN</c:v>
                </c:pt>
                <c:pt idx="10">
                  <c:v>CLARK</c:v>
                </c:pt>
                <c:pt idx="11">
                  <c:v>PULASKI</c:v>
                </c:pt>
                <c:pt idx="12">
                  <c:v>BULLITT</c:v>
                </c:pt>
                <c:pt idx="13">
                  <c:v>JEFFERSON</c:v>
                </c:pt>
              </c:strCache>
            </c:strRef>
          </c:cat>
          <c:val>
            <c:numRef>
              <c:f>CHILD!$B$3:$B$17</c:f>
              <c:numCache>
                <c:formatCode>General</c:formatCode>
                <c:ptCount val="1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2</c:v>
                </c:pt>
                <c:pt idx="1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38-4911-8DB1-5EF031F31B4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305028095"/>
        <c:axId val="305027135"/>
      </c:barChart>
      <c:catAx>
        <c:axId val="30502809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5027135"/>
        <c:crosses val="autoZero"/>
        <c:auto val="1"/>
        <c:lblAlgn val="ctr"/>
        <c:lblOffset val="100"/>
        <c:noMultiLvlLbl val="0"/>
      </c:catAx>
      <c:valAx>
        <c:axId val="30502713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50280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bg1">
          <a:lumMod val="85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ABI Acute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0858945501100351E-2"/>
          <c:y val="0.13061333135244887"/>
          <c:w val="0.92576167086446814"/>
          <c:h val="0.68226811271232601"/>
        </c:manualLayout>
      </c:layout>
      <c:bar3DChart>
        <c:barDir val="col"/>
        <c:grouping val="clustered"/>
        <c:varyColors val="0"/>
        <c:ser>
          <c:idx val="2"/>
          <c:order val="2"/>
          <c:tx>
            <c:strRef>
              <c:f>WaiverCountsfromMWMADashboard!$A$4</c:f>
              <c:strCache>
                <c:ptCount val="1"/>
                <c:pt idx="0">
                  <c:v>ABI Acute Reserved</c:v>
                </c:pt>
              </c:strCache>
            </c:strRef>
          </c:tx>
          <c:spPr>
            <a:gradFill flip="none" rotWithShape="1">
              <a:gsLst>
                <a:gs pos="0">
                  <a:srgbClr val="E1DD27"/>
                </a:gs>
                <a:gs pos="100000">
                  <a:srgbClr val="E1DD27">
                    <a:lumMod val="50000"/>
                    <a:lumOff val="50000"/>
                  </a:srgbClr>
                </a:gs>
              </a:gsLst>
              <a:lin ang="5400000" scaled="1"/>
              <a:tileRect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0626992561105207E-2"/>
                  <c:y val="0"/>
                </c:manualLayout>
              </c:layout>
              <c:tx>
                <c:rich>
                  <a:bodyPr/>
                  <a:lstStyle/>
                  <a:p>
                    <a:fld id="{6038C4B5-5AA9-4E35-978A-778FA2864B13}" type="VALUE">
                      <a:rPr lang="en-US"/>
                      <a:pPr/>
                      <a:t>[VALUE]</a:t>
                    </a:fld>
                    <a:r>
                      <a:rPr lang="en-US" dirty="0"/>
                      <a:t>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0227-4A28-BA70-574A4992F99D}"/>
                </c:ext>
              </c:extLst>
            </c:dLbl>
            <c:dLbl>
              <c:idx val="1"/>
              <c:layout>
                <c:manualLayout>
                  <c:x val="-8.501594048884186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227-4A28-BA70-574A4992F99D}"/>
                </c:ext>
              </c:extLst>
            </c:dLbl>
            <c:dLbl>
              <c:idx val="2"/>
              <c:layout>
                <c:manualLayout>
                  <c:x val="-1.275239107332626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227-4A28-BA70-574A4992F99D}"/>
                </c:ext>
              </c:extLst>
            </c:dLbl>
            <c:dLbl>
              <c:idx val="10"/>
              <c:layout>
                <c:manualLayout>
                  <c:x val="-8.5015940488840872E-3"/>
                  <c:y val="9.4339622641509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227-4A28-BA70-574A4992F99D}"/>
                </c:ext>
              </c:extLst>
            </c:dLbl>
            <c:dLbl>
              <c:idx val="11"/>
              <c:layout>
                <c:manualLayout>
                  <c:x val="-6.37619553666312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227-4A28-BA70-574A4992F99D}"/>
                </c:ext>
              </c:extLst>
            </c:dLbl>
            <c:dLbl>
              <c:idx val="12"/>
              <c:layout>
                <c:manualLayout>
                  <c:x val="-6.376195536663124E-3"/>
                  <c:y val="-5.765132562122260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227-4A28-BA70-574A4992F99D}"/>
                </c:ext>
              </c:extLst>
            </c:dLbl>
            <c:dLbl>
              <c:idx val="13"/>
              <c:layout>
                <c:manualLayout>
                  <c:x val="-6.376195536663124E-3"/>
                  <c:y val="-2.882566281061130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227-4A28-BA70-574A4992F99D}"/>
                </c:ext>
              </c:extLst>
            </c:dLbl>
            <c:dLbl>
              <c:idx val="14"/>
              <c:layout>
                <c:manualLayout>
                  <c:x val="-7.0516767351825882E-3"/>
                  <c:y val="9.43384456198164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227-4A28-BA70-574A4992F9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WaiverCountsfromMWMADashboard!$B$1:$S$1</c:f>
              <c:numCache>
                <c:formatCode>mmm\-yy</c:formatCode>
                <c:ptCount val="18"/>
                <c:pt idx="0">
                  <c:v>45658</c:v>
                </c:pt>
                <c:pt idx="1">
                  <c:v>45689</c:v>
                </c:pt>
                <c:pt idx="2">
                  <c:v>45717</c:v>
                </c:pt>
                <c:pt idx="3">
                  <c:v>45748</c:v>
                </c:pt>
                <c:pt idx="4">
                  <c:v>45778</c:v>
                </c:pt>
                <c:pt idx="5">
                  <c:v>45809</c:v>
                </c:pt>
                <c:pt idx="6">
                  <c:v>45839</c:v>
                </c:pt>
                <c:pt idx="7">
                  <c:v>45870</c:v>
                </c:pt>
                <c:pt idx="8">
                  <c:v>45901</c:v>
                </c:pt>
                <c:pt idx="9">
                  <c:v>45931</c:v>
                </c:pt>
                <c:pt idx="10">
                  <c:v>45962</c:v>
                </c:pt>
                <c:pt idx="11">
                  <c:v>45992</c:v>
                </c:pt>
                <c:pt idx="12">
                  <c:v>46023</c:v>
                </c:pt>
                <c:pt idx="13">
                  <c:v>46054</c:v>
                </c:pt>
                <c:pt idx="14">
                  <c:v>46082</c:v>
                </c:pt>
                <c:pt idx="15">
                  <c:v>46113</c:v>
                </c:pt>
                <c:pt idx="16">
                  <c:v>46143</c:v>
                </c:pt>
                <c:pt idx="17">
                  <c:v>46174</c:v>
                </c:pt>
              </c:numCache>
            </c:numRef>
          </c:cat>
          <c:val>
            <c:numRef>
              <c:f>WaiverCountsfromMWMADashboard!$B$4:$S$4</c:f>
              <c:numCache>
                <c:formatCode>General</c:formatCode>
                <c:ptCount val="18"/>
                <c:pt idx="0">
                  <c:v>20</c:v>
                </c:pt>
                <c:pt idx="1">
                  <c:v>19</c:v>
                </c:pt>
                <c:pt idx="2">
                  <c:v>16</c:v>
                </c:pt>
                <c:pt idx="3">
                  <c:v>16</c:v>
                </c:pt>
                <c:pt idx="4">
                  <c:v>19</c:v>
                </c:pt>
                <c:pt idx="5">
                  <c:v>20</c:v>
                </c:pt>
                <c:pt idx="6">
                  <c:v>22</c:v>
                </c:pt>
                <c:pt idx="7">
                  <c:v>23</c:v>
                </c:pt>
                <c:pt idx="8">
                  <c:v>27</c:v>
                </c:pt>
                <c:pt idx="9">
                  <c:v>19</c:v>
                </c:pt>
                <c:pt idx="10">
                  <c:v>17</c:v>
                </c:pt>
                <c:pt idx="11">
                  <c:v>22</c:v>
                </c:pt>
                <c:pt idx="12">
                  <c:v>22</c:v>
                </c:pt>
                <c:pt idx="13">
                  <c:v>27</c:v>
                </c:pt>
                <c:pt idx="14">
                  <c:v>33</c:v>
                </c:pt>
                <c:pt idx="15">
                  <c:v>19</c:v>
                </c:pt>
                <c:pt idx="16">
                  <c:v>18</c:v>
                </c:pt>
                <c:pt idx="17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227-4A28-BA70-574A4992F99D}"/>
            </c:ext>
          </c:extLst>
        </c:ser>
        <c:ser>
          <c:idx val="3"/>
          <c:order val="3"/>
          <c:tx>
            <c:strRef>
              <c:f>WaiverCountsfromMWMADashboard!$A$5</c:f>
              <c:strCache>
                <c:ptCount val="1"/>
                <c:pt idx="0">
                  <c:v>ABI Acute Vacated</c:v>
                </c:pt>
              </c:strCache>
            </c:strRef>
          </c:tx>
          <c:spPr>
            <a:gradFill>
              <a:gsLst>
                <a:gs pos="0">
                  <a:schemeClr val="tx2">
                    <a:lumMod val="100000"/>
                  </a:schemeClr>
                </a:gs>
                <a:gs pos="100000">
                  <a:schemeClr val="tx2">
                    <a:lumMod val="50000"/>
                    <a:lumOff val="50000"/>
                  </a:schemeClr>
                </a:gs>
              </a:gsLst>
              <a:lin ang="5400000" scaled="1"/>
            </a:gradFill>
            <a:ln>
              <a:noFill/>
            </a:ln>
            <a:effectLst/>
            <a:sp3d/>
          </c:spPr>
          <c:invertIfNegative val="0"/>
          <c:dLbls>
            <c:dLbl>
              <c:idx val="3"/>
              <c:layout>
                <c:manualLayout>
                  <c:x val="5.7007125890736346E-3"/>
                  <c:y val="-1.291064539761798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227-4A28-BA70-574A4992F99D}"/>
                </c:ext>
              </c:extLst>
            </c:dLbl>
            <c:dLbl>
              <c:idx val="4"/>
              <c:layout>
                <c:manualLayout>
                  <c:x val="3.8004750593824228E-3"/>
                  <c:y val="7.042251568633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227-4A28-BA70-574A4992F99D}"/>
                </c:ext>
              </c:extLst>
            </c:dLbl>
            <c:dLbl>
              <c:idx val="5"/>
              <c:layout>
                <c:manualLayout>
                  <c:x val="5.70071258907356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227-4A28-BA70-574A4992F99D}"/>
                </c:ext>
              </c:extLst>
            </c:dLbl>
            <c:dLbl>
              <c:idx val="6"/>
              <c:layout>
                <c:manualLayout>
                  <c:x val="3.80047505938235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227-4A28-BA70-574A4992F99D}"/>
                </c:ext>
              </c:extLst>
            </c:dLbl>
            <c:dLbl>
              <c:idx val="7"/>
              <c:layout>
                <c:manualLayout>
                  <c:x val="8.501594048884087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227-4A28-BA70-574A4992F99D}"/>
                </c:ext>
              </c:extLst>
            </c:dLbl>
            <c:dLbl>
              <c:idx val="8"/>
              <c:layout>
                <c:manualLayout>
                  <c:x val="6.3761955366630468E-3"/>
                  <c:y val="-5.765132562122260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0227-4A28-BA70-574A4992F99D}"/>
                </c:ext>
              </c:extLst>
            </c:dLbl>
            <c:dLbl>
              <c:idx val="9"/>
              <c:layout>
                <c:manualLayout>
                  <c:x val="4.2507970244420046E-3"/>
                  <c:y val="3.14465408805031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227-4A28-BA70-574A4992F99D}"/>
                </c:ext>
              </c:extLst>
            </c:dLbl>
            <c:dLbl>
              <c:idx val="14"/>
              <c:layout>
                <c:manualLayout>
                  <c:x val="4.2507970244419274E-3"/>
                  <c:y val="9.433962264150929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0227-4A28-BA70-574A4992F99D}"/>
                </c:ext>
              </c:extLst>
            </c:dLbl>
            <c:dLbl>
              <c:idx val="15"/>
              <c:layout>
                <c:manualLayout>
                  <c:x val="3.8004750593822836E-3"/>
                  <c:y val="-1.291064539761798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0227-4A28-BA70-574A4992F99D}"/>
                </c:ext>
              </c:extLst>
            </c:dLbl>
            <c:dLbl>
              <c:idx val="16"/>
              <c:layout>
                <c:manualLayout>
                  <c:x val="3.800475059382283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0227-4A28-BA70-574A4992F99D}"/>
                </c:ext>
              </c:extLst>
            </c:dLbl>
            <c:dLbl>
              <c:idx val="17"/>
              <c:layout>
                <c:manualLayout>
                  <c:x val="3.8004750593824228E-3"/>
                  <c:y val="-1.291064539761798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0227-4A28-BA70-574A4992F9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WaiverCountsfromMWMADashboard!$B$1:$S$1</c:f>
              <c:numCache>
                <c:formatCode>mmm\-yy</c:formatCode>
                <c:ptCount val="18"/>
                <c:pt idx="0">
                  <c:v>45658</c:v>
                </c:pt>
                <c:pt idx="1">
                  <c:v>45689</c:v>
                </c:pt>
                <c:pt idx="2">
                  <c:v>45717</c:v>
                </c:pt>
                <c:pt idx="3">
                  <c:v>45748</c:v>
                </c:pt>
                <c:pt idx="4">
                  <c:v>45778</c:v>
                </c:pt>
                <c:pt idx="5">
                  <c:v>45809</c:v>
                </c:pt>
                <c:pt idx="6">
                  <c:v>45839</c:v>
                </c:pt>
                <c:pt idx="7">
                  <c:v>45870</c:v>
                </c:pt>
                <c:pt idx="8">
                  <c:v>45901</c:v>
                </c:pt>
                <c:pt idx="9">
                  <c:v>45931</c:v>
                </c:pt>
                <c:pt idx="10">
                  <c:v>45962</c:v>
                </c:pt>
                <c:pt idx="11">
                  <c:v>45992</c:v>
                </c:pt>
                <c:pt idx="12">
                  <c:v>46023</c:v>
                </c:pt>
                <c:pt idx="13">
                  <c:v>46054</c:v>
                </c:pt>
                <c:pt idx="14">
                  <c:v>46082</c:v>
                </c:pt>
                <c:pt idx="15">
                  <c:v>46113</c:v>
                </c:pt>
                <c:pt idx="16">
                  <c:v>46143</c:v>
                </c:pt>
                <c:pt idx="17">
                  <c:v>46174</c:v>
                </c:pt>
              </c:numCache>
            </c:numRef>
          </c:cat>
          <c:val>
            <c:numRef>
              <c:f>WaiverCountsfromMWMADashboard!$B$5:$S$5</c:f>
              <c:numCache>
                <c:formatCode>General</c:formatCode>
                <c:ptCount val="18"/>
                <c:pt idx="0">
                  <c:v>22</c:v>
                </c:pt>
                <c:pt idx="1">
                  <c:v>24</c:v>
                </c:pt>
                <c:pt idx="2">
                  <c:v>23</c:v>
                </c:pt>
                <c:pt idx="3">
                  <c:v>0</c:v>
                </c:pt>
                <c:pt idx="4">
                  <c:v>0</c:v>
                </c:pt>
                <c:pt idx="5">
                  <c:v>3</c:v>
                </c:pt>
                <c:pt idx="6">
                  <c:v>4</c:v>
                </c:pt>
                <c:pt idx="7">
                  <c:v>10</c:v>
                </c:pt>
                <c:pt idx="8">
                  <c:v>15</c:v>
                </c:pt>
                <c:pt idx="9">
                  <c:v>18</c:v>
                </c:pt>
                <c:pt idx="10">
                  <c:v>22</c:v>
                </c:pt>
                <c:pt idx="11">
                  <c:v>25</c:v>
                </c:pt>
                <c:pt idx="12">
                  <c:v>28</c:v>
                </c:pt>
                <c:pt idx="13">
                  <c:v>30</c:v>
                </c:pt>
                <c:pt idx="14">
                  <c:v>33</c:v>
                </c:pt>
                <c:pt idx="15">
                  <c:v>0</c:v>
                </c:pt>
                <c:pt idx="16">
                  <c:v>1</c:v>
                </c:pt>
                <c:pt idx="17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0227-4A28-BA70-574A4992F9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70171776"/>
        <c:axId val="270172256"/>
        <c:axId val="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WaiverCountsfromMWMADashboard!$A$2</c15:sqref>
                        </c15:formulaRef>
                      </c:ext>
                    </c:extLst>
                    <c:strCache>
                      <c:ptCount val="1"/>
                      <c:pt idx="0">
                        <c:v>ABI Acute Capacity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  <a:sp3d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WaiverCountsfromMWMADashboard!$B$1:$S$1</c15:sqref>
                        </c15:formulaRef>
                      </c:ext>
                    </c:extLst>
                    <c:numCache>
                      <c:formatCode>mmm\-yy</c:formatCode>
                      <c:ptCount val="18"/>
                      <c:pt idx="0">
                        <c:v>45658</c:v>
                      </c:pt>
                      <c:pt idx="1">
                        <c:v>45689</c:v>
                      </c:pt>
                      <c:pt idx="2">
                        <c:v>45717</c:v>
                      </c:pt>
                      <c:pt idx="3">
                        <c:v>45748</c:v>
                      </c:pt>
                      <c:pt idx="4">
                        <c:v>45778</c:v>
                      </c:pt>
                      <c:pt idx="5">
                        <c:v>45809</c:v>
                      </c:pt>
                      <c:pt idx="6">
                        <c:v>45839</c:v>
                      </c:pt>
                      <c:pt idx="7">
                        <c:v>45870</c:v>
                      </c:pt>
                      <c:pt idx="8">
                        <c:v>45901</c:v>
                      </c:pt>
                      <c:pt idx="9">
                        <c:v>45931</c:v>
                      </c:pt>
                      <c:pt idx="10">
                        <c:v>45962</c:v>
                      </c:pt>
                      <c:pt idx="11">
                        <c:v>45992</c:v>
                      </c:pt>
                      <c:pt idx="12">
                        <c:v>46023</c:v>
                      </c:pt>
                      <c:pt idx="13">
                        <c:v>46054</c:v>
                      </c:pt>
                      <c:pt idx="14">
                        <c:v>46082</c:v>
                      </c:pt>
                      <c:pt idx="15">
                        <c:v>46113</c:v>
                      </c:pt>
                      <c:pt idx="16">
                        <c:v>46143</c:v>
                      </c:pt>
                      <c:pt idx="17">
                        <c:v>46174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WaiverCountsfromMWMADashboard!$B$2:$S$2</c15:sqref>
                        </c15:formulaRef>
                      </c:ext>
                    </c:extLst>
                    <c:numCache>
                      <c:formatCode>0</c:formatCode>
                      <c:ptCount val="18"/>
                      <c:pt idx="0">
                        <c:v>383</c:v>
                      </c:pt>
                      <c:pt idx="1">
                        <c:v>383</c:v>
                      </c:pt>
                      <c:pt idx="2">
                        <c:v>383</c:v>
                      </c:pt>
                      <c:pt idx="3">
                        <c:v>383</c:v>
                      </c:pt>
                      <c:pt idx="4">
                        <c:v>383</c:v>
                      </c:pt>
                      <c:pt idx="5">
                        <c:v>383</c:v>
                      </c:pt>
                      <c:pt idx="6">
                        <c:v>383</c:v>
                      </c:pt>
                      <c:pt idx="7">
                        <c:v>383</c:v>
                      </c:pt>
                      <c:pt idx="8">
                        <c:v>383</c:v>
                      </c:pt>
                      <c:pt idx="9">
                        <c:v>383</c:v>
                      </c:pt>
                      <c:pt idx="10">
                        <c:v>383</c:v>
                      </c:pt>
                      <c:pt idx="11">
                        <c:v>383</c:v>
                      </c:pt>
                      <c:pt idx="12">
                        <c:v>383</c:v>
                      </c:pt>
                      <c:pt idx="13">
                        <c:v>383</c:v>
                      </c:pt>
                      <c:pt idx="14">
                        <c:v>383</c:v>
                      </c:pt>
                      <c:pt idx="15">
                        <c:v>383</c:v>
                      </c:pt>
                      <c:pt idx="16">
                        <c:v>383</c:v>
                      </c:pt>
                      <c:pt idx="17">
                        <c:v>383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5-0227-4A28-BA70-574A4992F99D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WaiverCountsfromMWMADashboard!$A$3</c15:sqref>
                        </c15:formulaRef>
                      </c:ext>
                    </c:extLst>
                    <c:strCache>
                      <c:ptCount val="1"/>
                      <c:pt idx="0">
                        <c:v>ABI Acute Filled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  <a:sp3d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WaiverCountsfromMWMADashboard!$B$1:$S$1</c15:sqref>
                        </c15:formulaRef>
                      </c:ext>
                    </c:extLst>
                    <c:numCache>
                      <c:formatCode>mmm\-yy</c:formatCode>
                      <c:ptCount val="18"/>
                      <c:pt idx="0">
                        <c:v>45658</c:v>
                      </c:pt>
                      <c:pt idx="1">
                        <c:v>45689</c:v>
                      </c:pt>
                      <c:pt idx="2">
                        <c:v>45717</c:v>
                      </c:pt>
                      <c:pt idx="3">
                        <c:v>45748</c:v>
                      </c:pt>
                      <c:pt idx="4">
                        <c:v>45778</c:v>
                      </c:pt>
                      <c:pt idx="5">
                        <c:v>45809</c:v>
                      </c:pt>
                      <c:pt idx="6">
                        <c:v>45839</c:v>
                      </c:pt>
                      <c:pt idx="7">
                        <c:v>45870</c:v>
                      </c:pt>
                      <c:pt idx="8">
                        <c:v>45901</c:v>
                      </c:pt>
                      <c:pt idx="9">
                        <c:v>45931</c:v>
                      </c:pt>
                      <c:pt idx="10">
                        <c:v>45962</c:v>
                      </c:pt>
                      <c:pt idx="11">
                        <c:v>45992</c:v>
                      </c:pt>
                      <c:pt idx="12">
                        <c:v>46023</c:v>
                      </c:pt>
                      <c:pt idx="13">
                        <c:v>46054</c:v>
                      </c:pt>
                      <c:pt idx="14">
                        <c:v>46082</c:v>
                      </c:pt>
                      <c:pt idx="15">
                        <c:v>46113</c:v>
                      </c:pt>
                      <c:pt idx="16">
                        <c:v>46143</c:v>
                      </c:pt>
                      <c:pt idx="17">
                        <c:v>46174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WaiverCountsfromMWMADashboard!$B$3:$S$3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0">
                        <c:v>256</c:v>
                      </c:pt>
                      <c:pt idx="1">
                        <c:v>257</c:v>
                      </c:pt>
                      <c:pt idx="2">
                        <c:v>265</c:v>
                      </c:pt>
                      <c:pt idx="3">
                        <c:v>268</c:v>
                      </c:pt>
                      <c:pt idx="4">
                        <c:v>271</c:v>
                      </c:pt>
                      <c:pt idx="5">
                        <c:v>269</c:v>
                      </c:pt>
                      <c:pt idx="6">
                        <c:v>271</c:v>
                      </c:pt>
                      <c:pt idx="7">
                        <c:v>268</c:v>
                      </c:pt>
                      <c:pt idx="8">
                        <c:v>267</c:v>
                      </c:pt>
                      <c:pt idx="9">
                        <c:v>271</c:v>
                      </c:pt>
                      <c:pt idx="10">
                        <c:v>272</c:v>
                      </c:pt>
                      <c:pt idx="11">
                        <c:v>270</c:v>
                      </c:pt>
                      <c:pt idx="12">
                        <c:v>271</c:v>
                      </c:pt>
                      <c:pt idx="13">
                        <c:v>271</c:v>
                      </c:pt>
                      <c:pt idx="14">
                        <c:v>269</c:v>
                      </c:pt>
                      <c:pt idx="15">
                        <c:v>276</c:v>
                      </c:pt>
                      <c:pt idx="16">
                        <c:v>278</c:v>
                      </c:pt>
                      <c:pt idx="17">
                        <c:v>276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0227-4A28-BA70-574A4992F99D}"/>
                  </c:ext>
                </c:extLst>
              </c15:ser>
            </c15:filteredBarSeries>
          </c:ext>
        </c:extLst>
      </c:bar3DChart>
      <c:dateAx>
        <c:axId val="270171776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0172256"/>
        <c:crosses val="autoZero"/>
        <c:auto val="1"/>
        <c:lblOffset val="100"/>
        <c:baseTimeUnit val="months"/>
      </c:dateAx>
      <c:valAx>
        <c:axId val="270172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0171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>
          <a:lumMod val="15000"/>
          <a:lumOff val="85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1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/>
              <a:t>ABI LTC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1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2"/>
          <c:order val="2"/>
          <c:tx>
            <c:strRef>
              <c:f>WaiverCountsfromMWMADashboard!$A$10</c:f>
              <c:strCache>
                <c:ptCount val="1"/>
                <c:pt idx="0">
                  <c:v>ABI LTC Reserved</c:v>
                </c:pt>
              </c:strCache>
            </c:strRef>
          </c:tx>
          <c:spPr>
            <a:gradFill>
              <a:gsLst>
                <a:gs pos="0">
                  <a:srgbClr val="E1DD27">
                    <a:lumMod val="100000"/>
                  </a:srgbClr>
                </a:gs>
                <a:gs pos="100000">
                  <a:srgbClr val="E1DD27">
                    <a:lumMod val="50000"/>
                    <a:lumOff val="50000"/>
                  </a:srgbClr>
                </a:gs>
              </a:gsLst>
              <a:lin ang="5400000" scaled="1"/>
            </a:gradFill>
            <a:ln>
              <a:noFill/>
            </a:ln>
            <a:effectLst/>
            <a:sp3d/>
          </c:spPr>
          <c:invertIfNegative val="0"/>
          <c:dLbls>
            <c:dLbl>
              <c:idx val="2"/>
              <c:layout>
                <c:manualLayout>
                  <c:x val="-1.899335232668566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322-4403-BD1C-DA0D790396E0}"/>
                </c:ext>
              </c:extLst>
            </c:dLbl>
            <c:dLbl>
              <c:idx val="12"/>
              <c:layout>
                <c:manualLayout>
                  <c:x val="-5.698005698005698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322-4403-BD1C-DA0D790396E0}"/>
                </c:ext>
              </c:extLst>
            </c:dLbl>
            <c:dLbl>
              <c:idx val="13"/>
              <c:layout>
                <c:manualLayout>
                  <c:x val="-9.4966761633429701E-3"/>
                  <c:y val="7.0733863837312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322-4403-BD1C-DA0D790396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WaiverCountsfromMWMADashboard!$B$7:$S$7</c:f>
              <c:numCache>
                <c:formatCode>mmm\-yy</c:formatCode>
                <c:ptCount val="18"/>
                <c:pt idx="0">
                  <c:v>45658</c:v>
                </c:pt>
                <c:pt idx="1">
                  <c:v>45689</c:v>
                </c:pt>
                <c:pt idx="2">
                  <c:v>45717</c:v>
                </c:pt>
                <c:pt idx="3">
                  <c:v>45748</c:v>
                </c:pt>
                <c:pt idx="4">
                  <c:v>45778</c:v>
                </c:pt>
                <c:pt idx="5">
                  <c:v>45809</c:v>
                </c:pt>
                <c:pt idx="6">
                  <c:v>45839</c:v>
                </c:pt>
                <c:pt idx="7">
                  <c:v>45870</c:v>
                </c:pt>
                <c:pt idx="8">
                  <c:v>45901</c:v>
                </c:pt>
                <c:pt idx="9">
                  <c:v>45931</c:v>
                </c:pt>
                <c:pt idx="10">
                  <c:v>45962</c:v>
                </c:pt>
                <c:pt idx="11">
                  <c:v>45992</c:v>
                </c:pt>
                <c:pt idx="12">
                  <c:v>46023</c:v>
                </c:pt>
                <c:pt idx="13">
                  <c:v>46054</c:v>
                </c:pt>
                <c:pt idx="14">
                  <c:v>46082</c:v>
                </c:pt>
                <c:pt idx="15">
                  <c:v>46113</c:v>
                </c:pt>
                <c:pt idx="16">
                  <c:v>46143</c:v>
                </c:pt>
                <c:pt idx="17">
                  <c:v>46174</c:v>
                </c:pt>
              </c:numCache>
            </c:numRef>
          </c:cat>
          <c:val>
            <c:numRef>
              <c:f>WaiverCountsfromMWMADashboard!$B$10:$S$10</c:f>
              <c:numCache>
                <c:formatCode>General</c:formatCode>
                <c:ptCount val="18"/>
                <c:pt idx="0">
                  <c:v>12</c:v>
                </c:pt>
                <c:pt idx="1">
                  <c:v>17</c:v>
                </c:pt>
                <c:pt idx="2">
                  <c:v>15</c:v>
                </c:pt>
                <c:pt idx="3">
                  <c:v>13</c:v>
                </c:pt>
                <c:pt idx="4">
                  <c:v>21</c:v>
                </c:pt>
                <c:pt idx="5">
                  <c:v>26</c:v>
                </c:pt>
                <c:pt idx="6">
                  <c:v>23</c:v>
                </c:pt>
                <c:pt idx="7">
                  <c:v>21</c:v>
                </c:pt>
                <c:pt idx="8">
                  <c:v>20</c:v>
                </c:pt>
                <c:pt idx="9">
                  <c:v>20</c:v>
                </c:pt>
                <c:pt idx="10">
                  <c:v>21</c:v>
                </c:pt>
                <c:pt idx="11">
                  <c:v>18</c:v>
                </c:pt>
                <c:pt idx="12">
                  <c:v>11</c:v>
                </c:pt>
                <c:pt idx="13">
                  <c:v>11</c:v>
                </c:pt>
                <c:pt idx="14">
                  <c:v>7</c:v>
                </c:pt>
                <c:pt idx="15">
                  <c:v>2</c:v>
                </c:pt>
                <c:pt idx="16">
                  <c:v>1</c:v>
                </c:pt>
                <c:pt idx="17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322-4403-BD1C-DA0D790396E0}"/>
            </c:ext>
          </c:extLst>
        </c:ser>
        <c:ser>
          <c:idx val="3"/>
          <c:order val="3"/>
          <c:tx>
            <c:strRef>
              <c:f>WaiverCountsfromMWMADashboard!$A$11</c:f>
              <c:strCache>
                <c:ptCount val="1"/>
                <c:pt idx="0">
                  <c:v>ABI LTC Vacated</c:v>
                </c:pt>
              </c:strCache>
            </c:strRef>
          </c:tx>
          <c:spPr>
            <a:gradFill>
              <a:gsLst>
                <a:gs pos="0">
                  <a:schemeClr val="tx2">
                    <a:lumMod val="100000"/>
                  </a:schemeClr>
                </a:gs>
                <a:gs pos="100000">
                  <a:schemeClr val="tx2">
                    <a:lumMod val="50000"/>
                    <a:lumOff val="50000"/>
                  </a:schemeClr>
                </a:gs>
              </a:gsLst>
              <a:lin ang="5400000" scaled="1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698005698005698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322-4403-BD1C-DA0D790396E0}"/>
                </c:ext>
              </c:extLst>
            </c:dLbl>
            <c:dLbl>
              <c:idx val="1"/>
              <c:layout>
                <c:manualLayout>
                  <c:x val="5.698005698005680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322-4403-BD1C-DA0D790396E0}"/>
                </c:ext>
              </c:extLst>
            </c:dLbl>
            <c:dLbl>
              <c:idx val="3"/>
              <c:layout>
                <c:manualLayout>
                  <c:x val="5.6980056980056983E-3"/>
                  <c:y val="-3.53669319186573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322-4403-BD1C-DA0D790396E0}"/>
                </c:ext>
              </c:extLst>
            </c:dLbl>
            <c:dLbl>
              <c:idx val="4"/>
              <c:layout>
                <c:manualLayout>
                  <c:x val="5.698005698005698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322-4403-BD1C-DA0D790396E0}"/>
                </c:ext>
              </c:extLst>
            </c:dLbl>
            <c:dLbl>
              <c:idx val="5"/>
              <c:layout>
                <c:manualLayout>
                  <c:x val="3.7986704653371322E-3"/>
                  <c:y val="7.0733863837312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322-4403-BD1C-DA0D790396E0}"/>
                </c:ext>
              </c:extLst>
            </c:dLbl>
            <c:dLbl>
              <c:idx val="6"/>
              <c:layout>
                <c:manualLayout>
                  <c:x val="3.7986704653371322E-3"/>
                  <c:y val="7.0733863837312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322-4403-BD1C-DA0D790396E0}"/>
                </c:ext>
              </c:extLst>
            </c:dLbl>
            <c:dLbl>
              <c:idx val="7"/>
              <c:layout>
                <c:manualLayout>
                  <c:x val="5.69800569800562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322-4403-BD1C-DA0D790396E0}"/>
                </c:ext>
              </c:extLst>
            </c:dLbl>
            <c:dLbl>
              <c:idx val="8"/>
              <c:layout>
                <c:manualLayout>
                  <c:x val="3.7986704653370624E-3"/>
                  <c:y val="6.4838626162860438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322-4403-BD1C-DA0D790396E0}"/>
                </c:ext>
              </c:extLst>
            </c:dLbl>
            <c:dLbl>
              <c:idx val="9"/>
              <c:layout>
                <c:manualLayout>
                  <c:x val="5.698005698005698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322-4403-BD1C-DA0D790396E0}"/>
                </c:ext>
              </c:extLst>
            </c:dLbl>
            <c:dLbl>
              <c:idx val="10"/>
              <c:layout>
                <c:manualLayout>
                  <c:x val="3.7986704653370624E-3"/>
                  <c:y val="6.4838626162860438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322-4403-BD1C-DA0D790396E0}"/>
                </c:ext>
              </c:extLst>
            </c:dLbl>
            <c:dLbl>
              <c:idx val="11"/>
              <c:layout>
                <c:manualLayout>
                  <c:x val="5.698005698005698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E322-4403-BD1C-DA0D790396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WaiverCountsfromMWMADashboard!$B$7:$S$7</c:f>
              <c:numCache>
                <c:formatCode>mmm\-yy</c:formatCode>
                <c:ptCount val="18"/>
                <c:pt idx="0">
                  <c:v>45658</c:v>
                </c:pt>
                <c:pt idx="1">
                  <c:v>45689</c:v>
                </c:pt>
                <c:pt idx="2">
                  <c:v>45717</c:v>
                </c:pt>
                <c:pt idx="3">
                  <c:v>45748</c:v>
                </c:pt>
                <c:pt idx="4">
                  <c:v>45778</c:v>
                </c:pt>
                <c:pt idx="5">
                  <c:v>45809</c:v>
                </c:pt>
                <c:pt idx="6">
                  <c:v>45839</c:v>
                </c:pt>
                <c:pt idx="7">
                  <c:v>45870</c:v>
                </c:pt>
                <c:pt idx="8">
                  <c:v>45901</c:v>
                </c:pt>
                <c:pt idx="9">
                  <c:v>45931</c:v>
                </c:pt>
                <c:pt idx="10">
                  <c:v>45962</c:v>
                </c:pt>
                <c:pt idx="11">
                  <c:v>45992</c:v>
                </c:pt>
                <c:pt idx="12">
                  <c:v>46023</c:v>
                </c:pt>
                <c:pt idx="13">
                  <c:v>46054</c:v>
                </c:pt>
                <c:pt idx="14">
                  <c:v>46082</c:v>
                </c:pt>
                <c:pt idx="15">
                  <c:v>46113</c:v>
                </c:pt>
                <c:pt idx="16">
                  <c:v>46143</c:v>
                </c:pt>
                <c:pt idx="17">
                  <c:v>46174</c:v>
                </c:pt>
              </c:numCache>
            </c:numRef>
          </c:cat>
          <c:val>
            <c:numRef>
              <c:f>WaiverCountsfromMWMADashboard!$B$11:$S$11</c:f>
              <c:numCache>
                <c:formatCode>General</c:formatCode>
                <c:ptCount val="18"/>
                <c:pt idx="0">
                  <c:v>13</c:v>
                </c:pt>
                <c:pt idx="1">
                  <c:v>15</c:v>
                </c:pt>
                <c:pt idx="2">
                  <c:v>17</c:v>
                </c:pt>
                <c:pt idx="3">
                  <c:v>0</c:v>
                </c:pt>
                <c:pt idx="4">
                  <c:v>1</c:v>
                </c:pt>
                <c:pt idx="5">
                  <c:v>5</c:v>
                </c:pt>
                <c:pt idx="6">
                  <c:v>5</c:v>
                </c:pt>
                <c:pt idx="7">
                  <c:v>6</c:v>
                </c:pt>
                <c:pt idx="8">
                  <c:v>8</c:v>
                </c:pt>
                <c:pt idx="9">
                  <c:v>10</c:v>
                </c:pt>
                <c:pt idx="10">
                  <c:v>12</c:v>
                </c:pt>
                <c:pt idx="11">
                  <c:v>13</c:v>
                </c:pt>
                <c:pt idx="12">
                  <c:v>15</c:v>
                </c:pt>
                <c:pt idx="13">
                  <c:v>15</c:v>
                </c:pt>
                <c:pt idx="14">
                  <c:v>17</c:v>
                </c:pt>
                <c:pt idx="15">
                  <c:v>18</c:v>
                </c:pt>
                <c:pt idx="16">
                  <c:v>18</c:v>
                </c:pt>
                <c:pt idx="17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E322-4403-BD1C-DA0D790396E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61289360"/>
        <c:axId val="155888064"/>
        <c:axId val="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WaiverCountsfromMWMADashboard!$A$8</c15:sqref>
                        </c15:formulaRef>
                      </c:ext>
                    </c:extLst>
                    <c:strCache>
                      <c:ptCount val="1"/>
                      <c:pt idx="0">
                        <c:v>ABI LTC Capacity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lang="en-US" sz="900" b="0" i="0" u="none" strike="noStrike" kern="1200" baseline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WaiverCountsfromMWMADashboard!$B$7:$S$7</c15:sqref>
                        </c15:formulaRef>
                      </c:ext>
                    </c:extLst>
                    <c:numCache>
                      <c:formatCode>mmm\-yy</c:formatCode>
                      <c:ptCount val="18"/>
                      <c:pt idx="0">
                        <c:v>45658</c:v>
                      </c:pt>
                      <c:pt idx="1">
                        <c:v>45689</c:v>
                      </c:pt>
                      <c:pt idx="2">
                        <c:v>45717</c:v>
                      </c:pt>
                      <c:pt idx="3">
                        <c:v>45748</c:v>
                      </c:pt>
                      <c:pt idx="4">
                        <c:v>45778</c:v>
                      </c:pt>
                      <c:pt idx="5">
                        <c:v>45809</c:v>
                      </c:pt>
                      <c:pt idx="6">
                        <c:v>45839</c:v>
                      </c:pt>
                      <c:pt idx="7">
                        <c:v>45870</c:v>
                      </c:pt>
                      <c:pt idx="8">
                        <c:v>45901</c:v>
                      </c:pt>
                      <c:pt idx="9">
                        <c:v>45931</c:v>
                      </c:pt>
                      <c:pt idx="10">
                        <c:v>45962</c:v>
                      </c:pt>
                      <c:pt idx="11">
                        <c:v>45992</c:v>
                      </c:pt>
                      <c:pt idx="12">
                        <c:v>46023</c:v>
                      </c:pt>
                      <c:pt idx="13">
                        <c:v>46054</c:v>
                      </c:pt>
                      <c:pt idx="14">
                        <c:v>46082</c:v>
                      </c:pt>
                      <c:pt idx="15">
                        <c:v>46113</c:v>
                      </c:pt>
                      <c:pt idx="16">
                        <c:v>46143</c:v>
                      </c:pt>
                      <c:pt idx="17">
                        <c:v>46174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WaiverCountsfromMWMADashboard!$B$8:$S$8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0">
                        <c:v>463</c:v>
                      </c:pt>
                      <c:pt idx="1">
                        <c:v>463</c:v>
                      </c:pt>
                      <c:pt idx="2">
                        <c:v>463</c:v>
                      </c:pt>
                      <c:pt idx="3">
                        <c:v>463</c:v>
                      </c:pt>
                      <c:pt idx="4">
                        <c:v>463</c:v>
                      </c:pt>
                      <c:pt idx="5">
                        <c:v>463</c:v>
                      </c:pt>
                      <c:pt idx="6">
                        <c:v>488</c:v>
                      </c:pt>
                      <c:pt idx="7">
                        <c:v>488</c:v>
                      </c:pt>
                      <c:pt idx="8">
                        <c:v>488</c:v>
                      </c:pt>
                      <c:pt idx="9">
                        <c:v>488</c:v>
                      </c:pt>
                      <c:pt idx="10">
                        <c:v>488</c:v>
                      </c:pt>
                      <c:pt idx="11">
                        <c:v>488</c:v>
                      </c:pt>
                      <c:pt idx="12">
                        <c:v>488</c:v>
                      </c:pt>
                      <c:pt idx="13">
                        <c:v>488</c:v>
                      </c:pt>
                      <c:pt idx="14">
                        <c:v>488</c:v>
                      </c:pt>
                      <c:pt idx="15">
                        <c:v>488</c:v>
                      </c:pt>
                      <c:pt idx="16">
                        <c:v>488</c:v>
                      </c:pt>
                      <c:pt idx="17">
                        <c:v>488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0-E322-4403-BD1C-DA0D790396E0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WaiverCountsfromMWMADashboard!$A$9</c15:sqref>
                        </c15:formulaRef>
                      </c:ext>
                    </c:extLst>
                    <c:strCache>
                      <c:ptCount val="1"/>
                      <c:pt idx="0">
                        <c:v>ABI LTC Filled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lang="en-US" sz="900" b="0" i="0" u="none" strike="noStrike" kern="1200" baseline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WaiverCountsfromMWMADashboard!$B$7:$S$7</c15:sqref>
                        </c15:formulaRef>
                      </c:ext>
                    </c:extLst>
                    <c:numCache>
                      <c:formatCode>mmm\-yy</c:formatCode>
                      <c:ptCount val="18"/>
                      <c:pt idx="0">
                        <c:v>45658</c:v>
                      </c:pt>
                      <c:pt idx="1">
                        <c:v>45689</c:v>
                      </c:pt>
                      <c:pt idx="2">
                        <c:v>45717</c:v>
                      </c:pt>
                      <c:pt idx="3">
                        <c:v>45748</c:v>
                      </c:pt>
                      <c:pt idx="4">
                        <c:v>45778</c:v>
                      </c:pt>
                      <c:pt idx="5">
                        <c:v>45809</c:v>
                      </c:pt>
                      <c:pt idx="6">
                        <c:v>45839</c:v>
                      </c:pt>
                      <c:pt idx="7">
                        <c:v>45870</c:v>
                      </c:pt>
                      <c:pt idx="8">
                        <c:v>45901</c:v>
                      </c:pt>
                      <c:pt idx="9">
                        <c:v>45931</c:v>
                      </c:pt>
                      <c:pt idx="10">
                        <c:v>45962</c:v>
                      </c:pt>
                      <c:pt idx="11">
                        <c:v>45992</c:v>
                      </c:pt>
                      <c:pt idx="12">
                        <c:v>46023</c:v>
                      </c:pt>
                      <c:pt idx="13">
                        <c:v>46054</c:v>
                      </c:pt>
                      <c:pt idx="14">
                        <c:v>46082</c:v>
                      </c:pt>
                      <c:pt idx="15">
                        <c:v>46113</c:v>
                      </c:pt>
                      <c:pt idx="16">
                        <c:v>46143</c:v>
                      </c:pt>
                      <c:pt idx="17">
                        <c:v>46174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WaiverCountsfromMWMADashboard!$B$9:$S$9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0">
                        <c:v>423</c:v>
                      </c:pt>
                      <c:pt idx="1">
                        <c:v>421</c:v>
                      </c:pt>
                      <c:pt idx="2">
                        <c:v>425</c:v>
                      </c:pt>
                      <c:pt idx="3">
                        <c:v>429</c:v>
                      </c:pt>
                      <c:pt idx="4">
                        <c:v>430</c:v>
                      </c:pt>
                      <c:pt idx="5">
                        <c:v>430</c:v>
                      </c:pt>
                      <c:pt idx="6">
                        <c:v>435</c:v>
                      </c:pt>
                      <c:pt idx="7">
                        <c:v>441</c:v>
                      </c:pt>
                      <c:pt idx="8">
                        <c:v>445</c:v>
                      </c:pt>
                      <c:pt idx="9">
                        <c:v>445</c:v>
                      </c:pt>
                      <c:pt idx="10">
                        <c:v>447</c:v>
                      </c:pt>
                      <c:pt idx="11">
                        <c:v>452</c:v>
                      </c:pt>
                      <c:pt idx="12">
                        <c:v>457</c:v>
                      </c:pt>
                      <c:pt idx="13">
                        <c:v>457</c:v>
                      </c:pt>
                      <c:pt idx="14">
                        <c:v>459</c:v>
                      </c:pt>
                      <c:pt idx="15">
                        <c:v>462</c:v>
                      </c:pt>
                      <c:pt idx="16">
                        <c:v>461</c:v>
                      </c:pt>
                      <c:pt idx="17">
                        <c:v>465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E322-4403-BD1C-DA0D790396E0}"/>
                  </c:ext>
                </c:extLst>
              </c15:ser>
            </c15:filteredBarSeries>
          </c:ext>
        </c:extLst>
      </c:bar3DChart>
      <c:dateAx>
        <c:axId val="461289360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888064"/>
        <c:crosses val="autoZero"/>
        <c:auto val="1"/>
        <c:lblOffset val="100"/>
        <c:baseTimeUnit val="months"/>
      </c:dateAx>
      <c:valAx>
        <c:axId val="155888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1289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>
          <a:lumMod val="15000"/>
          <a:lumOff val="85000"/>
        </a:schemeClr>
      </a:solidFill>
    </a:ln>
    <a:effectLst/>
  </c:spPr>
  <c:txPr>
    <a:bodyPr/>
    <a:lstStyle/>
    <a:p>
      <a:pPr>
        <a:defRPr lang="en-US" sz="900" b="0" i="0" u="none" strike="noStrike" kern="1200" baseline="0">
          <a:solidFill>
            <a:schemeClr val="tx2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74A1C1-15F5-4023-9E7C-CFCE280121D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BB65976-B505-49E3-886C-6964D4EA046B}">
      <dgm:prSet phldrT="[Text]"/>
      <dgm:spPr>
        <a:solidFill>
          <a:srgbClr val="01203D"/>
        </a:solidFill>
      </dgm:spPr>
      <dgm:t>
        <a:bodyPr/>
        <a:lstStyle/>
        <a:p>
          <a:r>
            <a:rPr lang="en-US" dirty="0"/>
            <a:t>ABI </a:t>
          </a:r>
        </a:p>
      </dgm:t>
    </dgm:pt>
    <dgm:pt modelId="{FF408B5A-7F80-436C-A66D-B635DD3E1BF7}" type="parTrans" cxnId="{A207B948-AC51-4CE3-B97A-19345114C837}">
      <dgm:prSet/>
      <dgm:spPr/>
      <dgm:t>
        <a:bodyPr/>
        <a:lstStyle/>
        <a:p>
          <a:endParaRPr lang="en-US"/>
        </a:p>
      </dgm:t>
    </dgm:pt>
    <dgm:pt modelId="{F929BEDA-A45F-41ED-9306-99C16A096528}" type="sibTrans" cxnId="{A207B948-AC51-4CE3-B97A-19345114C837}">
      <dgm:prSet/>
      <dgm:spPr/>
      <dgm:t>
        <a:bodyPr/>
        <a:lstStyle/>
        <a:p>
          <a:endParaRPr lang="en-US"/>
        </a:p>
      </dgm:t>
    </dgm:pt>
    <dgm:pt modelId="{060E47CC-86EC-403B-ABA7-3CC31BFCB11A}">
      <dgm:prSet phldrT="[Text]"/>
      <dgm:spPr>
        <a:noFill/>
        <a:ln>
          <a:solidFill>
            <a:srgbClr val="01203D">
              <a:alpha val="90000"/>
            </a:srgbClr>
          </a:solidFill>
        </a:ln>
      </dgm:spPr>
      <dgm:t>
        <a:bodyPr/>
        <a:lstStyle/>
        <a:p>
          <a:r>
            <a:rPr lang="en-US" dirty="0"/>
            <a:t>Age 18 or older</a:t>
          </a:r>
        </a:p>
      </dgm:t>
    </dgm:pt>
    <dgm:pt modelId="{F8997D97-9492-4284-B696-EF86B8A55716}" type="parTrans" cxnId="{D7EBEA3B-5423-44A5-A4B6-9AFACB05D3C4}">
      <dgm:prSet/>
      <dgm:spPr/>
      <dgm:t>
        <a:bodyPr/>
        <a:lstStyle/>
        <a:p>
          <a:endParaRPr lang="en-US"/>
        </a:p>
      </dgm:t>
    </dgm:pt>
    <dgm:pt modelId="{FD92A713-7CC0-4D45-AA04-EDE24EC66CF9}" type="sibTrans" cxnId="{D7EBEA3B-5423-44A5-A4B6-9AFACB05D3C4}">
      <dgm:prSet/>
      <dgm:spPr/>
      <dgm:t>
        <a:bodyPr/>
        <a:lstStyle/>
        <a:p>
          <a:endParaRPr lang="en-US"/>
        </a:p>
      </dgm:t>
    </dgm:pt>
    <dgm:pt modelId="{0B007645-6FE9-4587-9942-58DA72981B73}">
      <dgm:prSet phldrT="[Text]"/>
      <dgm:spPr>
        <a:solidFill>
          <a:srgbClr val="01203D"/>
        </a:solidFill>
        <a:ln>
          <a:solidFill>
            <a:srgbClr val="01203D"/>
          </a:solidFill>
        </a:ln>
      </dgm:spPr>
      <dgm:t>
        <a:bodyPr/>
        <a:lstStyle/>
        <a:p>
          <a:r>
            <a:rPr lang="en-US" dirty="0"/>
            <a:t>ABI LTC</a:t>
          </a:r>
        </a:p>
      </dgm:t>
    </dgm:pt>
    <dgm:pt modelId="{1DF33EC0-5741-44E5-80B5-3DB15103823B}" type="parTrans" cxnId="{1C7A7F27-6772-42FB-A273-7BED1567A61D}">
      <dgm:prSet/>
      <dgm:spPr/>
      <dgm:t>
        <a:bodyPr/>
        <a:lstStyle/>
        <a:p>
          <a:endParaRPr lang="en-US"/>
        </a:p>
      </dgm:t>
    </dgm:pt>
    <dgm:pt modelId="{1EFF8FD4-9CB7-4DCD-985E-380A49FFF894}" type="sibTrans" cxnId="{1C7A7F27-6772-42FB-A273-7BED1567A61D}">
      <dgm:prSet/>
      <dgm:spPr/>
      <dgm:t>
        <a:bodyPr/>
        <a:lstStyle/>
        <a:p>
          <a:endParaRPr lang="en-US"/>
        </a:p>
      </dgm:t>
    </dgm:pt>
    <dgm:pt modelId="{733058EF-1C99-41CA-8D1D-30470E02571E}">
      <dgm:prSet phldrT="[Text]"/>
      <dgm:spPr>
        <a:noFill/>
        <a:ln>
          <a:solidFill>
            <a:srgbClr val="01203D">
              <a:alpha val="90000"/>
            </a:srgbClr>
          </a:solidFill>
        </a:ln>
      </dgm:spPr>
      <dgm:t>
        <a:bodyPr/>
        <a:lstStyle/>
        <a:p>
          <a:r>
            <a:rPr lang="en-US" dirty="0"/>
            <a:t>Age 18 or older</a:t>
          </a:r>
        </a:p>
      </dgm:t>
    </dgm:pt>
    <dgm:pt modelId="{6E89A4D3-CF84-4C9D-87D4-52D1346DD2FE}" type="parTrans" cxnId="{2A35A607-F45E-4A1E-8083-C58AFD2F71D3}">
      <dgm:prSet/>
      <dgm:spPr/>
      <dgm:t>
        <a:bodyPr/>
        <a:lstStyle/>
        <a:p>
          <a:endParaRPr lang="en-US"/>
        </a:p>
      </dgm:t>
    </dgm:pt>
    <dgm:pt modelId="{7F6654EB-D6DF-4062-8669-B9949E183205}" type="sibTrans" cxnId="{2A35A607-F45E-4A1E-8083-C58AFD2F71D3}">
      <dgm:prSet/>
      <dgm:spPr/>
      <dgm:t>
        <a:bodyPr/>
        <a:lstStyle/>
        <a:p>
          <a:endParaRPr lang="en-US"/>
        </a:p>
      </dgm:t>
    </dgm:pt>
    <dgm:pt modelId="{CE393361-FCF3-4D94-9F0E-F9BA6AF89F47}">
      <dgm:prSet phldrT="[Text]"/>
      <dgm:spPr>
        <a:noFill/>
        <a:ln>
          <a:solidFill>
            <a:srgbClr val="01203D">
              <a:alpha val="90000"/>
            </a:srgbClr>
          </a:solidFill>
        </a:ln>
      </dgm:spPr>
      <dgm:t>
        <a:bodyPr/>
        <a:lstStyle/>
        <a:p>
          <a:r>
            <a:rPr lang="en-US" dirty="0"/>
            <a:t>Have a brain injury</a:t>
          </a:r>
        </a:p>
      </dgm:t>
    </dgm:pt>
    <dgm:pt modelId="{6676FBB6-E963-453D-ADB7-AC2702EBC410}" type="parTrans" cxnId="{98F7DA13-9759-4961-9291-41F5FF3625BE}">
      <dgm:prSet/>
      <dgm:spPr/>
      <dgm:t>
        <a:bodyPr/>
        <a:lstStyle/>
        <a:p>
          <a:endParaRPr lang="en-US"/>
        </a:p>
      </dgm:t>
    </dgm:pt>
    <dgm:pt modelId="{3C4FB1BB-CDCA-4883-94D8-0CDFD518B720}" type="sibTrans" cxnId="{98F7DA13-9759-4961-9291-41F5FF3625BE}">
      <dgm:prSet/>
      <dgm:spPr/>
      <dgm:t>
        <a:bodyPr/>
        <a:lstStyle/>
        <a:p>
          <a:endParaRPr lang="en-US"/>
        </a:p>
      </dgm:t>
    </dgm:pt>
    <dgm:pt modelId="{30B51670-2B1C-4306-A0A6-9522B8408EEA}">
      <dgm:prSet phldrT="[Text]"/>
      <dgm:spPr>
        <a:noFill/>
        <a:ln>
          <a:solidFill>
            <a:srgbClr val="01203D">
              <a:alpha val="90000"/>
            </a:srgbClr>
          </a:solidFill>
        </a:ln>
      </dgm:spPr>
      <dgm:t>
        <a:bodyPr/>
        <a:lstStyle/>
        <a:p>
          <a:r>
            <a:rPr lang="en-US" dirty="0"/>
            <a:t>Have a brain injury</a:t>
          </a:r>
        </a:p>
      </dgm:t>
    </dgm:pt>
    <dgm:pt modelId="{D84DDBDD-503C-4FDD-AB2D-04FDD321C1B1}" type="parTrans" cxnId="{E57B6326-B6CF-4681-970A-78D9471FAF32}">
      <dgm:prSet/>
      <dgm:spPr/>
      <dgm:t>
        <a:bodyPr/>
        <a:lstStyle/>
        <a:p>
          <a:endParaRPr lang="en-US"/>
        </a:p>
      </dgm:t>
    </dgm:pt>
    <dgm:pt modelId="{CFBAB1C4-B800-4F97-8980-AE37E1E78208}" type="sibTrans" cxnId="{E57B6326-B6CF-4681-970A-78D9471FAF32}">
      <dgm:prSet/>
      <dgm:spPr/>
      <dgm:t>
        <a:bodyPr/>
        <a:lstStyle/>
        <a:p>
          <a:endParaRPr lang="en-US"/>
        </a:p>
      </dgm:t>
    </dgm:pt>
    <dgm:pt modelId="{B994E757-37A3-42DA-B0E0-ECDD5C8ED31B}">
      <dgm:prSet phldrT="[Text]"/>
      <dgm:spPr>
        <a:noFill/>
        <a:ln>
          <a:solidFill>
            <a:srgbClr val="01203D">
              <a:alpha val="90000"/>
            </a:srgbClr>
          </a:solidFill>
        </a:ln>
      </dgm:spPr>
      <dgm:t>
        <a:bodyPr/>
        <a:lstStyle/>
        <a:p>
          <a:r>
            <a:rPr lang="en-US" dirty="0"/>
            <a:t>Meet Nursing Facility (NF) level of care</a:t>
          </a:r>
        </a:p>
      </dgm:t>
    </dgm:pt>
    <dgm:pt modelId="{5056D5AD-CDE3-4C13-B901-A4260494C3AC}" type="parTrans" cxnId="{F594F8CE-30E5-4EAC-B2DE-CD985AE8D786}">
      <dgm:prSet/>
      <dgm:spPr/>
      <dgm:t>
        <a:bodyPr/>
        <a:lstStyle/>
        <a:p>
          <a:endParaRPr lang="en-US"/>
        </a:p>
      </dgm:t>
    </dgm:pt>
    <dgm:pt modelId="{28427EB6-3D11-4D68-A68E-7AE5E81A1906}" type="sibTrans" cxnId="{F594F8CE-30E5-4EAC-B2DE-CD985AE8D786}">
      <dgm:prSet/>
      <dgm:spPr/>
      <dgm:t>
        <a:bodyPr/>
        <a:lstStyle/>
        <a:p>
          <a:endParaRPr lang="en-US"/>
        </a:p>
      </dgm:t>
    </dgm:pt>
    <dgm:pt modelId="{59F00E85-739E-48DE-8EDD-923445F4E387}">
      <dgm:prSet phldrT="[Text]"/>
      <dgm:spPr>
        <a:noFill/>
        <a:ln>
          <a:solidFill>
            <a:srgbClr val="01203D">
              <a:alpha val="90000"/>
            </a:srgbClr>
          </a:solidFill>
        </a:ln>
      </dgm:spPr>
      <dgm:t>
        <a:bodyPr/>
        <a:lstStyle/>
        <a:p>
          <a:r>
            <a:rPr lang="en-US" dirty="0"/>
            <a:t>Need </a:t>
          </a:r>
          <a:r>
            <a:rPr lang="en-US" b="1" dirty="0"/>
            <a:t>acute</a:t>
          </a:r>
          <a:r>
            <a:rPr lang="en-US" dirty="0"/>
            <a:t> rehabilitation </a:t>
          </a:r>
        </a:p>
      </dgm:t>
    </dgm:pt>
    <dgm:pt modelId="{AC48B4D3-ECB2-4F5D-88D0-3BC7093B9C92}" type="parTrans" cxnId="{01C5A341-5101-4CDF-A317-CF99C1A24993}">
      <dgm:prSet/>
      <dgm:spPr/>
      <dgm:t>
        <a:bodyPr/>
        <a:lstStyle/>
        <a:p>
          <a:endParaRPr lang="en-US"/>
        </a:p>
      </dgm:t>
    </dgm:pt>
    <dgm:pt modelId="{BEFAA2E6-4062-4CDB-BBB0-A21FD1E2E248}" type="sibTrans" cxnId="{01C5A341-5101-4CDF-A317-CF99C1A24993}">
      <dgm:prSet/>
      <dgm:spPr/>
      <dgm:t>
        <a:bodyPr/>
        <a:lstStyle/>
        <a:p>
          <a:endParaRPr lang="en-US"/>
        </a:p>
      </dgm:t>
    </dgm:pt>
    <dgm:pt modelId="{A7D1584A-E859-42D5-B297-24A5E8550887}">
      <dgm:prSet phldrT="[Text]"/>
      <dgm:spPr>
        <a:noFill/>
        <a:ln>
          <a:solidFill>
            <a:srgbClr val="01203D">
              <a:alpha val="90000"/>
            </a:srgbClr>
          </a:solidFill>
        </a:ln>
      </dgm:spPr>
      <dgm:t>
        <a:bodyPr/>
        <a:lstStyle/>
        <a:p>
          <a:r>
            <a:rPr lang="en-US" dirty="0"/>
            <a:t>Meet NF level of care</a:t>
          </a:r>
        </a:p>
      </dgm:t>
    </dgm:pt>
    <dgm:pt modelId="{10FB4B64-4606-47C7-8D1A-986F4DE5E99E}" type="parTrans" cxnId="{B8F7C590-62B0-4EF0-99B5-D41052F4DF73}">
      <dgm:prSet/>
      <dgm:spPr/>
      <dgm:t>
        <a:bodyPr/>
        <a:lstStyle/>
        <a:p>
          <a:endParaRPr lang="en-US"/>
        </a:p>
      </dgm:t>
    </dgm:pt>
    <dgm:pt modelId="{D6AA7960-A566-4C0A-8AD9-8A21CE83F371}" type="sibTrans" cxnId="{B8F7C590-62B0-4EF0-99B5-D41052F4DF73}">
      <dgm:prSet/>
      <dgm:spPr/>
      <dgm:t>
        <a:bodyPr/>
        <a:lstStyle/>
        <a:p>
          <a:endParaRPr lang="en-US"/>
        </a:p>
      </dgm:t>
    </dgm:pt>
    <dgm:pt modelId="{D665A0A9-5D39-47CB-85B5-00B73A55300A}">
      <dgm:prSet phldrT="[Text]"/>
      <dgm:spPr>
        <a:noFill/>
        <a:ln>
          <a:solidFill>
            <a:srgbClr val="01203D">
              <a:alpha val="90000"/>
            </a:srgbClr>
          </a:solidFill>
        </a:ln>
      </dgm:spPr>
      <dgm:t>
        <a:bodyPr/>
        <a:lstStyle/>
        <a:p>
          <a:r>
            <a:rPr lang="en-US" dirty="0"/>
            <a:t>Need </a:t>
          </a:r>
          <a:r>
            <a:rPr lang="en-US" b="1" dirty="0"/>
            <a:t>long-term, intensive support</a:t>
          </a:r>
        </a:p>
      </dgm:t>
    </dgm:pt>
    <dgm:pt modelId="{0C563B79-32C4-4CB3-8E5C-2C88BFAC1AE3}" type="parTrans" cxnId="{2D097FD4-0081-48D2-B9B5-4EF4618DF16C}">
      <dgm:prSet/>
      <dgm:spPr/>
      <dgm:t>
        <a:bodyPr/>
        <a:lstStyle/>
        <a:p>
          <a:endParaRPr lang="en-US"/>
        </a:p>
      </dgm:t>
    </dgm:pt>
    <dgm:pt modelId="{635B1E10-CDB6-4181-A914-A659B92B5845}" type="sibTrans" cxnId="{2D097FD4-0081-48D2-B9B5-4EF4618DF16C}">
      <dgm:prSet/>
      <dgm:spPr/>
      <dgm:t>
        <a:bodyPr/>
        <a:lstStyle/>
        <a:p>
          <a:endParaRPr lang="en-US"/>
        </a:p>
      </dgm:t>
    </dgm:pt>
    <dgm:pt modelId="{5736CE89-DD10-4347-8D5D-694FD9535A7D}" type="pres">
      <dgm:prSet presAssocID="{3874A1C1-15F5-4023-9E7C-CFCE280121D3}" presName="Name0" presStyleCnt="0">
        <dgm:presLayoutVars>
          <dgm:dir/>
          <dgm:animLvl val="lvl"/>
          <dgm:resizeHandles val="exact"/>
        </dgm:presLayoutVars>
      </dgm:prSet>
      <dgm:spPr/>
    </dgm:pt>
    <dgm:pt modelId="{3E32D153-7774-4BD1-9BE8-4C94B425728F}" type="pres">
      <dgm:prSet presAssocID="{6BB65976-B505-49E3-886C-6964D4EA046B}" presName="linNode" presStyleCnt="0"/>
      <dgm:spPr/>
    </dgm:pt>
    <dgm:pt modelId="{326AE737-7101-4DA9-8698-63149255F6D3}" type="pres">
      <dgm:prSet presAssocID="{6BB65976-B505-49E3-886C-6964D4EA046B}" presName="parentText" presStyleLbl="node1" presStyleIdx="0" presStyleCnt="2">
        <dgm:presLayoutVars>
          <dgm:chMax val="1"/>
          <dgm:bulletEnabled val="1"/>
        </dgm:presLayoutVars>
      </dgm:prSet>
      <dgm:spPr>
        <a:prstGeom prst="rect">
          <a:avLst/>
        </a:prstGeom>
      </dgm:spPr>
    </dgm:pt>
    <dgm:pt modelId="{3AFCC454-CE30-4D50-A476-C2B3DF8461EB}" type="pres">
      <dgm:prSet presAssocID="{6BB65976-B505-49E3-886C-6964D4EA046B}" presName="descendantText" presStyleLbl="alignAccFollowNode1" presStyleIdx="0" presStyleCnt="2">
        <dgm:presLayoutVars>
          <dgm:bulletEnabled val="1"/>
        </dgm:presLayoutVars>
      </dgm:prSet>
      <dgm:spPr>
        <a:prstGeom prst="rect">
          <a:avLst/>
        </a:prstGeom>
      </dgm:spPr>
    </dgm:pt>
    <dgm:pt modelId="{8EDBEE37-71A9-4E9C-8698-6713B4C2E857}" type="pres">
      <dgm:prSet presAssocID="{F929BEDA-A45F-41ED-9306-99C16A096528}" presName="sp" presStyleCnt="0"/>
      <dgm:spPr/>
    </dgm:pt>
    <dgm:pt modelId="{17C60F73-AEC8-496F-97BC-BAEDC2BE54FA}" type="pres">
      <dgm:prSet presAssocID="{0B007645-6FE9-4587-9942-58DA72981B73}" presName="linNode" presStyleCnt="0"/>
      <dgm:spPr/>
    </dgm:pt>
    <dgm:pt modelId="{A1993AD8-7438-4913-B608-D675CB4F6B73}" type="pres">
      <dgm:prSet presAssocID="{0B007645-6FE9-4587-9942-58DA72981B73}" presName="parentText" presStyleLbl="node1" presStyleIdx="1" presStyleCnt="2">
        <dgm:presLayoutVars>
          <dgm:chMax val="1"/>
          <dgm:bulletEnabled val="1"/>
        </dgm:presLayoutVars>
      </dgm:prSet>
      <dgm:spPr>
        <a:prstGeom prst="rect">
          <a:avLst/>
        </a:prstGeom>
      </dgm:spPr>
    </dgm:pt>
    <dgm:pt modelId="{D17A01B3-0B19-40F5-A000-81BA5550D269}" type="pres">
      <dgm:prSet presAssocID="{0B007645-6FE9-4587-9942-58DA72981B73}" presName="descendantText" presStyleLbl="alignAccFollowNode1" presStyleIdx="1" presStyleCnt="2" custAng="0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2A35A607-F45E-4A1E-8083-C58AFD2F71D3}" srcId="{0B007645-6FE9-4587-9942-58DA72981B73}" destId="{733058EF-1C99-41CA-8D1D-30470E02571E}" srcOrd="0" destOrd="0" parTransId="{6E89A4D3-CF84-4C9D-87D4-52D1346DD2FE}" sibTransId="{7F6654EB-D6DF-4062-8669-B9949E183205}"/>
    <dgm:cxn modelId="{0CB7C30E-E226-403B-B6E0-9A3EA6AFF9AE}" type="presOf" srcId="{B994E757-37A3-42DA-B0E0-ECDD5C8ED31B}" destId="{3AFCC454-CE30-4D50-A476-C2B3DF8461EB}" srcOrd="0" destOrd="2" presId="urn:microsoft.com/office/officeart/2005/8/layout/vList5"/>
    <dgm:cxn modelId="{7C72DC10-B0A5-45D7-B6E5-7B6DD7072FB6}" type="presOf" srcId="{3874A1C1-15F5-4023-9E7C-CFCE280121D3}" destId="{5736CE89-DD10-4347-8D5D-694FD9535A7D}" srcOrd="0" destOrd="0" presId="urn:microsoft.com/office/officeart/2005/8/layout/vList5"/>
    <dgm:cxn modelId="{98F7DA13-9759-4961-9291-41F5FF3625BE}" srcId="{0B007645-6FE9-4587-9942-58DA72981B73}" destId="{CE393361-FCF3-4D94-9F0E-F9BA6AF89F47}" srcOrd="1" destOrd="0" parTransId="{6676FBB6-E963-453D-ADB7-AC2702EBC410}" sibTransId="{3C4FB1BB-CDCA-4883-94D8-0CDFD518B720}"/>
    <dgm:cxn modelId="{39E8AA1D-BDD7-4D83-AF59-56B26EB8B309}" type="presOf" srcId="{CE393361-FCF3-4D94-9F0E-F9BA6AF89F47}" destId="{D17A01B3-0B19-40F5-A000-81BA5550D269}" srcOrd="0" destOrd="1" presId="urn:microsoft.com/office/officeart/2005/8/layout/vList5"/>
    <dgm:cxn modelId="{E57B6326-B6CF-4681-970A-78D9471FAF32}" srcId="{6BB65976-B505-49E3-886C-6964D4EA046B}" destId="{30B51670-2B1C-4306-A0A6-9522B8408EEA}" srcOrd="1" destOrd="0" parTransId="{D84DDBDD-503C-4FDD-AB2D-04FDD321C1B1}" sibTransId="{CFBAB1C4-B800-4F97-8980-AE37E1E78208}"/>
    <dgm:cxn modelId="{1C7A7F27-6772-42FB-A273-7BED1567A61D}" srcId="{3874A1C1-15F5-4023-9E7C-CFCE280121D3}" destId="{0B007645-6FE9-4587-9942-58DA72981B73}" srcOrd="1" destOrd="0" parTransId="{1DF33EC0-5741-44E5-80B5-3DB15103823B}" sibTransId="{1EFF8FD4-9CB7-4DCD-985E-380A49FFF894}"/>
    <dgm:cxn modelId="{D7EBEA3B-5423-44A5-A4B6-9AFACB05D3C4}" srcId="{6BB65976-B505-49E3-886C-6964D4EA046B}" destId="{060E47CC-86EC-403B-ABA7-3CC31BFCB11A}" srcOrd="0" destOrd="0" parTransId="{F8997D97-9492-4284-B696-EF86B8A55716}" sibTransId="{FD92A713-7CC0-4D45-AA04-EDE24EC66CF9}"/>
    <dgm:cxn modelId="{C7CB6341-080A-49A4-B770-F78D7B48DB2E}" type="presOf" srcId="{A7D1584A-E859-42D5-B297-24A5E8550887}" destId="{D17A01B3-0B19-40F5-A000-81BA5550D269}" srcOrd="0" destOrd="2" presId="urn:microsoft.com/office/officeart/2005/8/layout/vList5"/>
    <dgm:cxn modelId="{01C5A341-5101-4CDF-A317-CF99C1A24993}" srcId="{6BB65976-B505-49E3-886C-6964D4EA046B}" destId="{59F00E85-739E-48DE-8EDD-923445F4E387}" srcOrd="3" destOrd="0" parTransId="{AC48B4D3-ECB2-4F5D-88D0-3BC7093B9C92}" sibTransId="{BEFAA2E6-4062-4CDB-BBB0-A21FD1E2E248}"/>
    <dgm:cxn modelId="{A207B948-AC51-4CE3-B97A-19345114C837}" srcId="{3874A1C1-15F5-4023-9E7C-CFCE280121D3}" destId="{6BB65976-B505-49E3-886C-6964D4EA046B}" srcOrd="0" destOrd="0" parTransId="{FF408B5A-7F80-436C-A66D-B635DD3E1BF7}" sibTransId="{F929BEDA-A45F-41ED-9306-99C16A096528}"/>
    <dgm:cxn modelId="{470C9690-5CB6-41A2-A675-C19F9765DEB7}" type="presOf" srcId="{0B007645-6FE9-4587-9942-58DA72981B73}" destId="{A1993AD8-7438-4913-B608-D675CB4F6B73}" srcOrd="0" destOrd="0" presId="urn:microsoft.com/office/officeart/2005/8/layout/vList5"/>
    <dgm:cxn modelId="{B8F7C590-62B0-4EF0-99B5-D41052F4DF73}" srcId="{0B007645-6FE9-4587-9942-58DA72981B73}" destId="{A7D1584A-E859-42D5-B297-24A5E8550887}" srcOrd="2" destOrd="0" parTransId="{10FB4B64-4606-47C7-8D1A-986F4DE5E99E}" sibTransId="{D6AA7960-A566-4C0A-8AD9-8A21CE83F371}"/>
    <dgm:cxn modelId="{9DC66E96-C2D4-4F4B-81F6-E54EFFDC4E05}" type="presOf" srcId="{060E47CC-86EC-403B-ABA7-3CC31BFCB11A}" destId="{3AFCC454-CE30-4D50-A476-C2B3DF8461EB}" srcOrd="0" destOrd="0" presId="urn:microsoft.com/office/officeart/2005/8/layout/vList5"/>
    <dgm:cxn modelId="{9C66B5A5-93D6-434A-B09D-70B1FFAF272E}" type="presOf" srcId="{733058EF-1C99-41CA-8D1D-30470E02571E}" destId="{D17A01B3-0B19-40F5-A000-81BA5550D269}" srcOrd="0" destOrd="0" presId="urn:microsoft.com/office/officeart/2005/8/layout/vList5"/>
    <dgm:cxn modelId="{BCDBF4BA-1D72-47DC-AB8D-7A6CF6F81C0B}" type="presOf" srcId="{6BB65976-B505-49E3-886C-6964D4EA046B}" destId="{326AE737-7101-4DA9-8698-63149255F6D3}" srcOrd="0" destOrd="0" presId="urn:microsoft.com/office/officeart/2005/8/layout/vList5"/>
    <dgm:cxn modelId="{9C012ABF-6D5C-4C56-9E47-D10781698F4C}" type="presOf" srcId="{D665A0A9-5D39-47CB-85B5-00B73A55300A}" destId="{D17A01B3-0B19-40F5-A000-81BA5550D269}" srcOrd="0" destOrd="3" presId="urn:microsoft.com/office/officeart/2005/8/layout/vList5"/>
    <dgm:cxn modelId="{667681C8-15EA-41C7-BA35-0FFBCE88743B}" type="presOf" srcId="{59F00E85-739E-48DE-8EDD-923445F4E387}" destId="{3AFCC454-CE30-4D50-A476-C2B3DF8461EB}" srcOrd="0" destOrd="3" presId="urn:microsoft.com/office/officeart/2005/8/layout/vList5"/>
    <dgm:cxn modelId="{F594F8CE-30E5-4EAC-B2DE-CD985AE8D786}" srcId="{6BB65976-B505-49E3-886C-6964D4EA046B}" destId="{B994E757-37A3-42DA-B0E0-ECDD5C8ED31B}" srcOrd="2" destOrd="0" parTransId="{5056D5AD-CDE3-4C13-B901-A4260494C3AC}" sibTransId="{28427EB6-3D11-4D68-A68E-7AE5E81A1906}"/>
    <dgm:cxn modelId="{2D097FD4-0081-48D2-B9B5-4EF4618DF16C}" srcId="{0B007645-6FE9-4587-9942-58DA72981B73}" destId="{D665A0A9-5D39-47CB-85B5-00B73A55300A}" srcOrd="3" destOrd="0" parTransId="{0C563B79-32C4-4CB3-8E5C-2C88BFAC1AE3}" sibTransId="{635B1E10-CDB6-4181-A914-A659B92B5845}"/>
    <dgm:cxn modelId="{9952B2F2-11CF-412C-98E2-6851052ECD82}" type="presOf" srcId="{30B51670-2B1C-4306-A0A6-9522B8408EEA}" destId="{3AFCC454-CE30-4D50-A476-C2B3DF8461EB}" srcOrd="0" destOrd="1" presId="urn:microsoft.com/office/officeart/2005/8/layout/vList5"/>
    <dgm:cxn modelId="{114AA43E-DBE8-4210-A716-8D3DF549443C}" type="presParOf" srcId="{5736CE89-DD10-4347-8D5D-694FD9535A7D}" destId="{3E32D153-7774-4BD1-9BE8-4C94B425728F}" srcOrd="0" destOrd="0" presId="urn:microsoft.com/office/officeart/2005/8/layout/vList5"/>
    <dgm:cxn modelId="{5D66CDDC-321A-443A-8303-656FFD3693FC}" type="presParOf" srcId="{3E32D153-7774-4BD1-9BE8-4C94B425728F}" destId="{326AE737-7101-4DA9-8698-63149255F6D3}" srcOrd="0" destOrd="0" presId="urn:microsoft.com/office/officeart/2005/8/layout/vList5"/>
    <dgm:cxn modelId="{083B6002-C8F4-415A-B260-FF2B7208CC8B}" type="presParOf" srcId="{3E32D153-7774-4BD1-9BE8-4C94B425728F}" destId="{3AFCC454-CE30-4D50-A476-C2B3DF8461EB}" srcOrd="1" destOrd="0" presId="urn:microsoft.com/office/officeart/2005/8/layout/vList5"/>
    <dgm:cxn modelId="{E3558CB7-9452-49F1-B9BE-F0D1C1A797CD}" type="presParOf" srcId="{5736CE89-DD10-4347-8D5D-694FD9535A7D}" destId="{8EDBEE37-71A9-4E9C-8698-6713B4C2E857}" srcOrd="1" destOrd="0" presId="urn:microsoft.com/office/officeart/2005/8/layout/vList5"/>
    <dgm:cxn modelId="{352FD926-E000-429E-BE06-40345F74B6A2}" type="presParOf" srcId="{5736CE89-DD10-4347-8D5D-694FD9535A7D}" destId="{17C60F73-AEC8-496F-97BC-BAEDC2BE54FA}" srcOrd="2" destOrd="0" presId="urn:microsoft.com/office/officeart/2005/8/layout/vList5"/>
    <dgm:cxn modelId="{C1D83A56-CB32-4672-B700-06B972635B37}" type="presParOf" srcId="{17C60F73-AEC8-496F-97BC-BAEDC2BE54FA}" destId="{A1993AD8-7438-4913-B608-D675CB4F6B73}" srcOrd="0" destOrd="0" presId="urn:microsoft.com/office/officeart/2005/8/layout/vList5"/>
    <dgm:cxn modelId="{42DAE888-78D5-4D12-8C2E-B0C3D8F8BA69}" type="presParOf" srcId="{17C60F73-AEC8-496F-97BC-BAEDC2BE54FA}" destId="{D17A01B3-0B19-40F5-A000-81BA5550D269}" srcOrd="1" destOrd="0" presId="urn:microsoft.com/office/officeart/2005/8/layout/vList5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74A1C1-15F5-4023-9E7C-CFCE280121D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BB65976-B505-49E3-886C-6964D4EA046B}">
      <dgm:prSet phldrT="[Text]"/>
      <dgm:spPr>
        <a:solidFill>
          <a:srgbClr val="6BB5DD"/>
        </a:solidFill>
        <a:ln>
          <a:solidFill>
            <a:srgbClr val="6BB5DD"/>
          </a:solidFill>
        </a:ln>
      </dgm:spPr>
      <dgm:t>
        <a:bodyPr/>
        <a:lstStyle/>
        <a:p>
          <a:r>
            <a:rPr lang="en-US" dirty="0"/>
            <a:t>HCB </a:t>
          </a:r>
        </a:p>
      </dgm:t>
    </dgm:pt>
    <dgm:pt modelId="{FF408B5A-7F80-436C-A66D-B635DD3E1BF7}" type="parTrans" cxnId="{A207B948-AC51-4CE3-B97A-19345114C837}">
      <dgm:prSet/>
      <dgm:spPr/>
      <dgm:t>
        <a:bodyPr/>
        <a:lstStyle/>
        <a:p>
          <a:endParaRPr lang="en-US"/>
        </a:p>
      </dgm:t>
    </dgm:pt>
    <dgm:pt modelId="{F929BEDA-A45F-41ED-9306-99C16A096528}" type="sibTrans" cxnId="{A207B948-AC51-4CE3-B97A-19345114C837}">
      <dgm:prSet/>
      <dgm:spPr/>
      <dgm:t>
        <a:bodyPr/>
        <a:lstStyle/>
        <a:p>
          <a:endParaRPr lang="en-US"/>
        </a:p>
      </dgm:t>
    </dgm:pt>
    <dgm:pt modelId="{060E47CC-86EC-403B-ABA7-3CC31BFCB11A}">
      <dgm:prSet phldrT="[Text]" custT="1"/>
      <dgm:spPr>
        <a:noFill/>
        <a:ln>
          <a:solidFill>
            <a:srgbClr val="6BB5DD">
              <a:alpha val="90000"/>
            </a:srgbClr>
          </a:solidFill>
        </a:ln>
      </dgm:spPr>
      <dgm:t>
        <a:bodyPr/>
        <a:lstStyle/>
        <a:p>
          <a:r>
            <a:rPr lang="en-US" sz="2400" dirty="0"/>
            <a:t>Age 65 or older and/or physically disabled</a:t>
          </a:r>
        </a:p>
      </dgm:t>
    </dgm:pt>
    <dgm:pt modelId="{F8997D97-9492-4284-B696-EF86B8A55716}" type="parTrans" cxnId="{D7EBEA3B-5423-44A5-A4B6-9AFACB05D3C4}">
      <dgm:prSet/>
      <dgm:spPr/>
      <dgm:t>
        <a:bodyPr/>
        <a:lstStyle/>
        <a:p>
          <a:endParaRPr lang="en-US"/>
        </a:p>
      </dgm:t>
    </dgm:pt>
    <dgm:pt modelId="{FD92A713-7CC0-4D45-AA04-EDE24EC66CF9}" type="sibTrans" cxnId="{D7EBEA3B-5423-44A5-A4B6-9AFACB05D3C4}">
      <dgm:prSet/>
      <dgm:spPr/>
      <dgm:t>
        <a:bodyPr/>
        <a:lstStyle/>
        <a:p>
          <a:endParaRPr lang="en-US"/>
        </a:p>
      </dgm:t>
    </dgm:pt>
    <dgm:pt modelId="{0B007645-6FE9-4587-9942-58DA72981B73}">
      <dgm:prSet phldrT="[Text]"/>
      <dgm:spPr>
        <a:solidFill>
          <a:srgbClr val="6BB5DD"/>
        </a:solidFill>
        <a:ln>
          <a:solidFill>
            <a:srgbClr val="6BB5DD"/>
          </a:solidFill>
        </a:ln>
      </dgm:spPr>
      <dgm:t>
        <a:bodyPr/>
        <a:lstStyle/>
        <a:p>
          <a:r>
            <a:rPr lang="en-US" dirty="0"/>
            <a:t>MIIW</a:t>
          </a:r>
        </a:p>
      </dgm:t>
    </dgm:pt>
    <dgm:pt modelId="{1DF33EC0-5741-44E5-80B5-3DB15103823B}" type="parTrans" cxnId="{1C7A7F27-6772-42FB-A273-7BED1567A61D}">
      <dgm:prSet/>
      <dgm:spPr/>
      <dgm:t>
        <a:bodyPr/>
        <a:lstStyle/>
        <a:p>
          <a:endParaRPr lang="en-US"/>
        </a:p>
      </dgm:t>
    </dgm:pt>
    <dgm:pt modelId="{1EFF8FD4-9CB7-4DCD-985E-380A49FFF894}" type="sibTrans" cxnId="{1C7A7F27-6772-42FB-A273-7BED1567A61D}">
      <dgm:prSet/>
      <dgm:spPr/>
      <dgm:t>
        <a:bodyPr/>
        <a:lstStyle/>
        <a:p>
          <a:endParaRPr lang="en-US"/>
        </a:p>
      </dgm:t>
    </dgm:pt>
    <dgm:pt modelId="{733058EF-1C99-41CA-8D1D-30470E02571E}">
      <dgm:prSet phldrT="[Text]" custT="1"/>
      <dgm:spPr>
        <a:noFill/>
        <a:ln>
          <a:solidFill>
            <a:srgbClr val="6BB5DD">
              <a:alpha val="90000"/>
            </a:srgbClr>
          </a:solidFill>
        </a:ln>
      </dgm:spPr>
      <dgm:t>
        <a:bodyPr/>
        <a:lstStyle/>
        <a:p>
          <a:r>
            <a:rPr lang="en-US" sz="2400" dirty="0"/>
            <a:t>Ventilator dependent 12 or more hours a day</a:t>
          </a:r>
        </a:p>
      </dgm:t>
    </dgm:pt>
    <dgm:pt modelId="{6E89A4D3-CF84-4C9D-87D4-52D1346DD2FE}" type="parTrans" cxnId="{2A35A607-F45E-4A1E-8083-C58AFD2F71D3}">
      <dgm:prSet/>
      <dgm:spPr/>
      <dgm:t>
        <a:bodyPr/>
        <a:lstStyle/>
        <a:p>
          <a:endParaRPr lang="en-US"/>
        </a:p>
      </dgm:t>
    </dgm:pt>
    <dgm:pt modelId="{7F6654EB-D6DF-4062-8669-B9949E183205}" type="sibTrans" cxnId="{2A35A607-F45E-4A1E-8083-C58AFD2F71D3}">
      <dgm:prSet/>
      <dgm:spPr/>
      <dgm:t>
        <a:bodyPr/>
        <a:lstStyle/>
        <a:p>
          <a:endParaRPr lang="en-US"/>
        </a:p>
      </dgm:t>
    </dgm:pt>
    <dgm:pt modelId="{CE393361-FCF3-4D94-9F0E-F9BA6AF89F47}">
      <dgm:prSet phldrT="[Text]" custT="1"/>
      <dgm:spPr>
        <a:noFill/>
        <a:ln>
          <a:solidFill>
            <a:srgbClr val="6BB5DD">
              <a:alpha val="90000"/>
            </a:srgbClr>
          </a:solidFill>
        </a:ln>
      </dgm:spPr>
      <dgm:t>
        <a:bodyPr/>
        <a:lstStyle/>
        <a:p>
          <a:r>
            <a:rPr lang="en-US" sz="2400" dirty="0"/>
            <a:t>On an active, physician-monitored weaning program</a:t>
          </a:r>
        </a:p>
      </dgm:t>
    </dgm:pt>
    <dgm:pt modelId="{6676FBB6-E963-453D-ADB7-AC2702EBC410}" type="parTrans" cxnId="{98F7DA13-9759-4961-9291-41F5FF3625BE}">
      <dgm:prSet/>
      <dgm:spPr/>
      <dgm:t>
        <a:bodyPr/>
        <a:lstStyle/>
        <a:p>
          <a:endParaRPr lang="en-US"/>
        </a:p>
      </dgm:t>
    </dgm:pt>
    <dgm:pt modelId="{3C4FB1BB-CDCA-4883-94D8-0CDFD518B720}" type="sibTrans" cxnId="{98F7DA13-9759-4961-9291-41F5FF3625BE}">
      <dgm:prSet/>
      <dgm:spPr/>
      <dgm:t>
        <a:bodyPr/>
        <a:lstStyle/>
        <a:p>
          <a:endParaRPr lang="en-US"/>
        </a:p>
      </dgm:t>
    </dgm:pt>
    <dgm:pt modelId="{B994E757-37A3-42DA-B0E0-ECDD5C8ED31B}">
      <dgm:prSet phldrT="[Text]" custT="1"/>
      <dgm:spPr>
        <a:noFill/>
        <a:ln>
          <a:solidFill>
            <a:srgbClr val="6BB5DD">
              <a:alpha val="90000"/>
            </a:srgbClr>
          </a:solidFill>
        </a:ln>
      </dgm:spPr>
      <dgm:t>
        <a:bodyPr/>
        <a:lstStyle/>
        <a:p>
          <a:r>
            <a:rPr lang="en-US" sz="2400" dirty="0"/>
            <a:t>Meet NF level of care</a:t>
          </a:r>
        </a:p>
      </dgm:t>
    </dgm:pt>
    <dgm:pt modelId="{5056D5AD-CDE3-4C13-B901-A4260494C3AC}" type="parTrans" cxnId="{F594F8CE-30E5-4EAC-B2DE-CD985AE8D786}">
      <dgm:prSet/>
      <dgm:spPr/>
      <dgm:t>
        <a:bodyPr/>
        <a:lstStyle/>
        <a:p>
          <a:endParaRPr lang="en-US"/>
        </a:p>
      </dgm:t>
    </dgm:pt>
    <dgm:pt modelId="{28427EB6-3D11-4D68-A68E-7AE5E81A1906}" type="sibTrans" cxnId="{F594F8CE-30E5-4EAC-B2DE-CD985AE8D786}">
      <dgm:prSet/>
      <dgm:spPr/>
      <dgm:t>
        <a:bodyPr/>
        <a:lstStyle/>
        <a:p>
          <a:endParaRPr lang="en-US"/>
        </a:p>
      </dgm:t>
    </dgm:pt>
    <dgm:pt modelId="{A7D1584A-E859-42D5-B297-24A5E8550887}">
      <dgm:prSet phldrT="[Text]" custT="1"/>
      <dgm:spPr>
        <a:noFill/>
        <a:ln>
          <a:solidFill>
            <a:srgbClr val="6BB5DD">
              <a:alpha val="90000"/>
            </a:srgbClr>
          </a:solidFill>
        </a:ln>
      </dgm:spPr>
      <dgm:t>
        <a:bodyPr/>
        <a:lstStyle/>
        <a:p>
          <a:r>
            <a:rPr lang="en-US" sz="2400" dirty="0"/>
            <a:t>Meet NF level of care</a:t>
          </a:r>
        </a:p>
      </dgm:t>
    </dgm:pt>
    <dgm:pt modelId="{10FB4B64-4606-47C7-8D1A-986F4DE5E99E}" type="parTrans" cxnId="{B8F7C590-62B0-4EF0-99B5-D41052F4DF73}">
      <dgm:prSet/>
      <dgm:spPr/>
      <dgm:t>
        <a:bodyPr/>
        <a:lstStyle/>
        <a:p>
          <a:endParaRPr lang="en-US"/>
        </a:p>
      </dgm:t>
    </dgm:pt>
    <dgm:pt modelId="{D6AA7960-A566-4C0A-8AD9-8A21CE83F371}" type="sibTrans" cxnId="{B8F7C590-62B0-4EF0-99B5-D41052F4DF73}">
      <dgm:prSet/>
      <dgm:spPr/>
      <dgm:t>
        <a:bodyPr/>
        <a:lstStyle/>
        <a:p>
          <a:endParaRPr lang="en-US"/>
        </a:p>
      </dgm:t>
    </dgm:pt>
    <dgm:pt modelId="{5736CE89-DD10-4347-8D5D-694FD9535A7D}" type="pres">
      <dgm:prSet presAssocID="{3874A1C1-15F5-4023-9E7C-CFCE280121D3}" presName="Name0" presStyleCnt="0">
        <dgm:presLayoutVars>
          <dgm:dir/>
          <dgm:animLvl val="lvl"/>
          <dgm:resizeHandles val="exact"/>
        </dgm:presLayoutVars>
      </dgm:prSet>
      <dgm:spPr/>
    </dgm:pt>
    <dgm:pt modelId="{3E32D153-7774-4BD1-9BE8-4C94B425728F}" type="pres">
      <dgm:prSet presAssocID="{6BB65976-B505-49E3-886C-6964D4EA046B}" presName="linNode" presStyleCnt="0"/>
      <dgm:spPr/>
    </dgm:pt>
    <dgm:pt modelId="{326AE737-7101-4DA9-8698-63149255F6D3}" type="pres">
      <dgm:prSet presAssocID="{6BB65976-B505-49E3-886C-6964D4EA046B}" presName="parentText" presStyleLbl="node1" presStyleIdx="0" presStyleCnt="2">
        <dgm:presLayoutVars>
          <dgm:chMax val="1"/>
          <dgm:bulletEnabled val="1"/>
        </dgm:presLayoutVars>
      </dgm:prSet>
      <dgm:spPr>
        <a:prstGeom prst="rect">
          <a:avLst/>
        </a:prstGeom>
      </dgm:spPr>
    </dgm:pt>
    <dgm:pt modelId="{3AFCC454-CE30-4D50-A476-C2B3DF8461EB}" type="pres">
      <dgm:prSet presAssocID="{6BB65976-B505-49E3-886C-6964D4EA046B}" presName="descendantText" presStyleLbl="alignAccFollowNode1" presStyleIdx="0" presStyleCnt="2">
        <dgm:presLayoutVars>
          <dgm:bulletEnabled val="1"/>
        </dgm:presLayoutVars>
      </dgm:prSet>
      <dgm:spPr>
        <a:prstGeom prst="rect">
          <a:avLst/>
        </a:prstGeom>
      </dgm:spPr>
    </dgm:pt>
    <dgm:pt modelId="{8EDBEE37-71A9-4E9C-8698-6713B4C2E857}" type="pres">
      <dgm:prSet presAssocID="{F929BEDA-A45F-41ED-9306-99C16A096528}" presName="sp" presStyleCnt="0"/>
      <dgm:spPr/>
    </dgm:pt>
    <dgm:pt modelId="{17C60F73-AEC8-496F-97BC-BAEDC2BE54FA}" type="pres">
      <dgm:prSet presAssocID="{0B007645-6FE9-4587-9942-58DA72981B73}" presName="linNode" presStyleCnt="0"/>
      <dgm:spPr/>
    </dgm:pt>
    <dgm:pt modelId="{A1993AD8-7438-4913-B608-D675CB4F6B73}" type="pres">
      <dgm:prSet presAssocID="{0B007645-6FE9-4587-9942-58DA72981B73}" presName="parentText" presStyleLbl="node1" presStyleIdx="1" presStyleCnt="2">
        <dgm:presLayoutVars>
          <dgm:chMax val="1"/>
          <dgm:bulletEnabled val="1"/>
        </dgm:presLayoutVars>
      </dgm:prSet>
      <dgm:spPr>
        <a:prstGeom prst="rect">
          <a:avLst/>
        </a:prstGeom>
      </dgm:spPr>
    </dgm:pt>
    <dgm:pt modelId="{D17A01B3-0B19-40F5-A000-81BA5550D269}" type="pres">
      <dgm:prSet presAssocID="{0B007645-6FE9-4587-9942-58DA72981B73}" presName="descendantText" presStyleLbl="alignAccFollowNode1" presStyleIdx="1" presStyleCnt="2" custScaleY="116416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2A35A607-F45E-4A1E-8083-C58AFD2F71D3}" srcId="{0B007645-6FE9-4587-9942-58DA72981B73}" destId="{733058EF-1C99-41CA-8D1D-30470E02571E}" srcOrd="0" destOrd="0" parTransId="{6E89A4D3-CF84-4C9D-87D4-52D1346DD2FE}" sibTransId="{7F6654EB-D6DF-4062-8669-B9949E183205}"/>
    <dgm:cxn modelId="{0CB7C30E-E226-403B-B6E0-9A3EA6AFF9AE}" type="presOf" srcId="{B994E757-37A3-42DA-B0E0-ECDD5C8ED31B}" destId="{3AFCC454-CE30-4D50-A476-C2B3DF8461EB}" srcOrd="0" destOrd="1" presId="urn:microsoft.com/office/officeart/2005/8/layout/vList5"/>
    <dgm:cxn modelId="{7C72DC10-B0A5-45D7-B6E5-7B6DD7072FB6}" type="presOf" srcId="{3874A1C1-15F5-4023-9E7C-CFCE280121D3}" destId="{5736CE89-DD10-4347-8D5D-694FD9535A7D}" srcOrd="0" destOrd="0" presId="urn:microsoft.com/office/officeart/2005/8/layout/vList5"/>
    <dgm:cxn modelId="{98F7DA13-9759-4961-9291-41F5FF3625BE}" srcId="{0B007645-6FE9-4587-9942-58DA72981B73}" destId="{CE393361-FCF3-4D94-9F0E-F9BA6AF89F47}" srcOrd="1" destOrd="0" parTransId="{6676FBB6-E963-453D-ADB7-AC2702EBC410}" sibTransId="{3C4FB1BB-CDCA-4883-94D8-0CDFD518B720}"/>
    <dgm:cxn modelId="{39E8AA1D-BDD7-4D83-AF59-56B26EB8B309}" type="presOf" srcId="{CE393361-FCF3-4D94-9F0E-F9BA6AF89F47}" destId="{D17A01B3-0B19-40F5-A000-81BA5550D269}" srcOrd="0" destOrd="1" presId="urn:microsoft.com/office/officeart/2005/8/layout/vList5"/>
    <dgm:cxn modelId="{1C7A7F27-6772-42FB-A273-7BED1567A61D}" srcId="{3874A1C1-15F5-4023-9E7C-CFCE280121D3}" destId="{0B007645-6FE9-4587-9942-58DA72981B73}" srcOrd="1" destOrd="0" parTransId="{1DF33EC0-5741-44E5-80B5-3DB15103823B}" sibTransId="{1EFF8FD4-9CB7-4DCD-985E-380A49FFF894}"/>
    <dgm:cxn modelId="{D7EBEA3B-5423-44A5-A4B6-9AFACB05D3C4}" srcId="{6BB65976-B505-49E3-886C-6964D4EA046B}" destId="{060E47CC-86EC-403B-ABA7-3CC31BFCB11A}" srcOrd="0" destOrd="0" parTransId="{F8997D97-9492-4284-B696-EF86B8A55716}" sibTransId="{FD92A713-7CC0-4D45-AA04-EDE24EC66CF9}"/>
    <dgm:cxn modelId="{C7CB6341-080A-49A4-B770-F78D7B48DB2E}" type="presOf" srcId="{A7D1584A-E859-42D5-B297-24A5E8550887}" destId="{D17A01B3-0B19-40F5-A000-81BA5550D269}" srcOrd="0" destOrd="2" presId="urn:microsoft.com/office/officeart/2005/8/layout/vList5"/>
    <dgm:cxn modelId="{A207B948-AC51-4CE3-B97A-19345114C837}" srcId="{3874A1C1-15F5-4023-9E7C-CFCE280121D3}" destId="{6BB65976-B505-49E3-886C-6964D4EA046B}" srcOrd="0" destOrd="0" parTransId="{FF408B5A-7F80-436C-A66D-B635DD3E1BF7}" sibTransId="{F929BEDA-A45F-41ED-9306-99C16A096528}"/>
    <dgm:cxn modelId="{470C9690-5CB6-41A2-A675-C19F9765DEB7}" type="presOf" srcId="{0B007645-6FE9-4587-9942-58DA72981B73}" destId="{A1993AD8-7438-4913-B608-D675CB4F6B73}" srcOrd="0" destOrd="0" presId="urn:microsoft.com/office/officeart/2005/8/layout/vList5"/>
    <dgm:cxn modelId="{B8F7C590-62B0-4EF0-99B5-D41052F4DF73}" srcId="{0B007645-6FE9-4587-9942-58DA72981B73}" destId="{A7D1584A-E859-42D5-B297-24A5E8550887}" srcOrd="2" destOrd="0" parTransId="{10FB4B64-4606-47C7-8D1A-986F4DE5E99E}" sibTransId="{D6AA7960-A566-4C0A-8AD9-8A21CE83F371}"/>
    <dgm:cxn modelId="{9DC66E96-C2D4-4F4B-81F6-E54EFFDC4E05}" type="presOf" srcId="{060E47CC-86EC-403B-ABA7-3CC31BFCB11A}" destId="{3AFCC454-CE30-4D50-A476-C2B3DF8461EB}" srcOrd="0" destOrd="0" presId="urn:microsoft.com/office/officeart/2005/8/layout/vList5"/>
    <dgm:cxn modelId="{9C66B5A5-93D6-434A-B09D-70B1FFAF272E}" type="presOf" srcId="{733058EF-1C99-41CA-8D1D-30470E02571E}" destId="{D17A01B3-0B19-40F5-A000-81BA5550D269}" srcOrd="0" destOrd="0" presId="urn:microsoft.com/office/officeart/2005/8/layout/vList5"/>
    <dgm:cxn modelId="{BCDBF4BA-1D72-47DC-AB8D-7A6CF6F81C0B}" type="presOf" srcId="{6BB65976-B505-49E3-886C-6964D4EA046B}" destId="{326AE737-7101-4DA9-8698-63149255F6D3}" srcOrd="0" destOrd="0" presId="urn:microsoft.com/office/officeart/2005/8/layout/vList5"/>
    <dgm:cxn modelId="{F594F8CE-30E5-4EAC-B2DE-CD985AE8D786}" srcId="{6BB65976-B505-49E3-886C-6964D4EA046B}" destId="{B994E757-37A3-42DA-B0E0-ECDD5C8ED31B}" srcOrd="1" destOrd="0" parTransId="{5056D5AD-CDE3-4C13-B901-A4260494C3AC}" sibTransId="{28427EB6-3D11-4D68-A68E-7AE5E81A1906}"/>
    <dgm:cxn modelId="{114AA43E-DBE8-4210-A716-8D3DF549443C}" type="presParOf" srcId="{5736CE89-DD10-4347-8D5D-694FD9535A7D}" destId="{3E32D153-7774-4BD1-9BE8-4C94B425728F}" srcOrd="0" destOrd="0" presId="urn:microsoft.com/office/officeart/2005/8/layout/vList5"/>
    <dgm:cxn modelId="{5D66CDDC-321A-443A-8303-656FFD3693FC}" type="presParOf" srcId="{3E32D153-7774-4BD1-9BE8-4C94B425728F}" destId="{326AE737-7101-4DA9-8698-63149255F6D3}" srcOrd="0" destOrd="0" presId="urn:microsoft.com/office/officeart/2005/8/layout/vList5"/>
    <dgm:cxn modelId="{083B6002-C8F4-415A-B260-FF2B7208CC8B}" type="presParOf" srcId="{3E32D153-7774-4BD1-9BE8-4C94B425728F}" destId="{3AFCC454-CE30-4D50-A476-C2B3DF8461EB}" srcOrd="1" destOrd="0" presId="urn:microsoft.com/office/officeart/2005/8/layout/vList5"/>
    <dgm:cxn modelId="{E3558CB7-9452-49F1-B9BE-F0D1C1A797CD}" type="presParOf" srcId="{5736CE89-DD10-4347-8D5D-694FD9535A7D}" destId="{8EDBEE37-71A9-4E9C-8698-6713B4C2E857}" srcOrd="1" destOrd="0" presId="urn:microsoft.com/office/officeart/2005/8/layout/vList5"/>
    <dgm:cxn modelId="{352FD926-E000-429E-BE06-40345F74B6A2}" type="presParOf" srcId="{5736CE89-DD10-4347-8D5D-694FD9535A7D}" destId="{17C60F73-AEC8-496F-97BC-BAEDC2BE54FA}" srcOrd="2" destOrd="0" presId="urn:microsoft.com/office/officeart/2005/8/layout/vList5"/>
    <dgm:cxn modelId="{C1D83A56-CB32-4672-B700-06B972635B37}" type="presParOf" srcId="{17C60F73-AEC8-496F-97BC-BAEDC2BE54FA}" destId="{A1993AD8-7438-4913-B608-D675CB4F6B73}" srcOrd="0" destOrd="0" presId="urn:microsoft.com/office/officeart/2005/8/layout/vList5"/>
    <dgm:cxn modelId="{42DAE888-78D5-4D12-8C2E-B0C3D8F8BA69}" type="presParOf" srcId="{17C60F73-AEC8-496F-97BC-BAEDC2BE54FA}" destId="{D17A01B3-0B19-40F5-A000-81BA5550D269}" srcOrd="1" destOrd="0" presId="urn:microsoft.com/office/officeart/2005/8/layout/vList5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874A1C1-15F5-4023-9E7C-CFCE280121D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BB65976-B505-49E3-886C-6964D4EA046B}">
      <dgm:prSet phldrT="[Text]"/>
      <dgm:spPr>
        <a:solidFill>
          <a:srgbClr val="ADC084"/>
        </a:solidFill>
        <a:ln>
          <a:solidFill>
            <a:srgbClr val="ADC084"/>
          </a:solidFill>
        </a:ln>
      </dgm:spPr>
      <dgm:t>
        <a:bodyPr/>
        <a:lstStyle/>
        <a:p>
          <a:r>
            <a:rPr lang="en-US" dirty="0"/>
            <a:t>MPW </a:t>
          </a:r>
        </a:p>
      </dgm:t>
    </dgm:pt>
    <dgm:pt modelId="{FF408B5A-7F80-436C-A66D-B635DD3E1BF7}" type="parTrans" cxnId="{A207B948-AC51-4CE3-B97A-19345114C837}">
      <dgm:prSet/>
      <dgm:spPr/>
      <dgm:t>
        <a:bodyPr/>
        <a:lstStyle/>
        <a:p>
          <a:endParaRPr lang="en-US"/>
        </a:p>
      </dgm:t>
    </dgm:pt>
    <dgm:pt modelId="{F929BEDA-A45F-41ED-9306-99C16A096528}" type="sibTrans" cxnId="{A207B948-AC51-4CE3-B97A-19345114C837}">
      <dgm:prSet/>
      <dgm:spPr/>
      <dgm:t>
        <a:bodyPr/>
        <a:lstStyle/>
        <a:p>
          <a:endParaRPr lang="en-US"/>
        </a:p>
      </dgm:t>
    </dgm:pt>
    <dgm:pt modelId="{060E47CC-86EC-403B-ABA7-3CC31BFCB11A}">
      <dgm:prSet phldrT="[Text]" custT="1"/>
      <dgm:spPr>
        <a:noFill/>
        <a:ln>
          <a:solidFill>
            <a:srgbClr val="ADC084">
              <a:alpha val="90000"/>
            </a:srgbClr>
          </a:solidFill>
        </a:ln>
      </dgm:spPr>
      <dgm:t>
        <a:bodyPr/>
        <a:lstStyle/>
        <a:p>
          <a:r>
            <a:rPr lang="en-US" sz="2400" dirty="0"/>
            <a:t>Have an intellectual or developmental disability </a:t>
          </a:r>
        </a:p>
      </dgm:t>
    </dgm:pt>
    <dgm:pt modelId="{F8997D97-9492-4284-B696-EF86B8A55716}" type="parTrans" cxnId="{D7EBEA3B-5423-44A5-A4B6-9AFACB05D3C4}">
      <dgm:prSet/>
      <dgm:spPr/>
      <dgm:t>
        <a:bodyPr/>
        <a:lstStyle/>
        <a:p>
          <a:endParaRPr lang="en-US"/>
        </a:p>
      </dgm:t>
    </dgm:pt>
    <dgm:pt modelId="{FD92A713-7CC0-4D45-AA04-EDE24EC66CF9}" type="sibTrans" cxnId="{D7EBEA3B-5423-44A5-A4B6-9AFACB05D3C4}">
      <dgm:prSet/>
      <dgm:spPr/>
      <dgm:t>
        <a:bodyPr/>
        <a:lstStyle/>
        <a:p>
          <a:endParaRPr lang="en-US"/>
        </a:p>
      </dgm:t>
    </dgm:pt>
    <dgm:pt modelId="{0B007645-6FE9-4587-9942-58DA72981B73}">
      <dgm:prSet phldrT="[Text]"/>
      <dgm:spPr>
        <a:solidFill>
          <a:srgbClr val="ADC084"/>
        </a:solidFill>
        <a:ln>
          <a:solidFill>
            <a:srgbClr val="ADC084"/>
          </a:solidFill>
        </a:ln>
      </dgm:spPr>
      <dgm:t>
        <a:bodyPr/>
        <a:lstStyle/>
        <a:p>
          <a:r>
            <a:rPr lang="en-US" dirty="0"/>
            <a:t>SCL</a:t>
          </a:r>
        </a:p>
      </dgm:t>
    </dgm:pt>
    <dgm:pt modelId="{1DF33EC0-5741-44E5-80B5-3DB15103823B}" type="parTrans" cxnId="{1C7A7F27-6772-42FB-A273-7BED1567A61D}">
      <dgm:prSet/>
      <dgm:spPr/>
      <dgm:t>
        <a:bodyPr/>
        <a:lstStyle/>
        <a:p>
          <a:endParaRPr lang="en-US"/>
        </a:p>
      </dgm:t>
    </dgm:pt>
    <dgm:pt modelId="{1EFF8FD4-9CB7-4DCD-985E-380A49FFF894}" type="sibTrans" cxnId="{1C7A7F27-6772-42FB-A273-7BED1567A61D}">
      <dgm:prSet/>
      <dgm:spPr/>
      <dgm:t>
        <a:bodyPr/>
        <a:lstStyle/>
        <a:p>
          <a:endParaRPr lang="en-US"/>
        </a:p>
      </dgm:t>
    </dgm:pt>
    <dgm:pt modelId="{B994E757-37A3-42DA-B0E0-ECDD5C8ED31B}">
      <dgm:prSet phldrT="[Text]" custT="1"/>
      <dgm:spPr>
        <a:noFill/>
        <a:ln>
          <a:solidFill>
            <a:srgbClr val="ADC084">
              <a:alpha val="90000"/>
            </a:srgbClr>
          </a:solidFill>
        </a:ln>
      </dgm:spPr>
      <dgm:t>
        <a:bodyPr/>
        <a:lstStyle/>
        <a:p>
          <a:r>
            <a:rPr lang="en-US" sz="2400" dirty="0"/>
            <a:t>Meet NF or Intermediate Care Facility for Individuals with Intellectual Disabilities (ICF) level of care</a:t>
          </a:r>
        </a:p>
      </dgm:t>
    </dgm:pt>
    <dgm:pt modelId="{5056D5AD-CDE3-4C13-B901-A4260494C3AC}" type="parTrans" cxnId="{F594F8CE-30E5-4EAC-B2DE-CD985AE8D786}">
      <dgm:prSet/>
      <dgm:spPr/>
      <dgm:t>
        <a:bodyPr/>
        <a:lstStyle/>
        <a:p>
          <a:endParaRPr lang="en-US"/>
        </a:p>
      </dgm:t>
    </dgm:pt>
    <dgm:pt modelId="{28427EB6-3D11-4D68-A68E-7AE5E81A1906}" type="sibTrans" cxnId="{F594F8CE-30E5-4EAC-B2DE-CD985AE8D786}">
      <dgm:prSet/>
      <dgm:spPr/>
      <dgm:t>
        <a:bodyPr/>
        <a:lstStyle/>
        <a:p>
          <a:endParaRPr lang="en-US"/>
        </a:p>
      </dgm:t>
    </dgm:pt>
    <dgm:pt modelId="{A7D1584A-E859-42D5-B297-24A5E8550887}">
      <dgm:prSet phldrT="[Text]" custT="1"/>
      <dgm:spPr>
        <a:noFill/>
        <a:ln>
          <a:solidFill>
            <a:srgbClr val="ADC084"/>
          </a:solidFill>
        </a:ln>
      </dgm:spPr>
      <dgm:t>
        <a:bodyPr/>
        <a:lstStyle/>
        <a:p>
          <a:r>
            <a:rPr lang="en-US" sz="2400" dirty="0"/>
            <a:t>Meet ICF level of care</a:t>
          </a:r>
        </a:p>
      </dgm:t>
    </dgm:pt>
    <dgm:pt modelId="{10FB4B64-4606-47C7-8D1A-986F4DE5E99E}" type="parTrans" cxnId="{B8F7C590-62B0-4EF0-99B5-D41052F4DF73}">
      <dgm:prSet/>
      <dgm:spPr/>
      <dgm:t>
        <a:bodyPr/>
        <a:lstStyle/>
        <a:p>
          <a:endParaRPr lang="en-US"/>
        </a:p>
      </dgm:t>
    </dgm:pt>
    <dgm:pt modelId="{D6AA7960-A566-4C0A-8AD9-8A21CE83F371}" type="sibTrans" cxnId="{B8F7C590-62B0-4EF0-99B5-D41052F4DF73}">
      <dgm:prSet/>
      <dgm:spPr/>
      <dgm:t>
        <a:bodyPr/>
        <a:lstStyle/>
        <a:p>
          <a:endParaRPr lang="en-US"/>
        </a:p>
      </dgm:t>
    </dgm:pt>
    <dgm:pt modelId="{E520BE3D-2837-4131-9284-7E8BC05EB07F}">
      <dgm:prSet phldrT="[Text]" custT="1"/>
      <dgm:spPr>
        <a:noFill/>
        <a:ln>
          <a:solidFill>
            <a:srgbClr val="ADC084"/>
          </a:solidFill>
        </a:ln>
      </dgm:spPr>
      <dgm:t>
        <a:bodyPr/>
        <a:lstStyle/>
        <a:p>
          <a:r>
            <a:rPr lang="en-US" sz="2400" dirty="0"/>
            <a:t>Have an intellectual or developmental disability</a:t>
          </a:r>
        </a:p>
      </dgm:t>
    </dgm:pt>
    <dgm:pt modelId="{4D657F12-D2FD-4035-83B8-08DEBB6F9259}" type="parTrans" cxnId="{A15C1E33-2D9E-46F6-97DF-C225D8A4953B}">
      <dgm:prSet/>
      <dgm:spPr/>
      <dgm:t>
        <a:bodyPr/>
        <a:lstStyle/>
        <a:p>
          <a:endParaRPr lang="en-US"/>
        </a:p>
      </dgm:t>
    </dgm:pt>
    <dgm:pt modelId="{F6E6461B-0837-4AD0-AB3F-72007D9517F3}" type="sibTrans" cxnId="{A15C1E33-2D9E-46F6-97DF-C225D8A4953B}">
      <dgm:prSet/>
      <dgm:spPr/>
      <dgm:t>
        <a:bodyPr/>
        <a:lstStyle/>
        <a:p>
          <a:endParaRPr lang="en-US"/>
        </a:p>
      </dgm:t>
    </dgm:pt>
    <dgm:pt modelId="{5736CE89-DD10-4347-8D5D-694FD9535A7D}" type="pres">
      <dgm:prSet presAssocID="{3874A1C1-15F5-4023-9E7C-CFCE280121D3}" presName="Name0" presStyleCnt="0">
        <dgm:presLayoutVars>
          <dgm:dir/>
          <dgm:animLvl val="lvl"/>
          <dgm:resizeHandles val="exact"/>
        </dgm:presLayoutVars>
      </dgm:prSet>
      <dgm:spPr/>
    </dgm:pt>
    <dgm:pt modelId="{3E32D153-7774-4BD1-9BE8-4C94B425728F}" type="pres">
      <dgm:prSet presAssocID="{6BB65976-B505-49E3-886C-6964D4EA046B}" presName="linNode" presStyleCnt="0"/>
      <dgm:spPr/>
    </dgm:pt>
    <dgm:pt modelId="{326AE737-7101-4DA9-8698-63149255F6D3}" type="pres">
      <dgm:prSet presAssocID="{6BB65976-B505-49E3-886C-6964D4EA046B}" presName="parentText" presStyleLbl="node1" presStyleIdx="0" presStyleCnt="2">
        <dgm:presLayoutVars>
          <dgm:chMax val="1"/>
          <dgm:bulletEnabled val="1"/>
        </dgm:presLayoutVars>
      </dgm:prSet>
      <dgm:spPr>
        <a:prstGeom prst="rect">
          <a:avLst/>
        </a:prstGeom>
      </dgm:spPr>
    </dgm:pt>
    <dgm:pt modelId="{3AFCC454-CE30-4D50-A476-C2B3DF8461EB}" type="pres">
      <dgm:prSet presAssocID="{6BB65976-B505-49E3-886C-6964D4EA046B}" presName="descendantText" presStyleLbl="alignAccFollowNode1" presStyleIdx="0" presStyleCnt="2" custScaleY="129948">
        <dgm:presLayoutVars>
          <dgm:bulletEnabled val="1"/>
        </dgm:presLayoutVars>
      </dgm:prSet>
      <dgm:spPr>
        <a:prstGeom prst="rect">
          <a:avLst/>
        </a:prstGeom>
      </dgm:spPr>
    </dgm:pt>
    <dgm:pt modelId="{8EDBEE37-71A9-4E9C-8698-6713B4C2E857}" type="pres">
      <dgm:prSet presAssocID="{F929BEDA-A45F-41ED-9306-99C16A096528}" presName="sp" presStyleCnt="0"/>
      <dgm:spPr/>
    </dgm:pt>
    <dgm:pt modelId="{17C60F73-AEC8-496F-97BC-BAEDC2BE54FA}" type="pres">
      <dgm:prSet presAssocID="{0B007645-6FE9-4587-9942-58DA72981B73}" presName="linNode" presStyleCnt="0"/>
      <dgm:spPr/>
    </dgm:pt>
    <dgm:pt modelId="{A1993AD8-7438-4913-B608-D675CB4F6B73}" type="pres">
      <dgm:prSet presAssocID="{0B007645-6FE9-4587-9942-58DA72981B73}" presName="parentText" presStyleLbl="node1" presStyleIdx="1" presStyleCnt="2">
        <dgm:presLayoutVars>
          <dgm:chMax val="1"/>
          <dgm:bulletEnabled val="1"/>
        </dgm:presLayoutVars>
      </dgm:prSet>
      <dgm:spPr>
        <a:prstGeom prst="rect">
          <a:avLst/>
        </a:prstGeom>
      </dgm:spPr>
    </dgm:pt>
    <dgm:pt modelId="{D17A01B3-0B19-40F5-A000-81BA5550D269}" type="pres">
      <dgm:prSet presAssocID="{0B007645-6FE9-4587-9942-58DA72981B73}" presName="descendantText" presStyleLbl="alignAccFollowNode1" presStyleIdx="1" presStyleCnt="2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0CB7C30E-E226-403B-B6E0-9A3EA6AFF9AE}" type="presOf" srcId="{B994E757-37A3-42DA-B0E0-ECDD5C8ED31B}" destId="{3AFCC454-CE30-4D50-A476-C2B3DF8461EB}" srcOrd="0" destOrd="1" presId="urn:microsoft.com/office/officeart/2005/8/layout/vList5"/>
    <dgm:cxn modelId="{7C72DC10-B0A5-45D7-B6E5-7B6DD7072FB6}" type="presOf" srcId="{3874A1C1-15F5-4023-9E7C-CFCE280121D3}" destId="{5736CE89-DD10-4347-8D5D-694FD9535A7D}" srcOrd="0" destOrd="0" presId="urn:microsoft.com/office/officeart/2005/8/layout/vList5"/>
    <dgm:cxn modelId="{1C7A7F27-6772-42FB-A273-7BED1567A61D}" srcId="{3874A1C1-15F5-4023-9E7C-CFCE280121D3}" destId="{0B007645-6FE9-4587-9942-58DA72981B73}" srcOrd="1" destOrd="0" parTransId="{1DF33EC0-5741-44E5-80B5-3DB15103823B}" sibTransId="{1EFF8FD4-9CB7-4DCD-985E-380A49FFF894}"/>
    <dgm:cxn modelId="{A15C1E33-2D9E-46F6-97DF-C225D8A4953B}" srcId="{0B007645-6FE9-4587-9942-58DA72981B73}" destId="{E520BE3D-2837-4131-9284-7E8BC05EB07F}" srcOrd="0" destOrd="0" parTransId="{4D657F12-D2FD-4035-83B8-08DEBB6F9259}" sibTransId="{F6E6461B-0837-4AD0-AB3F-72007D9517F3}"/>
    <dgm:cxn modelId="{D7EBEA3B-5423-44A5-A4B6-9AFACB05D3C4}" srcId="{6BB65976-B505-49E3-886C-6964D4EA046B}" destId="{060E47CC-86EC-403B-ABA7-3CC31BFCB11A}" srcOrd="0" destOrd="0" parTransId="{F8997D97-9492-4284-B696-EF86B8A55716}" sibTransId="{FD92A713-7CC0-4D45-AA04-EDE24EC66CF9}"/>
    <dgm:cxn modelId="{C7CB6341-080A-49A4-B770-F78D7B48DB2E}" type="presOf" srcId="{A7D1584A-E859-42D5-B297-24A5E8550887}" destId="{D17A01B3-0B19-40F5-A000-81BA5550D269}" srcOrd="0" destOrd="1" presId="urn:microsoft.com/office/officeart/2005/8/layout/vList5"/>
    <dgm:cxn modelId="{A207B948-AC51-4CE3-B97A-19345114C837}" srcId="{3874A1C1-15F5-4023-9E7C-CFCE280121D3}" destId="{6BB65976-B505-49E3-886C-6964D4EA046B}" srcOrd="0" destOrd="0" parTransId="{FF408B5A-7F80-436C-A66D-B635DD3E1BF7}" sibTransId="{F929BEDA-A45F-41ED-9306-99C16A096528}"/>
    <dgm:cxn modelId="{470C9690-5CB6-41A2-A675-C19F9765DEB7}" type="presOf" srcId="{0B007645-6FE9-4587-9942-58DA72981B73}" destId="{A1993AD8-7438-4913-B608-D675CB4F6B73}" srcOrd="0" destOrd="0" presId="urn:microsoft.com/office/officeart/2005/8/layout/vList5"/>
    <dgm:cxn modelId="{B8F7C590-62B0-4EF0-99B5-D41052F4DF73}" srcId="{0B007645-6FE9-4587-9942-58DA72981B73}" destId="{A7D1584A-E859-42D5-B297-24A5E8550887}" srcOrd="1" destOrd="0" parTransId="{10FB4B64-4606-47C7-8D1A-986F4DE5E99E}" sibTransId="{D6AA7960-A566-4C0A-8AD9-8A21CE83F371}"/>
    <dgm:cxn modelId="{9DC66E96-C2D4-4F4B-81F6-E54EFFDC4E05}" type="presOf" srcId="{060E47CC-86EC-403B-ABA7-3CC31BFCB11A}" destId="{3AFCC454-CE30-4D50-A476-C2B3DF8461EB}" srcOrd="0" destOrd="0" presId="urn:microsoft.com/office/officeart/2005/8/layout/vList5"/>
    <dgm:cxn modelId="{BCDBF4BA-1D72-47DC-AB8D-7A6CF6F81C0B}" type="presOf" srcId="{6BB65976-B505-49E3-886C-6964D4EA046B}" destId="{326AE737-7101-4DA9-8698-63149255F6D3}" srcOrd="0" destOrd="0" presId="urn:microsoft.com/office/officeart/2005/8/layout/vList5"/>
    <dgm:cxn modelId="{594D9EC1-F8A6-469C-A5FA-C21425C2611A}" type="presOf" srcId="{E520BE3D-2837-4131-9284-7E8BC05EB07F}" destId="{D17A01B3-0B19-40F5-A000-81BA5550D269}" srcOrd="0" destOrd="0" presId="urn:microsoft.com/office/officeart/2005/8/layout/vList5"/>
    <dgm:cxn modelId="{F594F8CE-30E5-4EAC-B2DE-CD985AE8D786}" srcId="{6BB65976-B505-49E3-886C-6964D4EA046B}" destId="{B994E757-37A3-42DA-B0E0-ECDD5C8ED31B}" srcOrd="1" destOrd="0" parTransId="{5056D5AD-CDE3-4C13-B901-A4260494C3AC}" sibTransId="{28427EB6-3D11-4D68-A68E-7AE5E81A1906}"/>
    <dgm:cxn modelId="{114AA43E-DBE8-4210-A716-8D3DF549443C}" type="presParOf" srcId="{5736CE89-DD10-4347-8D5D-694FD9535A7D}" destId="{3E32D153-7774-4BD1-9BE8-4C94B425728F}" srcOrd="0" destOrd="0" presId="urn:microsoft.com/office/officeart/2005/8/layout/vList5"/>
    <dgm:cxn modelId="{5D66CDDC-321A-443A-8303-656FFD3693FC}" type="presParOf" srcId="{3E32D153-7774-4BD1-9BE8-4C94B425728F}" destId="{326AE737-7101-4DA9-8698-63149255F6D3}" srcOrd="0" destOrd="0" presId="urn:microsoft.com/office/officeart/2005/8/layout/vList5"/>
    <dgm:cxn modelId="{083B6002-C8F4-415A-B260-FF2B7208CC8B}" type="presParOf" srcId="{3E32D153-7774-4BD1-9BE8-4C94B425728F}" destId="{3AFCC454-CE30-4D50-A476-C2B3DF8461EB}" srcOrd="1" destOrd="0" presId="urn:microsoft.com/office/officeart/2005/8/layout/vList5"/>
    <dgm:cxn modelId="{E3558CB7-9452-49F1-B9BE-F0D1C1A797CD}" type="presParOf" srcId="{5736CE89-DD10-4347-8D5D-694FD9535A7D}" destId="{8EDBEE37-71A9-4E9C-8698-6713B4C2E857}" srcOrd="1" destOrd="0" presId="urn:microsoft.com/office/officeart/2005/8/layout/vList5"/>
    <dgm:cxn modelId="{352FD926-E000-429E-BE06-40345F74B6A2}" type="presParOf" srcId="{5736CE89-DD10-4347-8D5D-694FD9535A7D}" destId="{17C60F73-AEC8-496F-97BC-BAEDC2BE54FA}" srcOrd="2" destOrd="0" presId="urn:microsoft.com/office/officeart/2005/8/layout/vList5"/>
    <dgm:cxn modelId="{C1D83A56-CB32-4672-B700-06B972635B37}" type="presParOf" srcId="{17C60F73-AEC8-496F-97BC-BAEDC2BE54FA}" destId="{A1993AD8-7438-4913-B608-D675CB4F6B73}" srcOrd="0" destOrd="0" presId="urn:microsoft.com/office/officeart/2005/8/layout/vList5"/>
    <dgm:cxn modelId="{42DAE888-78D5-4D12-8C2E-B0C3D8F8BA69}" type="presParOf" srcId="{17C60F73-AEC8-496F-97BC-BAEDC2BE54FA}" destId="{D17A01B3-0B19-40F5-A000-81BA5550D269}" srcOrd="1" destOrd="0" presId="urn:microsoft.com/office/officeart/2005/8/layout/vList5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FCC454-CE30-4D50-A476-C2B3DF8461EB}">
      <dsp:nvSpPr>
        <dsp:cNvPr id="0" name=""/>
        <dsp:cNvSpPr/>
      </dsp:nvSpPr>
      <dsp:spPr>
        <a:xfrm rot="5400000">
          <a:off x="4520586" y="-1489530"/>
          <a:ext cx="1636497" cy="5024785"/>
        </a:xfrm>
        <a:prstGeom prst="rect">
          <a:avLst/>
        </a:prstGeom>
        <a:noFill/>
        <a:ln w="12700" cap="flat" cmpd="sng" algn="ctr">
          <a:solidFill>
            <a:srgbClr val="01203D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Age 18 or older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Have a brain injury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Meet Nursing Facility (NF) level of care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Need </a:t>
          </a:r>
          <a:r>
            <a:rPr lang="en-US" sz="2300" b="1" kern="1200" dirty="0"/>
            <a:t>acute</a:t>
          </a:r>
          <a:r>
            <a:rPr lang="en-US" sz="2300" kern="1200" dirty="0"/>
            <a:t> rehabilitation </a:t>
          </a:r>
        </a:p>
      </dsp:txBody>
      <dsp:txXfrm rot="-5400000">
        <a:off x="2826442" y="204614"/>
        <a:ext cx="5024785" cy="1636497"/>
      </dsp:txXfrm>
    </dsp:sp>
    <dsp:sp modelId="{326AE737-7101-4DA9-8698-63149255F6D3}">
      <dsp:nvSpPr>
        <dsp:cNvPr id="0" name=""/>
        <dsp:cNvSpPr/>
      </dsp:nvSpPr>
      <dsp:spPr>
        <a:xfrm>
          <a:off x="0" y="51"/>
          <a:ext cx="2826442" cy="2045622"/>
        </a:xfrm>
        <a:prstGeom prst="rect">
          <a:avLst/>
        </a:prstGeom>
        <a:solidFill>
          <a:srgbClr val="01203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840" tIns="121920" rIns="243840" bIns="12192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400" kern="1200" dirty="0"/>
            <a:t>ABI </a:t>
          </a:r>
        </a:p>
      </dsp:txBody>
      <dsp:txXfrm>
        <a:off x="0" y="51"/>
        <a:ext cx="2826442" cy="2045622"/>
      </dsp:txXfrm>
    </dsp:sp>
    <dsp:sp modelId="{D17A01B3-0B19-40F5-A000-81BA5550D269}">
      <dsp:nvSpPr>
        <dsp:cNvPr id="0" name=""/>
        <dsp:cNvSpPr/>
      </dsp:nvSpPr>
      <dsp:spPr>
        <a:xfrm rot="5400000">
          <a:off x="4520586" y="658372"/>
          <a:ext cx="1636497" cy="5024785"/>
        </a:xfrm>
        <a:prstGeom prst="rect">
          <a:avLst/>
        </a:prstGeom>
        <a:noFill/>
        <a:ln w="12700" cap="flat" cmpd="sng" algn="ctr">
          <a:solidFill>
            <a:srgbClr val="01203D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Age 18 or older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Have a brain injury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Meet NF level of care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Need </a:t>
          </a:r>
          <a:r>
            <a:rPr lang="en-US" sz="2300" b="1" kern="1200" dirty="0"/>
            <a:t>long-term, intensive support</a:t>
          </a:r>
        </a:p>
      </dsp:txBody>
      <dsp:txXfrm rot="-5400000">
        <a:off x="2826442" y="2352516"/>
        <a:ext cx="5024785" cy="1636497"/>
      </dsp:txXfrm>
    </dsp:sp>
    <dsp:sp modelId="{A1993AD8-7438-4913-B608-D675CB4F6B73}">
      <dsp:nvSpPr>
        <dsp:cNvPr id="0" name=""/>
        <dsp:cNvSpPr/>
      </dsp:nvSpPr>
      <dsp:spPr>
        <a:xfrm>
          <a:off x="0" y="2147954"/>
          <a:ext cx="2826442" cy="2045622"/>
        </a:xfrm>
        <a:prstGeom prst="rect">
          <a:avLst/>
        </a:prstGeom>
        <a:solidFill>
          <a:srgbClr val="01203D"/>
        </a:solidFill>
        <a:ln w="12700" cap="flat" cmpd="sng" algn="ctr">
          <a:solidFill>
            <a:srgbClr val="01203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840" tIns="121920" rIns="243840" bIns="12192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400" kern="1200" dirty="0"/>
            <a:t>ABI LTC</a:t>
          </a:r>
        </a:p>
      </dsp:txBody>
      <dsp:txXfrm>
        <a:off x="0" y="2147954"/>
        <a:ext cx="2826442" cy="20456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FCC454-CE30-4D50-A476-C2B3DF8461EB}">
      <dsp:nvSpPr>
        <dsp:cNvPr id="0" name=""/>
        <dsp:cNvSpPr/>
      </dsp:nvSpPr>
      <dsp:spPr>
        <a:xfrm rot="5400000">
          <a:off x="4520586" y="-1489530"/>
          <a:ext cx="1636497" cy="5024785"/>
        </a:xfrm>
        <a:prstGeom prst="rect">
          <a:avLst/>
        </a:prstGeom>
        <a:noFill/>
        <a:ln w="12700" cap="flat" cmpd="sng" algn="ctr">
          <a:solidFill>
            <a:srgbClr val="6BB5DD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Age 65 or older and/or physically disabled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Meet NF level of care</a:t>
          </a:r>
        </a:p>
      </dsp:txBody>
      <dsp:txXfrm rot="-5400000">
        <a:off x="2826442" y="204614"/>
        <a:ext cx="5024785" cy="1636497"/>
      </dsp:txXfrm>
    </dsp:sp>
    <dsp:sp modelId="{326AE737-7101-4DA9-8698-63149255F6D3}">
      <dsp:nvSpPr>
        <dsp:cNvPr id="0" name=""/>
        <dsp:cNvSpPr/>
      </dsp:nvSpPr>
      <dsp:spPr>
        <a:xfrm>
          <a:off x="0" y="51"/>
          <a:ext cx="2826442" cy="2045622"/>
        </a:xfrm>
        <a:prstGeom prst="rect">
          <a:avLst/>
        </a:prstGeom>
        <a:solidFill>
          <a:srgbClr val="6BB5DD"/>
        </a:solidFill>
        <a:ln w="12700" cap="flat" cmpd="sng" algn="ctr">
          <a:solidFill>
            <a:srgbClr val="6BB5D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HCB </a:t>
          </a:r>
        </a:p>
      </dsp:txBody>
      <dsp:txXfrm>
        <a:off x="0" y="51"/>
        <a:ext cx="2826442" cy="2045622"/>
      </dsp:txXfrm>
    </dsp:sp>
    <dsp:sp modelId="{D17A01B3-0B19-40F5-A000-81BA5550D269}">
      <dsp:nvSpPr>
        <dsp:cNvPr id="0" name=""/>
        <dsp:cNvSpPr/>
      </dsp:nvSpPr>
      <dsp:spPr>
        <a:xfrm rot="5400000">
          <a:off x="4386262" y="658372"/>
          <a:ext cx="1905145" cy="5024785"/>
        </a:xfrm>
        <a:prstGeom prst="rect">
          <a:avLst/>
        </a:prstGeom>
        <a:noFill/>
        <a:ln w="12700" cap="flat" cmpd="sng" algn="ctr">
          <a:solidFill>
            <a:srgbClr val="6BB5DD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Ventilator dependent 12 or more hours a day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On an active, physician-monitored weaning program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Meet NF level of care</a:t>
          </a:r>
        </a:p>
      </dsp:txBody>
      <dsp:txXfrm rot="-5400000">
        <a:off x="2826442" y="2218192"/>
        <a:ext cx="5024785" cy="1905145"/>
      </dsp:txXfrm>
    </dsp:sp>
    <dsp:sp modelId="{A1993AD8-7438-4913-B608-D675CB4F6B73}">
      <dsp:nvSpPr>
        <dsp:cNvPr id="0" name=""/>
        <dsp:cNvSpPr/>
      </dsp:nvSpPr>
      <dsp:spPr>
        <a:xfrm>
          <a:off x="0" y="2147954"/>
          <a:ext cx="2826442" cy="2045622"/>
        </a:xfrm>
        <a:prstGeom prst="rect">
          <a:avLst/>
        </a:prstGeom>
        <a:solidFill>
          <a:srgbClr val="6BB5DD"/>
        </a:solidFill>
        <a:ln w="12700" cap="flat" cmpd="sng" algn="ctr">
          <a:solidFill>
            <a:srgbClr val="6BB5D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MIIW</a:t>
          </a:r>
        </a:p>
      </dsp:txBody>
      <dsp:txXfrm>
        <a:off x="0" y="2147954"/>
        <a:ext cx="2826442" cy="204562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FCC454-CE30-4D50-A476-C2B3DF8461EB}">
      <dsp:nvSpPr>
        <dsp:cNvPr id="0" name=""/>
        <dsp:cNvSpPr/>
      </dsp:nvSpPr>
      <dsp:spPr>
        <a:xfrm rot="5400000">
          <a:off x="4290546" y="-1466651"/>
          <a:ext cx="2086150" cy="5019878"/>
        </a:xfrm>
        <a:prstGeom prst="rect">
          <a:avLst/>
        </a:prstGeom>
        <a:noFill/>
        <a:ln w="12700" cap="flat" cmpd="sng" algn="ctr">
          <a:solidFill>
            <a:srgbClr val="ADC084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Have an intellectual or developmental disability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Meet NF or Intermediate Care Facility for Individuals with Intellectual Disabilities (ICF) level of care</a:t>
          </a:r>
        </a:p>
      </dsp:txBody>
      <dsp:txXfrm rot="-5400000">
        <a:off x="2823682" y="213"/>
        <a:ext cx="5019878" cy="2086150"/>
      </dsp:txXfrm>
    </dsp:sp>
    <dsp:sp modelId="{326AE737-7101-4DA9-8698-63149255F6D3}">
      <dsp:nvSpPr>
        <dsp:cNvPr id="0" name=""/>
        <dsp:cNvSpPr/>
      </dsp:nvSpPr>
      <dsp:spPr>
        <a:xfrm>
          <a:off x="0" y="39929"/>
          <a:ext cx="2823681" cy="2006716"/>
        </a:xfrm>
        <a:prstGeom prst="rect">
          <a:avLst/>
        </a:prstGeom>
        <a:solidFill>
          <a:srgbClr val="ADC084"/>
        </a:solidFill>
        <a:ln w="12700" cap="flat" cmpd="sng" algn="ctr">
          <a:solidFill>
            <a:srgbClr val="ADC08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MPW </a:t>
          </a:r>
        </a:p>
      </dsp:txBody>
      <dsp:txXfrm>
        <a:off x="0" y="39929"/>
        <a:ext cx="2823681" cy="2006716"/>
      </dsp:txXfrm>
    </dsp:sp>
    <dsp:sp modelId="{D17A01B3-0B19-40F5-A000-81BA5550D269}">
      <dsp:nvSpPr>
        <dsp:cNvPr id="0" name=""/>
        <dsp:cNvSpPr/>
      </dsp:nvSpPr>
      <dsp:spPr>
        <a:xfrm rot="5400000">
          <a:off x="4536148" y="677664"/>
          <a:ext cx="1605373" cy="5024785"/>
        </a:xfrm>
        <a:prstGeom prst="rect">
          <a:avLst/>
        </a:prstGeom>
        <a:noFill/>
        <a:ln w="12700" cap="flat" cmpd="sng" algn="ctr">
          <a:solidFill>
            <a:srgbClr val="ADC08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Have an intellectual or developmental disability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Meet ICF level of care</a:t>
          </a:r>
        </a:p>
      </dsp:txBody>
      <dsp:txXfrm rot="-5400000">
        <a:off x="2826442" y="2387370"/>
        <a:ext cx="5024785" cy="1605373"/>
      </dsp:txXfrm>
    </dsp:sp>
    <dsp:sp modelId="{A1993AD8-7438-4913-B608-D675CB4F6B73}">
      <dsp:nvSpPr>
        <dsp:cNvPr id="0" name=""/>
        <dsp:cNvSpPr/>
      </dsp:nvSpPr>
      <dsp:spPr>
        <a:xfrm>
          <a:off x="0" y="2186698"/>
          <a:ext cx="2826442" cy="2006716"/>
        </a:xfrm>
        <a:prstGeom prst="rect">
          <a:avLst/>
        </a:prstGeom>
        <a:solidFill>
          <a:srgbClr val="ADC084"/>
        </a:solidFill>
        <a:ln w="12700" cap="flat" cmpd="sng" algn="ctr">
          <a:solidFill>
            <a:srgbClr val="ADC08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SCL</a:t>
          </a:r>
        </a:p>
      </dsp:txBody>
      <dsp:txXfrm>
        <a:off x="0" y="2186698"/>
        <a:ext cx="2826442" cy="20067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F10357-FE99-4793-B0EF-5BDC46761B82}" type="datetimeFigureOut">
              <a:rPr lang="en-US" smtClean="0"/>
              <a:t>7/16/2026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348F36-7C54-45E8-876D-E9B69BA0465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085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DCCA1A-631A-41BC-8CF2-819246E155B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424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348F36-7C54-45E8-876D-E9B69BA0465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8407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9CEF8-0B25-460E-9C16-62AFF9233CF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1631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9CEF8-0B25-460E-9C16-62AFF9233CF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402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348F36-7C54-45E8-876D-E9B69BA0465C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076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2E11B4-0615-428A-8BB5-2E8711447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3185-C708-480B-A5BC-41C9E9475139}" type="datetime1">
              <a:rPr lang="en-US" smtClean="0"/>
              <a:t>7/16/2026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8D7527-E268-4C08-B91D-4024E2834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88E404-9940-413A-ABE0-263F2E980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7CFF0-8AF3-4D5D-9D11-7D9475288EE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8878BB-E90B-4368-8C02-DDF575015DAA}"/>
              </a:ext>
            </a:extLst>
          </p:cNvPr>
          <p:cNvSpPr txBox="1"/>
          <p:nvPr userDrawn="1"/>
        </p:nvSpPr>
        <p:spPr>
          <a:xfrm>
            <a:off x="0" y="-1"/>
            <a:ext cx="12192000" cy="307777"/>
          </a:xfrm>
          <a:prstGeom prst="rect">
            <a:avLst/>
          </a:prstGeom>
          <a:solidFill>
            <a:srgbClr val="003865"/>
          </a:solidFill>
        </p:spPr>
        <p:txBody>
          <a:bodyPr wrap="square" rtlCol="0">
            <a:spAutoFit/>
          </a:bodyPr>
          <a:lstStyle/>
          <a:p>
            <a:endParaRPr lang="en-US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6F6FFB-8EE8-426E-B80B-B384D4BF2EFD}"/>
              </a:ext>
            </a:extLst>
          </p:cNvPr>
          <p:cNvSpPr txBox="1"/>
          <p:nvPr userDrawn="1"/>
        </p:nvSpPr>
        <p:spPr>
          <a:xfrm>
            <a:off x="0" y="6136697"/>
            <a:ext cx="12192000" cy="723275"/>
          </a:xfrm>
          <a:prstGeom prst="rect">
            <a:avLst/>
          </a:prstGeom>
          <a:solidFill>
            <a:srgbClr val="003865"/>
          </a:solidFill>
        </p:spPr>
        <p:txBody>
          <a:bodyPr wrap="square" rtlCol="0">
            <a:spAutoFit/>
          </a:bodyPr>
          <a:lstStyle/>
          <a:p>
            <a:br>
              <a:rPr lang="en-US" sz="800" dirty="0"/>
            </a:br>
            <a:br>
              <a:rPr lang="en-US" sz="1100" dirty="0"/>
            </a:br>
            <a:br>
              <a:rPr lang="en-US" sz="1100" dirty="0"/>
            </a:br>
            <a:endParaRPr lang="en-US" sz="1100" dirty="0"/>
          </a:p>
        </p:txBody>
      </p:sp>
      <p:pic>
        <p:nvPicPr>
          <p:cNvPr id="9" name="Picture 8" descr="Text&#10;&#10;Description automatically generated with low confidence">
            <a:extLst>
              <a:ext uri="{FF2B5EF4-FFF2-40B4-BE49-F238E27FC236}">
                <a16:creationId xmlns:a16="http://schemas.microsoft.com/office/drawing/2014/main" id="{D6735375-96A8-4668-940F-0E2295CE2C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9517" y="6206861"/>
            <a:ext cx="1187080" cy="621804"/>
          </a:xfrm>
          <a:prstGeom prst="rect">
            <a:avLst/>
          </a:prstGeom>
        </p:spPr>
      </p:pic>
      <p:pic>
        <p:nvPicPr>
          <p:cNvPr id="13" name="Picture 12" descr="Text&#10;&#10;Description automatically generated with medium confidence">
            <a:extLst>
              <a:ext uri="{FF2B5EF4-FFF2-40B4-BE49-F238E27FC236}">
                <a16:creationId xmlns:a16="http://schemas.microsoft.com/office/drawing/2014/main" id="{9544BE49-577C-4BB1-BF89-0DCF189F48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923" y="776570"/>
            <a:ext cx="5582151" cy="292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596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4E41736-F673-4B14-9776-858B4D78CC77}"/>
              </a:ext>
            </a:extLst>
          </p:cNvPr>
          <p:cNvSpPr txBox="1"/>
          <p:nvPr userDrawn="1"/>
        </p:nvSpPr>
        <p:spPr>
          <a:xfrm>
            <a:off x="0" y="6136697"/>
            <a:ext cx="12192000" cy="723275"/>
          </a:xfrm>
          <a:prstGeom prst="rect">
            <a:avLst/>
          </a:prstGeom>
          <a:solidFill>
            <a:srgbClr val="003865"/>
          </a:solidFill>
        </p:spPr>
        <p:txBody>
          <a:bodyPr wrap="square" rtlCol="0">
            <a:spAutoFit/>
          </a:bodyPr>
          <a:lstStyle/>
          <a:p>
            <a:br>
              <a:rPr lang="en-US" sz="800" dirty="0"/>
            </a:br>
            <a:br>
              <a:rPr lang="en-US" sz="1100" dirty="0"/>
            </a:br>
            <a:br>
              <a:rPr lang="en-US" sz="1100" dirty="0"/>
            </a:br>
            <a:endParaRPr lang="en-US" sz="11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9EB302-324A-4201-BCB1-60B4E3CBA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025D9C-14F1-4D3C-8D97-93F1B3DD9F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795FA2-DC68-43E5-8C89-2BAFE03BB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CEE65-6CEF-494E-B623-A33853681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55403" y="6361776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5727CFF0-8AF3-4D5D-9D11-7D9475288EE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096516-FC95-455C-A5D5-7990EB75F2EA}"/>
              </a:ext>
            </a:extLst>
          </p:cNvPr>
          <p:cNvSpPr txBox="1"/>
          <p:nvPr userDrawn="1"/>
        </p:nvSpPr>
        <p:spPr>
          <a:xfrm>
            <a:off x="0" y="-1"/>
            <a:ext cx="12192000" cy="307777"/>
          </a:xfrm>
          <a:prstGeom prst="rect">
            <a:avLst/>
          </a:prstGeom>
          <a:solidFill>
            <a:srgbClr val="003865"/>
          </a:solidFill>
        </p:spPr>
        <p:txBody>
          <a:bodyPr wrap="square" rtlCol="0">
            <a:spAutoFit/>
          </a:bodyPr>
          <a:lstStyle/>
          <a:p>
            <a:endParaRPr lang="en-US" sz="1400" dirty="0"/>
          </a:p>
        </p:txBody>
      </p:sp>
      <p:pic>
        <p:nvPicPr>
          <p:cNvPr id="9" name="Picture 8" descr="Text&#10;&#10;Description automatically generated with low confidence">
            <a:extLst>
              <a:ext uri="{FF2B5EF4-FFF2-40B4-BE49-F238E27FC236}">
                <a16:creationId xmlns:a16="http://schemas.microsoft.com/office/drawing/2014/main" id="{B626BD3A-9F67-4923-B40B-8D99CB67E2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9517" y="6206861"/>
            <a:ext cx="1187080" cy="62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190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147C054-8EBE-47BE-B3D7-58A452655B77}"/>
              </a:ext>
            </a:extLst>
          </p:cNvPr>
          <p:cNvSpPr txBox="1"/>
          <p:nvPr userDrawn="1"/>
        </p:nvSpPr>
        <p:spPr>
          <a:xfrm>
            <a:off x="0" y="6136697"/>
            <a:ext cx="12192000" cy="723275"/>
          </a:xfrm>
          <a:prstGeom prst="rect">
            <a:avLst/>
          </a:prstGeom>
          <a:solidFill>
            <a:srgbClr val="003865"/>
          </a:solidFill>
        </p:spPr>
        <p:txBody>
          <a:bodyPr wrap="square" rtlCol="0">
            <a:spAutoFit/>
          </a:bodyPr>
          <a:lstStyle/>
          <a:p>
            <a:br>
              <a:rPr lang="en-US" sz="800" dirty="0"/>
            </a:br>
            <a:br>
              <a:rPr lang="en-US" sz="1100" dirty="0"/>
            </a:br>
            <a:br>
              <a:rPr lang="en-US" sz="1100" dirty="0"/>
            </a:br>
            <a:endParaRPr lang="en-US" sz="11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F4BD60-9E92-47A9-95C1-FEA0AB78B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7A595B-41E0-4FCC-8528-5FEE2F3A9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37681-3CC1-4196-945A-C751D072F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B236A5-D64C-4CDE-8949-033E9CB1D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55403" y="6356349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5727CFF0-8AF3-4D5D-9D11-7D9475288EE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EE8464-5AD8-4D3B-BB03-7C65D0399542}"/>
              </a:ext>
            </a:extLst>
          </p:cNvPr>
          <p:cNvSpPr txBox="1"/>
          <p:nvPr userDrawn="1"/>
        </p:nvSpPr>
        <p:spPr>
          <a:xfrm>
            <a:off x="0" y="-1"/>
            <a:ext cx="12192000" cy="307777"/>
          </a:xfrm>
          <a:prstGeom prst="rect">
            <a:avLst/>
          </a:prstGeom>
          <a:solidFill>
            <a:srgbClr val="003865"/>
          </a:solidFill>
        </p:spPr>
        <p:txBody>
          <a:bodyPr wrap="square" rtlCol="0">
            <a:spAutoFit/>
          </a:bodyPr>
          <a:lstStyle/>
          <a:p>
            <a:endParaRPr lang="en-US" sz="1400" dirty="0"/>
          </a:p>
        </p:txBody>
      </p:sp>
      <p:pic>
        <p:nvPicPr>
          <p:cNvPr id="9" name="Picture 8" descr="Text&#10;&#10;Description automatically generated with low confidence">
            <a:extLst>
              <a:ext uri="{FF2B5EF4-FFF2-40B4-BE49-F238E27FC236}">
                <a16:creationId xmlns:a16="http://schemas.microsoft.com/office/drawing/2014/main" id="{251DBC64-5E7B-4302-B589-4F286B18E9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9517" y="6206861"/>
            <a:ext cx="1187080" cy="62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347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7E76915-6031-43EC-AAD3-36D2F11EC2F6}"/>
              </a:ext>
            </a:extLst>
          </p:cNvPr>
          <p:cNvSpPr txBox="1"/>
          <p:nvPr userDrawn="1"/>
        </p:nvSpPr>
        <p:spPr>
          <a:xfrm>
            <a:off x="0" y="6136697"/>
            <a:ext cx="12192000" cy="723275"/>
          </a:xfrm>
          <a:prstGeom prst="rect">
            <a:avLst/>
          </a:prstGeom>
          <a:solidFill>
            <a:srgbClr val="003865"/>
          </a:solidFill>
        </p:spPr>
        <p:txBody>
          <a:bodyPr wrap="square" rtlCol="0">
            <a:spAutoFit/>
          </a:bodyPr>
          <a:lstStyle/>
          <a:p>
            <a:br>
              <a:rPr lang="en-US" sz="800" dirty="0"/>
            </a:br>
            <a:br>
              <a:rPr lang="en-US" sz="1100" dirty="0"/>
            </a:br>
            <a:br>
              <a:rPr lang="en-US" sz="1100" dirty="0"/>
            </a:br>
            <a:endParaRPr lang="en-US" sz="11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A39563-515C-4B3B-8A2E-EFB49C23A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E4434-B008-4DA4-B1FF-E4CEA24CE2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FFD230-BFE8-4CB5-8C18-9BDBB081B5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A3D2E8-834C-4D8C-A9B4-26C1FB871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0901F9-B670-46CB-826A-9F0F76E04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55403" y="6356350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5727CFF0-8AF3-4D5D-9D11-7D9475288EE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B8130C-B028-41B6-88B0-18B9FB087E6C}"/>
              </a:ext>
            </a:extLst>
          </p:cNvPr>
          <p:cNvSpPr txBox="1"/>
          <p:nvPr userDrawn="1"/>
        </p:nvSpPr>
        <p:spPr>
          <a:xfrm>
            <a:off x="0" y="-1"/>
            <a:ext cx="12192000" cy="307777"/>
          </a:xfrm>
          <a:prstGeom prst="rect">
            <a:avLst/>
          </a:prstGeom>
          <a:solidFill>
            <a:srgbClr val="003865"/>
          </a:solidFill>
        </p:spPr>
        <p:txBody>
          <a:bodyPr wrap="square" rtlCol="0">
            <a:spAutoFit/>
          </a:bodyPr>
          <a:lstStyle/>
          <a:p>
            <a:endParaRPr lang="en-US" sz="1400" dirty="0"/>
          </a:p>
        </p:txBody>
      </p:sp>
      <p:pic>
        <p:nvPicPr>
          <p:cNvPr id="10" name="Picture 9" descr="Text&#10;&#10;Description automatically generated with low confidence">
            <a:extLst>
              <a:ext uri="{FF2B5EF4-FFF2-40B4-BE49-F238E27FC236}">
                <a16:creationId xmlns:a16="http://schemas.microsoft.com/office/drawing/2014/main" id="{BAD79EFB-8A6C-45E0-9625-263C4AC509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9517" y="6206861"/>
            <a:ext cx="1187080" cy="62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384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2BBB3A-E606-4DAE-8E3E-9C71A2657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336ABF-CC4F-4F0B-B289-049618AF0B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AC93AE-916D-4932-BDF6-BD10D02EA9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E2A97-3A84-428E-A094-B0E614C90C28}" type="datetime1">
              <a:rPr lang="en-US" smtClean="0"/>
              <a:t>7/16/2026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9058C9-06A0-4D1B-8B1C-8EE2ACAB9F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9D2DA5-95AE-4027-B16A-0A033E9961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7CFF0-8AF3-4D5D-9D11-7D9475288EE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251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B1955ED-361D-4B19-BFBF-468D332CA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-1"/>
            <a:ext cx="12192000" cy="307777"/>
          </a:xfrm>
          <a:prstGeom prst="rect">
            <a:avLst/>
          </a:prstGeom>
          <a:solidFill>
            <a:srgbClr val="003865"/>
          </a:solidFill>
        </p:spPr>
        <p:txBody>
          <a:bodyPr wrap="square" rtlCol="0">
            <a:spAutoFit/>
          </a:bodyPr>
          <a:lstStyle/>
          <a:p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8839B0-B766-4187-A575-66E49BB58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136697"/>
            <a:ext cx="12192000" cy="723275"/>
          </a:xfrm>
          <a:prstGeom prst="rect">
            <a:avLst/>
          </a:prstGeom>
          <a:solidFill>
            <a:srgbClr val="003865"/>
          </a:solidFill>
        </p:spPr>
        <p:txBody>
          <a:bodyPr wrap="square" rtlCol="0">
            <a:spAutoFit/>
          </a:bodyPr>
          <a:lstStyle/>
          <a:p>
            <a:br>
              <a:rPr lang="en-US" sz="800" dirty="0"/>
            </a:br>
            <a:br>
              <a:rPr lang="en-US" sz="1100" dirty="0"/>
            </a:br>
            <a:br>
              <a:rPr lang="en-US" sz="1100" dirty="0"/>
            </a:br>
            <a:endParaRPr lang="en-US" sz="110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6FEF89B-ADB2-4BEE-80F2-733CA21374E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5058" y="4064615"/>
            <a:ext cx="11277519" cy="184665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4200" b="1" dirty="0">
                <a:latin typeface="+mn-lt"/>
                <a:ea typeface="+mn-ea"/>
                <a:cs typeface="+mn-cs"/>
              </a:rPr>
              <a:t>1915(c) Waiver Update</a:t>
            </a:r>
            <a:br>
              <a:rPr lang="en-US" sz="4200" b="1" dirty="0">
                <a:latin typeface="+mn-lt"/>
                <a:ea typeface="+mn-ea"/>
                <a:cs typeface="+mn-cs"/>
              </a:rPr>
            </a:br>
            <a:r>
              <a:rPr lang="en-US" sz="3600" i="1" dirty="0">
                <a:latin typeface="+mn-lt"/>
                <a:ea typeface="+mn-ea"/>
                <a:cs typeface="+mn-cs"/>
              </a:rPr>
              <a:t>MOAB Waiver Wait List Sub Committee</a:t>
            </a:r>
            <a:br>
              <a:rPr lang="en-US" sz="4000" b="1" dirty="0"/>
            </a:b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July 17, 2026</a:t>
            </a:r>
            <a:endParaRPr kumimoji="0" lang="en-US" sz="4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9" descr="Team Kentucky logo">
            <a:extLst>
              <a:ext uri="{FF2B5EF4-FFF2-40B4-BE49-F238E27FC236}">
                <a16:creationId xmlns:a16="http://schemas.microsoft.com/office/drawing/2014/main" id="{FB47C041-BACA-4E42-9227-1227F143D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492" y="6187431"/>
            <a:ext cx="1187080" cy="62180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35B103-0ECC-FD4B-7FA7-8718AE2A4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578949" y="6349637"/>
            <a:ext cx="1084007" cy="365125"/>
          </a:xfrm>
        </p:spPr>
        <p:txBody>
          <a:bodyPr/>
          <a:lstStyle/>
          <a:p>
            <a:fld id="{5727CFF0-8AF3-4D5D-9D11-7D9475288EE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61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F628D-2840-5FA3-42BE-F04A0E62F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93F02F-158F-53B3-AADA-3FB658D67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7CFF0-8AF3-4D5D-9D11-7D9475288EEF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101B90B-0AD0-02E8-DC4A-DCD2F2C3B9FB}"/>
              </a:ext>
            </a:extLst>
          </p:cNvPr>
          <p:cNvSpPr txBox="1">
            <a:spLocks/>
          </p:cNvSpPr>
          <p:nvPr/>
        </p:nvSpPr>
        <p:spPr>
          <a:xfrm>
            <a:off x="2528334" y="1673217"/>
            <a:ext cx="2092960" cy="7321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u="sng" dirty="0"/>
              <a:t>HCB</a:t>
            </a:r>
            <a:endParaRPr lang="en-US" sz="2400" u="sng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B6C9B35-B953-190C-F054-24BD6549F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6906"/>
            <a:ext cx="10515600" cy="963457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Waiver Distribution by County: Top 10 Cont. </a:t>
            </a:r>
            <a:endParaRPr lang="en-US" sz="4000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6799BED-F868-0256-2D5B-99B50C7284B2}"/>
              </a:ext>
            </a:extLst>
          </p:cNvPr>
          <p:cNvSpPr txBox="1">
            <a:spLocks/>
          </p:cNvSpPr>
          <p:nvPr/>
        </p:nvSpPr>
        <p:spPr>
          <a:xfrm>
            <a:off x="6671504" y="1673217"/>
            <a:ext cx="5065198" cy="7321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u="sng" dirty="0"/>
              <a:t>MIIW</a:t>
            </a:r>
            <a:endParaRPr lang="en-US" sz="2400" u="sng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DC4DD2A-238C-C58B-F76B-BA84A5D0B9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4457226"/>
              </p:ext>
            </p:extLst>
          </p:nvPr>
        </p:nvGraphicFramePr>
        <p:xfrm>
          <a:off x="642096" y="2220304"/>
          <a:ext cx="5243734" cy="34661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91A20D6-A270-448A-58AC-D6BEC6B556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0465056"/>
              </p:ext>
            </p:extLst>
          </p:nvPr>
        </p:nvGraphicFramePr>
        <p:xfrm>
          <a:off x="6370331" y="2220304"/>
          <a:ext cx="5366371" cy="3475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25123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AE705-6FB0-3AE9-2067-855FCA983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931ADE-8614-786D-75DF-1F8400291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7CFF0-8AF3-4D5D-9D11-7D9475288EEF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01AE033-CDDA-B815-4115-E6A7214C7608}"/>
              </a:ext>
            </a:extLst>
          </p:cNvPr>
          <p:cNvSpPr txBox="1">
            <a:spLocks/>
          </p:cNvSpPr>
          <p:nvPr/>
        </p:nvSpPr>
        <p:spPr>
          <a:xfrm>
            <a:off x="2528334" y="1673217"/>
            <a:ext cx="2092960" cy="7321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u="sng" dirty="0"/>
              <a:t>MPW</a:t>
            </a:r>
            <a:endParaRPr lang="en-US" sz="2400" u="sng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88EA396-E889-9CA3-AC73-ADDE373D6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6906"/>
            <a:ext cx="10515600" cy="963457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Waiver Distribution by County: Top 10 Cont. </a:t>
            </a:r>
            <a:endParaRPr lang="en-US" sz="4000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77369FC-624E-6B3A-1ECF-E2C944300293}"/>
              </a:ext>
            </a:extLst>
          </p:cNvPr>
          <p:cNvSpPr txBox="1">
            <a:spLocks/>
          </p:cNvSpPr>
          <p:nvPr/>
        </p:nvSpPr>
        <p:spPr>
          <a:xfrm>
            <a:off x="6671504" y="1673217"/>
            <a:ext cx="5065198" cy="7321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u="sng" dirty="0"/>
              <a:t>SCL</a:t>
            </a:r>
            <a:endParaRPr lang="en-US" sz="2400" u="sng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B894AAB1-13FA-B6FC-8BCC-937DFE457E18}"/>
              </a:ext>
            </a:extLst>
          </p:cNvPr>
          <p:cNvGraphicFramePr>
            <a:graphicFrameLocks/>
          </p:cNvGraphicFramePr>
          <p:nvPr/>
        </p:nvGraphicFramePr>
        <p:xfrm>
          <a:off x="838199" y="2405371"/>
          <a:ext cx="5174679" cy="31659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67FC9E3C-28F6-0684-3CAD-D0B6926A25B8}"/>
              </a:ext>
            </a:extLst>
          </p:cNvPr>
          <p:cNvGraphicFramePr>
            <a:graphicFrameLocks/>
          </p:cNvGraphicFramePr>
          <p:nvPr/>
        </p:nvGraphicFramePr>
        <p:xfrm>
          <a:off x="6434599" y="2458226"/>
          <a:ext cx="5302103" cy="3113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40759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10966-CFFE-227E-8D29-F7B8B1CA2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94655-F91B-1E92-483B-0538F5739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7CFF0-8AF3-4D5D-9D11-7D9475288EEF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589A77C-EEDF-CB0E-7CDA-8AEDB2DB2DF7}"/>
              </a:ext>
            </a:extLst>
          </p:cNvPr>
          <p:cNvSpPr txBox="1">
            <a:spLocks/>
          </p:cNvSpPr>
          <p:nvPr/>
        </p:nvSpPr>
        <p:spPr>
          <a:xfrm>
            <a:off x="4690509" y="1673217"/>
            <a:ext cx="2092960" cy="7321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u="sng" dirty="0"/>
              <a:t>CHILD</a:t>
            </a:r>
            <a:endParaRPr lang="en-US" sz="2400" u="sng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EE7AEF9-5863-3A53-960C-C8911F711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6906"/>
            <a:ext cx="10515600" cy="963457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Waiver Distribution by County: Top 10 Cont. </a:t>
            </a:r>
            <a:endParaRPr lang="en-US" sz="4000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8B055CB-60E0-6BDA-2659-BE7125F8BE8E}"/>
              </a:ext>
            </a:extLst>
          </p:cNvPr>
          <p:cNvSpPr txBox="1">
            <a:spLocks/>
          </p:cNvSpPr>
          <p:nvPr/>
        </p:nvSpPr>
        <p:spPr>
          <a:xfrm>
            <a:off x="6671504" y="1673217"/>
            <a:ext cx="5065198" cy="7321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400" u="sng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5A1329B2-17B7-8651-B624-8C93652C44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0054342"/>
              </p:ext>
            </p:extLst>
          </p:nvPr>
        </p:nvGraphicFramePr>
        <p:xfrm>
          <a:off x="2626190" y="2324099"/>
          <a:ext cx="6221597" cy="3629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1838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DC4B0-D4E5-29EF-CC95-BA8E76E48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178" y="48895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Annual Member Growth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B6FC8F-C57A-46FA-18D1-469901849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7CFF0-8AF3-4D5D-9D11-7D9475288EEF}" type="slidenum">
              <a:rPr lang="en-US" smtClean="0"/>
              <a:pPr/>
              <a:t>13</a:t>
            </a:fld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0DE7D51-097D-E62F-78AB-4F7A95FDB8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3345694"/>
              </p:ext>
            </p:extLst>
          </p:nvPr>
        </p:nvGraphicFramePr>
        <p:xfrm>
          <a:off x="1769878" y="2080883"/>
          <a:ext cx="8489951" cy="2894977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1660525">
                  <a:extLst>
                    <a:ext uri="{9D8B030D-6E8A-4147-A177-3AD203B41FA5}">
                      <a16:colId xmlns:a16="http://schemas.microsoft.com/office/drawing/2014/main" val="3682970266"/>
                    </a:ext>
                  </a:extLst>
                </a:gridCol>
                <a:gridCol w="960622">
                  <a:extLst>
                    <a:ext uri="{9D8B030D-6E8A-4147-A177-3AD203B41FA5}">
                      <a16:colId xmlns:a16="http://schemas.microsoft.com/office/drawing/2014/main" val="1912170640"/>
                    </a:ext>
                  </a:extLst>
                </a:gridCol>
                <a:gridCol w="1019652">
                  <a:extLst>
                    <a:ext uri="{9D8B030D-6E8A-4147-A177-3AD203B41FA5}">
                      <a16:colId xmlns:a16="http://schemas.microsoft.com/office/drawing/2014/main" val="2028465069"/>
                    </a:ext>
                  </a:extLst>
                </a:gridCol>
                <a:gridCol w="1212288">
                  <a:extLst>
                    <a:ext uri="{9D8B030D-6E8A-4147-A177-3AD203B41FA5}">
                      <a16:colId xmlns:a16="http://schemas.microsoft.com/office/drawing/2014/main" val="62289207"/>
                    </a:ext>
                  </a:extLst>
                </a:gridCol>
                <a:gridCol w="1212288">
                  <a:extLst>
                    <a:ext uri="{9D8B030D-6E8A-4147-A177-3AD203B41FA5}">
                      <a16:colId xmlns:a16="http://schemas.microsoft.com/office/drawing/2014/main" val="3357720960"/>
                    </a:ext>
                  </a:extLst>
                </a:gridCol>
                <a:gridCol w="1212288">
                  <a:extLst>
                    <a:ext uri="{9D8B030D-6E8A-4147-A177-3AD203B41FA5}">
                      <a16:colId xmlns:a16="http://schemas.microsoft.com/office/drawing/2014/main" val="688051604"/>
                    </a:ext>
                  </a:extLst>
                </a:gridCol>
                <a:gridCol w="1212288">
                  <a:extLst>
                    <a:ext uri="{9D8B030D-6E8A-4147-A177-3AD203B41FA5}">
                      <a16:colId xmlns:a16="http://schemas.microsoft.com/office/drawing/2014/main" val="3069302273"/>
                    </a:ext>
                  </a:extLst>
                </a:gridCol>
              </a:tblGrid>
              <a:tr h="624217">
                <a:tc gridSpan="7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 Total Unduplicated Members Served </a:t>
                      </a:r>
                      <a:r>
                        <a:rPr lang="en-US" sz="1200" u="none" strike="noStrike" dirty="0">
                          <a:effectLst/>
                        </a:rPr>
                        <a:t>(372 Data, can exceed Capacity Numbers)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B5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2238997"/>
                  </a:ext>
                </a:extLst>
              </a:tr>
              <a:tr h="22625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2020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2021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2022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2023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2024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2025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2883228"/>
                  </a:ext>
                </a:extLst>
              </a:tr>
              <a:tr h="22625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ABI Acute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277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288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265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265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274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293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6837424"/>
                  </a:ext>
                </a:extLst>
              </a:tr>
              <a:tr h="22625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ABI LTC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310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344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409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428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425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452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1748803"/>
                  </a:ext>
                </a:extLst>
              </a:tr>
              <a:tr h="22625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HCB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11,298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12,887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14,312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15,636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16,706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16,798 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4112509"/>
                  </a:ext>
                </a:extLst>
              </a:tr>
              <a:tr h="22625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MII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31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26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22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19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14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15 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9420898"/>
                  </a:ext>
                </a:extLst>
              </a:tr>
              <a:tr h="22625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MPW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10,138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10,143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10,126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10,141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10,141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10,297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6115024"/>
                  </a:ext>
                </a:extLst>
              </a:tr>
              <a:tr h="2592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u="none" strike="noStrike" dirty="0">
                          <a:effectLst/>
                        </a:rPr>
                        <a:t>SCL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4,930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4,903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4,918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4,866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4,874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5,084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6694965"/>
                  </a:ext>
                </a:extLst>
              </a:tr>
              <a:tr h="2592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29,004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30,612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32,074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33,378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34,458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34,949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686714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A3D176A-26C9-883E-82DA-58E8D5D978D0}"/>
              </a:ext>
            </a:extLst>
          </p:cNvPr>
          <p:cNvSpPr txBox="1"/>
          <p:nvPr/>
        </p:nvSpPr>
        <p:spPr>
          <a:xfrm>
            <a:off x="1769878" y="4975860"/>
            <a:ext cx="68597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CHILD Waiver is not reflected, as it just started January 1, 2026</a:t>
            </a:r>
          </a:p>
        </p:txBody>
      </p:sp>
    </p:spTree>
    <p:extLst>
      <p:ext uri="{BB962C8B-B14F-4D97-AF65-F5344CB8AC3E}">
        <p14:creationId xmlns:p14="http://schemas.microsoft.com/office/powerpoint/2010/main" val="4183962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5712B-2DBC-B821-D21B-F4CB9DFB8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E7C64-D640-EF75-8B69-1D7F560DF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178" y="48895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 Average Total Cost Per Member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3F52EA-C6DA-3A50-87E5-B4A123877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7CFF0-8AF3-4D5D-9D11-7D9475288EEF}" type="slidenum">
              <a:rPr lang="en-US" smtClean="0"/>
              <a:pPr/>
              <a:t>14</a:t>
            </a:fld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2CC59F2-396E-1A7A-3401-F7B5E8CE4D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9568538"/>
              </p:ext>
            </p:extLst>
          </p:nvPr>
        </p:nvGraphicFramePr>
        <p:xfrm>
          <a:off x="807485" y="2083429"/>
          <a:ext cx="10322293" cy="2596254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1559294">
                  <a:extLst>
                    <a:ext uri="{9D8B030D-6E8A-4147-A177-3AD203B41FA5}">
                      <a16:colId xmlns:a16="http://schemas.microsoft.com/office/drawing/2014/main" val="3682970266"/>
                    </a:ext>
                  </a:extLst>
                </a:gridCol>
                <a:gridCol w="1579586">
                  <a:extLst>
                    <a:ext uri="{9D8B030D-6E8A-4147-A177-3AD203B41FA5}">
                      <a16:colId xmlns:a16="http://schemas.microsoft.com/office/drawing/2014/main" val="1912170640"/>
                    </a:ext>
                  </a:extLst>
                </a:gridCol>
                <a:gridCol w="1458889">
                  <a:extLst>
                    <a:ext uri="{9D8B030D-6E8A-4147-A177-3AD203B41FA5}">
                      <a16:colId xmlns:a16="http://schemas.microsoft.com/office/drawing/2014/main" val="2028465069"/>
                    </a:ext>
                  </a:extLst>
                </a:gridCol>
                <a:gridCol w="1302734">
                  <a:extLst>
                    <a:ext uri="{9D8B030D-6E8A-4147-A177-3AD203B41FA5}">
                      <a16:colId xmlns:a16="http://schemas.microsoft.com/office/drawing/2014/main" val="62289207"/>
                    </a:ext>
                  </a:extLst>
                </a:gridCol>
                <a:gridCol w="1473930">
                  <a:extLst>
                    <a:ext uri="{9D8B030D-6E8A-4147-A177-3AD203B41FA5}">
                      <a16:colId xmlns:a16="http://schemas.microsoft.com/office/drawing/2014/main" val="3357720960"/>
                    </a:ext>
                  </a:extLst>
                </a:gridCol>
                <a:gridCol w="1473930">
                  <a:extLst>
                    <a:ext uri="{9D8B030D-6E8A-4147-A177-3AD203B41FA5}">
                      <a16:colId xmlns:a16="http://schemas.microsoft.com/office/drawing/2014/main" val="688051604"/>
                    </a:ext>
                  </a:extLst>
                </a:gridCol>
                <a:gridCol w="1473930">
                  <a:extLst>
                    <a:ext uri="{9D8B030D-6E8A-4147-A177-3AD203B41FA5}">
                      <a16:colId xmlns:a16="http://schemas.microsoft.com/office/drawing/2014/main" val="3069302273"/>
                    </a:ext>
                  </a:extLst>
                </a:gridCol>
              </a:tblGrid>
              <a:tr h="557542">
                <a:tc gridSpan="7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Average Per Person </a:t>
                      </a: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(Waiver plus overall Medicaid claims)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BB3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2238997"/>
                  </a:ext>
                </a:extLst>
              </a:tr>
              <a:tr h="22625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2020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2021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2022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2023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2024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2025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2883228"/>
                  </a:ext>
                </a:extLst>
              </a:tr>
              <a:tr h="22625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ABI Acute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 106,263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104,659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118,215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128,134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135,603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134,575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6837424"/>
                  </a:ext>
                </a:extLst>
              </a:tr>
              <a:tr h="22625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ABI LTC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   86,714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 85,568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87,346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106,365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111,228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110,926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1748803"/>
                  </a:ext>
                </a:extLst>
              </a:tr>
              <a:tr h="22625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HCB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   25,967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 28,204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33,982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  45,140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  55,818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$        67,791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4112509"/>
                  </a:ext>
                </a:extLst>
              </a:tr>
              <a:tr h="22625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MIIW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 145,233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156,308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200,022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148,283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170,552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183,246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8416350"/>
                  </a:ext>
                </a:extLst>
              </a:tr>
              <a:tr h="22625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MPW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   41,470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 41,552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43,957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  46,757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  51,236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  59,441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6115024"/>
                  </a:ext>
                </a:extLst>
              </a:tr>
              <a:tr h="2592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SCL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   86,836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 92,699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87,084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100,065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116,201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118,978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6694965"/>
                  </a:ext>
                </a:extLst>
              </a:tr>
              <a:tr h="2592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$       492,483 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$      508,990 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$    570,606 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$      574,744 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$      640,638 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$       607,166 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997299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423D9F1-36E7-BFDF-6018-F738F46883D9}"/>
              </a:ext>
            </a:extLst>
          </p:cNvPr>
          <p:cNvSpPr txBox="1"/>
          <p:nvPr/>
        </p:nvSpPr>
        <p:spPr>
          <a:xfrm>
            <a:off x="807485" y="4779322"/>
            <a:ext cx="68597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CHILD Waiver is not reflected, as it just started January 1, 2026</a:t>
            </a:r>
          </a:p>
        </p:txBody>
      </p:sp>
    </p:spTree>
    <p:extLst>
      <p:ext uri="{BB962C8B-B14F-4D97-AF65-F5344CB8AC3E}">
        <p14:creationId xmlns:p14="http://schemas.microsoft.com/office/powerpoint/2010/main" val="2704630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CC6CB-AFA7-23EB-7633-A7E841D1E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8E8AD-ADDD-6708-59BE-B4A0F5ADA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178" y="48895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Total Annual Expenditures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C74E91-EE39-6DFB-0341-FD0356C57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7CFF0-8AF3-4D5D-9D11-7D9475288EEF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E67744-2871-C4C2-83DA-933E00775697}"/>
              </a:ext>
            </a:extLst>
          </p:cNvPr>
          <p:cNvSpPr txBox="1"/>
          <p:nvPr/>
        </p:nvSpPr>
        <p:spPr>
          <a:xfrm>
            <a:off x="807485" y="4779322"/>
            <a:ext cx="68597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CHILD Waiver is not reflected, as it just started January 1, 2026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140D4A7-4D33-2AEB-7F35-4CD17FDD21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680187"/>
              </p:ext>
            </p:extLst>
          </p:nvPr>
        </p:nvGraphicFramePr>
        <p:xfrm>
          <a:off x="838200" y="1814513"/>
          <a:ext cx="10515599" cy="2542501"/>
        </p:xfrm>
        <a:graphic>
          <a:graphicData uri="http://schemas.openxmlformats.org/drawingml/2006/table">
            <a:tbl>
              <a:tblPr/>
              <a:tblGrid>
                <a:gridCol w="1110803">
                  <a:extLst>
                    <a:ext uri="{9D8B030D-6E8A-4147-A177-3AD203B41FA5}">
                      <a16:colId xmlns:a16="http://schemas.microsoft.com/office/drawing/2014/main" val="436073002"/>
                    </a:ext>
                  </a:extLst>
                </a:gridCol>
                <a:gridCol w="1567466">
                  <a:extLst>
                    <a:ext uri="{9D8B030D-6E8A-4147-A177-3AD203B41FA5}">
                      <a16:colId xmlns:a16="http://schemas.microsoft.com/office/drawing/2014/main" val="3258908088"/>
                    </a:ext>
                  </a:extLst>
                </a:gridCol>
                <a:gridCol w="1567466">
                  <a:extLst>
                    <a:ext uri="{9D8B030D-6E8A-4147-A177-3AD203B41FA5}">
                      <a16:colId xmlns:a16="http://schemas.microsoft.com/office/drawing/2014/main" val="4277291091"/>
                    </a:ext>
                  </a:extLst>
                </a:gridCol>
                <a:gridCol w="1567466">
                  <a:extLst>
                    <a:ext uri="{9D8B030D-6E8A-4147-A177-3AD203B41FA5}">
                      <a16:colId xmlns:a16="http://schemas.microsoft.com/office/drawing/2014/main" val="1064327730"/>
                    </a:ext>
                  </a:extLst>
                </a:gridCol>
                <a:gridCol w="1567466">
                  <a:extLst>
                    <a:ext uri="{9D8B030D-6E8A-4147-A177-3AD203B41FA5}">
                      <a16:colId xmlns:a16="http://schemas.microsoft.com/office/drawing/2014/main" val="1590163312"/>
                    </a:ext>
                  </a:extLst>
                </a:gridCol>
                <a:gridCol w="1567466">
                  <a:extLst>
                    <a:ext uri="{9D8B030D-6E8A-4147-A177-3AD203B41FA5}">
                      <a16:colId xmlns:a16="http://schemas.microsoft.com/office/drawing/2014/main" val="4225241247"/>
                    </a:ext>
                  </a:extLst>
                </a:gridCol>
                <a:gridCol w="1567466">
                  <a:extLst>
                    <a:ext uri="{9D8B030D-6E8A-4147-A177-3AD203B41FA5}">
                      <a16:colId xmlns:a16="http://schemas.microsoft.com/office/drawing/2014/main" val="2842702501"/>
                    </a:ext>
                  </a:extLst>
                </a:gridCol>
              </a:tblGrid>
              <a:tr h="419637">
                <a:tc gridSpan="7"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Total Annual Expenditures 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(Waiver services only.  Does not include overall Medicaid claims or administrative costs)</a:t>
                      </a:r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C08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8783654"/>
                  </a:ext>
                </a:extLst>
              </a:tr>
              <a:tr h="265358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2020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2021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2022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2023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2024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2025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0232094"/>
                  </a:ext>
                </a:extLst>
              </a:tr>
              <a:tr h="265358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ABI Acute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$25,580,800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$29,211,300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$26,760,500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$30,477,500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$34,403,200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$36,509,600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3749080"/>
                  </a:ext>
                </a:extLst>
              </a:tr>
              <a:tr h="265358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ABI LTC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$24,738,700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$27,810,000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$31,168,500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$40,428,500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$42,974,300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$45,580,600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7601009"/>
                  </a:ext>
                </a:extLst>
              </a:tr>
              <a:tr h="265358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HCB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$176,066,100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$219,349,500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$284,960,900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$521,109,700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$605,514,400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$739,449,300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8360032"/>
                  </a:ext>
                </a:extLst>
              </a:tr>
              <a:tr h="265358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MII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$2,166,200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$1,548,600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$1,691,700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$1,737,700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$1,410,000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$1,145,300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8992310"/>
                  </a:ext>
                </a:extLst>
              </a:tr>
              <a:tr h="265358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MPW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$348,849,500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$333,053,200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$346,373,800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$378,348,000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$415,669,300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$489,652,300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1084865"/>
                  </a:ext>
                </a:extLst>
              </a:tr>
              <a:tr h="265358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SCL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$384,574,700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$384,843,900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$395,915,100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$482,832,100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$505,683,200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$540,073,900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955211"/>
                  </a:ext>
                </a:extLst>
              </a:tr>
              <a:tr h="265358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TOTAL  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$961,976,000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$995,816,500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$1,086,870,500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$1,454,933,500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$1,605,654,400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$1,852,411,000</a:t>
                      </a:r>
                    </a:p>
                  </a:txBody>
                  <a:tcPr marL="6171" marR="6171" marT="61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69381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59481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1EF0-27B8-E1FB-E2DA-66A616560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5DE0E-7002-F895-2909-B568B3B55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100" y="33592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Members Entering &amp; Leaving Waivers Each Month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6986CA-57A3-FB74-9033-74FB6DDF0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7CFF0-8AF3-4D5D-9D11-7D9475288EEF}" type="slidenum">
              <a:rPr lang="en-US" smtClean="0"/>
              <a:pPr/>
              <a:t>16</a:t>
            </a:fld>
            <a:endParaRPr lang="en-US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420F34E-A615-4A42-BDF1-C66C045218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0583691"/>
              </p:ext>
            </p:extLst>
          </p:nvPr>
        </p:nvGraphicFramePr>
        <p:xfrm>
          <a:off x="133350" y="1802605"/>
          <a:ext cx="5800725" cy="3749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884EC74B-A8B6-4567-B391-9B8E501CD5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9096753"/>
              </p:ext>
            </p:extLst>
          </p:nvPr>
        </p:nvGraphicFramePr>
        <p:xfrm>
          <a:off x="6096000" y="1802605"/>
          <a:ext cx="5962650" cy="3749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932777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06E88-C7A1-8358-242C-B69529D19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B3854-3AF8-7191-47E7-36760A126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559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Members Entering &amp; Leaving Waivers Each Month Cont.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D757AF-D18A-96BF-3B70-260E61582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7CFF0-8AF3-4D5D-9D11-7D9475288EEF}" type="slidenum">
              <a:rPr lang="en-US" smtClean="0"/>
              <a:pPr/>
              <a:t>17</a:t>
            </a:fld>
            <a:endParaRPr lang="en-US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49A9EFC-A077-4933-8BC8-D5255F5948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3284478"/>
              </p:ext>
            </p:extLst>
          </p:nvPr>
        </p:nvGraphicFramePr>
        <p:xfrm>
          <a:off x="6096000" y="1904998"/>
          <a:ext cx="5829300" cy="3724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86C4C12-F118-40DA-8C0B-E027CDFF180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0561534"/>
              </p:ext>
            </p:extLst>
          </p:nvPr>
        </p:nvGraphicFramePr>
        <p:xfrm>
          <a:off x="266700" y="1904998"/>
          <a:ext cx="5114925" cy="3724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265241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1E62B8-2D4A-7605-5012-97A6DE0EAA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84A8A-AB6B-4C27-A19E-CAFDF55BD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7273" y="35559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Members Entering &amp; Leaving Waivers Each Month Cont.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F9EB30-3705-1996-B4D9-5D466E723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7CFF0-8AF3-4D5D-9D11-7D9475288EEF}" type="slidenum">
              <a:rPr lang="en-US" smtClean="0"/>
              <a:pPr/>
              <a:t>18</a:t>
            </a:fld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E10B1F4-A84E-40D5-9E98-FA3E9AAEA9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7722434"/>
              </p:ext>
            </p:extLst>
          </p:nvPr>
        </p:nvGraphicFramePr>
        <p:xfrm>
          <a:off x="417741" y="1976435"/>
          <a:ext cx="5744933" cy="3745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E4EC7B3E-CAC6-456F-8424-3D3F763984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898826"/>
              </p:ext>
            </p:extLst>
          </p:nvPr>
        </p:nvGraphicFramePr>
        <p:xfrm>
          <a:off x="6421506" y="1976435"/>
          <a:ext cx="5496041" cy="3745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561667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5B31C-CD05-3B85-433B-F11F15FE6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8665" y="1384591"/>
            <a:ext cx="4694695" cy="316800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/>
              <a:t>Questions?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ABE58F-0BD0-EB31-3767-1A81703A4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7CFF0-8AF3-4D5D-9D11-7D9475288EEF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73F4C0-B682-D456-699F-6AF0C1E97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632" y="2805321"/>
            <a:ext cx="7104762" cy="33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07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98626" y="2115235"/>
            <a:ext cx="2324735" cy="1395095"/>
          </a:xfrm>
          <a:prstGeom prst="rect">
            <a:avLst/>
          </a:prstGeom>
          <a:solidFill>
            <a:srgbClr val="011F3C"/>
          </a:solidFill>
        </p:spPr>
        <p:txBody>
          <a:bodyPr vert="horz" wrap="square" lIns="0" tIns="825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50"/>
              </a:spcBef>
            </a:pPr>
            <a:endParaRPr sz="2100" dirty="0">
              <a:latin typeface="Times New Roman"/>
              <a:cs typeface="Times New Roman"/>
            </a:endParaRPr>
          </a:p>
          <a:p>
            <a:pPr marL="553720" marR="358775" indent="-189230">
              <a:lnSpc>
                <a:spcPts val="2320"/>
              </a:lnSpc>
            </a:pP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Acquired</a:t>
            </a:r>
            <a:r>
              <a:rPr sz="21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20" dirty="0">
                <a:solidFill>
                  <a:srgbClr val="FFFFFF"/>
                </a:solidFill>
                <a:latin typeface="Calibri"/>
                <a:cs typeface="Calibri"/>
              </a:rPr>
              <a:t>Brain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Injury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20" dirty="0">
                <a:solidFill>
                  <a:srgbClr val="FFFFFF"/>
                </a:solidFill>
                <a:latin typeface="Calibri"/>
                <a:cs typeface="Calibri"/>
              </a:rPr>
              <a:t>(ABI)</a:t>
            </a:r>
            <a:endParaRPr sz="21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14255" y="2102535"/>
            <a:ext cx="2337435" cy="1407795"/>
          </a:xfrm>
          <a:prstGeom prst="rect">
            <a:avLst/>
          </a:prstGeom>
          <a:solidFill>
            <a:srgbClr val="ACC084"/>
          </a:solidFill>
          <a:ln w="3175">
            <a:solidFill>
              <a:srgbClr val="ACC084"/>
            </a:solidFill>
          </a:ln>
        </p:spPr>
        <p:txBody>
          <a:bodyPr vert="horz" wrap="square" lIns="0" tIns="889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00"/>
              </a:spcBef>
            </a:pPr>
            <a:endParaRPr sz="2100" dirty="0">
              <a:latin typeface="Times New Roman"/>
              <a:cs typeface="Times New Roman"/>
            </a:endParaRPr>
          </a:p>
          <a:p>
            <a:pPr marL="785495" marR="168910" indent="-610235">
              <a:lnSpc>
                <a:spcPts val="2320"/>
              </a:lnSpc>
            </a:pP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Michelle</a:t>
            </a:r>
            <a:r>
              <a:rPr sz="21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150" dirty="0">
                <a:solidFill>
                  <a:srgbClr val="FFFFFF"/>
                </a:solidFill>
                <a:latin typeface="Calibri"/>
                <a:cs typeface="Calibri"/>
              </a:rPr>
              <a:t>P.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Waiver </a:t>
            </a:r>
            <a:r>
              <a:rPr sz="2100" spc="-20" dirty="0">
                <a:solidFill>
                  <a:srgbClr val="FFFFFF"/>
                </a:solidFill>
                <a:latin typeface="Calibri"/>
                <a:cs typeface="Calibri"/>
              </a:rPr>
              <a:t>(MPW)</a:t>
            </a:r>
            <a:endParaRPr sz="21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77033" y="3742283"/>
            <a:ext cx="2324735" cy="1395095"/>
          </a:xfrm>
          <a:prstGeom prst="rect">
            <a:avLst/>
          </a:prstGeom>
          <a:solidFill>
            <a:srgbClr val="6BB5DD"/>
          </a:solidFill>
        </p:spPr>
        <p:txBody>
          <a:bodyPr vert="horz" wrap="square" lIns="0" tIns="825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50"/>
              </a:spcBef>
            </a:pPr>
            <a:endParaRPr sz="2100" dirty="0">
              <a:latin typeface="Times New Roman"/>
              <a:cs typeface="Times New Roman"/>
            </a:endParaRPr>
          </a:p>
          <a:p>
            <a:pPr marL="780415" marR="295910" indent="-478790">
              <a:lnSpc>
                <a:spcPts val="2320"/>
              </a:lnSpc>
            </a:pP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Model</a:t>
            </a:r>
            <a:r>
              <a:rPr sz="2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II</a:t>
            </a:r>
            <a:r>
              <a:rPr sz="21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20" dirty="0">
                <a:solidFill>
                  <a:srgbClr val="FFFFFF"/>
                </a:solidFill>
                <a:latin typeface="Calibri"/>
                <a:cs typeface="Calibri"/>
              </a:rPr>
              <a:t>Waiver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(MIIW)</a:t>
            </a:r>
            <a:endParaRPr sz="2100" dirty="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933822" y="3742283"/>
            <a:ext cx="2324735" cy="1395095"/>
          </a:xfrm>
          <a:custGeom>
            <a:avLst/>
            <a:gdLst/>
            <a:ahLst/>
            <a:cxnLst/>
            <a:rect l="l" t="t" r="r" b="b"/>
            <a:pathLst>
              <a:path w="2324734" h="1395095">
                <a:moveTo>
                  <a:pt x="2324354" y="0"/>
                </a:moveTo>
                <a:lnTo>
                  <a:pt x="0" y="0"/>
                </a:lnTo>
                <a:lnTo>
                  <a:pt x="0" y="1394612"/>
                </a:lnTo>
                <a:lnTo>
                  <a:pt x="2324354" y="1394612"/>
                </a:lnTo>
                <a:lnTo>
                  <a:pt x="2324354" y="0"/>
                </a:lnTo>
                <a:close/>
              </a:path>
            </a:pathLst>
          </a:custGeom>
          <a:solidFill>
            <a:srgbClr val="ACC08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5112529" y="3941688"/>
            <a:ext cx="1967864" cy="932180"/>
          </a:xfrm>
          <a:prstGeom prst="rect">
            <a:avLst/>
          </a:prstGeom>
        </p:spPr>
        <p:txBody>
          <a:bodyPr vert="horz" wrap="square" lIns="0" tIns="39369" rIns="0" bIns="0" rtlCol="0">
            <a:spAutoFit/>
          </a:bodyPr>
          <a:lstStyle/>
          <a:p>
            <a:pPr marL="12700" marR="5080" indent="-1270" algn="ctr">
              <a:lnSpc>
                <a:spcPct val="91700"/>
              </a:lnSpc>
              <a:spcBef>
                <a:spcPts val="309"/>
              </a:spcBef>
            </a:pP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Supports</a:t>
            </a:r>
            <a:r>
              <a:rPr sz="2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2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Community</a:t>
            </a:r>
            <a:r>
              <a:rPr sz="21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Living (SCL)</a:t>
            </a:r>
            <a:endParaRPr sz="2100" dirty="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484262" y="3735933"/>
            <a:ext cx="2337435" cy="1407795"/>
            <a:chOff x="7484262" y="3735933"/>
            <a:chExt cx="2337435" cy="1407795"/>
          </a:xfrm>
        </p:grpSpPr>
        <p:sp>
          <p:nvSpPr>
            <p:cNvPr id="10" name="object 10"/>
            <p:cNvSpPr/>
            <p:nvPr/>
          </p:nvSpPr>
          <p:spPr>
            <a:xfrm>
              <a:off x="7490612" y="3742283"/>
              <a:ext cx="2324735" cy="1395095"/>
            </a:xfrm>
            <a:custGeom>
              <a:avLst/>
              <a:gdLst/>
              <a:ahLst/>
              <a:cxnLst/>
              <a:rect l="l" t="t" r="r" b="b"/>
              <a:pathLst>
                <a:path w="2324734" h="1395095">
                  <a:moveTo>
                    <a:pt x="2324354" y="0"/>
                  </a:moveTo>
                  <a:lnTo>
                    <a:pt x="0" y="0"/>
                  </a:lnTo>
                  <a:lnTo>
                    <a:pt x="0" y="1394612"/>
                  </a:lnTo>
                  <a:lnTo>
                    <a:pt x="2324354" y="1394612"/>
                  </a:lnTo>
                  <a:lnTo>
                    <a:pt x="2324354" y="0"/>
                  </a:lnTo>
                  <a:close/>
                </a:path>
              </a:pathLst>
            </a:custGeom>
            <a:solidFill>
              <a:srgbClr val="BDBA3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7490612" y="3742283"/>
              <a:ext cx="2324735" cy="1395095"/>
            </a:xfrm>
            <a:custGeom>
              <a:avLst/>
              <a:gdLst/>
              <a:ahLst/>
              <a:cxnLst/>
              <a:rect l="l" t="t" r="r" b="b"/>
              <a:pathLst>
                <a:path w="2324734" h="1395095">
                  <a:moveTo>
                    <a:pt x="0" y="0"/>
                  </a:moveTo>
                  <a:lnTo>
                    <a:pt x="2324354" y="0"/>
                  </a:lnTo>
                  <a:lnTo>
                    <a:pt x="2324354" y="1394612"/>
                  </a:lnTo>
                  <a:lnTo>
                    <a:pt x="0" y="139461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BDBA3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7620441" y="3795194"/>
            <a:ext cx="2065020" cy="122491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 algn="ctr">
              <a:lnSpc>
                <a:spcPct val="91600"/>
              </a:lnSpc>
              <a:spcBef>
                <a:spcPts val="310"/>
              </a:spcBef>
            </a:pP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Community</a:t>
            </a:r>
            <a:r>
              <a:rPr sz="21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Health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1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Improved</a:t>
            </a:r>
            <a:r>
              <a:rPr sz="21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20" dirty="0">
                <a:solidFill>
                  <a:srgbClr val="FFFFFF"/>
                </a:solidFill>
                <a:latin typeface="Calibri"/>
                <a:cs typeface="Calibri"/>
              </a:rPr>
              <a:t>Lives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 Development (CHILD)</a:t>
            </a:r>
            <a:endParaRPr sz="2100" dirty="0">
              <a:latin typeface="Calibri"/>
              <a:cs typeface="Calibri"/>
            </a:endParaRPr>
          </a:p>
        </p:txBody>
      </p:sp>
      <p:sp>
        <p:nvSpPr>
          <p:cNvPr id="13" name="object 13" descr="$PPTXTitle"/>
          <p:cNvSpPr txBox="1">
            <a:spLocks noGrp="1"/>
          </p:cNvSpPr>
          <p:nvPr>
            <p:ph type="title"/>
          </p:nvPr>
        </p:nvSpPr>
        <p:spPr>
          <a:xfrm>
            <a:off x="1571496" y="620379"/>
            <a:ext cx="9316720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4000" b="1" spc="-55" dirty="0"/>
              <a:t>Kentucky’s</a:t>
            </a:r>
            <a:r>
              <a:rPr sz="4000" b="1" spc="-195" dirty="0"/>
              <a:t> </a:t>
            </a:r>
            <a:r>
              <a:rPr sz="4000" b="1" spc="-10" dirty="0"/>
              <a:t>1915(c)</a:t>
            </a:r>
            <a:r>
              <a:rPr sz="4000" b="1" spc="-185" dirty="0"/>
              <a:t> </a:t>
            </a:r>
            <a:r>
              <a:rPr sz="4000" b="1" dirty="0"/>
              <a:t>HCBS</a:t>
            </a:r>
            <a:r>
              <a:rPr sz="4000" b="1" spc="-204" dirty="0"/>
              <a:t> </a:t>
            </a:r>
            <a:r>
              <a:rPr sz="4000" b="1" spc="-60" dirty="0"/>
              <a:t>Waiver</a:t>
            </a:r>
            <a:r>
              <a:rPr sz="4000" b="1" spc="-190" dirty="0"/>
              <a:t> </a:t>
            </a:r>
            <a:r>
              <a:rPr sz="4000" b="1" spc="-35" dirty="0"/>
              <a:t>Programs</a:t>
            </a: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805797AF-B469-C184-3BD5-BEAF85CA7A0C}"/>
              </a:ext>
            </a:extLst>
          </p:cNvPr>
          <p:cNvSpPr txBox="1"/>
          <p:nvPr/>
        </p:nvSpPr>
        <p:spPr>
          <a:xfrm>
            <a:off x="3649066" y="2121585"/>
            <a:ext cx="2324735" cy="1395095"/>
          </a:xfrm>
          <a:prstGeom prst="rect">
            <a:avLst/>
          </a:prstGeom>
          <a:solidFill>
            <a:srgbClr val="6BB5DD"/>
          </a:solidFill>
          <a:ln w="12700">
            <a:solidFill>
              <a:srgbClr val="6BB5DD"/>
            </a:solidFill>
          </a:ln>
        </p:spPr>
        <p:txBody>
          <a:bodyPr vert="horz" wrap="square" lIns="0" tIns="238760" rIns="0" bIns="0" rtlCol="0">
            <a:spAutoFit/>
          </a:bodyPr>
          <a:lstStyle/>
          <a:p>
            <a:pPr marL="256540" marR="250825" algn="ctr">
              <a:lnSpc>
                <a:spcPct val="91700"/>
              </a:lnSpc>
              <a:spcBef>
                <a:spcPts val="1880"/>
              </a:spcBef>
            </a:pP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Acquired</a:t>
            </a:r>
            <a:r>
              <a:rPr sz="21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20" dirty="0">
                <a:solidFill>
                  <a:srgbClr val="FFFFFF"/>
                </a:solidFill>
                <a:latin typeface="Calibri"/>
                <a:cs typeface="Calibri"/>
              </a:rPr>
              <a:t>Brain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Injury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Long</a:t>
            </a:r>
            <a:r>
              <a:rPr sz="21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55" dirty="0">
                <a:solidFill>
                  <a:srgbClr val="FFFFFF"/>
                </a:solidFill>
                <a:latin typeface="Calibri"/>
                <a:cs typeface="Calibri"/>
              </a:rPr>
              <a:t>Term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Care</a:t>
            </a:r>
            <a:r>
              <a:rPr sz="2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(ABI</a:t>
            </a:r>
            <a:r>
              <a:rPr sz="2100" spc="-20" dirty="0">
                <a:solidFill>
                  <a:srgbClr val="FFFFFF"/>
                </a:solidFill>
                <a:latin typeface="Calibri"/>
                <a:cs typeface="Calibri"/>
              </a:rPr>
              <a:t> LTC)</a:t>
            </a:r>
            <a:endParaRPr sz="2100" dirty="0">
              <a:latin typeface="Calibri"/>
              <a:cs typeface="Calibri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E901BEB-9BDB-B5F5-38BC-95521028866F}"/>
              </a:ext>
            </a:extLst>
          </p:cNvPr>
          <p:cNvSpPr/>
          <p:nvPr/>
        </p:nvSpPr>
        <p:spPr>
          <a:xfrm>
            <a:off x="6229856" y="2121585"/>
            <a:ext cx="2228344" cy="1395096"/>
          </a:xfrm>
          <a:prstGeom prst="rect">
            <a:avLst/>
          </a:prstGeom>
          <a:solidFill>
            <a:srgbClr val="01203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F89EED-4F04-CC21-2AF5-8AA6F1E49301}"/>
              </a:ext>
            </a:extLst>
          </p:cNvPr>
          <p:cNvSpPr txBox="1"/>
          <p:nvPr/>
        </p:nvSpPr>
        <p:spPr>
          <a:xfrm>
            <a:off x="6272244" y="2367171"/>
            <a:ext cx="2075943" cy="984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6540" marR="250825" algn="ctr">
              <a:lnSpc>
                <a:spcPct val="91700"/>
              </a:lnSpc>
              <a:spcBef>
                <a:spcPts val="1880"/>
              </a:spcBef>
            </a:pPr>
            <a:r>
              <a:rPr lang="en-US" sz="2100" dirty="0">
                <a:solidFill>
                  <a:srgbClr val="FFFFFF"/>
                </a:solidFill>
                <a:latin typeface="Calibri"/>
                <a:cs typeface="Calibri"/>
              </a:rPr>
              <a:t>Home and Community Based (HCB)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97A4BFC5-E40E-E903-3BAC-85C56BE52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7CFF0-8AF3-4D5D-9D11-7D9475288EEF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810"/>
    </mc:Choice>
    <mc:Fallback xmlns="">
      <p:transition spd="slow" advTm="9181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987DC-5AF2-4008-880E-60F71B717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259" y="579035"/>
            <a:ext cx="10407869" cy="68421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Waiver Overview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822D09-13C4-4D13-A385-D069D98B5D89}"/>
              </a:ext>
            </a:extLst>
          </p:cNvPr>
          <p:cNvSpPr txBox="1"/>
          <p:nvPr/>
        </p:nvSpPr>
        <p:spPr>
          <a:xfrm>
            <a:off x="0" y="-1"/>
            <a:ext cx="12192000" cy="307777"/>
          </a:xfrm>
          <a:prstGeom prst="rect">
            <a:avLst/>
          </a:prstGeom>
          <a:solidFill>
            <a:srgbClr val="003865"/>
          </a:solidFill>
        </p:spPr>
        <p:txBody>
          <a:bodyPr wrap="square" rtlCol="0">
            <a:spAutoFit/>
          </a:bodyPr>
          <a:lstStyle/>
          <a:p>
            <a:endParaRPr lang="en-US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008ADC-CBE1-4941-8D9E-347C1979A9B4}"/>
              </a:ext>
            </a:extLst>
          </p:cNvPr>
          <p:cNvSpPr txBox="1"/>
          <p:nvPr/>
        </p:nvSpPr>
        <p:spPr>
          <a:xfrm>
            <a:off x="0" y="6136697"/>
            <a:ext cx="12192000" cy="723275"/>
          </a:xfrm>
          <a:prstGeom prst="rect">
            <a:avLst/>
          </a:prstGeom>
          <a:solidFill>
            <a:srgbClr val="003865"/>
          </a:solidFill>
        </p:spPr>
        <p:txBody>
          <a:bodyPr wrap="square" rtlCol="0">
            <a:spAutoFit/>
          </a:bodyPr>
          <a:lstStyle/>
          <a:p>
            <a:br>
              <a:rPr lang="en-US" sz="800" dirty="0"/>
            </a:br>
            <a:br>
              <a:rPr lang="en-US" sz="1100" dirty="0"/>
            </a:br>
            <a:br>
              <a:rPr lang="en-US" sz="1100" dirty="0"/>
            </a:br>
            <a:endParaRPr lang="en-US" sz="1100" dirty="0"/>
          </a:p>
        </p:txBody>
      </p:sp>
      <p:pic>
        <p:nvPicPr>
          <p:cNvPr id="8" name="Picture 7" descr="Text&#10;&#10;Description automatically generated with low confidence">
            <a:extLst>
              <a:ext uri="{FF2B5EF4-FFF2-40B4-BE49-F238E27FC236}">
                <a16:creationId xmlns:a16="http://schemas.microsoft.com/office/drawing/2014/main" id="{949BE7AA-F487-4693-B724-FE180E60E1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9517" y="6206861"/>
            <a:ext cx="1187080" cy="621804"/>
          </a:xfrm>
          <a:prstGeom prst="rect">
            <a:avLst/>
          </a:prstGeom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132DBA87-256C-4C0C-966D-EE9DB04483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4107402"/>
              </p:ext>
            </p:extLst>
          </p:nvPr>
        </p:nvGraphicFramePr>
        <p:xfrm>
          <a:off x="2112580" y="1534510"/>
          <a:ext cx="7851228" cy="41936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087994-B64F-523A-E27E-8F6E0D45B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A6944-F601-477E-B16E-B12B2A3FF70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402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987DC-5AF2-4008-880E-60F71B717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259" y="579035"/>
            <a:ext cx="10407869" cy="68421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Waiver Overview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822D09-13C4-4D13-A385-D069D98B5D89}"/>
              </a:ext>
            </a:extLst>
          </p:cNvPr>
          <p:cNvSpPr txBox="1"/>
          <p:nvPr/>
        </p:nvSpPr>
        <p:spPr>
          <a:xfrm>
            <a:off x="0" y="-1"/>
            <a:ext cx="12192000" cy="307777"/>
          </a:xfrm>
          <a:prstGeom prst="rect">
            <a:avLst/>
          </a:prstGeom>
          <a:solidFill>
            <a:srgbClr val="003865"/>
          </a:solidFill>
        </p:spPr>
        <p:txBody>
          <a:bodyPr wrap="square" rtlCol="0">
            <a:spAutoFit/>
          </a:bodyPr>
          <a:lstStyle/>
          <a:p>
            <a:endParaRPr lang="en-US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008ADC-CBE1-4941-8D9E-347C1979A9B4}"/>
              </a:ext>
            </a:extLst>
          </p:cNvPr>
          <p:cNvSpPr txBox="1"/>
          <p:nvPr/>
        </p:nvSpPr>
        <p:spPr>
          <a:xfrm>
            <a:off x="0" y="6136697"/>
            <a:ext cx="12192000" cy="723275"/>
          </a:xfrm>
          <a:prstGeom prst="rect">
            <a:avLst/>
          </a:prstGeom>
          <a:solidFill>
            <a:srgbClr val="003865"/>
          </a:solidFill>
        </p:spPr>
        <p:txBody>
          <a:bodyPr wrap="square" rtlCol="0">
            <a:spAutoFit/>
          </a:bodyPr>
          <a:lstStyle/>
          <a:p>
            <a:br>
              <a:rPr lang="en-US" sz="800" dirty="0"/>
            </a:br>
            <a:br>
              <a:rPr lang="en-US" sz="1100" dirty="0"/>
            </a:br>
            <a:br>
              <a:rPr lang="en-US" sz="1100" dirty="0"/>
            </a:br>
            <a:endParaRPr lang="en-US" sz="1100" dirty="0"/>
          </a:p>
        </p:txBody>
      </p:sp>
      <p:pic>
        <p:nvPicPr>
          <p:cNvPr id="8" name="Picture 7" descr="Text&#10;&#10;Description automatically generated with low confidence">
            <a:extLst>
              <a:ext uri="{FF2B5EF4-FFF2-40B4-BE49-F238E27FC236}">
                <a16:creationId xmlns:a16="http://schemas.microsoft.com/office/drawing/2014/main" id="{949BE7AA-F487-4693-B724-FE180E60E1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9517" y="6206861"/>
            <a:ext cx="1187080" cy="621804"/>
          </a:xfrm>
          <a:prstGeom prst="rect">
            <a:avLst/>
          </a:prstGeom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132DBA87-256C-4C0C-966D-EE9DB04483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5452961"/>
              </p:ext>
            </p:extLst>
          </p:nvPr>
        </p:nvGraphicFramePr>
        <p:xfrm>
          <a:off x="2112580" y="1534510"/>
          <a:ext cx="7851228" cy="41936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2DC30F-392D-F481-4D7F-7DACDD7B2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A6944-F601-477E-B16E-B12B2A3FF70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393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987DC-5AF2-4008-880E-60F71B717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259" y="527429"/>
            <a:ext cx="10407869" cy="68421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Waiver Overview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822D09-13C4-4D13-A385-D069D98B5D89}"/>
              </a:ext>
            </a:extLst>
          </p:cNvPr>
          <p:cNvSpPr txBox="1"/>
          <p:nvPr/>
        </p:nvSpPr>
        <p:spPr>
          <a:xfrm>
            <a:off x="0" y="-1"/>
            <a:ext cx="12192000" cy="307777"/>
          </a:xfrm>
          <a:prstGeom prst="rect">
            <a:avLst/>
          </a:prstGeom>
          <a:solidFill>
            <a:srgbClr val="003865"/>
          </a:solidFill>
        </p:spPr>
        <p:txBody>
          <a:bodyPr wrap="square" rtlCol="0">
            <a:spAutoFit/>
          </a:bodyPr>
          <a:lstStyle/>
          <a:p>
            <a:endParaRPr lang="en-US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008ADC-CBE1-4941-8D9E-347C1979A9B4}"/>
              </a:ext>
            </a:extLst>
          </p:cNvPr>
          <p:cNvSpPr txBox="1"/>
          <p:nvPr/>
        </p:nvSpPr>
        <p:spPr>
          <a:xfrm>
            <a:off x="0" y="6136697"/>
            <a:ext cx="12192000" cy="723275"/>
          </a:xfrm>
          <a:prstGeom prst="rect">
            <a:avLst/>
          </a:prstGeom>
          <a:solidFill>
            <a:srgbClr val="003865"/>
          </a:solidFill>
        </p:spPr>
        <p:txBody>
          <a:bodyPr wrap="square" rtlCol="0">
            <a:spAutoFit/>
          </a:bodyPr>
          <a:lstStyle/>
          <a:p>
            <a:br>
              <a:rPr lang="en-US" sz="800" dirty="0"/>
            </a:br>
            <a:br>
              <a:rPr lang="en-US" sz="1100" dirty="0"/>
            </a:br>
            <a:br>
              <a:rPr lang="en-US" sz="1100" dirty="0"/>
            </a:br>
            <a:endParaRPr lang="en-US" sz="1100" dirty="0"/>
          </a:p>
        </p:txBody>
      </p:sp>
      <p:pic>
        <p:nvPicPr>
          <p:cNvPr id="8" name="Picture 7" descr="Text&#10;&#10;Description automatically generated with low confidence">
            <a:extLst>
              <a:ext uri="{FF2B5EF4-FFF2-40B4-BE49-F238E27FC236}">
                <a16:creationId xmlns:a16="http://schemas.microsoft.com/office/drawing/2014/main" id="{949BE7AA-F487-4693-B724-FE180E60E1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9517" y="6206861"/>
            <a:ext cx="1187080" cy="621804"/>
          </a:xfrm>
          <a:prstGeom prst="rect">
            <a:avLst/>
          </a:prstGeom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132DBA87-256C-4C0C-966D-EE9DB04483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3615718"/>
              </p:ext>
            </p:extLst>
          </p:nvPr>
        </p:nvGraphicFramePr>
        <p:xfrm>
          <a:off x="2112580" y="1534510"/>
          <a:ext cx="7851228" cy="41936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8913241-0A18-BE12-2B87-CF3297923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A6944-F601-477E-B16E-B12B2A3FF70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705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229142" y="507988"/>
            <a:ext cx="7583452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n-US" sz="4000" b="1" dirty="0"/>
              <a:t>Waiver Overview</a:t>
            </a:r>
            <a:endParaRPr sz="4000" b="1" spc="-10" dirty="0"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307975"/>
          </a:xfrm>
          <a:custGeom>
            <a:avLst/>
            <a:gdLst/>
            <a:ahLst/>
            <a:cxnLst/>
            <a:rect l="l" t="t" r="r" b="b"/>
            <a:pathLst>
              <a:path w="12192000" h="307975">
                <a:moveTo>
                  <a:pt x="12192000" y="0"/>
                </a:moveTo>
                <a:lnTo>
                  <a:pt x="0" y="0"/>
                </a:lnTo>
                <a:lnTo>
                  <a:pt x="0" y="307771"/>
                </a:lnTo>
                <a:lnTo>
                  <a:pt x="12192000" y="307771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386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4" name="object 4"/>
          <p:cNvGrpSpPr/>
          <p:nvPr/>
        </p:nvGrpSpPr>
        <p:grpSpPr>
          <a:xfrm>
            <a:off x="0" y="6136703"/>
            <a:ext cx="12192000" cy="721360"/>
            <a:chOff x="0" y="6136703"/>
            <a:chExt cx="12192000" cy="721360"/>
          </a:xfrm>
        </p:grpSpPr>
        <p:sp>
          <p:nvSpPr>
            <p:cNvPr id="5" name="object 5"/>
            <p:cNvSpPr/>
            <p:nvPr/>
          </p:nvSpPr>
          <p:spPr>
            <a:xfrm>
              <a:off x="0" y="6136703"/>
              <a:ext cx="12192000" cy="721360"/>
            </a:xfrm>
            <a:custGeom>
              <a:avLst/>
              <a:gdLst/>
              <a:ahLst/>
              <a:cxnLst/>
              <a:rect l="l" t="t" r="r" b="b"/>
              <a:pathLst>
                <a:path w="12192000" h="721359">
                  <a:moveTo>
                    <a:pt x="12192000" y="0"/>
                  </a:moveTo>
                  <a:lnTo>
                    <a:pt x="0" y="0"/>
                  </a:lnTo>
                  <a:lnTo>
                    <a:pt x="0" y="721296"/>
                  </a:lnTo>
                  <a:lnTo>
                    <a:pt x="12192000" y="72129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0386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 descr="Text  Description automatically generated with low confidence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49521" y="6206860"/>
              <a:ext cx="1187073" cy="62178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4939029" y="1955507"/>
            <a:ext cx="5025390" cy="3352165"/>
          </a:xfrm>
          <a:prstGeom prst="rect">
            <a:avLst/>
          </a:prstGeom>
          <a:ln w="12700">
            <a:solidFill>
              <a:srgbClr val="ACC084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474345" indent="-227329">
              <a:lnSpc>
                <a:spcPct val="100000"/>
              </a:lnSpc>
              <a:spcBef>
                <a:spcPts val="260"/>
              </a:spcBef>
              <a:buChar char="•"/>
              <a:tabLst>
                <a:tab pos="474345" algn="l"/>
              </a:tabLst>
            </a:pPr>
            <a:r>
              <a:rPr sz="2400" spc="-25" dirty="0">
                <a:latin typeface="Calibri"/>
                <a:cs typeface="Calibri"/>
              </a:rPr>
              <a:t>Younger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than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21</a:t>
            </a:r>
            <a:endParaRPr sz="2400" dirty="0">
              <a:latin typeface="Calibri"/>
              <a:cs typeface="Calibri"/>
            </a:endParaRPr>
          </a:p>
          <a:p>
            <a:pPr marL="474345" marR="793115" indent="-227329">
              <a:lnSpc>
                <a:spcPts val="2640"/>
              </a:lnSpc>
              <a:spcBef>
                <a:spcPts val="480"/>
              </a:spcBef>
              <a:buChar char="•"/>
              <a:tabLst>
                <a:tab pos="475615" algn="l"/>
              </a:tabLst>
            </a:pPr>
            <a:r>
              <a:rPr sz="2400" dirty="0">
                <a:latin typeface="Calibri"/>
                <a:cs typeface="Calibri"/>
              </a:rPr>
              <a:t>Have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high-</a:t>
            </a:r>
            <a:r>
              <a:rPr sz="2400" dirty="0">
                <a:latin typeface="Calibri"/>
                <a:cs typeface="Calibri"/>
              </a:rPr>
              <a:t>intensity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behavioral 	</a:t>
            </a:r>
            <a:r>
              <a:rPr sz="2400" dirty="0">
                <a:latin typeface="Calibri"/>
                <a:cs typeface="Calibri"/>
              </a:rPr>
              <a:t>health,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intellectual,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or 	</a:t>
            </a:r>
            <a:r>
              <a:rPr sz="2400" spc="-10" dirty="0">
                <a:latin typeface="Calibri"/>
                <a:cs typeface="Calibri"/>
              </a:rPr>
              <a:t>developmental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disability</a:t>
            </a:r>
            <a:endParaRPr sz="2400" dirty="0">
              <a:latin typeface="Calibri"/>
              <a:cs typeface="Calibri"/>
            </a:endParaRPr>
          </a:p>
          <a:p>
            <a:pPr marL="474345" marR="520700" indent="-227329">
              <a:lnSpc>
                <a:spcPts val="2640"/>
              </a:lnSpc>
              <a:spcBef>
                <a:spcPts val="434"/>
              </a:spcBef>
              <a:buChar char="•"/>
              <a:tabLst>
                <a:tab pos="475615" algn="l"/>
              </a:tabLst>
            </a:pPr>
            <a:r>
              <a:rPr sz="2400" dirty="0">
                <a:latin typeface="Calibri"/>
                <a:cs typeface="Calibri"/>
              </a:rPr>
              <a:t>Meet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ICF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Inpatient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Psychiatric 	</a:t>
            </a:r>
            <a:r>
              <a:rPr sz="2400" dirty="0">
                <a:latin typeface="Calibri"/>
                <a:cs typeface="Calibri"/>
              </a:rPr>
              <a:t>Hospital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Level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Care</a:t>
            </a:r>
            <a:endParaRPr sz="2400" dirty="0">
              <a:latin typeface="Calibri"/>
              <a:cs typeface="Calibri"/>
            </a:endParaRPr>
          </a:p>
          <a:p>
            <a:pPr marL="474345" marR="268605" indent="-227329">
              <a:lnSpc>
                <a:spcPts val="2640"/>
              </a:lnSpc>
              <a:spcBef>
                <a:spcPts val="430"/>
              </a:spcBef>
              <a:buChar char="•"/>
              <a:tabLst>
                <a:tab pos="475615" algn="l"/>
              </a:tabLst>
            </a:pPr>
            <a:r>
              <a:rPr sz="2400" dirty="0">
                <a:latin typeface="Calibri"/>
                <a:cs typeface="Calibri"/>
              </a:rPr>
              <a:t>Can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safely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supported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at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home 	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community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with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right 	services.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06231" y="1530210"/>
            <a:ext cx="2839720" cy="4202430"/>
          </a:xfrm>
          <a:prstGeom prst="rect">
            <a:avLst/>
          </a:prstGeom>
          <a:solidFill>
            <a:srgbClr val="BEBB31"/>
          </a:solidFill>
          <a:ln w="3175">
            <a:solidFill>
              <a:srgbClr val="BDBA30"/>
            </a:solidFill>
          </a:ln>
        </p:spPr>
        <p:txBody>
          <a:bodyPr vert="horz" wrap="square" lIns="0" tIns="5581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395"/>
              </a:spcBef>
            </a:pPr>
            <a:endParaRPr sz="6500" dirty="0">
              <a:latin typeface="Times New Roman"/>
              <a:cs typeface="Times New Roman"/>
            </a:endParaRPr>
          </a:p>
          <a:p>
            <a:pPr marL="408940">
              <a:lnSpc>
                <a:spcPct val="100000"/>
              </a:lnSpc>
              <a:spcBef>
                <a:spcPts val="5"/>
              </a:spcBef>
            </a:pPr>
            <a:r>
              <a:rPr sz="6500" spc="-10" dirty="0">
                <a:solidFill>
                  <a:srgbClr val="FFFFFF"/>
                </a:solidFill>
                <a:latin typeface="Calibri"/>
                <a:cs typeface="Calibri"/>
              </a:rPr>
              <a:t>CHILD</a:t>
            </a:r>
            <a:endParaRPr sz="6500" dirty="0">
              <a:latin typeface="Calibri"/>
              <a:cs typeface="Calibri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580F5F5-0543-03A6-135A-F4DD8692E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7CFF0-8AF3-4D5D-9D11-7D9475288EEF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77770-5F41-08FB-C7CE-1466790C4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572" y="570868"/>
            <a:ext cx="10515600" cy="63634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Waiver Enrollment and Wait List Data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F61731-1AC5-4EA8-2321-78BCF1C4B6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736" y="1628026"/>
            <a:ext cx="10046528" cy="332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700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8E905-87DB-6D12-86A8-27766D311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42507"/>
            <a:ext cx="10515600" cy="67686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Waitlist Average Wait Times</a:t>
            </a:r>
            <a:endParaRPr lang="en-US" dirty="0"/>
          </a:p>
        </p:txBody>
      </p:sp>
      <p:sp>
        <p:nvSpPr>
          <p:cNvPr id="11" name="AutoShape 7" descr="Image preview">
            <a:extLst>
              <a:ext uri="{FF2B5EF4-FFF2-40B4-BE49-F238E27FC236}">
                <a16:creationId xmlns:a16="http://schemas.microsoft.com/office/drawing/2014/main" id="{26DFB56E-79D1-A079-4A75-CBF3FA8974D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599" y="742507"/>
            <a:ext cx="2838893" cy="283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2D0A8EF7-7928-E40D-6B8D-539987AAEF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8156380"/>
              </p:ext>
            </p:extLst>
          </p:nvPr>
        </p:nvGraphicFramePr>
        <p:xfrm>
          <a:off x="2133634" y="2312885"/>
          <a:ext cx="8243740" cy="2232229"/>
        </p:xfrm>
        <a:graphic>
          <a:graphicData uri="http://schemas.openxmlformats.org/drawingml/2006/table">
            <a:tbl>
              <a:tblPr/>
              <a:tblGrid>
                <a:gridCol w="2461570">
                  <a:extLst>
                    <a:ext uri="{9D8B030D-6E8A-4147-A177-3AD203B41FA5}">
                      <a16:colId xmlns:a16="http://schemas.microsoft.com/office/drawing/2014/main" val="4054463473"/>
                    </a:ext>
                  </a:extLst>
                </a:gridCol>
                <a:gridCol w="2891768">
                  <a:extLst>
                    <a:ext uri="{9D8B030D-6E8A-4147-A177-3AD203B41FA5}">
                      <a16:colId xmlns:a16="http://schemas.microsoft.com/office/drawing/2014/main" val="3446979418"/>
                    </a:ext>
                  </a:extLst>
                </a:gridCol>
                <a:gridCol w="2890402">
                  <a:extLst>
                    <a:ext uri="{9D8B030D-6E8A-4147-A177-3AD203B41FA5}">
                      <a16:colId xmlns:a16="http://schemas.microsoft.com/office/drawing/2014/main" val="3799632109"/>
                    </a:ext>
                  </a:extLst>
                </a:gridCol>
              </a:tblGrid>
              <a:tr h="443917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Waiver</a:t>
                      </a:r>
                      <a:endParaRPr lang="en-US" sz="28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BB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Max Days on Waitlist</a:t>
                      </a:r>
                      <a:endParaRPr lang="en-US" sz="28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BB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Average Days on Waitlist</a:t>
                      </a:r>
                      <a:endParaRPr lang="en-US" sz="28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BB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890560"/>
                  </a:ext>
                </a:extLst>
              </a:tr>
              <a:tr h="434623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ABI LTC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444610"/>
                  </a:ext>
                </a:extLst>
              </a:tr>
              <a:tr h="467749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</a:rPr>
                        <a:t>HCB</a:t>
                      </a:r>
                      <a:endParaRPr lang="en-US" sz="2800" b="1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</a:rPr>
                        <a:t>403</a:t>
                      </a:r>
                      <a:endParaRPr lang="en-US" sz="28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</a:rPr>
                        <a:t>200</a:t>
                      </a:r>
                      <a:endParaRPr lang="en-US" sz="28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6388268"/>
                  </a:ext>
                </a:extLst>
              </a:tr>
              <a:tr h="442970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</a:rPr>
                        <a:t>MPW</a:t>
                      </a:r>
                      <a:endParaRPr lang="en-US" sz="2800" b="1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</a:rPr>
                        <a:t>2,888</a:t>
                      </a:r>
                      <a:endParaRPr lang="en-US" sz="28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</a:rPr>
                        <a:t>1,172</a:t>
                      </a:r>
                      <a:endParaRPr lang="en-US" sz="28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2368699"/>
                  </a:ext>
                </a:extLst>
              </a:tr>
              <a:tr h="442970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</a:rPr>
                        <a:t>SCL</a:t>
                      </a:r>
                      <a:endParaRPr lang="en-US" sz="2800" b="1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</a:rPr>
                        <a:t>10,934</a:t>
                      </a:r>
                      <a:endParaRPr lang="en-US" sz="28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</a:rPr>
                        <a:t>2,738</a:t>
                      </a:r>
                      <a:endParaRPr lang="en-US" sz="28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616359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E66925C7-4CCC-BB3A-C617-9DD39ABB848D}"/>
              </a:ext>
            </a:extLst>
          </p:cNvPr>
          <p:cNvSpPr txBox="1"/>
          <p:nvPr/>
        </p:nvSpPr>
        <p:spPr>
          <a:xfrm>
            <a:off x="1991327" y="4612315"/>
            <a:ext cx="27425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*Data as of 07/13/26</a:t>
            </a:r>
          </a:p>
        </p:txBody>
      </p:sp>
    </p:spTree>
    <p:extLst>
      <p:ext uri="{BB962C8B-B14F-4D97-AF65-F5344CB8AC3E}">
        <p14:creationId xmlns:p14="http://schemas.microsoft.com/office/powerpoint/2010/main" val="2954906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2FFFF0-82AD-7E32-B796-613155E61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1E4628-CFDF-A429-5985-E112DFC47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7CFF0-8AF3-4D5D-9D11-7D9475288EEF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FC330BE-0E61-5D6D-523B-C3FA89EC4313}"/>
              </a:ext>
            </a:extLst>
          </p:cNvPr>
          <p:cNvSpPr txBox="1">
            <a:spLocks/>
          </p:cNvSpPr>
          <p:nvPr/>
        </p:nvSpPr>
        <p:spPr>
          <a:xfrm>
            <a:off x="2517701" y="1800928"/>
            <a:ext cx="2092960" cy="7321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u="sng" dirty="0"/>
              <a:t>ABI-Acute</a:t>
            </a:r>
            <a:endParaRPr lang="en-US" sz="2400" u="sng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3F224FC-46C0-464A-CC3B-70E3CE22E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6906"/>
            <a:ext cx="10515600" cy="963457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Waiver Distribution by County: Top 10</a:t>
            </a:r>
            <a:endParaRPr lang="en-US" sz="4000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2DC0BFE-AC26-4BAF-02E5-105CFE776A7E}"/>
              </a:ext>
            </a:extLst>
          </p:cNvPr>
          <p:cNvSpPr txBox="1">
            <a:spLocks/>
          </p:cNvSpPr>
          <p:nvPr/>
        </p:nvSpPr>
        <p:spPr>
          <a:xfrm>
            <a:off x="6618341" y="1890308"/>
            <a:ext cx="5065198" cy="7321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u="sng" dirty="0"/>
              <a:t>ABI-LTC</a:t>
            </a:r>
            <a:endParaRPr lang="en-US" sz="2400" u="sng" dirty="0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62259C83-9F2D-8FA4-D97E-3F8A66B0C1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706918"/>
              </p:ext>
            </p:extLst>
          </p:nvPr>
        </p:nvGraphicFramePr>
        <p:xfrm>
          <a:off x="6373062" y="2458227"/>
          <a:ext cx="5471608" cy="33258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A534CDB0-6803-9E36-7080-4E8797E47E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3875646"/>
              </p:ext>
            </p:extLst>
          </p:nvPr>
        </p:nvGraphicFramePr>
        <p:xfrm>
          <a:off x="701750" y="2458227"/>
          <a:ext cx="5394250" cy="3240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396906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5507769-3995-48d8-affd-58ad48948eca" xsi:nil="true"/>
    <lcf76f155ced4ddcb4097134ff3c332f xmlns="fc12167b-9057-42d4-a863-89b742374309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8CCA796D508C45A397DA65908FB38D" ma:contentTypeVersion="12" ma:contentTypeDescription="Create a new document." ma:contentTypeScope="" ma:versionID="fd898b2fc8689414cf0c65e2aaf4fdd7">
  <xsd:schema xmlns:xsd="http://www.w3.org/2001/XMLSchema" xmlns:xs="http://www.w3.org/2001/XMLSchema" xmlns:p="http://schemas.microsoft.com/office/2006/metadata/properties" xmlns:ns2="15507769-3995-48d8-affd-58ad48948eca" xmlns:ns3="fc12167b-9057-42d4-a863-89b742374309" targetNamespace="http://schemas.microsoft.com/office/2006/metadata/properties" ma:root="true" ma:fieldsID="e6a68612314299fd5234dd77546f520d" ns2:_="" ns3:_="">
    <xsd:import namespace="15507769-3995-48d8-affd-58ad48948eca"/>
    <xsd:import namespace="fc12167b-9057-42d4-a863-89b742374309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507769-3995-48d8-affd-58ad48948eca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03933dbc-b25b-4d48-8ec9-3df38ec300a1}" ma:internalName="TaxCatchAll" ma:showField="CatchAllData" ma:web="15507769-3995-48d8-affd-58ad48948ec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12167b-9057-42d4-a863-89b7423743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82dc76aa-dc8f-4179-8eb3-f38e88ab1c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CC3543-31F9-49B6-8FE9-D782E9760CD0}">
  <ds:schemaRefs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dcmitype/"/>
    <ds:schemaRef ds:uri="15507769-3995-48d8-affd-58ad48948eca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fc12167b-9057-42d4-a863-89b742374309"/>
  </ds:schemaRefs>
</ds:datastoreItem>
</file>

<file path=customXml/itemProps2.xml><?xml version="1.0" encoding="utf-8"?>
<ds:datastoreItem xmlns:ds="http://schemas.openxmlformats.org/officeDocument/2006/customXml" ds:itemID="{C42BAB92-A517-4464-8ED8-4007698E681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BF3E55B-4C36-49DC-B4F3-8B03E8DC05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5507769-3995-48d8-affd-58ad48948eca"/>
    <ds:schemaRef ds:uri="fc12167b-9057-42d4-a863-89b7423743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3501</TotalTime>
  <Words>787</Words>
  <Application>Microsoft Office PowerPoint</Application>
  <PresentationFormat>Widescreen</PresentationFormat>
  <Paragraphs>288</Paragraphs>
  <Slides>19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Aptos</vt:lpstr>
      <vt:lpstr>Aptos Narrow</vt:lpstr>
      <vt:lpstr>Arial</vt:lpstr>
      <vt:lpstr>Calibri</vt:lpstr>
      <vt:lpstr>Calibri Light</vt:lpstr>
      <vt:lpstr>Times New Roman</vt:lpstr>
      <vt:lpstr>Office Theme</vt:lpstr>
      <vt:lpstr>1915(c) Waiver Update MOAB Waiver Wait List Sub Committee July 17, 2026</vt:lpstr>
      <vt:lpstr>Kentucky’s 1915(c) HCBS Waiver Programs</vt:lpstr>
      <vt:lpstr>Waiver Overview</vt:lpstr>
      <vt:lpstr>Waiver Overview</vt:lpstr>
      <vt:lpstr>Waiver Overview</vt:lpstr>
      <vt:lpstr>Waiver Overview</vt:lpstr>
      <vt:lpstr>Waiver Enrollment and Wait List Data</vt:lpstr>
      <vt:lpstr>Waitlist Average Wait Times</vt:lpstr>
      <vt:lpstr>Waiver Distribution by County: Top 10</vt:lpstr>
      <vt:lpstr>Waiver Distribution by County: Top 10 Cont. </vt:lpstr>
      <vt:lpstr>Waiver Distribution by County: Top 10 Cont. </vt:lpstr>
      <vt:lpstr>Waiver Distribution by County: Top 10 Cont. </vt:lpstr>
      <vt:lpstr>Annual Member Growth</vt:lpstr>
      <vt:lpstr> Average Total Cost Per Member </vt:lpstr>
      <vt:lpstr>Total Annual Expenditures </vt:lpstr>
      <vt:lpstr>Members Entering &amp; Leaving Waivers Each Month</vt:lpstr>
      <vt:lpstr>Members Entering &amp; Leaving Waivers Each Month Cont. </vt:lpstr>
      <vt:lpstr>Members Entering &amp; Leaving Waivers Each Month Cont. </vt:lpstr>
      <vt:lpstr>Questions?</vt:lpstr>
    </vt:vector>
  </TitlesOfParts>
  <Company>Commonwealth Of Kentucky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Mitchell, Brice J (CHFS)</dc:creator>
  <cp:lastModifiedBy>Burns, DJ (LRC)</cp:lastModifiedBy>
  <cp:revision>20</cp:revision>
  <dcterms:created xsi:type="dcterms:W3CDTF">2022-07-12T13:08:44Z</dcterms:created>
  <dcterms:modified xsi:type="dcterms:W3CDTF">2026-07-16T20:35:09Z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0x0101005D8CCA796D508C45A397DA65908FB38D</vt:lpwstr>
  </property>
  <property fmtid="{D5CDD505-2E9C-101B-9397-08002B2CF9AE}" pid="3" name="MediaServiceImageTags">
    <vt:lpwstr/>
  </property>
</Properties>
</file>