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0" r:id="rId3"/>
    <p:sldId id="261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46147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1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927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86959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4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7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2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8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7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4602AFA-944E-48A0-9283-E39A846FC1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2B01F84-68C9-4D37-A70E-9F0853CC8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1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heather.becker@ky.gov" TargetMode="External"/><Relationship Id="rId2" Type="http://schemas.openxmlformats.org/officeDocument/2006/relationships/hyperlink" Target="mailto:harolde.corder@ky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oseph.fawns@ky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KENTUCKY </a:t>
            </a:r>
            <a:br>
              <a:rPr lang="en-US" dirty="0" smtClean="0"/>
            </a:br>
            <a:r>
              <a:rPr lang="en-US" dirty="0" smtClean="0"/>
              <a:t>REAL ESTATE COMMISSION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Lois Ann </a:t>
            </a:r>
            <a:r>
              <a:rPr lang="en-US" dirty="0" err="1" smtClean="0"/>
              <a:t>Disponett</a:t>
            </a:r>
            <a:r>
              <a:rPr lang="en-US" dirty="0" smtClean="0"/>
              <a:t>, Chair, Kentucky Real Estate Commission</a:t>
            </a:r>
          </a:p>
          <a:p>
            <a:r>
              <a:rPr lang="en-US" dirty="0" smtClean="0"/>
              <a:t>H.E. Corder, Executive Director, Kentucky Real Estate Authority</a:t>
            </a:r>
          </a:p>
          <a:p>
            <a:r>
              <a:rPr lang="en-US" dirty="0" smtClean="0"/>
              <a:t>Heather Becker, General Counsel, Kentucky Real Estate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428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Licensed </a:t>
            </a:r>
            <a:r>
              <a:rPr lang="en-US" dirty="0"/>
              <a:t>agents will be required to complete 12 hours of continuing education </a:t>
            </a:r>
            <a:r>
              <a:rPr lang="en-US" dirty="0" smtClean="0"/>
              <a:t>annually, instead </a:t>
            </a:r>
            <a:r>
              <a:rPr lang="en-US" dirty="0"/>
              <a:t>of 6 </a:t>
            </a:r>
            <a:r>
              <a:rPr lang="en-US" dirty="0" smtClean="0"/>
              <a:t>hours.</a:t>
            </a:r>
            <a:endParaRPr lang="en-US" dirty="0"/>
          </a:p>
          <a:p>
            <a:r>
              <a:rPr lang="en-US" dirty="0" smtClean="0"/>
              <a:t>Changes licensure period from one (1) year to two (2) years.</a:t>
            </a:r>
          </a:p>
          <a:p>
            <a:r>
              <a:rPr lang="en-US" dirty="0" smtClean="0"/>
              <a:t>Changes the terminology for licenses from “escrow” to “inactive” status</a:t>
            </a:r>
          </a:p>
          <a:p>
            <a:r>
              <a:rPr lang="en-US" dirty="0" smtClean="0"/>
              <a:t>Allows the Commission to set fees through administrative regulation </a:t>
            </a:r>
          </a:p>
          <a:p>
            <a:pPr lvl="1"/>
            <a:r>
              <a:rPr lang="en-US" dirty="0" smtClean="0"/>
              <a:t>Eliminates some </a:t>
            </a:r>
            <a:r>
              <a:rPr lang="en-US" dirty="0" err="1" smtClean="0"/>
              <a:t>microtransaction</a:t>
            </a:r>
            <a:r>
              <a:rPr lang="en-US" dirty="0" smtClean="0"/>
              <a:t> fees</a:t>
            </a:r>
            <a:endParaRPr lang="en-US" dirty="0" smtClean="0"/>
          </a:p>
          <a:p>
            <a:pPr lvl="1"/>
            <a:r>
              <a:rPr lang="en-US" dirty="0" smtClean="0"/>
              <a:t>Caps remain set in statute</a:t>
            </a:r>
          </a:p>
          <a:p>
            <a:r>
              <a:rPr lang="en-US" dirty="0" smtClean="0"/>
              <a:t>Eliminates the requirement that the administrative coordinator of the Kentucky Real Estate Appraisers Board shall </a:t>
            </a:r>
            <a:r>
              <a:rPr lang="en-US" dirty="0"/>
              <a:t>be a certified general </a:t>
            </a:r>
            <a:r>
              <a:rPr lang="en-US" dirty="0" smtClean="0"/>
              <a:t>or certified </a:t>
            </a:r>
            <a:r>
              <a:rPr lang="en-US" dirty="0"/>
              <a:t>residential real property appraiser and shall possess not less than </a:t>
            </a:r>
            <a:r>
              <a:rPr lang="en-US" dirty="0" smtClean="0"/>
              <a:t>ten (</a:t>
            </a:r>
            <a:r>
              <a:rPr lang="en-US" dirty="0"/>
              <a:t>10) years of experience as an appraiser within the Commonwealth </a:t>
            </a:r>
            <a:r>
              <a:rPr lang="en-US" dirty="0" smtClean="0"/>
              <a:t>of Kentucky.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3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Broker’s and sales associates original license and renewal fee - $100 </a:t>
            </a:r>
            <a:r>
              <a:rPr lang="en-US" i="1" dirty="0" smtClean="0"/>
              <a:t>($20 annual increase)</a:t>
            </a:r>
          </a:p>
          <a:p>
            <a:r>
              <a:rPr lang="en-US" dirty="0" smtClean="0"/>
              <a:t>Recovery fund fee - $60 </a:t>
            </a:r>
            <a:r>
              <a:rPr lang="en-US" i="1" dirty="0" smtClean="0"/>
              <a:t>($0 annual increase)</a:t>
            </a:r>
          </a:p>
          <a:p>
            <a:r>
              <a:rPr lang="en-US" dirty="0" smtClean="0"/>
              <a:t>Licensee brokerage transfer fee - $20 </a:t>
            </a:r>
            <a:r>
              <a:rPr lang="en-US" i="1" dirty="0" smtClean="0"/>
              <a:t>($10 increase)</a:t>
            </a:r>
          </a:p>
          <a:p>
            <a:r>
              <a:rPr lang="en-US" dirty="0" smtClean="0"/>
              <a:t>Reactivation fee - $</a:t>
            </a:r>
            <a:r>
              <a:rPr lang="en-US" dirty="0"/>
              <a:t>20 </a:t>
            </a:r>
            <a:r>
              <a:rPr lang="en-US" i="1" dirty="0"/>
              <a:t>($10 increase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Establishes caps for education provider and course review fees:</a:t>
            </a:r>
          </a:p>
          <a:p>
            <a:pPr lvl="1"/>
            <a:r>
              <a:rPr lang="en-US" dirty="0" smtClean="0"/>
              <a:t>Pre-licensing course review - $200 (</a:t>
            </a:r>
            <a:r>
              <a:rPr lang="en-US" i="1" dirty="0" smtClean="0"/>
              <a:t>$</a:t>
            </a:r>
            <a:r>
              <a:rPr lang="en-US" i="1" dirty="0"/>
              <a:t>0 annual increase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Continuing and Post-license course review - $50 </a:t>
            </a:r>
            <a:r>
              <a:rPr lang="en-US" i="1" dirty="0" smtClean="0"/>
              <a:t>($35 </a:t>
            </a:r>
            <a:r>
              <a:rPr lang="en-US" i="1" dirty="0"/>
              <a:t>annual </a:t>
            </a:r>
            <a:r>
              <a:rPr lang="en-US" i="1" dirty="0" smtClean="0"/>
              <a:t>increase)</a:t>
            </a:r>
            <a:endParaRPr lang="en-US" dirty="0" smtClean="0"/>
          </a:p>
          <a:p>
            <a:pPr lvl="1"/>
            <a:r>
              <a:rPr lang="en-US" dirty="0" smtClean="0"/>
              <a:t>Distance education course review - $75 (</a:t>
            </a:r>
            <a:r>
              <a:rPr lang="en-US" i="1" dirty="0" smtClean="0"/>
              <a:t>$</a:t>
            </a:r>
            <a:r>
              <a:rPr lang="en-US" i="1" dirty="0"/>
              <a:t>0 annual </a:t>
            </a:r>
            <a:r>
              <a:rPr lang="en-US" i="1" dirty="0" smtClean="0"/>
              <a:t>increase)</a:t>
            </a:r>
            <a:endParaRPr lang="en-US" dirty="0" smtClean="0"/>
          </a:p>
          <a:p>
            <a:r>
              <a:rPr lang="en-US" dirty="0" smtClean="0"/>
              <a:t>Removed </a:t>
            </a:r>
            <a:r>
              <a:rPr lang="en-US" dirty="0" err="1" smtClean="0"/>
              <a:t>microtransation</a:t>
            </a:r>
            <a:r>
              <a:rPr lang="en-US" dirty="0" smtClean="0"/>
              <a:t> fees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$10 certification of status with the Commission fee </a:t>
            </a:r>
          </a:p>
          <a:p>
            <a:pPr lvl="1"/>
            <a:r>
              <a:rPr lang="en-US" dirty="0" smtClean="0"/>
              <a:t>$10 request for change fee</a:t>
            </a:r>
          </a:p>
          <a:p>
            <a:pPr lvl="1"/>
            <a:r>
              <a:rPr lang="en-US" dirty="0" smtClean="0"/>
              <a:t>$10 instructor review fee </a:t>
            </a:r>
          </a:p>
          <a:p>
            <a:pPr marL="0" indent="0">
              <a:buNone/>
            </a:pPr>
            <a:r>
              <a:rPr lang="en-US" dirty="0" smtClean="0"/>
              <a:t>Changes noted above are increases in caps and do not indicate automatic fee increases. </a:t>
            </a:r>
          </a:p>
        </p:txBody>
      </p:sp>
    </p:spTree>
    <p:extLst>
      <p:ext uri="{BB962C8B-B14F-4D97-AF65-F5344CB8AC3E}">
        <p14:creationId xmlns:p14="http://schemas.microsoft.com/office/powerpoint/2010/main" val="2438192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Surrounding State Comparison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57053"/>
              </p:ext>
            </p:extLst>
          </p:nvPr>
        </p:nvGraphicFramePr>
        <p:xfrm>
          <a:off x="620111" y="1828800"/>
          <a:ext cx="9858702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234">
                  <a:extLst>
                    <a:ext uri="{9D8B030D-6E8A-4147-A177-3AD203B41FA5}">
                      <a16:colId xmlns:a16="http://schemas.microsoft.com/office/drawing/2014/main" val="2569949406"/>
                    </a:ext>
                  </a:extLst>
                </a:gridCol>
                <a:gridCol w="3286234">
                  <a:extLst>
                    <a:ext uri="{9D8B030D-6E8A-4147-A177-3AD203B41FA5}">
                      <a16:colId xmlns:a16="http://schemas.microsoft.com/office/drawing/2014/main" val="3694901990"/>
                    </a:ext>
                  </a:extLst>
                </a:gridCol>
                <a:gridCol w="3286234">
                  <a:extLst>
                    <a:ext uri="{9D8B030D-6E8A-4147-A177-3AD203B41FA5}">
                      <a16:colId xmlns:a16="http://schemas.microsoft.com/office/drawing/2014/main" val="40295122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Licensing Cycle</a:t>
                      </a:r>
                      <a:r>
                        <a:rPr lang="en-US" sz="1200" baseline="0" dirty="0" smtClean="0"/>
                        <a:t> and Fees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Continuing Education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677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Indiana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$60 to apply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$60 to renew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year license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 hours per year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011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Tennessee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$110 to apply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$80 renewal 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year license cycle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hours per year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02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Missouri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$50 plus $40/$80 to apply (Sales/Broker)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$40/$50 to renew (Sales/Broker)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year license cycle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hours per license cycle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90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Ohio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$60/$100 to apply (Sales/Broker)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$135/$180 to renew (Sales/Broker)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year license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cycle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hours per license cycle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650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West Virginia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$25 plus $75/$150 to apply (Sales/Broker)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$75/$150 to renew (Sales/Broker)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year license cycle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hours per year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493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Virginia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$150/$190 to apply (Sales/Broker)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$$65/$80 to renew (Sales/Broker)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year license cycle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16/24 hours per license </a:t>
                      </a:r>
                      <a:r>
                        <a:rPr lang="en-US" sz="12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cycle (Sales/Broker) </a:t>
                      </a:r>
                      <a:r>
                        <a:rPr lang="en-US" sz="1200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061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Illinois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Initial, to apply/to renew, $125/$75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Managing, to apply/renew, $150/$100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year license cycle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hours for every year (plus a 12 hour managing broker course at renewal, when applicable)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780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76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H.E</a:t>
            </a:r>
            <a:r>
              <a:rPr lang="en-US" dirty="0"/>
              <a:t>. Corder, Executive Director - </a:t>
            </a:r>
            <a:r>
              <a:rPr lang="en-US" dirty="0" smtClean="0">
                <a:hlinkClick r:id="rId2"/>
              </a:rPr>
              <a:t>harolde.corder@ky.gov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Heather Becker, General Counsel </a:t>
            </a:r>
            <a:r>
              <a:rPr lang="en-US" dirty="0" smtClean="0"/>
              <a:t>- </a:t>
            </a:r>
            <a:r>
              <a:rPr lang="en-US" dirty="0" smtClean="0">
                <a:hlinkClick r:id="rId3"/>
              </a:rPr>
              <a:t>heather.becker@ky.gov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Joseph Fawns, Legislative Liaison - </a:t>
            </a:r>
            <a:r>
              <a:rPr lang="en-US" dirty="0" smtClean="0">
                <a:hlinkClick r:id="rId4"/>
              </a:rPr>
              <a:t>joseph.fawns@ky.gov</a:t>
            </a:r>
            <a:endParaRPr lang="en-US" dirty="0" smtClean="0"/>
          </a:p>
          <a:p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369986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214</TotalTime>
  <Words>513</Words>
  <Application>Microsoft Office PowerPoint</Application>
  <PresentationFormat>Widescreen</PresentationFormat>
  <Paragraphs>72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Schoolbook</vt:lpstr>
      <vt:lpstr>Wingdings 2</vt:lpstr>
      <vt:lpstr>View</vt:lpstr>
      <vt:lpstr>KENTUCKY  REAL ESTATE COMMISSION </vt:lpstr>
      <vt:lpstr>Legislative Proposal</vt:lpstr>
      <vt:lpstr>Fees </vt:lpstr>
      <vt:lpstr>Surrounding State Comparison</vt:lpstr>
      <vt:lpstr>Questions?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KENTUCKY BOARD OF AUCTIONEERS</dc:title>
  <dc:creator>Fawns, Joseph T (PPC)</dc:creator>
  <cp:lastModifiedBy>Fawns, Joseph T (PPC)</cp:lastModifiedBy>
  <cp:revision>18</cp:revision>
  <dcterms:created xsi:type="dcterms:W3CDTF">2018-12-03T15:39:36Z</dcterms:created>
  <dcterms:modified xsi:type="dcterms:W3CDTF">2018-12-06T21:14:25Z</dcterms:modified>
</cp:coreProperties>
</file>