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7" autoAdjust="0"/>
    <p:restoredTop sz="94660"/>
  </p:normalViewPr>
  <p:slideViewPr>
    <p:cSldViewPr snapToGrid="0">
      <p:cViewPr varScale="1">
        <p:scale>
          <a:sx n="91" d="100"/>
          <a:sy n="91" d="100"/>
        </p:scale>
        <p:origin x="53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20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1872" y="4800600"/>
            <a:ext cx="9418320" cy="1691640"/>
          </a:xfrm>
        </p:spPr>
        <p:txBody>
          <a:bodyPr>
            <a:normAutofit/>
          </a:bodyPr>
          <a:lstStyle>
            <a:lvl1pPr marL="0" indent="0" algn="l">
              <a:buNone/>
              <a:defRPr sz="220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fld id="{04602AFA-944E-48A0-9283-E39A846FC10E}" type="datetimeFigureOut">
              <a:rPr lang="en-US" smtClean="0"/>
              <a:t>12/6/2018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fld id="{02B01F84-68C9-4D37-A70E-9F0853CC843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4546147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02AFA-944E-48A0-9283-E39A846FC10E}" type="datetimeFigureOut">
              <a:rPr lang="en-US" smtClean="0"/>
              <a:t>12/6/2018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01F84-68C9-4D37-A70E-9F0853CC84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58145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48700" y="381000"/>
            <a:ext cx="2476500" cy="58975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7734300" cy="5897562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02AFA-944E-48A0-9283-E39A846FC10E}" type="datetimeFigureOut">
              <a:rPr lang="en-US" smtClean="0"/>
              <a:t>12/6/2018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01F84-68C9-4D37-A70E-9F0853CC84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189278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02AFA-944E-48A0-9283-E39A846FC10E}" type="datetimeFigureOut">
              <a:rPr lang="en-US" smtClean="0"/>
              <a:t>12/6/2018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01F84-68C9-4D37-A70E-9F0853CC84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4627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7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4800600"/>
            <a:ext cx="941832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02AFA-944E-48A0-9283-E39A846FC10E}" type="datetimeFigureOut">
              <a:rPr lang="en-US" smtClean="0"/>
              <a:t>12/6/2018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01F84-68C9-4D37-A70E-9F0853CC843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03869599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1872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26480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02AFA-944E-48A0-9283-E39A846FC10E}" type="datetimeFigureOut">
              <a:rPr lang="en-US" smtClean="0"/>
              <a:t>12/6/2018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01F84-68C9-4D37-A70E-9F0853CC84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94432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61872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26480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lang="en-US" sz="2000" b="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2000"/>
              </a:spcBef>
              <a:buFontTx/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26480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02AFA-944E-48A0-9283-E39A846FC10E}" type="datetimeFigureOut">
              <a:rPr lang="en-US" smtClean="0"/>
              <a:t>12/6/2018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01F84-68C9-4D37-A70E-9F0853CC84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5532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02AFA-944E-48A0-9283-E39A846FC10E}" type="datetimeFigureOut">
              <a:rPr lang="en-US" smtClean="0"/>
              <a:t>12/6/2018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01F84-68C9-4D37-A70E-9F0853CC84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1759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02AFA-944E-48A0-9283-E39A846FC10E}" type="datetimeFigureOut">
              <a:rPr lang="en-US" smtClean="0"/>
              <a:t>12/6/2018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01F84-68C9-4D37-A70E-9F0853CC84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2233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200400" cy="1600197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4267" y="685800"/>
            <a:ext cx="6079066" cy="5486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99734"/>
            <a:ext cx="32004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3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02AFA-944E-48A0-9283-E39A846FC10E}" type="datetimeFigureOut">
              <a:rPr lang="en-US" smtClean="0"/>
              <a:t>12/6/2018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01F84-68C9-4D37-A70E-9F0853CC84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21899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05400"/>
            <a:ext cx="11292840" cy="17526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257800"/>
            <a:ext cx="9982200" cy="914400"/>
          </a:xfrm>
        </p:spPr>
        <p:txBody>
          <a:bodyPr anchor="b">
            <a:normAutofit/>
          </a:bodyPr>
          <a:lstStyle>
            <a:lvl1pPr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1292840" cy="5128923"/>
          </a:xfrm>
          <a:solidFill>
            <a:schemeClr val="accent1"/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6108589"/>
            <a:ext cx="998220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3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02AFA-944E-48A0-9283-E39A846FC10E}" type="datetimeFigureOut">
              <a:rPr lang="en-US" smtClean="0"/>
              <a:t>12/6/2018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01F84-68C9-4D37-A70E-9F0853CC84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78782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828800"/>
            <a:ext cx="859536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797542" y="998537"/>
            <a:ext cx="190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fld id="{04602AFA-944E-48A0-9283-E39A846FC10E}" type="datetimeFigureOut">
              <a:rPr lang="en-US" smtClean="0"/>
              <a:t>12/6/2018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9959341" y="4046537"/>
            <a:ext cx="358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92840" y="6172200"/>
            <a:ext cx="914400" cy="593725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algn="ctr">
              <a:defRPr sz="36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02B01F84-68C9-4D37-A70E-9F0853CC84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70130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spc="-5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1800" kern="1200" spc="1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ailto:heather.becker@ky.gov" TargetMode="External"/><Relationship Id="rId2" Type="http://schemas.openxmlformats.org/officeDocument/2006/relationships/hyperlink" Target="mailto:harolde.corder@ky.gov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joseph.fawns@ky.gov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KENTUCKY BOARD OF AUCTIONEERS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Joe </a:t>
            </a:r>
            <a:r>
              <a:rPr lang="en-US" dirty="0" err="1" smtClean="0"/>
              <a:t>Gribbins</a:t>
            </a:r>
            <a:r>
              <a:rPr lang="en-US" dirty="0" smtClean="0"/>
              <a:t>, Chairman, Kentucky Board of Auctioneers</a:t>
            </a:r>
          </a:p>
          <a:p>
            <a:r>
              <a:rPr lang="en-US" dirty="0" smtClean="0"/>
              <a:t>H.E. Corder, Executive Director, Kentucky Real Estate Authority</a:t>
            </a:r>
          </a:p>
          <a:p>
            <a:r>
              <a:rPr lang="en-US" dirty="0" smtClean="0"/>
              <a:t>Heather Becker, General Counsel, Kentucky Real Estate Authority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74289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HB 368 (2018 Regular Session)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Very similar to HB 368 (Passed the House </a:t>
            </a:r>
            <a:r>
              <a:rPr lang="en-US" dirty="0" smtClean="0"/>
              <a:t>89-1).</a:t>
            </a:r>
            <a:endParaRPr lang="en-US" dirty="0" smtClean="0"/>
          </a:p>
          <a:p>
            <a:r>
              <a:rPr lang="en-US" dirty="0"/>
              <a:t>Defines “escrow account” - The term “escrow account” is used throughout the statutes and regulations under the Board’s jurisdiction but is not </a:t>
            </a:r>
            <a:r>
              <a:rPr lang="en-US" dirty="0" smtClean="0"/>
              <a:t>defined.  </a:t>
            </a:r>
            <a:endParaRPr lang="en-US" dirty="0"/>
          </a:p>
          <a:p>
            <a:pPr lvl="0"/>
            <a:r>
              <a:rPr lang="en-US" dirty="0" smtClean="0"/>
              <a:t>Provides </a:t>
            </a:r>
            <a:r>
              <a:rPr lang="en-US" dirty="0"/>
              <a:t>the Board discretion to waive the high school diploma requirement for applicants and sets forth criteria for an applicant to show life experience and competency in lieu of a high school diploma or equivalent. </a:t>
            </a:r>
          </a:p>
          <a:p>
            <a:pPr lvl="0"/>
            <a:r>
              <a:rPr lang="en-US" dirty="0" smtClean="0"/>
              <a:t>Establishes </a:t>
            </a:r>
            <a:r>
              <a:rPr lang="en-US" dirty="0"/>
              <a:t>the conditions upon which the board </a:t>
            </a:r>
            <a:r>
              <a:rPr lang="en-US" dirty="0" smtClean="0"/>
              <a:t>may discipline a licensee, including requiring licensees to submit auction related information to </a:t>
            </a:r>
            <a:r>
              <a:rPr lang="en-US" dirty="0"/>
              <a:t>the Board within 30 days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17511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Changes </a:t>
            </a:r>
            <a:r>
              <a:rPr lang="en-US" dirty="0" smtClean="0"/>
              <a:t>in </a:t>
            </a:r>
            <a:r>
              <a:rPr lang="en-US" dirty="0" smtClean="0"/>
              <a:t>HB 368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Clarifies that an auction house means a fixed, physical, brick and mortar location (not an internet auction platform).  </a:t>
            </a:r>
          </a:p>
          <a:p>
            <a:r>
              <a:rPr lang="en-US" dirty="0"/>
              <a:t>Allows auctioneers at </a:t>
            </a:r>
            <a:r>
              <a:rPr lang="en-US" dirty="0" smtClean="0"/>
              <a:t>auction (reserve and without-reserve) to </a:t>
            </a:r>
            <a:r>
              <a:rPr lang="en-US" dirty="0"/>
              <a:t>establish reasonable </a:t>
            </a:r>
            <a:r>
              <a:rPr lang="en-US" i="1" dirty="0"/>
              <a:t>minimum</a:t>
            </a:r>
            <a:r>
              <a:rPr lang="en-US" dirty="0"/>
              <a:t> bid increments once an opening bid has been offered</a:t>
            </a:r>
            <a:r>
              <a:rPr lang="en-US" dirty="0" smtClean="0"/>
              <a:t>.</a:t>
            </a:r>
            <a:r>
              <a:rPr lang="en-US" dirty="0"/>
              <a:t> (Most auctioneers assume this </a:t>
            </a:r>
            <a:r>
              <a:rPr lang="en-US" dirty="0" smtClean="0"/>
              <a:t>right</a:t>
            </a:r>
            <a:r>
              <a:rPr lang="en-US" dirty="0"/>
              <a:t> </a:t>
            </a:r>
            <a:r>
              <a:rPr lang="en-US" dirty="0" smtClean="0"/>
              <a:t>however</a:t>
            </a:r>
            <a:r>
              <a:rPr lang="en-US" dirty="0"/>
              <a:t>, the Board </a:t>
            </a:r>
            <a:r>
              <a:rPr lang="en-US" dirty="0" smtClean="0"/>
              <a:t>seeks </a:t>
            </a:r>
            <a:r>
              <a:rPr lang="en-US" dirty="0"/>
              <a:t>to clarify that it is a requirement.)</a:t>
            </a:r>
          </a:p>
          <a:p>
            <a:r>
              <a:rPr lang="en-US" dirty="0" smtClean="0"/>
              <a:t>The injunctive relief language </a:t>
            </a:r>
            <a:r>
              <a:rPr lang="en-US" dirty="0" smtClean="0"/>
              <a:t>is </a:t>
            </a:r>
            <a:r>
              <a:rPr lang="en-US" dirty="0" smtClean="0"/>
              <a:t>amended </a:t>
            </a:r>
            <a:r>
              <a:rPr lang="en-US" dirty="0"/>
              <a:t>so that Franklin Circuit Court is </a:t>
            </a:r>
            <a:r>
              <a:rPr lang="en-US" dirty="0" smtClean="0"/>
              <a:t>no longer </a:t>
            </a:r>
            <a:r>
              <a:rPr lang="en-US" dirty="0"/>
              <a:t>the predetermined court of venue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57552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H.E</a:t>
            </a:r>
            <a:r>
              <a:rPr lang="en-US" dirty="0"/>
              <a:t>. Corder, Executive Director - </a:t>
            </a:r>
            <a:r>
              <a:rPr lang="en-US" dirty="0" smtClean="0">
                <a:hlinkClick r:id="rId2"/>
              </a:rPr>
              <a:t>harolde.corder@ky.gov</a:t>
            </a:r>
            <a:endParaRPr lang="en-US" dirty="0" smtClean="0"/>
          </a:p>
          <a:p>
            <a:pPr lvl="1"/>
            <a:endParaRPr lang="en-US" dirty="0"/>
          </a:p>
          <a:p>
            <a:r>
              <a:rPr lang="en-US" dirty="0"/>
              <a:t>Heather Becker, General Counsel </a:t>
            </a:r>
            <a:r>
              <a:rPr lang="en-US" dirty="0" smtClean="0"/>
              <a:t>- </a:t>
            </a:r>
            <a:r>
              <a:rPr lang="en-US" dirty="0" smtClean="0">
                <a:hlinkClick r:id="rId3"/>
              </a:rPr>
              <a:t>heather.becker@ky.gov</a:t>
            </a:r>
            <a:endParaRPr lang="en-US" dirty="0" smtClean="0"/>
          </a:p>
          <a:p>
            <a:pPr lvl="1"/>
            <a:endParaRPr lang="en-US" dirty="0"/>
          </a:p>
          <a:p>
            <a:r>
              <a:rPr lang="en-US" dirty="0" smtClean="0"/>
              <a:t>Joseph Fawns, Legislative Liaison - </a:t>
            </a:r>
            <a:r>
              <a:rPr lang="en-US" dirty="0" smtClean="0">
                <a:hlinkClick r:id="rId4"/>
              </a:rPr>
              <a:t>joseph.fawns@ky.gov</a:t>
            </a:r>
            <a:endParaRPr lang="en-US" dirty="0" smtClean="0"/>
          </a:p>
          <a:p>
            <a:endParaRPr lang="en-US" dirty="0" smtClean="0"/>
          </a:p>
          <a:p>
            <a:pPr marL="27432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9369986"/>
      </p:ext>
    </p:extLst>
  </p:cSld>
  <p:clrMapOvr>
    <a:masterClrMapping/>
  </p:clrMapOvr>
</p:sld>
</file>

<file path=ppt/theme/theme1.xml><?xml version="1.0" encoding="utf-8"?>
<a:theme xmlns:a="http://schemas.openxmlformats.org/drawingml/2006/main" name="View">
  <a:themeElements>
    <a:clrScheme name="View">
      <a:dk1>
        <a:srgbClr val="000000"/>
      </a:dk1>
      <a:lt1>
        <a:srgbClr val="FFFFFF"/>
      </a:lt1>
      <a:dk2>
        <a:srgbClr val="46464A"/>
      </a:dk2>
      <a:lt2>
        <a:srgbClr val="D6D3CC"/>
      </a:lt2>
      <a:accent1>
        <a:srgbClr val="6F6F74"/>
      </a:accent1>
      <a:accent2>
        <a:srgbClr val="92A9B9"/>
      </a:accent2>
      <a:accent3>
        <a:srgbClr val="A7B789"/>
      </a:accent3>
      <a:accent4>
        <a:srgbClr val="B9A489"/>
      </a:accent4>
      <a:accent5>
        <a:srgbClr val="8D6374"/>
      </a:accent5>
      <a:accent6>
        <a:srgbClr val="9B7362"/>
      </a:accent6>
      <a:hlink>
        <a:srgbClr val="67AABF"/>
      </a:hlink>
      <a:folHlink>
        <a:srgbClr val="ABAFA5"/>
      </a:folHlink>
    </a:clrScheme>
    <a:fontScheme name="View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iew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6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ew" id="{BA0EB5A6-F2D4-4F82-977B-64ADEE4A2A69}" vid="{3969A8A2-35DB-4E3B-8885-16FD2056867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TM03457515[[fn=View]]</Template>
  <TotalTime>93</TotalTime>
  <Words>193</Words>
  <Application>Microsoft Office PowerPoint</Application>
  <PresentationFormat>Widescreen</PresentationFormat>
  <Paragraphs>20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Century Schoolbook</vt:lpstr>
      <vt:lpstr>Wingdings 2</vt:lpstr>
      <vt:lpstr>View</vt:lpstr>
      <vt:lpstr>KENTUCKY BOARD OF AUCTIONEERS  </vt:lpstr>
      <vt:lpstr>HB 368 (2018 Regular Session)</vt:lpstr>
      <vt:lpstr>Changes in HB 368</vt:lpstr>
      <vt:lpstr>Questions?</vt:lpstr>
    </vt:vector>
  </TitlesOfParts>
  <Company>Commonwealth of Kentucky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KENTUCKY BOARD OF AUCTIONEERS</dc:title>
  <dc:creator>Fawns, Joseph T (PPC)</dc:creator>
  <cp:lastModifiedBy>Fawns, Joseph T (PPC)</cp:lastModifiedBy>
  <cp:revision>7</cp:revision>
  <dcterms:created xsi:type="dcterms:W3CDTF">2018-12-03T15:39:36Z</dcterms:created>
  <dcterms:modified xsi:type="dcterms:W3CDTF">2018-12-06T20:34:43Z</dcterms:modified>
</cp:coreProperties>
</file>