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3" r:id="rId3"/>
    <p:sldId id="271" r:id="rId4"/>
    <p:sldId id="270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215F8-48AD-45A1-8147-4A2AD91F051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6499-90A5-4985-93FB-033CCCEB3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3F996E8-770B-468C-A2C0-A04B8F6F7E04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1479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414C-4EE4-4216-8F1D-9E09C9976139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0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99F-C840-4C19-A7EE-8DB0C48B6439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578A-BEC3-4B10-984A-41F433EF87AF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04C9-AEE5-438D-A8EB-429A7158FD2F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60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ACF-4CD2-462C-8B2C-27C0D11CC6E0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9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EB68-46C1-453C-9526-80B81E271414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4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33CC-39E0-4044-9688-FF3D9CAC5453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D625-5E87-47A9-9023-4888030706BC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8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CCE2-4DD0-4A88-BA94-26539E80D057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83DA-D4AB-4A3D-AFAC-A150F1CDCDFB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6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AF8A9A4-4A67-4C09-AB94-5453E8B39FE0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6FA0F29-2221-418E-B07F-0746059EC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660" y="180885"/>
            <a:ext cx="10982680" cy="145951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Kentucky Boxing and Wrestling Commission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0606" y="2100075"/>
            <a:ext cx="10010788" cy="164160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Joint Committee on Licensing, Occupations and Administrative Regulations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543" y="5766619"/>
            <a:ext cx="3490765" cy="81980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090606" y="4125012"/>
            <a:ext cx="10010788" cy="1641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 P. Smith, Chairman, Kentucky Boxing and Wrestling Commission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Cindy G. Stinnett, Executive Director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Kentucky Boxing and Wrestling Commission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Joseph T. Fawns, Legislative Liaison, Public Protection Cabinet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9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1"/>
            <a:ext cx="9692640" cy="9156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Request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61872" y="1534510"/>
            <a:ext cx="8595360" cy="4645627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Amend KRS 229.260 to allow the </a:t>
            </a:r>
            <a:r>
              <a:rPr lang="en-US" sz="2200" dirty="0">
                <a:solidFill>
                  <a:schemeClr val="bg1"/>
                </a:solidFill>
              </a:rPr>
              <a:t>Medical Advisory Panel </a:t>
            </a:r>
            <a:r>
              <a:rPr lang="en-US" sz="2200" dirty="0" smtClean="0">
                <a:solidFill>
                  <a:schemeClr val="bg1"/>
                </a:solidFill>
              </a:rPr>
              <a:t>to </a:t>
            </a:r>
            <a:r>
              <a:rPr lang="en-US" sz="2200" dirty="0">
                <a:solidFill>
                  <a:schemeClr val="bg1"/>
                </a:solidFill>
              </a:rPr>
              <a:t>designate one or more of </a:t>
            </a:r>
            <a:r>
              <a:rPr lang="en-US" sz="2200" dirty="0" smtClean="0">
                <a:solidFill>
                  <a:schemeClr val="bg1"/>
                </a:solidFill>
              </a:rPr>
              <a:t>its physician </a:t>
            </a:r>
            <a:r>
              <a:rPr lang="en-US" sz="2200" dirty="0">
                <a:solidFill>
                  <a:schemeClr val="bg1"/>
                </a:solidFill>
              </a:rPr>
              <a:t>members to assist the Executive Director of the Commission in the review of physical exams </a:t>
            </a:r>
            <a:r>
              <a:rPr lang="en-US" sz="2200" dirty="0" smtClean="0">
                <a:solidFill>
                  <a:schemeClr val="bg1"/>
                </a:solidFill>
              </a:rPr>
              <a:t>and other medical records that </a:t>
            </a:r>
            <a:r>
              <a:rPr lang="en-US" sz="2200" dirty="0">
                <a:solidFill>
                  <a:schemeClr val="bg1"/>
                </a:solidFill>
              </a:rPr>
              <a:t>are submitted at the time of </a:t>
            </a:r>
            <a:r>
              <a:rPr lang="en-US" sz="2200" dirty="0" smtClean="0">
                <a:solidFill>
                  <a:schemeClr val="bg1"/>
                </a:solidFill>
              </a:rPr>
              <a:t>licensure and </a:t>
            </a:r>
            <a:r>
              <a:rPr lang="en-US" sz="2200" dirty="0" smtClean="0">
                <a:solidFill>
                  <a:schemeClr val="bg1"/>
                </a:solidFill>
              </a:rPr>
              <a:t>compensate </a:t>
            </a:r>
            <a:r>
              <a:rPr lang="en-US" sz="2200" dirty="0" smtClean="0">
                <a:solidFill>
                  <a:schemeClr val="bg1"/>
                </a:solidFill>
              </a:rPr>
              <a:t>that </a:t>
            </a:r>
            <a:r>
              <a:rPr lang="en-US" sz="2200" dirty="0" smtClean="0">
                <a:solidFill>
                  <a:schemeClr val="bg1"/>
                </a:solidFill>
              </a:rPr>
              <a:t>physician(s</a:t>
            </a:r>
            <a:r>
              <a:rPr lang="en-US" sz="2200" dirty="0" smtClean="0">
                <a:solidFill>
                  <a:schemeClr val="bg1"/>
                </a:solidFill>
              </a:rPr>
              <a:t>) $</a:t>
            </a:r>
            <a:r>
              <a:rPr lang="en-US" sz="2200" dirty="0">
                <a:solidFill>
                  <a:schemeClr val="bg1"/>
                </a:solidFill>
              </a:rPr>
              <a:t>500 per month of service. 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This </a:t>
            </a:r>
            <a:r>
              <a:rPr lang="en-US" sz="2200" dirty="0" smtClean="0">
                <a:solidFill>
                  <a:schemeClr val="bg1"/>
                </a:solidFill>
              </a:rPr>
              <a:t>amendment </a:t>
            </a:r>
            <a:r>
              <a:rPr lang="en-US" sz="2200" dirty="0" smtClean="0">
                <a:solidFill>
                  <a:schemeClr val="bg1"/>
                </a:solidFill>
              </a:rPr>
              <a:t>would assist in the recruitment and retention of experienced and </a:t>
            </a:r>
            <a:r>
              <a:rPr lang="en-US" sz="2200" dirty="0">
                <a:solidFill>
                  <a:schemeClr val="bg1"/>
                </a:solidFill>
              </a:rPr>
              <a:t>qualified </a:t>
            </a:r>
            <a:r>
              <a:rPr lang="en-US" sz="2200" dirty="0" smtClean="0">
                <a:solidFill>
                  <a:schemeClr val="bg1"/>
                </a:solidFill>
              </a:rPr>
              <a:t>physicians. Moreover, it will help the Commission continue to emphasize, and promote standards for, the health and safety of all combat sports participants.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32" y="5907714"/>
            <a:ext cx="3490765" cy="8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7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601" y="420415"/>
            <a:ext cx="10188798" cy="9555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KBWC Medical Advisory Panel?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512" y="1839338"/>
            <a:ext cx="8595360" cy="40683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three (3) to five (5) physicians appointed by the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Public Protection Cabinet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physician must be licensed to practice medicine in Kentucky and knowledgeable 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(1) or more medical fields related to the kinds and types of injuries or conditions likely to be the result of unarmed combat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panel members 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 neurologist. 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 advising the Commission on issues relating to the health and safety of combat sports participants.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in 2008 – Kentucky agreed to form the panel as part of a lawsuit settlement.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32" y="5907714"/>
            <a:ext cx="3490765" cy="8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1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76" y="71470"/>
            <a:ext cx="9692640" cy="9156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68796" y="987132"/>
            <a:ext cx="11529217" cy="5287544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Panel </a:t>
            </a:r>
            <a:r>
              <a:rPr lang="en-US" sz="2400" dirty="0">
                <a:solidFill>
                  <a:schemeClr val="bg1"/>
                </a:solidFill>
              </a:rPr>
              <a:t>members are asked to review physicals and other medical </a:t>
            </a:r>
            <a:r>
              <a:rPr lang="en-US" sz="2400" dirty="0" smtClean="0">
                <a:solidFill>
                  <a:schemeClr val="bg1"/>
                </a:solidFill>
              </a:rPr>
              <a:t>records - often </a:t>
            </a:r>
            <a:r>
              <a:rPr lang="en-US" sz="2400" dirty="0">
                <a:solidFill>
                  <a:schemeClr val="bg1"/>
                </a:solidFill>
              </a:rPr>
              <a:t>on a </a:t>
            </a:r>
            <a:r>
              <a:rPr lang="en-US" sz="2400" dirty="0" smtClean="0">
                <a:solidFill>
                  <a:schemeClr val="bg1"/>
                </a:solidFill>
              </a:rPr>
              <a:t>daily basis.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Members devote a significant </a:t>
            </a:r>
            <a:r>
              <a:rPr lang="en-US" sz="2200" dirty="0">
                <a:solidFill>
                  <a:schemeClr val="bg1"/>
                </a:solidFill>
              </a:rPr>
              <a:t>amount </a:t>
            </a:r>
            <a:r>
              <a:rPr lang="en-US" sz="2200" dirty="0" smtClean="0">
                <a:solidFill>
                  <a:schemeClr val="bg1"/>
                </a:solidFill>
              </a:rPr>
              <a:t>of time reviewing records outside of their regular practice.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They are </a:t>
            </a:r>
            <a:r>
              <a:rPr lang="en-US" sz="2200" dirty="0" smtClean="0">
                <a:solidFill>
                  <a:schemeClr val="bg1"/>
                </a:solidFill>
              </a:rPr>
              <a:t>not </a:t>
            </a:r>
            <a:r>
              <a:rPr lang="en-US" sz="2200" dirty="0" smtClean="0">
                <a:solidFill>
                  <a:schemeClr val="bg1"/>
                </a:solidFill>
              </a:rPr>
              <a:t>compensated </a:t>
            </a:r>
            <a:r>
              <a:rPr lang="en-US" sz="2200" dirty="0" smtClean="0">
                <a:solidFill>
                  <a:schemeClr val="bg1"/>
                </a:solidFill>
              </a:rPr>
              <a:t>for this valuable service.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Members are only compensated for in-person meetings of the Panel.  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Recruiting and retaining individuals to serve on the Panel has been difficult. 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Between 2008 – 2016, the panel was vacant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In 2016, four members were appointed and sworn – most people to be seated at once.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bg1"/>
                </a:solidFill>
              </a:rPr>
              <a:t>Since 2016, all six individuals have resigned prior to the expiration of their term.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One physician currently </a:t>
            </a:r>
            <a:r>
              <a:rPr lang="en-US" sz="2000" dirty="0" smtClean="0">
                <a:solidFill>
                  <a:schemeClr val="bg1"/>
                </a:solidFill>
              </a:rPr>
              <a:t>sits </a:t>
            </a:r>
            <a:r>
              <a:rPr lang="en-US" sz="2000" dirty="0" smtClean="0">
                <a:solidFill>
                  <a:schemeClr val="bg1"/>
                </a:solidFill>
              </a:rPr>
              <a:t>on the panel. 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32" y="5907714"/>
            <a:ext cx="3490765" cy="8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6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1"/>
            <a:ext cx="9692640" cy="9156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61872" y="1534510"/>
            <a:ext cx="8595360" cy="4645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u="sng" dirty="0" smtClean="0">
                <a:solidFill>
                  <a:schemeClr val="bg1"/>
                </a:solidFill>
              </a:rPr>
              <a:t>Summary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Allow the </a:t>
            </a:r>
            <a:r>
              <a:rPr lang="en-US" sz="2200" dirty="0">
                <a:solidFill>
                  <a:schemeClr val="bg1"/>
                </a:solidFill>
              </a:rPr>
              <a:t>Medical Advisory </a:t>
            </a:r>
            <a:r>
              <a:rPr lang="en-US" sz="2200" dirty="0" smtClean="0">
                <a:solidFill>
                  <a:schemeClr val="bg1"/>
                </a:solidFill>
              </a:rPr>
              <a:t>Panel to </a:t>
            </a:r>
            <a:r>
              <a:rPr lang="en-US" sz="2200" dirty="0">
                <a:solidFill>
                  <a:schemeClr val="bg1"/>
                </a:solidFill>
              </a:rPr>
              <a:t>designate one or more of its </a:t>
            </a:r>
            <a:r>
              <a:rPr lang="en-US" sz="2200" dirty="0" smtClean="0">
                <a:solidFill>
                  <a:schemeClr val="bg1"/>
                </a:solidFill>
              </a:rPr>
              <a:t>physicians </a:t>
            </a:r>
            <a:r>
              <a:rPr lang="en-US" sz="2200" dirty="0">
                <a:solidFill>
                  <a:schemeClr val="bg1"/>
                </a:solidFill>
              </a:rPr>
              <a:t>to assist </a:t>
            </a:r>
            <a:r>
              <a:rPr lang="en-US" sz="2200" dirty="0" smtClean="0">
                <a:solidFill>
                  <a:schemeClr val="bg1"/>
                </a:solidFill>
              </a:rPr>
              <a:t>in </a:t>
            </a:r>
            <a:r>
              <a:rPr lang="en-US" sz="2200" dirty="0">
                <a:solidFill>
                  <a:schemeClr val="bg1"/>
                </a:solidFill>
              </a:rPr>
              <a:t>the review </a:t>
            </a:r>
            <a:r>
              <a:rPr lang="en-US" sz="2200" dirty="0" smtClean="0">
                <a:solidFill>
                  <a:schemeClr val="bg1"/>
                </a:solidFill>
              </a:rPr>
              <a:t>Medical Records and be compensated $</a:t>
            </a:r>
            <a:r>
              <a:rPr lang="en-US" sz="2200" dirty="0">
                <a:solidFill>
                  <a:schemeClr val="bg1"/>
                </a:solidFill>
              </a:rPr>
              <a:t>500 per month of </a:t>
            </a:r>
            <a:r>
              <a:rPr lang="en-US" sz="2200" dirty="0" smtClean="0">
                <a:solidFill>
                  <a:schemeClr val="bg1"/>
                </a:solidFill>
              </a:rPr>
              <a:t>service.  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200" u="sng" dirty="0" smtClean="0">
                <a:solidFill>
                  <a:schemeClr val="bg1"/>
                </a:solidFill>
              </a:rPr>
              <a:t>Why?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Assist in the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recruitment and retention of panel members.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Allows the Commission to continue to </a:t>
            </a:r>
            <a:r>
              <a:rPr lang="en-US" sz="2200" dirty="0" smtClean="0">
                <a:solidFill>
                  <a:schemeClr val="bg1"/>
                </a:solidFill>
              </a:rPr>
              <a:t>prioritize </a:t>
            </a:r>
            <a:r>
              <a:rPr lang="en-US" sz="2200" dirty="0" smtClean="0">
                <a:solidFill>
                  <a:schemeClr val="bg1"/>
                </a:solidFill>
              </a:rPr>
              <a:t>the health and safety of combat sports </a:t>
            </a:r>
            <a:r>
              <a:rPr lang="en-US" sz="2200" dirty="0" smtClean="0">
                <a:solidFill>
                  <a:schemeClr val="bg1"/>
                </a:solidFill>
              </a:rPr>
              <a:t>participants.  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32" y="5907714"/>
            <a:ext cx="3490765" cy="8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05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3">
      <a:dk1>
        <a:srgbClr val="000000"/>
      </a:dk1>
      <a:lt1>
        <a:srgbClr val="FFFFFF"/>
      </a:lt1>
      <a:dk2>
        <a:srgbClr val="0097DC"/>
      </a:dk2>
      <a:lt2>
        <a:srgbClr val="D6D3CC"/>
      </a:lt2>
      <a:accent1>
        <a:srgbClr val="275996"/>
      </a:accent1>
      <a:accent2>
        <a:srgbClr val="0097DC"/>
      </a:accent2>
      <a:accent3>
        <a:srgbClr val="0097DC"/>
      </a:accent3>
      <a:accent4>
        <a:srgbClr val="275996"/>
      </a:accent4>
      <a:accent5>
        <a:srgbClr val="0097DC"/>
      </a:accent5>
      <a:accent6>
        <a:srgbClr val="275996"/>
      </a:accent6>
      <a:hlink>
        <a:srgbClr val="0097DC"/>
      </a:hlink>
      <a:folHlink>
        <a:srgbClr val="27599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3751</TotalTime>
  <Words>451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View</vt:lpstr>
      <vt:lpstr>Kentucky Boxing and Wrestling Commission </vt:lpstr>
      <vt:lpstr>Legislative Request</vt:lpstr>
      <vt:lpstr>What is the KBWC Medical Advisory Panel?</vt:lpstr>
      <vt:lpstr>Challenges</vt:lpstr>
      <vt:lpstr>Questions? 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Administrative Services</dc:title>
  <dc:creator>Kuhn, Elizabeth G (PPC)</dc:creator>
  <cp:lastModifiedBy>Fawns, Joseph T (PPC)</cp:lastModifiedBy>
  <cp:revision>144</cp:revision>
  <dcterms:created xsi:type="dcterms:W3CDTF">2017-11-15T14:22:15Z</dcterms:created>
  <dcterms:modified xsi:type="dcterms:W3CDTF">2019-09-25T20:33:11Z</dcterms:modified>
</cp:coreProperties>
</file>