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74" r:id="rId3"/>
    <p:sldId id="275" r:id="rId4"/>
    <p:sldId id="280" r:id="rId5"/>
    <p:sldId id="276" r:id="rId6"/>
    <p:sldId id="281" r:id="rId7"/>
    <p:sldId id="282" r:id="rId8"/>
    <p:sldId id="283" r:id="rId9"/>
    <p:sldId id="279" r:id="rId10"/>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07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4" autoAdjust="0"/>
    <p:restoredTop sz="94660"/>
  </p:normalViewPr>
  <p:slideViewPr>
    <p:cSldViewPr snapToGrid="0">
      <p:cViewPr varScale="1">
        <p:scale>
          <a:sx n="91" d="100"/>
          <a:sy n="91" d="100"/>
        </p:scale>
        <p:origin x="534"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C09215F8-48AD-45A1-8147-4A2AD91F051F}" type="datetimeFigureOut">
              <a:rPr lang="en-US" smtClean="0"/>
              <a:t>11/14/2019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B6E6499-90A5-4985-93FB-033CCCEB3C7C}" type="slidenum">
              <a:rPr lang="en-US" smtClean="0"/>
              <a:t>‹#›</a:t>
            </a:fld>
            <a:endParaRPr lang="en-US"/>
          </a:p>
        </p:txBody>
      </p:sp>
    </p:spTree>
    <p:extLst>
      <p:ext uri="{BB962C8B-B14F-4D97-AF65-F5344CB8AC3E}">
        <p14:creationId xmlns:p14="http://schemas.microsoft.com/office/powerpoint/2010/main" val="140676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73F996E8-770B-468C-A2C0-A04B8F6F7E04}" type="datetime1">
              <a:rPr lang="en-US" smtClean="0"/>
              <a:t>11/14/2019</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F6FA0F29-2221-418E-B07F-0746059EC05A}"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147966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43414C-4EE4-4216-8F1D-9E09C9976139}" type="datetime1">
              <a:rPr lang="en-US" smtClean="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FA0F29-2221-418E-B07F-0746059EC05A}" type="slidenum">
              <a:rPr lang="en-US" smtClean="0"/>
              <a:t>‹#›</a:t>
            </a:fld>
            <a:endParaRPr lang="en-US" dirty="0"/>
          </a:p>
        </p:txBody>
      </p:sp>
    </p:spTree>
    <p:extLst>
      <p:ext uri="{BB962C8B-B14F-4D97-AF65-F5344CB8AC3E}">
        <p14:creationId xmlns:p14="http://schemas.microsoft.com/office/powerpoint/2010/main" val="379710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E2999F-C840-4C19-A7EE-8DB0C48B6439}" type="datetime1">
              <a:rPr lang="en-US" smtClean="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FA0F29-2221-418E-B07F-0746059EC05A}" type="slidenum">
              <a:rPr lang="en-US" smtClean="0"/>
              <a:t>‹#›</a:t>
            </a:fld>
            <a:endParaRPr lang="en-US" dirty="0"/>
          </a:p>
        </p:txBody>
      </p:sp>
    </p:spTree>
    <p:extLst>
      <p:ext uri="{BB962C8B-B14F-4D97-AF65-F5344CB8AC3E}">
        <p14:creationId xmlns:p14="http://schemas.microsoft.com/office/powerpoint/2010/main" val="296446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8F578A-BEC3-4B10-984A-41F433EF87AF}" type="datetime1">
              <a:rPr lang="en-US" smtClean="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FA0F29-2221-418E-B07F-0746059EC05A}" type="slidenum">
              <a:rPr lang="en-US" smtClean="0"/>
              <a:t>‹#›</a:t>
            </a:fld>
            <a:endParaRPr lang="en-US" dirty="0"/>
          </a:p>
        </p:txBody>
      </p:sp>
    </p:spTree>
    <p:extLst>
      <p:ext uri="{BB962C8B-B14F-4D97-AF65-F5344CB8AC3E}">
        <p14:creationId xmlns:p14="http://schemas.microsoft.com/office/powerpoint/2010/main" val="3594524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FF04C9-AEE5-438D-A8EB-429A7158FD2F}" type="datetime1">
              <a:rPr lang="en-US" smtClean="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FA0F29-2221-418E-B07F-0746059EC05A}"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7600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9DBACF-4CD2-462C-8B2C-27C0D11CC6E0}" type="datetime1">
              <a:rPr lang="en-US" smtClean="0"/>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FA0F29-2221-418E-B07F-0746059EC05A}" type="slidenum">
              <a:rPr lang="en-US" smtClean="0"/>
              <a:t>‹#›</a:t>
            </a:fld>
            <a:endParaRPr lang="en-US" dirty="0"/>
          </a:p>
        </p:txBody>
      </p:sp>
    </p:spTree>
    <p:extLst>
      <p:ext uri="{BB962C8B-B14F-4D97-AF65-F5344CB8AC3E}">
        <p14:creationId xmlns:p14="http://schemas.microsoft.com/office/powerpoint/2010/main" val="96829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ECEB68-46C1-453C-9526-80B81E271414}" type="datetime1">
              <a:rPr lang="en-US" smtClean="0"/>
              <a:t>11/14/2019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FA0F29-2221-418E-B07F-0746059EC05A}" type="slidenum">
              <a:rPr lang="en-US" smtClean="0"/>
              <a:t>‹#›</a:t>
            </a:fld>
            <a:endParaRPr lang="en-US" dirty="0"/>
          </a:p>
        </p:txBody>
      </p:sp>
    </p:spTree>
    <p:extLst>
      <p:ext uri="{BB962C8B-B14F-4D97-AF65-F5344CB8AC3E}">
        <p14:creationId xmlns:p14="http://schemas.microsoft.com/office/powerpoint/2010/main" val="311774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6533CC-39E0-4044-9688-FF3D9CAC5453}" type="datetime1">
              <a:rPr lang="en-US" smtClean="0"/>
              <a:t>11/14/2019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FA0F29-2221-418E-B07F-0746059EC05A}" type="slidenum">
              <a:rPr lang="en-US" smtClean="0"/>
              <a:t>‹#›</a:t>
            </a:fld>
            <a:endParaRPr lang="en-US" dirty="0"/>
          </a:p>
        </p:txBody>
      </p:sp>
    </p:spTree>
    <p:extLst>
      <p:ext uri="{BB962C8B-B14F-4D97-AF65-F5344CB8AC3E}">
        <p14:creationId xmlns:p14="http://schemas.microsoft.com/office/powerpoint/2010/main" val="3511828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4D625-5E87-47A9-9023-4888030706BC}" type="datetime1">
              <a:rPr lang="en-US" smtClean="0"/>
              <a:t>11/14/2019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FA0F29-2221-418E-B07F-0746059EC05A}" type="slidenum">
              <a:rPr lang="en-US" smtClean="0"/>
              <a:t>‹#›</a:t>
            </a:fld>
            <a:endParaRPr lang="en-US" dirty="0"/>
          </a:p>
        </p:txBody>
      </p:sp>
    </p:spTree>
    <p:extLst>
      <p:ext uri="{BB962C8B-B14F-4D97-AF65-F5344CB8AC3E}">
        <p14:creationId xmlns:p14="http://schemas.microsoft.com/office/powerpoint/2010/main" val="429582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81CCE2-4DD0-4A88-BA94-26539E80D057}" type="datetime1">
              <a:rPr lang="en-US" smtClean="0"/>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FA0F29-2221-418E-B07F-0746059EC05A}" type="slidenum">
              <a:rPr lang="en-US" smtClean="0"/>
              <a:t>‹#›</a:t>
            </a:fld>
            <a:endParaRPr lang="en-US" dirty="0"/>
          </a:p>
        </p:txBody>
      </p:sp>
    </p:spTree>
    <p:extLst>
      <p:ext uri="{BB962C8B-B14F-4D97-AF65-F5344CB8AC3E}">
        <p14:creationId xmlns:p14="http://schemas.microsoft.com/office/powerpoint/2010/main" val="741305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93F83DA-D4AB-4A3D-AFAC-A150F1CDCDFB}" type="datetime1">
              <a:rPr lang="en-US" smtClean="0"/>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FA0F29-2221-418E-B07F-0746059EC05A}" type="slidenum">
              <a:rPr lang="en-US" smtClean="0"/>
              <a:t>‹#›</a:t>
            </a:fld>
            <a:endParaRPr lang="en-US" dirty="0"/>
          </a:p>
        </p:txBody>
      </p:sp>
    </p:spTree>
    <p:extLst>
      <p:ext uri="{BB962C8B-B14F-4D97-AF65-F5344CB8AC3E}">
        <p14:creationId xmlns:p14="http://schemas.microsoft.com/office/powerpoint/2010/main" val="96506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2AF8A9A4-4A67-4C09-AB94-5453E8B39FE0}" type="datetime1">
              <a:rPr lang="en-US" smtClean="0"/>
              <a:t>11/14/2019</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F6FA0F29-2221-418E-B07F-0746059EC05A}" type="slidenum">
              <a:rPr lang="en-US" smtClean="0"/>
              <a:t>‹#›</a:t>
            </a:fld>
            <a:endParaRPr lang="en-US" dirty="0"/>
          </a:p>
        </p:txBody>
      </p:sp>
    </p:spTree>
    <p:extLst>
      <p:ext uri="{BB962C8B-B14F-4D97-AF65-F5344CB8AC3E}">
        <p14:creationId xmlns:p14="http://schemas.microsoft.com/office/powerpoint/2010/main" val="394217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074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3090377"/>
          </a:xfrm>
        </p:spPr>
        <p:txBody>
          <a:bodyPr>
            <a:normAutofit/>
          </a:bodyPr>
          <a:lstStyle/>
          <a:p>
            <a:pPr algn="ctr"/>
            <a:r>
              <a:rPr lang="en-US" sz="3200" b="1" dirty="0" smtClean="0">
                <a:latin typeface="Arial" panose="020B0604020202020204" pitchFamily="34" charset="0"/>
                <a:cs typeface="Arial" panose="020B0604020202020204" pitchFamily="34" charset="0"/>
              </a:rPr>
              <a:t>Interim Joint Committee on Licensing, Occupations and Administrative Regulations</a:t>
            </a: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
            </a:r>
            <a:br>
              <a:rPr lang="en-US" sz="32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November </a:t>
            </a:r>
            <a:r>
              <a:rPr lang="en-US" sz="2400" b="1" dirty="0">
                <a:latin typeface="Arial" panose="020B0604020202020204" pitchFamily="34" charset="0"/>
                <a:cs typeface="Arial" panose="020B0604020202020204" pitchFamily="34" charset="0"/>
              </a:rPr>
              <a:t>20, </a:t>
            </a:r>
            <a:r>
              <a:rPr lang="en-US" sz="2400" b="1" dirty="0" smtClean="0">
                <a:latin typeface="Arial" panose="020B0604020202020204" pitchFamily="34" charset="0"/>
                <a:cs typeface="Arial" panose="020B0604020202020204" pitchFamily="34" charset="0"/>
              </a:rPr>
              <a:t>2019</a:t>
            </a:r>
            <a:br>
              <a:rPr lang="en-US" sz="2400" b="1" dirty="0" smtClean="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
            </a:r>
            <a:br>
              <a:rPr lang="en-US" sz="3200" b="1" dirty="0" smtClean="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261872" y="2818001"/>
            <a:ext cx="9406128" cy="2458192"/>
          </a:xfrm>
        </p:spPr>
        <p:txBody>
          <a:bodyPr>
            <a:noAutofit/>
          </a:bodyPr>
          <a:lstStyle/>
          <a:p>
            <a:pPr algn="ctr"/>
            <a:r>
              <a:rPr lang="en-US" sz="2800" b="1" dirty="0">
                <a:solidFill>
                  <a:schemeClr val="tx1"/>
                </a:solidFill>
                <a:latin typeface="Arial" panose="020B0604020202020204" pitchFamily="34" charset="0"/>
                <a:cs typeface="Arial" panose="020B0604020202020204" pitchFamily="34" charset="0"/>
              </a:rPr>
              <a:t>Kentucky Real </a:t>
            </a:r>
            <a:r>
              <a:rPr lang="en-US" sz="2800" b="1" dirty="0" smtClean="0">
                <a:solidFill>
                  <a:schemeClr val="tx1"/>
                </a:solidFill>
                <a:latin typeface="Arial" panose="020B0604020202020204" pitchFamily="34" charset="0"/>
                <a:cs typeface="Arial" panose="020B0604020202020204" pitchFamily="34" charset="0"/>
              </a:rPr>
              <a:t>Estate </a:t>
            </a:r>
            <a:r>
              <a:rPr lang="en-US" sz="2800" b="1" dirty="0">
                <a:solidFill>
                  <a:schemeClr val="tx1"/>
                </a:solidFill>
                <a:latin typeface="Arial" panose="020B0604020202020204" pitchFamily="34" charset="0"/>
                <a:cs typeface="Arial" panose="020B0604020202020204" pitchFamily="34" charset="0"/>
              </a:rPr>
              <a:t>Appraisers </a:t>
            </a:r>
            <a:r>
              <a:rPr lang="en-US" sz="2800" b="1" dirty="0" smtClean="0">
                <a:solidFill>
                  <a:schemeClr val="tx1"/>
                </a:solidFill>
                <a:latin typeface="Arial" panose="020B0604020202020204" pitchFamily="34" charset="0"/>
                <a:cs typeface="Arial" panose="020B0604020202020204" pitchFamily="34" charset="0"/>
              </a:rPr>
              <a:t>Board</a:t>
            </a:r>
            <a:endParaRPr lang="en-US" sz="2800" b="1" dirty="0">
              <a:solidFill>
                <a:schemeClr val="tx1"/>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b="1" dirty="0" smtClean="0">
              <a:solidFill>
                <a:schemeClr val="tx1"/>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000" b="1" dirty="0" smtClean="0">
                <a:solidFill>
                  <a:schemeClr val="tx1"/>
                </a:solidFill>
                <a:latin typeface="Arial" panose="020B0604020202020204" pitchFamily="34" charset="0"/>
                <a:cs typeface="Arial" panose="020B0604020202020204" pitchFamily="34" charset="0"/>
              </a:rPr>
              <a:t>Alan Hensley, Board Member</a:t>
            </a:r>
          </a:p>
          <a:p>
            <a:pPr marL="457200" indent="-457200">
              <a:buFont typeface="Arial" panose="020B0604020202020204" pitchFamily="34" charset="0"/>
              <a:buChar char="•"/>
            </a:pPr>
            <a:r>
              <a:rPr lang="en-US" sz="2000" b="1" dirty="0" smtClean="0">
                <a:solidFill>
                  <a:schemeClr val="tx1"/>
                </a:solidFill>
                <a:latin typeface="Arial" panose="020B0604020202020204" pitchFamily="34" charset="0"/>
                <a:cs typeface="Arial" panose="020B0604020202020204" pitchFamily="34" charset="0"/>
              </a:rPr>
              <a:t>Tom Veit, Executive Assistant  </a:t>
            </a:r>
          </a:p>
          <a:p>
            <a:pPr marL="457200" indent="-457200">
              <a:buFont typeface="Arial" panose="020B0604020202020204" pitchFamily="34" charset="0"/>
              <a:buChar char="•"/>
            </a:pPr>
            <a:r>
              <a:rPr lang="en-US" sz="2000" b="1" dirty="0" smtClean="0">
                <a:solidFill>
                  <a:schemeClr val="tx1"/>
                </a:solidFill>
                <a:latin typeface="Arial" panose="020B0604020202020204" pitchFamily="34" charset="0"/>
                <a:cs typeface="Arial" panose="020B0604020202020204" pitchFamily="34" charset="0"/>
              </a:rPr>
              <a:t>Carson Kerr, Legal Counsel </a:t>
            </a:r>
          </a:p>
          <a:p>
            <a:pPr marL="457200" indent="-457200">
              <a:buFont typeface="Arial" panose="020B0604020202020204" pitchFamily="34" charset="0"/>
              <a:buChar char="•"/>
            </a:pPr>
            <a:endParaRPr lang="en-US" sz="2800" b="1" dirty="0" smtClean="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5543" y="5766619"/>
            <a:ext cx="3490765" cy="819801"/>
          </a:xfrm>
          <a:prstGeom prst="rect">
            <a:avLst/>
          </a:prstGeom>
        </p:spPr>
      </p:pic>
    </p:spTree>
    <p:extLst>
      <p:ext uri="{BB962C8B-B14F-4D97-AF65-F5344CB8AC3E}">
        <p14:creationId xmlns:p14="http://schemas.microsoft.com/office/powerpoint/2010/main" val="3150191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7074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Legislative Proposal</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chemeClr val="bg1"/>
                </a:solidFill>
              </a:rPr>
              <a:t>The Kentucky Real Estate Appraisers Board respectfully requests for legislative action to amend its statutes for the following purposes: </a:t>
            </a:r>
          </a:p>
          <a:p>
            <a:r>
              <a:rPr lang="en-US" dirty="0" smtClean="0">
                <a:solidFill>
                  <a:schemeClr val="bg1"/>
                </a:solidFill>
              </a:rPr>
              <a:t>Red Tape Reduction/Clean up</a:t>
            </a:r>
          </a:p>
          <a:p>
            <a:r>
              <a:rPr lang="en-US" dirty="0" smtClean="0">
                <a:solidFill>
                  <a:schemeClr val="bg1"/>
                </a:solidFill>
              </a:rPr>
              <a:t>Compliance with Appraisal </a:t>
            </a:r>
            <a:r>
              <a:rPr lang="en-US" dirty="0">
                <a:solidFill>
                  <a:schemeClr val="bg1"/>
                </a:solidFill>
              </a:rPr>
              <a:t>Subcommittee </a:t>
            </a:r>
            <a:r>
              <a:rPr lang="en-US" dirty="0" smtClean="0">
                <a:solidFill>
                  <a:schemeClr val="bg1"/>
                </a:solidFill>
              </a:rPr>
              <a:t>Recommendations and other Federal Requirements (Accreditation) </a:t>
            </a:r>
          </a:p>
        </p:txBody>
      </p:sp>
      <p:sp>
        <p:nvSpPr>
          <p:cNvPr id="4" name="Slide Number Placeholder 3"/>
          <p:cNvSpPr>
            <a:spLocks noGrp="1"/>
          </p:cNvSpPr>
          <p:nvPr>
            <p:ph type="sldNum" sz="quarter" idx="12"/>
          </p:nvPr>
        </p:nvSpPr>
        <p:spPr/>
        <p:txBody>
          <a:bodyPr>
            <a:normAutofit lnSpcReduction="10000"/>
          </a:bodyPr>
          <a:lstStyle/>
          <a:p>
            <a:fld id="{F6FA0F29-2221-418E-B07F-0746059EC05A}" type="slidenum">
              <a:rPr lang="en-US" smtClean="0"/>
              <a:t>2</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2075" y="5770236"/>
            <a:ext cx="3490765" cy="819801"/>
          </a:xfrm>
          <a:prstGeom prst="rect">
            <a:avLst/>
          </a:prstGeom>
        </p:spPr>
      </p:pic>
    </p:spTree>
    <p:extLst>
      <p:ext uri="{BB962C8B-B14F-4D97-AF65-F5344CB8AC3E}">
        <p14:creationId xmlns:p14="http://schemas.microsoft.com/office/powerpoint/2010/main" val="2670481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7074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Red </a:t>
            </a:r>
            <a:r>
              <a:rPr lang="en-US" dirty="0">
                <a:solidFill>
                  <a:schemeClr val="bg1"/>
                </a:solidFill>
              </a:rPr>
              <a:t>Tape Reduction/Clean up</a:t>
            </a:r>
          </a:p>
        </p:txBody>
      </p:sp>
      <p:sp>
        <p:nvSpPr>
          <p:cNvPr id="3" name="Content Placeholder 2"/>
          <p:cNvSpPr>
            <a:spLocks noGrp="1"/>
          </p:cNvSpPr>
          <p:nvPr>
            <p:ph idx="1"/>
          </p:nvPr>
        </p:nvSpPr>
        <p:spPr/>
        <p:txBody>
          <a:bodyPr>
            <a:normAutofit/>
          </a:bodyPr>
          <a:lstStyle/>
          <a:p>
            <a:endParaRPr lang="en-US" dirty="0" smtClean="0">
              <a:solidFill>
                <a:schemeClr val="bg1"/>
              </a:solidFill>
            </a:endParaRPr>
          </a:p>
          <a:p>
            <a:r>
              <a:rPr lang="en-US" dirty="0" smtClean="0">
                <a:solidFill>
                  <a:schemeClr val="bg1"/>
                </a:solidFill>
              </a:rPr>
              <a:t>Provide </a:t>
            </a:r>
            <a:r>
              <a:rPr lang="en-US" dirty="0">
                <a:solidFill>
                  <a:schemeClr val="bg1"/>
                </a:solidFill>
              </a:rPr>
              <a:t>a more specific definition of a “federally related transaction.” </a:t>
            </a:r>
            <a:endParaRPr lang="en-US" dirty="0" smtClean="0">
              <a:solidFill>
                <a:schemeClr val="bg1"/>
              </a:solidFill>
            </a:endParaRPr>
          </a:p>
          <a:p>
            <a:pPr marL="0" indent="0">
              <a:lnSpc>
                <a:spcPct val="100000"/>
              </a:lnSpc>
              <a:spcBef>
                <a:spcPts val="0"/>
              </a:spcBef>
              <a:buNone/>
            </a:pPr>
            <a:endParaRPr lang="en-US" dirty="0" smtClean="0">
              <a:solidFill>
                <a:schemeClr val="bg1"/>
              </a:solidFill>
            </a:endParaRPr>
          </a:p>
          <a:p>
            <a:pPr lvl="0"/>
            <a:r>
              <a:rPr lang="en-US" dirty="0" smtClean="0">
                <a:solidFill>
                  <a:schemeClr val="bg1"/>
                </a:solidFill>
              </a:rPr>
              <a:t>Eliminates </a:t>
            </a:r>
            <a:r>
              <a:rPr lang="en-US" dirty="0">
                <a:solidFill>
                  <a:schemeClr val="bg1"/>
                </a:solidFill>
              </a:rPr>
              <a:t>the non-federal license and subsequent requirements.</a:t>
            </a:r>
            <a:endParaRPr lang="en-US" sz="1600" dirty="0">
              <a:solidFill>
                <a:schemeClr val="bg1"/>
              </a:solidFill>
            </a:endParaRPr>
          </a:p>
          <a:p>
            <a:pPr lvl="1"/>
            <a:r>
              <a:rPr lang="en-US" dirty="0">
                <a:solidFill>
                  <a:schemeClr val="bg1"/>
                </a:solidFill>
              </a:rPr>
              <a:t>Two individuals currently hold this license</a:t>
            </a:r>
            <a:r>
              <a:rPr lang="en-US" sz="1400" dirty="0">
                <a:solidFill>
                  <a:schemeClr val="bg1"/>
                </a:solidFill>
              </a:rPr>
              <a:t> and</a:t>
            </a:r>
            <a:r>
              <a:rPr lang="en-US" dirty="0">
                <a:solidFill>
                  <a:schemeClr val="bg1"/>
                </a:solidFill>
              </a:rPr>
              <a:t> were originally grandfathered into the appraisal licensing scheme when it was adopted in 1991. Those individuals will be </a:t>
            </a:r>
            <a:r>
              <a:rPr lang="en-US" dirty="0" smtClean="0">
                <a:solidFill>
                  <a:schemeClr val="bg1"/>
                </a:solidFill>
              </a:rPr>
              <a:t>grandfathered.</a:t>
            </a:r>
          </a:p>
          <a:p>
            <a:pPr lvl="1"/>
            <a:endParaRPr lang="en-US" sz="1400" dirty="0">
              <a:solidFill>
                <a:schemeClr val="bg1"/>
              </a:solidFill>
            </a:endParaRPr>
          </a:p>
          <a:p>
            <a:pPr lvl="0"/>
            <a:r>
              <a:rPr lang="en-US" dirty="0">
                <a:solidFill>
                  <a:schemeClr val="bg1"/>
                </a:solidFill>
              </a:rPr>
              <a:t>Clarifies </a:t>
            </a:r>
            <a:r>
              <a:rPr lang="en-US" dirty="0" smtClean="0">
                <a:solidFill>
                  <a:schemeClr val="bg1"/>
                </a:solidFill>
              </a:rPr>
              <a:t>language relating to the Executive </a:t>
            </a:r>
            <a:r>
              <a:rPr lang="en-US" dirty="0">
                <a:solidFill>
                  <a:schemeClr val="bg1"/>
                </a:solidFill>
              </a:rPr>
              <a:t>Director’s </a:t>
            </a:r>
            <a:r>
              <a:rPr lang="en-US" dirty="0" smtClean="0">
                <a:solidFill>
                  <a:schemeClr val="bg1"/>
                </a:solidFill>
              </a:rPr>
              <a:t>“veto” authority for administrative regulations </a:t>
            </a:r>
            <a:r>
              <a:rPr lang="en-US" dirty="0">
                <a:solidFill>
                  <a:schemeClr val="bg1"/>
                </a:solidFill>
              </a:rPr>
              <a:t>relating to Appraisal Management </a:t>
            </a:r>
            <a:r>
              <a:rPr lang="en-US" dirty="0" smtClean="0">
                <a:solidFill>
                  <a:schemeClr val="bg1"/>
                </a:solidFill>
              </a:rPr>
              <a:t>Companies.</a:t>
            </a:r>
            <a:endParaRPr lang="en-US" sz="1600" dirty="0">
              <a:solidFill>
                <a:schemeClr val="bg1"/>
              </a:solidFill>
            </a:endParaRPr>
          </a:p>
          <a:p>
            <a:pPr lvl="1"/>
            <a:r>
              <a:rPr lang="en-US" dirty="0" smtClean="0">
                <a:solidFill>
                  <a:schemeClr val="bg1"/>
                </a:solidFill>
              </a:rPr>
              <a:t>Clean up from HB 443 that </a:t>
            </a:r>
            <a:r>
              <a:rPr lang="en-US" dirty="0">
                <a:solidFill>
                  <a:schemeClr val="bg1"/>
                </a:solidFill>
              </a:rPr>
              <a:t>created the Kentucky Real Estate Authority. </a:t>
            </a:r>
            <a:endParaRPr lang="en-US" sz="1400"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2"/>
          </p:nvPr>
        </p:nvSpPr>
        <p:spPr/>
        <p:txBody>
          <a:bodyPr>
            <a:normAutofit lnSpcReduction="10000"/>
          </a:bodyPr>
          <a:lstStyle/>
          <a:p>
            <a:fld id="{F6FA0F29-2221-418E-B07F-0746059EC05A}" type="slidenum">
              <a:rPr lang="en-US" smtClean="0"/>
              <a:t>3</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2075" y="5770236"/>
            <a:ext cx="3490765" cy="819801"/>
          </a:xfrm>
          <a:prstGeom prst="rect">
            <a:avLst/>
          </a:prstGeom>
        </p:spPr>
      </p:pic>
    </p:spTree>
    <p:extLst>
      <p:ext uri="{BB962C8B-B14F-4D97-AF65-F5344CB8AC3E}">
        <p14:creationId xmlns:p14="http://schemas.microsoft.com/office/powerpoint/2010/main" val="1979277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7074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Red Tape Reduction/Clean </a:t>
            </a:r>
            <a:r>
              <a:rPr lang="en-US" dirty="0" smtClean="0">
                <a:solidFill>
                  <a:schemeClr val="bg1"/>
                </a:solidFill>
              </a:rPr>
              <a:t>up</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a:bodyPr>
          <a:lstStyle/>
          <a:p>
            <a:pPr lvl="0"/>
            <a:r>
              <a:rPr lang="en-US" dirty="0">
                <a:solidFill>
                  <a:schemeClr val="bg1"/>
                </a:solidFill>
              </a:rPr>
              <a:t>Place a statute of limitations (the licensee record retention policy contained in USPAP) on filing complaints with the Board and removes the word “permanent” from the descriptor of a licensee’s file.</a:t>
            </a:r>
            <a:endParaRPr lang="en-US" sz="1600" dirty="0">
              <a:solidFill>
                <a:schemeClr val="bg1"/>
              </a:solidFill>
            </a:endParaRPr>
          </a:p>
          <a:p>
            <a:pPr lvl="1"/>
            <a:r>
              <a:rPr lang="en-US" dirty="0">
                <a:solidFill>
                  <a:schemeClr val="bg1"/>
                </a:solidFill>
              </a:rPr>
              <a:t>Presently, there is no statute of limitations, and the Board has received complaints that were based on conduct that occurred decades ago. This ensures that the licensee is still in possession of the case file and records with which to defend him or herself against a complaint. </a:t>
            </a:r>
            <a:endParaRPr lang="en-US" sz="1400" dirty="0">
              <a:solidFill>
                <a:schemeClr val="bg1"/>
              </a:solidFill>
            </a:endParaRPr>
          </a:p>
          <a:p>
            <a:pPr lvl="1"/>
            <a:r>
              <a:rPr lang="en-US" dirty="0">
                <a:solidFill>
                  <a:schemeClr val="bg1"/>
                </a:solidFill>
              </a:rPr>
              <a:t>The new </a:t>
            </a:r>
            <a:r>
              <a:rPr lang="en-US" dirty="0" smtClean="0">
                <a:solidFill>
                  <a:schemeClr val="bg1"/>
                </a:solidFill>
              </a:rPr>
              <a:t>statute </a:t>
            </a:r>
            <a:r>
              <a:rPr lang="en-US" dirty="0">
                <a:solidFill>
                  <a:schemeClr val="bg1"/>
                </a:solidFill>
              </a:rPr>
              <a:t>of limitations is (5) years after the preparation appraisal or appraisal review assignment or at least two (2) years after the final disposition of any judicial proceeding in which the appraiser provided testimony related to the assignment, whichever expires last.</a:t>
            </a:r>
            <a:endParaRPr lang="en-US" sz="1400" dirty="0">
              <a:solidFill>
                <a:schemeClr val="bg1"/>
              </a:solidFill>
            </a:endParaRPr>
          </a:p>
          <a:p>
            <a:pPr lvl="1"/>
            <a:r>
              <a:rPr lang="en-US" dirty="0">
                <a:solidFill>
                  <a:schemeClr val="bg1"/>
                </a:solidFill>
              </a:rPr>
              <a:t>Currently, a licensee has a permanent discipline file. This requires the Board to maintain hard copies of all licensee records for purposes of records retention requirements. </a:t>
            </a:r>
            <a:endParaRPr lang="en-US" sz="1400"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2"/>
          </p:nvPr>
        </p:nvSpPr>
        <p:spPr/>
        <p:txBody>
          <a:bodyPr>
            <a:normAutofit lnSpcReduction="10000"/>
          </a:bodyPr>
          <a:lstStyle/>
          <a:p>
            <a:fld id="{F6FA0F29-2221-418E-B07F-0746059EC05A}" type="slidenum">
              <a:rPr lang="en-US" smtClean="0"/>
              <a:t>4</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2075" y="5770236"/>
            <a:ext cx="3490765" cy="819801"/>
          </a:xfrm>
          <a:prstGeom prst="rect">
            <a:avLst/>
          </a:prstGeom>
        </p:spPr>
      </p:pic>
    </p:spTree>
    <p:extLst>
      <p:ext uri="{BB962C8B-B14F-4D97-AF65-F5344CB8AC3E}">
        <p14:creationId xmlns:p14="http://schemas.microsoft.com/office/powerpoint/2010/main" val="2039302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7074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Red Tape Reduction/Clean </a:t>
            </a:r>
            <a:r>
              <a:rPr lang="en-US" dirty="0" smtClean="0">
                <a:solidFill>
                  <a:schemeClr val="bg1"/>
                </a:solidFill>
              </a:rPr>
              <a:t>up</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a:bodyPr>
          <a:lstStyle/>
          <a:p>
            <a:pPr lvl="0"/>
            <a:r>
              <a:rPr lang="en-US" dirty="0">
                <a:solidFill>
                  <a:schemeClr val="bg1"/>
                </a:solidFill>
              </a:rPr>
              <a:t>Allow the Board to apply the current version of the Uniform Standards of Professional Appraisal Practice (“USPAP”) - the generally recognized ethical and performance standards for the appraisal profession in the United States - through administrative regulation. </a:t>
            </a:r>
            <a:endParaRPr lang="en-US" sz="1600" dirty="0">
              <a:solidFill>
                <a:schemeClr val="bg1"/>
              </a:solidFill>
            </a:endParaRPr>
          </a:p>
          <a:p>
            <a:pPr lvl="1"/>
            <a:r>
              <a:rPr lang="en-US" dirty="0">
                <a:solidFill>
                  <a:schemeClr val="bg1"/>
                </a:solidFill>
              </a:rPr>
              <a:t>This will keep the board from having to amend its administrative regulation every time the USPAP edition changes. </a:t>
            </a:r>
            <a:endParaRPr lang="en-US" sz="1400" dirty="0">
              <a:solidFill>
                <a:schemeClr val="bg1"/>
              </a:solidFill>
            </a:endParaRPr>
          </a:p>
          <a:p>
            <a:pPr lvl="1"/>
            <a:r>
              <a:rPr lang="en-US" dirty="0">
                <a:solidFill>
                  <a:schemeClr val="bg1"/>
                </a:solidFill>
              </a:rPr>
              <a:t>Presently, the USPAP is amended every two years; in the future, it may be yearly, quarterly or even monthly. </a:t>
            </a:r>
            <a:endParaRPr lang="en-US" dirty="0" smtClean="0">
              <a:solidFill>
                <a:schemeClr val="bg1"/>
              </a:solidFill>
            </a:endParaRPr>
          </a:p>
          <a:p>
            <a:pPr lvl="1"/>
            <a:endParaRPr lang="en-US" sz="1400" dirty="0">
              <a:solidFill>
                <a:schemeClr val="bg1"/>
              </a:solidFill>
            </a:endParaRPr>
          </a:p>
          <a:p>
            <a:r>
              <a:rPr lang="en-US" sz="1600" dirty="0" smtClean="0">
                <a:solidFill>
                  <a:schemeClr val="bg1"/>
                </a:solidFill>
              </a:rPr>
              <a:t>Changes the word “trainee” to “associate” for consistency when reference the Appraisal Qualifications Board appraisal criteria. </a:t>
            </a:r>
          </a:p>
          <a:p>
            <a:pPr marL="0" indent="0">
              <a:buNone/>
            </a:pPr>
            <a:endParaRPr lang="en-US" sz="1600"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2"/>
          </p:nvPr>
        </p:nvSpPr>
        <p:spPr/>
        <p:txBody>
          <a:bodyPr>
            <a:normAutofit lnSpcReduction="10000"/>
          </a:bodyPr>
          <a:lstStyle/>
          <a:p>
            <a:fld id="{F6FA0F29-2221-418E-B07F-0746059EC05A}" type="slidenum">
              <a:rPr lang="en-US" smtClean="0"/>
              <a:t>5</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2075" y="5770236"/>
            <a:ext cx="3490765" cy="819801"/>
          </a:xfrm>
          <a:prstGeom prst="rect">
            <a:avLst/>
          </a:prstGeom>
        </p:spPr>
      </p:pic>
    </p:spTree>
    <p:extLst>
      <p:ext uri="{BB962C8B-B14F-4D97-AF65-F5344CB8AC3E}">
        <p14:creationId xmlns:p14="http://schemas.microsoft.com/office/powerpoint/2010/main" val="2245523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7074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Red </a:t>
            </a:r>
            <a:r>
              <a:rPr lang="en-US" dirty="0">
                <a:solidFill>
                  <a:schemeClr val="bg1"/>
                </a:solidFill>
              </a:rPr>
              <a:t>Tape Reduction/Clean up</a:t>
            </a:r>
          </a:p>
        </p:txBody>
      </p:sp>
      <p:sp>
        <p:nvSpPr>
          <p:cNvPr id="3" name="Content Placeholder 2"/>
          <p:cNvSpPr>
            <a:spLocks noGrp="1"/>
          </p:cNvSpPr>
          <p:nvPr>
            <p:ph idx="1"/>
          </p:nvPr>
        </p:nvSpPr>
        <p:spPr/>
        <p:txBody>
          <a:bodyPr>
            <a:normAutofit/>
          </a:bodyPr>
          <a:lstStyle/>
          <a:p>
            <a:pPr lvl="0"/>
            <a:r>
              <a:rPr lang="en-US" dirty="0">
                <a:solidFill>
                  <a:schemeClr val="bg1"/>
                </a:solidFill>
              </a:rPr>
              <a:t>Reduce the licensing and renewal fee for licensed or certified real property appraisers and eliminates the requirement that the Board provide to licensees the current edition of the USPAP. </a:t>
            </a:r>
            <a:endParaRPr lang="en-US" sz="1600" dirty="0">
              <a:solidFill>
                <a:schemeClr val="bg1"/>
              </a:solidFill>
            </a:endParaRPr>
          </a:p>
          <a:p>
            <a:pPr lvl="1"/>
            <a:r>
              <a:rPr lang="en-US" dirty="0">
                <a:solidFill>
                  <a:schemeClr val="bg1"/>
                </a:solidFill>
              </a:rPr>
              <a:t>Presently, the USPAP is amended once every two years, </a:t>
            </a:r>
            <a:r>
              <a:rPr lang="en-US" dirty="0" smtClean="0">
                <a:solidFill>
                  <a:schemeClr val="bg1"/>
                </a:solidFill>
              </a:rPr>
              <a:t>and the agency expends roughly </a:t>
            </a:r>
            <a:r>
              <a:rPr lang="en-US" dirty="0">
                <a:solidFill>
                  <a:schemeClr val="bg1"/>
                </a:solidFill>
              </a:rPr>
              <a:t>$60,000.00 to obtain and mail current USPAP editions to licensees every two years. </a:t>
            </a:r>
            <a:endParaRPr lang="en-US" dirty="0" smtClean="0">
              <a:solidFill>
                <a:schemeClr val="bg1"/>
              </a:solidFill>
            </a:endParaRPr>
          </a:p>
          <a:p>
            <a:pPr lvl="1"/>
            <a:r>
              <a:rPr lang="en-US" dirty="0" smtClean="0">
                <a:solidFill>
                  <a:schemeClr val="bg1"/>
                </a:solidFill>
              </a:rPr>
              <a:t>In </a:t>
            </a:r>
            <a:r>
              <a:rPr lang="en-US" dirty="0">
                <a:solidFill>
                  <a:schemeClr val="bg1"/>
                </a:solidFill>
              </a:rPr>
              <a:t>the future, new editions may be published yearly, </a:t>
            </a:r>
            <a:r>
              <a:rPr lang="en-US" dirty="0" smtClean="0">
                <a:solidFill>
                  <a:schemeClr val="bg1"/>
                </a:solidFill>
              </a:rPr>
              <a:t>quarterly, </a:t>
            </a:r>
            <a:r>
              <a:rPr lang="en-US" dirty="0">
                <a:solidFill>
                  <a:schemeClr val="bg1"/>
                </a:solidFill>
              </a:rPr>
              <a:t>or even monthly. If this is the case the Board could not sustain the continued administrative and financial burden. </a:t>
            </a:r>
            <a:endParaRPr lang="en-US" dirty="0" smtClean="0">
              <a:solidFill>
                <a:schemeClr val="bg1"/>
              </a:solidFill>
            </a:endParaRPr>
          </a:p>
          <a:p>
            <a:pPr lvl="0"/>
            <a:r>
              <a:rPr lang="en-US" dirty="0" smtClean="0">
                <a:solidFill>
                  <a:schemeClr val="bg1"/>
                </a:solidFill>
              </a:rPr>
              <a:t>Adds </a:t>
            </a:r>
            <a:r>
              <a:rPr lang="en-US" dirty="0">
                <a:solidFill>
                  <a:schemeClr val="bg1"/>
                </a:solidFill>
              </a:rPr>
              <a:t>three new fees: </a:t>
            </a:r>
            <a:endParaRPr lang="en-US" dirty="0" smtClean="0">
              <a:solidFill>
                <a:schemeClr val="bg1"/>
              </a:solidFill>
            </a:endParaRPr>
          </a:p>
          <a:p>
            <a:pPr marL="274320" lvl="1" indent="0">
              <a:buNone/>
            </a:pPr>
            <a:r>
              <a:rPr lang="en-US" dirty="0" smtClean="0">
                <a:solidFill>
                  <a:schemeClr val="bg1"/>
                </a:solidFill>
              </a:rPr>
              <a:t>(</a:t>
            </a:r>
            <a:r>
              <a:rPr lang="en-US" dirty="0">
                <a:solidFill>
                  <a:schemeClr val="bg1"/>
                </a:solidFill>
              </a:rPr>
              <a:t>1) a returned check fee not to exceed $50; </a:t>
            </a:r>
            <a:endParaRPr lang="en-US" dirty="0" smtClean="0">
              <a:solidFill>
                <a:schemeClr val="bg1"/>
              </a:solidFill>
            </a:endParaRPr>
          </a:p>
          <a:p>
            <a:pPr marL="274320" lvl="1" indent="0">
              <a:buNone/>
            </a:pPr>
            <a:r>
              <a:rPr lang="en-US" dirty="0" smtClean="0">
                <a:solidFill>
                  <a:schemeClr val="bg1"/>
                </a:solidFill>
              </a:rPr>
              <a:t>(</a:t>
            </a:r>
            <a:r>
              <a:rPr lang="en-US" dirty="0">
                <a:solidFill>
                  <a:schemeClr val="bg1"/>
                </a:solidFill>
              </a:rPr>
              <a:t>2) education review fees for </a:t>
            </a:r>
            <a:r>
              <a:rPr lang="en-US" dirty="0" err="1">
                <a:solidFill>
                  <a:schemeClr val="bg1"/>
                </a:solidFill>
              </a:rPr>
              <a:t>prelicensing</a:t>
            </a:r>
            <a:r>
              <a:rPr lang="en-US" dirty="0">
                <a:solidFill>
                  <a:schemeClr val="bg1"/>
                </a:solidFill>
              </a:rPr>
              <a:t> courses, not to exceed $100; and </a:t>
            </a:r>
            <a:endParaRPr lang="en-US" dirty="0" smtClean="0">
              <a:solidFill>
                <a:schemeClr val="bg1"/>
              </a:solidFill>
            </a:endParaRPr>
          </a:p>
          <a:p>
            <a:pPr marL="274320" lvl="1" indent="0">
              <a:buNone/>
            </a:pPr>
            <a:r>
              <a:rPr lang="en-US" dirty="0" smtClean="0">
                <a:solidFill>
                  <a:schemeClr val="bg1"/>
                </a:solidFill>
              </a:rPr>
              <a:t>(</a:t>
            </a:r>
            <a:r>
              <a:rPr lang="en-US" dirty="0">
                <a:solidFill>
                  <a:schemeClr val="bg1"/>
                </a:solidFill>
              </a:rPr>
              <a:t>3) education review fees for continuing education courses, not to exceed $50. </a:t>
            </a:r>
            <a:endParaRPr lang="en-US" sz="1400"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2"/>
          </p:nvPr>
        </p:nvSpPr>
        <p:spPr/>
        <p:txBody>
          <a:bodyPr>
            <a:normAutofit lnSpcReduction="10000"/>
          </a:bodyPr>
          <a:lstStyle/>
          <a:p>
            <a:fld id="{F6FA0F29-2221-418E-B07F-0746059EC05A}" type="slidenum">
              <a:rPr lang="en-US" smtClean="0"/>
              <a:t>6</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2075" y="5770236"/>
            <a:ext cx="3490765" cy="819801"/>
          </a:xfrm>
          <a:prstGeom prst="rect">
            <a:avLst/>
          </a:prstGeom>
        </p:spPr>
      </p:pic>
    </p:spTree>
    <p:extLst>
      <p:ext uri="{BB962C8B-B14F-4D97-AF65-F5344CB8AC3E}">
        <p14:creationId xmlns:p14="http://schemas.microsoft.com/office/powerpoint/2010/main" val="2954197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7074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chemeClr val="bg1"/>
                </a:solidFill>
              </a:rPr>
              <a:t>Compliance with Appraisal Subcommittee Recommendations and </a:t>
            </a:r>
            <a:r>
              <a:rPr lang="en-US" sz="3200" dirty="0" smtClean="0">
                <a:solidFill>
                  <a:schemeClr val="bg1"/>
                </a:solidFill>
              </a:rPr>
              <a:t>Requirements</a:t>
            </a:r>
            <a:endParaRPr lang="en-US" sz="3200" dirty="0">
              <a:solidFill>
                <a:schemeClr val="bg1"/>
              </a:solidFill>
            </a:endParaRPr>
          </a:p>
        </p:txBody>
      </p:sp>
      <p:sp>
        <p:nvSpPr>
          <p:cNvPr id="3" name="Content Placeholder 2"/>
          <p:cNvSpPr>
            <a:spLocks noGrp="1"/>
          </p:cNvSpPr>
          <p:nvPr>
            <p:ph idx="1"/>
          </p:nvPr>
        </p:nvSpPr>
        <p:spPr/>
        <p:txBody>
          <a:bodyPr>
            <a:normAutofit/>
          </a:bodyPr>
          <a:lstStyle/>
          <a:p>
            <a:r>
              <a:rPr lang="en-US" dirty="0" smtClean="0">
                <a:solidFill>
                  <a:schemeClr val="bg1"/>
                </a:solidFill>
              </a:rPr>
              <a:t>Makes </a:t>
            </a:r>
            <a:r>
              <a:rPr lang="en-US" dirty="0">
                <a:solidFill>
                  <a:schemeClr val="bg1"/>
                </a:solidFill>
              </a:rPr>
              <a:t>amendments to comply with recommendations made by </a:t>
            </a:r>
            <a:r>
              <a:rPr lang="en-US" dirty="0" smtClean="0">
                <a:solidFill>
                  <a:schemeClr val="bg1"/>
                </a:solidFill>
              </a:rPr>
              <a:t>the </a:t>
            </a:r>
            <a:r>
              <a:rPr lang="en-US" dirty="0">
                <a:solidFill>
                  <a:schemeClr val="bg1"/>
                </a:solidFill>
              </a:rPr>
              <a:t>Appraisal Subcommittee of the Federal Financial Institutions Examination Counsel, a Congressional subcommittee the Appraisal Subcommittee of Congress, which conducts compliance reviews on state appraisal programs. </a:t>
            </a:r>
            <a:endParaRPr lang="en-US" dirty="0" smtClean="0">
              <a:solidFill>
                <a:schemeClr val="bg1"/>
              </a:solidFill>
            </a:endParaRPr>
          </a:p>
          <a:p>
            <a:r>
              <a:rPr lang="en-US" dirty="0" smtClean="0">
                <a:solidFill>
                  <a:schemeClr val="bg1"/>
                </a:solidFill>
              </a:rPr>
              <a:t>During </a:t>
            </a:r>
            <a:r>
              <a:rPr lang="en-US" dirty="0">
                <a:solidFill>
                  <a:schemeClr val="bg1"/>
                </a:solidFill>
              </a:rPr>
              <a:t>the Board’s most recent compliance review (May 2019), Appraisal Subcommittee compliance staff suggested several amendments to bring Kentucky’s appraisal management company regulatory scheme into compliance with federal law. </a:t>
            </a:r>
            <a:endParaRPr lang="en-US" dirty="0" smtClean="0">
              <a:solidFill>
                <a:schemeClr val="bg1"/>
              </a:solidFill>
            </a:endParaRPr>
          </a:p>
          <a:p>
            <a:r>
              <a:rPr lang="en-US" dirty="0" smtClean="0">
                <a:solidFill>
                  <a:schemeClr val="bg1"/>
                </a:solidFill>
              </a:rPr>
              <a:t>This </a:t>
            </a:r>
            <a:r>
              <a:rPr lang="en-US" dirty="0">
                <a:solidFill>
                  <a:schemeClr val="bg1"/>
                </a:solidFill>
              </a:rPr>
              <a:t>is important because Kentucky’s next compliance review will include, for the first time, review of the AMC regulatory structure. Noncompliant statutes could </a:t>
            </a:r>
            <a:r>
              <a:rPr lang="en-US" dirty="0" smtClean="0">
                <a:solidFill>
                  <a:schemeClr val="bg1"/>
                </a:solidFill>
              </a:rPr>
              <a:t>jeopardize Kentucky’s </a:t>
            </a:r>
            <a:r>
              <a:rPr lang="en-US" dirty="0">
                <a:solidFill>
                  <a:schemeClr val="bg1"/>
                </a:solidFill>
              </a:rPr>
              <a:t>AMC program, bringing the appraisal and lending industries to a grinding halt in Kentucky. </a:t>
            </a:r>
          </a:p>
          <a:p>
            <a:endParaRPr lang="en-US" dirty="0">
              <a:solidFill>
                <a:schemeClr val="bg1"/>
              </a:solidFill>
            </a:endParaRPr>
          </a:p>
        </p:txBody>
      </p:sp>
      <p:sp>
        <p:nvSpPr>
          <p:cNvPr id="4" name="Slide Number Placeholder 3"/>
          <p:cNvSpPr>
            <a:spLocks noGrp="1"/>
          </p:cNvSpPr>
          <p:nvPr>
            <p:ph type="sldNum" sz="quarter" idx="12"/>
          </p:nvPr>
        </p:nvSpPr>
        <p:spPr/>
        <p:txBody>
          <a:bodyPr>
            <a:normAutofit lnSpcReduction="10000"/>
          </a:bodyPr>
          <a:lstStyle/>
          <a:p>
            <a:fld id="{F6FA0F29-2221-418E-B07F-0746059EC05A}" type="slidenum">
              <a:rPr lang="en-US" smtClean="0"/>
              <a:t>7</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2075" y="5770236"/>
            <a:ext cx="3490765" cy="819801"/>
          </a:xfrm>
          <a:prstGeom prst="rect">
            <a:avLst/>
          </a:prstGeom>
        </p:spPr>
      </p:pic>
    </p:spTree>
    <p:extLst>
      <p:ext uri="{BB962C8B-B14F-4D97-AF65-F5344CB8AC3E}">
        <p14:creationId xmlns:p14="http://schemas.microsoft.com/office/powerpoint/2010/main" val="2848481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7074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chemeClr val="bg1"/>
                </a:solidFill>
              </a:rPr>
              <a:t>Compliance with Appraisal Subcommittee Recommendations and </a:t>
            </a:r>
            <a:r>
              <a:rPr lang="en-US" sz="3200" dirty="0" smtClean="0">
                <a:solidFill>
                  <a:schemeClr val="bg1"/>
                </a:solidFill>
              </a:rPr>
              <a:t>Requirements</a:t>
            </a:r>
            <a:endParaRPr lang="en-US" sz="3200"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1"/>
                </a:solidFill>
              </a:rPr>
              <a:t>For </a:t>
            </a:r>
            <a:r>
              <a:rPr lang="en-US" dirty="0">
                <a:solidFill>
                  <a:schemeClr val="bg1"/>
                </a:solidFill>
              </a:rPr>
              <a:t>appraisal management companies to continue to </a:t>
            </a:r>
            <a:r>
              <a:rPr lang="en-US" dirty="0" smtClean="0">
                <a:solidFill>
                  <a:schemeClr val="bg1"/>
                </a:solidFill>
              </a:rPr>
              <a:t>provide </a:t>
            </a:r>
            <a:r>
              <a:rPr lang="en-US" dirty="0">
                <a:solidFill>
                  <a:schemeClr val="bg1"/>
                </a:solidFill>
              </a:rPr>
              <a:t>appraisal management services in connection with consumer credit transactions secured by a consumer's principal dwelling or securitizations of those transactions, a state must adopt regulations and elect to register appraisal management companies on the Appraisal Subcommittee's National AMC Registry. At a minimum, a state electing to register appraisal management companies shall: </a:t>
            </a:r>
            <a:endParaRPr lang="en-US" sz="1600" dirty="0">
              <a:solidFill>
                <a:schemeClr val="bg1"/>
              </a:solidFill>
            </a:endParaRPr>
          </a:p>
          <a:p>
            <a:pPr lvl="1"/>
            <a:r>
              <a:rPr lang="en-US" dirty="0">
                <a:solidFill>
                  <a:schemeClr val="bg1"/>
                </a:solidFill>
              </a:rPr>
              <a:t>Review and approve or deny registration applications; </a:t>
            </a:r>
            <a:endParaRPr lang="en-US" sz="1400" dirty="0">
              <a:solidFill>
                <a:schemeClr val="bg1"/>
              </a:solidFill>
            </a:endParaRPr>
          </a:p>
          <a:p>
            <a:pPr lvl="1"/>
            <a:r>
              <a:rPr lang="en-US" dirty="0">
                <a:solidFill>
                  <a:schemeClr val="bg1"/>
                </a:solidFill>
              </a:rPr>
              <a:t>Review and renew or deny registrations; </a:t>
            </a:r>
            <a:endParaRPr lang="en-US" sz="1400" dirty="0">
              <a:solidFill>
                <a:schemeClr val="bg1"/>
              </a:solidFill>
            </a:endParaRPr>
          </a:p>
          <a:p>
            <a:pPr lvl="1"/>
            <a:r>
              <a:rPr lang="en-US" dirty="0">
                <a:solidFill>
                  <a:schemeClr val="bg1"/>
                </a:solidFill>
              </a:rPr>
              <a:t>Examine the books and records of operating registrants and require submission of reports, information, and documents; </a:t>
            </a:r>
            <a:endParaRPr lang="en-US" sz="1400" dirty="0">
              <a:solidFill>
                <a:schemeClr val="bg1"/>
              </a:solidFill>
            </a:endParaRPr>
          </a:p>
          <a:p>
            <a:pPr lvl="1"/>
            <a:r>
              <a:rPr lang="en-US" dirty="0">
                <a:solidFill>
                  <a:schemeClr val="bg1"/>
                </a:solidFill>
              </a:rPr>
              <a:t>Verify that appraisers rostered with an appraisal management company are appropriately credentialed; </a:t>
            </a:r>
            <a:endParaRPr lang="en-US" sz="1400" dirty="0">
              <a:solidFill>
                <a:schemeClr val="bg1"/>
              </a:solidFill>
            </a:endParaRPr>
          </a:p>
          <a:p>
            <a:pPr lvl="1"/>
            <a:r>
              <a:rPr lang="en-US" dirty="0">
                <a:solidFill>
                  <a:schemeClr val="bg1"/>
                </a:solidFill>
              </a:rPr>
              <a:t>Investigate appraisal management companies to assess potential violations; </a:t>
            </a:r>
            <a:endParaRPr lang="en-US" sz="1400" dirty="0">
              <a:solidFill>
                <a:schemeClr val="bg1"/>
              </a:solidFill>
            </a:endParaRPr>
          </a:p>
          <a:p>
            <a:pPr lvl="1"/>
            <a:r>
              <a:rPr lang="en-US" dirty="0">
                <a:solidFill>
                  <a:schemeClr val="bg1"/>
                </a:solidFill>
              </a:rPr>
              <a:t>Discipline appraisal management companies as appropriate consistent with appraisal-related laws; and</a:t>
            </a:r>
            <a:endParaRPr lang="en-US" sz="1400" dirty="0">
              <a:solidFill>
                <a:schemeClr val="bg1"/>
              </a:solidFill>
            </a:endParaRPr>
          </a:p>
          <a:p>
            <a:pPr lvl="1"/>
            <a:r>
              <a:rPr lang="en-US" dirty="0">
                <a:solidFill>
                  <a:schemeClr val="bg1"/>
                </a:solidFill>
              </a:rPr>
              <a:t>Report violations and discipline of an appraisal management company to the Appraisal Subcommittee. </a:t>
            </a:r>
            <a:endParaRPr lang="en-US" sz="1400" dirty="0">
              <a:solidFill>
                <a:schemeClr val="bg1"/>
              </a:solidFill>
            </a:endParaRPr>
          </a:p>
        </p:txBody>
      </p:sp>
      <p:sp>
        <p:nvSpPr>
          <p:cNvPr id="4" name="Slide Number Placeholder 3"/>
          <p:cNvSpPr>
            <a:spLocks noGrp="1"/>
          </p:cNvSpPr>
          <p:nvPr>
            <p:ph type="sldNum" sz="quarter" idx="12"/>
          </p:nvPr>
        </p:nvSpPr>
        <p:spPr/>
        <p:txBody>
          <a:bodyPr>
            <a:normAutofit lnSpcReduction="10000"/>
          </a:bodyPr>
          <a:lstStyle/>
          <a:p>
            <a:fld id="{F6FA0F29-2221-418E-B07F-0746059EC05A}" type="slidenum">
              <a:rPr lang="en-US" smtClean="0"/>
              <a:t>8</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2075" y="5770236"/>
            <a:ext cx="3490765" cy="819801"/>
          </a:xfrm>
          <a:prstGeom prst="rect">
            <a:avLst/>
          </a:prstGeom>
        </p:spPr>
      </p:pic>
    </p:spTree>
    <p:extLst>
      <p:ext uri="{BB962C8B-B14F-4D97-AF65-F5344CB8AC3E}">
        <p14:creationId xmlns:p14="http://schemas.microsoft.com/office/powerpoint/2010/main" val="91867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7074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Questions</a:t>
            </a:r>
            <a:endParaRPr lang="en-US" dirty="0">
              <a:solidFill>
                <a:schemeClr val="bg1"/>
              </a:solidFill>
            </a:endParaRPr>
          </a:p>
        </p:txBody>
      </p:sp>
      <p:sp>
        <p:nvSpPr>
          <p:cNvPr id="3" name="Content Placeholder 2"/>
          <p:cNvSpPr>
            <a:spLocks noGrp="1"/>
          </p:cNvSpPr>
          <p:nvPr>
            <p:ph idx="1"/>
          </p:nvPr>
        </p:nvSpPr>
        <p:spPr/>
        <p:txBody>
          <a:bodyPr>
            <a:normAutofit/>
          </a:bodyPr>
          <a:lstStyle/>
          <a:p>
            <a:endParaRPr lang="en-US" dirty="0"/>
          </a:p>
        </p:txBody>
      </p:sp>
      <p:sp>
        <p:nvSpPr>
          <p:cNvPr id="4" name="Slide Number Placeholder 3"/>
          <p:cNvSpPr>
            <a:spLocks noGrp="1"/>
          </p:cNvSpPr>
          <p:nvPr>
            <p:ph type="sldNum" sz="quarter" idx="12"/>
          </p:nvPr>
        </p:nvSpPr>
        <p:spPr/>
        <p:txBody>
          <a:bodyPr>
            <a:normAutofit lnSpcReduction="10000"/>
          </a:bodyPr>
          <a:lstStyle/>
          <a:p>
            <a:fld id="{F6FA0F29-2221-418E-B07F-0746059EC05A}" type="slidenum">
              <a:rPr lang="en-US" smtClean="0"/>
              <a:t>9</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2075" y="5770236"/>
            <a:ext cx="3490765" cy="819801"/>
          </a:xfrm>
          <a:prstGeom prst="rect">
            <a:avLst/>
          </a:prstGeom>
        </p:spPr>
      </p:pic>
    </p:spTree>
    <p:extLst>
      <p:ext uri="{BB962C8B-B14F-4D97-AF65-F5344CB8AC3E}">
        <p14:creationId xmlns:p14="http://schemas.microsoft.com/office/powerpoint/2010/main" val="1405410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Custom 3">
      <a:dk1>
        <a:srgbClr val="000000"/>
      </a:dk1>
      <a:lt1>
        <a:srgbClr val="FFFFFF"/>
      </a:lt1>
      <a:dk2>
        <a:srgbClr val="0097DC"/>
      </a:dk2>
      <a:lt2>
        <a:srgbClr val="D6D3CC"/>
      </a:lt2>
      <a:accent1>
        <a:srgbClr val="275996"/>
      </a:accent1>
      <a:accent2>
        <a:srgbClr val="0097DC"/>
      </a:accent2>
      <a:accent3>
        <a:srgbClr val="0097DC"/>
      </a:accent3>
      <a:accent4>
        <a:srgbClr val="275996"/>
      </a:accent4>
      <a:accent5>
        <a:srgbClr val="0097DC"/>
      </a:accent5>
      <a:accent6>
        <a:srgbClr val="275996"/>
      </a:accent6>
      <a:hlink>
        <a:srgbClr val="0097DC"/>
      </a:hlink>
      <a:folHlink>
        <a:srgbClr val="275996"/>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12166</TotalTime>
  <Words>862</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Schoolbook</vt:lpstr>
      <vt:lpstr>Wingdings 2</vt:lpstr>
      <vt:lpstr>View</vt:lpstr>
      <vt:lpstr>Interim Joint Committee on Licensing, Occupations and Administrative Regulations  November 20, 2019  </vt:lpstr>
      <vt:lpstr>Legislative Proposal</vt:lpstr>
      <vt:lpstr>Red Tape Reduction/Clean up</vt:lpstr>
      <vt:lpstr>Red Tape Reduction/Clean up </vt:lpstr>
      <vt:lpstr>Red Tape Reduction/Clean up </vt:lpstr>
      <vt:lpstr>Red Tape Reduction/Clean up</vt:lpstr>
      <vt:lpstr>Compliance with Appraisal Subcommittee Recommendations and Requirements</vt:lpstr>
      <vt:lpstr>Compliance with Appraisal Subcommittee Recommendations and Requirements</vt:lpstr>
      <vt:lpstr>Questions</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Administrative Services</dc:title>
  <dc:creator>Kuhn, Elizabeth G (PPC)</dc:creator>
  <cp:lastModifiedBy>Fawns, Joseph T (PPC)</cp:lastModifiedBy>
  <cp:revision>144</cp:revision>
  <cp:lastPrinted>2019-11-12T15:36:36Z</cp:lastPrinted>
  <dcterms:created xsi:type="dcterms:W3CDTF">2017-11-15T14:22:15Z</dcterms:created>
  <dcterms:modified xsi:type="dcterms:W3CDTF">2019-11-14T15:59:26Z</dcterms:modified>
</cp:coreProperties>
</file>