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672" r:id="rId5"/>
  </p:sldMasterIdLst>
  <p:notesMasterIdLst>
    <p:notesMasterId r:id="rId15"/>
  </p:notesMasterIdLst>
  <p:sldIdLst>
    <p:sldId id="261" r:id="rId6"/>
    <p:sldId id="284" r:id="rId7"/>
    <p:sldId id="288" r:id="rId8"/>
    <p:sldId id="362" r:id="rId9"/>
    <p:sldId id="360" r:id="rId10"/>
    <p:sldId id="271" r:id="rId11"/>
    <p:sldId id="275" r:id="rId12"/>
    <p:sldId id="363" r:id="rId13"/>
    <p:sldId id="270" r:id="rId14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Luhrs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94C"/>
    <a:srgbClr val="C85733"/>
    <a:srgbClr val="BB2905"/>
    <a:srgbClr val="815241"/>
    <a:srgbClr val="DCB516"/>
    <a:srgbClr val="27243F"/>
    <a:srgbClr val="292437"/>
    <a:srgbClr val="4D3E48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0C6A89-4F99-46DD-9B70-6F01FEA7AA84}" v="38" dt="2021-11-16T15:33:04.2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2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54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3" tIns="46581" rIns="93163" bIns="4658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1"/>
            <a:ext cx="3037840" cy="466434"/>
          </a:xfrm>
          <a:prstGeom prst="rect">
            <a:avLst/>
          </a:prstGeom>
        </p:spPr>
        <p:txBody>
          <a:bodyPr vert="horz" lIns="93163" tIns="46581" rIns="93163" bIns="46581" rtlCol="0"/>
          <a:lstStyle>
            <a:lvl1pPr algn="r">
              <a:defRPr sz="1300"/>
            </a:lvl1pPr>
          </a:lstStyle>
          <a:p>
            <a:fld id="{24AEAC16-1C1C-4256-A34F-0FCF954336B2}" type="datetimeFigureOut">
              <a:rPr lang="en-US" smtClean="0"/>
              <a:t>11/16/2021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3" tIns="46581" rIns="93163" bIns="4658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63" tIns="46581" rIns="93163" bIns="4658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63" tIns="46581" rIns="93163" bIns="4658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6433"/>
          </a:xfrm>
          <a:prstGeom prst="rect">
            <a:avLst/>
          </a:prstGeom>
        </p:spPr>
        <p:txBody>
          <a:bodyPr vert="horz" lIns="93163" tIns="46581" rIns="93163" bIns="46581" rtlCol="0" anchor="b"/>
          <a:lstStyle>
            <a:lvl1pPr algn="r">
              <a:defRPr sz="1300"/>
            </a:lvl1pPr>
          </a:lstStyle>
          <a:p>
            <a:fld id="{3E90AC4A-BA22-4808-8ED8-7720ADE587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368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679" indent="-174679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153">
              <a:defRPr/>
            </a:pPr>
            <a:fld id="{3E90AC4A-BA22-4808-8ED8-7720ADE5878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57153">
                <a:defRPr/>
              </a:pPr>
              <a:t>2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16940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90AC4A-BA22-4808-8ED8-7720ADE5878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236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84AA6D18-B336-4A40-8322-7E98FD816EDD}" type="datetime1">
              <a:rPr lang="en-US" smtClean="0"/>
              <a:t>11/16/2021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CAF46-FAFD-4D0F-BDB1-8CD284975B17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1058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5A8E3-9E34-4E20-8CD5-CE0ED4BEB363}" type="datetime1">
              <a:rPr lang="en-US" smtClean="0"/>
              <a:t>11/16/2021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CAF46-FAFD-4D0F-BDB1-8CD284975B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349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D85A9-7DF8-404A-85BC-53DE09CF7C19}" type="datetime1">
              <a:rPr lang="en-US" smtClean="0"/>
              <a:t>11/16/2021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CAF46-FAFD-4D0F-BDB1-8CD284975B17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928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2AB13-6E75-442D-BBFD-268B9C04A7B4}" type="datetime1">
              <a:rPr lang="en-US" smtClean="0"/>
              <a:t>11/16/2021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E66A2-E8E2-D84E-B41F-0AD3DCBF17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09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96201-2828-47D3-B015-26272CCF9B97}" type="datetime1">
              <a:rPr lang="en-US" smtClean="0"/>
              <a:t>11/16/2021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E66A2-E8E2-D84E-B41F-0AD3DCBF17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7907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A170B-07A3-464F-8AB9-C16C9FBFFEE8}" type="datetime1">
              <a:rPr lang="en-US" smtClean="0"/>
              <a:t>11/16/2021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E66A2-E8E2-D84E-B41F-0AD3DCBF17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399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02432-16EA-4DA3-AA8B-22405A964018}" type="datetime1">
              <a:rPr lang="en-US" smtClean="0"/>
              <a:t>11/16/2021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E66A2-E8E2-D84E-B41F-0AD3DCBF17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191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39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7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39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7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3E56C-66FD-4AAE-B458-6F51410B2D4B}" type="datetime1">
              <a:rPr lang="en-US" smtClean="0"/>
              <a:t>11/16/2021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E66A2-E8E2-D84E-B41F-0AD3DCBF17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218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AD67C-7D2C-4C21-A635-F4D2B38DC66A}" type="datetime1">
              <a:rPr lang="en-US" smtClean="0"/>
              <a:t>11/16/2021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E66A2-E8E2-D84E-B41F-0AD3DCBF17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4455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A1AB8-4C1F-43E6-B204-D41E6442B9B0}" type="datetime1">
              <a:rPr lang="en-US" smtClean="0"/>
              <a:t>11/16/2021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E66A2-E8E2-D84E-B41F-0AD3DCBF17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6534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8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EC903-CF8B-4847-B621-AF4AC3FDCF87}" type="datetime1">
              <a:rPr lang="en-US" smtClean="0"/>
              <a:t>11/16/2021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E66A2-E8E2-D84E-B41F-0AD3DCBF17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224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9BBFD-454C-4D3C-8305-34CA19FEC58A}" type="datetime1">
              <a:rPr lang="en-US" smtClean="0"/>
              <a:t>11/16/2021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CAF46-FAFD-4D0F-BDB1-8CD284975B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8619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39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7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39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7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2986C-2AF4-41B6-BFDF-D9AC055146B0}" type="datetime1">
              <a:rPr lang="en-US" smtClean="0"/>
              <a:t>11/16/2021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E66A2-E8E2-D84E-B41F-0AD3DCBF17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8712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5B5D0-82CB-4FFA-9659-E01C71BF4357}" type="datetime1">
              <a:rPr lang="en-US" smtClean="0"/>
              <a:t>11/16/2021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E66A2-E8E2-D84E-B41F-0AD3DCBF17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6814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7AF40-D945-4C28-8BA1-91F1E36686FC}" type="datetime1">
              <a:rPr lang="en-US" smtClean="0"/>
              <a:t>11/16/2021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E66A2-E8E2-D84E-B41F-0AD3DCBF17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441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3C16B-B538-4101-AF4A-3501B2EC61F9}" type="datetime1">
              <a:rPr lang="en-US" smtClean="0"/>
              <a:t>11/16/2021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CAF46-FAFD-4D0F-BDB1-8CD284975B17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5912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5466-0C43-4652-B701-066CEC4EF395}" type="datetime1">
              <a:rPr lang="en-US" smtClean="0"/>
              <a:t>11/16/2021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CAF46-FAFD-4D0F-BDB1-8CD284975B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232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A2208-CFD0-46D5-AD39-B27F5103DB2A}" type="datetime1">
              <a:rPr lang="en-US" smtClean="0"/>
              <a:t>11/16/2021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CAF46-FAFD-4D0F-BDB1-8CD284975B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53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D3907-C772-4E91-B5A8-0425291DEAD2}" type="datetime1">
              <a:rPr lang="en-US" smtClean="0"/>
              <a:t>11/16/2021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CAF46-FAFD-4D0F-BDB1-8CD284975B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973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554F8-DEEC-4E97-97A0-A431E0BEDE37}" type="datetime1">
              <a:rPr lang="en-US" smtClean="0"/>
              <a:t>11/16/2021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CAF46-FAFD-4D0F-BDB1-8CD284975B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642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E94E6-C5EB-44EE-9239-829941B15BE0}" type="datetime1">
              <a:rPr lang="en-US" smtClean="0"/>
              <a:t>11/16/2021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CAF46-FAFD-4D0F-BDB1-8CD284975B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1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A32EF-46F9-417C-8A05-3DFE23CD2D4C}" type="datetime1">
              <a:rPr lang="en-US" smtClean="0"/>
              <a:t>11/16/2021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CAF46-FAFD-4D0F-BDB1-8CD284975B17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5949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7BD48610-455A-4734-A171-1C69B5DC1017}" type="datetime1">
              <a:rPr lang="en-US" smtClean="0"/>
              <a:t>11/16/2021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FDCAF46-FAFD-4D0F-BDB1-8CD284975B17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6910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0D467-1744-4B9A-AEC4-6BEB66B07D85}" type="datetime1">
              <a:rPr lang="en-US" smtClean="0"/>
              <a:t>11/16/2021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E66A2-E8E2-D84E-B41F-0AD3DCBF17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614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6095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609570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1" indent="-380982" algn="l" defTabSz="609570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3" indent="-304784" algn="l" defTabSz="60957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609570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3" indent="-304784" algn="l" defTabSz="609570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3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14400" y="4250267"/>
            <a:ext cx="7874000" cy="12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 cap="all" dirty="0">
                <a:ln w="0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latin typeface="Century Gothic"/>
                <a:cs typeface="Century Gothic"/>
              </a:rPr>
              <a:t>Presentation Title</a:t>
            </a:r>
          </a:p>
          <a:p>
            <a:endParaRPr lang="en-US" sz="2400" dirty="0"/>
          </a:p>
        </p:txBody>
      </p:sp>
      <p:pic>
        <p:nvPicPr>
          <p:cNvPr id="7" name="Picture 6" descr="tit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5067" y="2810228"/>
            <a:ext cx="787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000" i="1" dirty="0">
                <a:latin typeface="Trebuchet MS"/>
              </a:rPr>
              <a:t>Presentation to the Interim Joint Committee on Licensing, Occupations, and</a:t>
            </a:r>
          </a:p>
          <a:p>
            <a:pPr algn="l"/>
            <a:r>
              <a:rPr lang="en-US" sz="3000" i="1" dirty="0">
                <a:latin typeface="Trebuchet MS"/>
              </a:rPr>
              <a:t>Administrative Regulations</a:t>
            </a:r>
          </a:p>
          <a:p>
            <a:endParaRPr lang="en-US" sz="3000" i="1" dirty="0">
              <a:latin typeface="Trebuchet MS"/>
              <a:cs typeface="Trebuchet MS"/>
            </a:endParaRPr>
          </a:p>
          <a:p>
            <a:r>
              <a:rPr lang="en-US" sz="3000" i="1" dirty="0">
                <a:latin typeface="Trebuchet MS"/>
                <a:cs typeface="Trebuchet MS"/>
              </a:rPr>
              <a:t>Mary R. Harville </a:t>
            </a:r>
          </a:p>
          <a:p>
            <a:r>
              <a:rPr lang="en-US" sz="3000" i="1" dirty="0">
                <a:latin typeface="Trebuchet MS"/>
                <a:cs typeface="Trebuchet MS"/>
              </a:rPr>
              <a:t>President and CEO</a:t>
            </a:r>
          </a:p>
          <a:p>
            <a:r>
              <a:rPr lang="en-US" sz="3000" i="1" dirty="0">
                <a:latin typeface="Trebuchet MS"/>
                <a:cs typeface="Trebuchet MS"/>
              </a:rPr>
              <a:t>November 18, 2021</a:t>
            </a:r>
          </a:p>
          <a:p>
            <a:endParaRPr lang="en-US" sz="3000" i="1" dirty="0">
              <a:latin typeface="Trebuchet MS"/>
              <a:cs typeface="Trebuchet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5067" y="1928707"/>
            <a:ext cx="7874000" cy="13696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500" b="1" cap="all" dirty="0">
                <a:ln w="0" cap="flat" cmpd="sng" algn="ctr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  <a:cs typeface="Century Gothic"/>
              </a:rPr>
              <a:t>Kentucky Lottery Corporation </a:t>
            </a:r>
          </a:p>
          <a:p>
            <a:endParaRPr lang="en-US" sz="2400" i="1" dirty="0">
              <a:latin typeface="Trebuchet MS"/>
              <a:cs typeface="Trebuchet MS"/>
            </a:endParaRPr>
          </a:p>
          <a:p>
            <a:endParaRPr lang="en-US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972257E-109B-4180-ACBD-524B41C67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575" y="3296194"/>
            <a:ext cx="4584589" cy="27556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4D764B-668C-4E5A-B348-4FFD96311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badi Extra Light" panose="020B0204020104020204" pitchFamily="34" charset="0"/>
              </a:rPr>
              <a:t>Sales &amp; Dividend Transfers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73470E-3174-495E-8CD7-597009FF0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172" y="1831558"/>
            <a:ext cx="3568700" cy="1193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5B322C-7FA8-4DE8-882F-84A2F8DCEA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296193"/>
            <a:ext cx="4584589" cy="275563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714517-5BB5-4179-B42C-9242AF970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CAF46-FAFD-4D0F-BDB1-8CD284975B17}" type="slidenum">
              <a:rPr lang="en-US" sz="160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fld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137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D764B-668C-4E5A-B348-4FFD96311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badi Extra Light" panose="020B0204020104020204" pitchFamily="34" charset="0"/>
              </a:rPr>
              <a:t>Sales &amp; Total Transfers</a:t>
            </a:r>
            <a:br>
              <a:rPr lang="en-US" dirty="0">
                <a:latin typeface="Abadi Extra Light" panose="020B0204020104020204" pitchFamily="34" charset="0"/>
              </a:rPr>
            </a:br>
            <a:r>
              <a:rPr lang="en-US" sz="2000" dirty="0">
                <a:latin typeface="Abadi Extra Light" panose="020B0204020104020204" pitchFamily="34" charset="0"/>
              </a:rPr>
              <a:t>(in millions)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E208AA-FBA6-44A1-90F2-7CA00346C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5425" y="2084832"/>
            <a:ext cx="6661150" cy="30988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3C015-1D44-45EA-AA36-D6311DCCF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CAF46-FAFD-4D0F-BDB1-8CD284975B17}" type="slidenum">
              <a:rPr lang="en-US" sz="1600" smtClean="0">
                <a:latin typeface="Calibri" panose="020F0502020204030204" pitchFamily="34" charset="0"/>
                <a:cs typeface="Calibri" panose="020F0502020204030204" pitchFamily="34" charset="0"/>
              </a:rPr>
              <a:t>3</a:t>
            </a:fld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442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A949344-57DE-4605-B1B5-7B3838F063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3269" r="13269"/>
          <a:stretch/>
        </p:blipFill>
        <p:spPr>
          <a:xfrm>
            <a:off x="27" y="15"/>
            <a:ext cx="6705600" cy="6845911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39F3FA-4C12-478C-AF94-A09853D59F40}"/>
              </a:ext>
            </a:extLst>
          </p:cNvPr>
          <p:cNvSpPr txBox="1"/>
          <p:nvPr/>
        </p:nvSpPr>
        <p:spPr>
          <a:xfrm>
            <a:off x="7004966" y="2502507"/>
            <a:ext cx="4314645" cy="3717317"/>
          </a:xfrm>
          <a:prstGeom prst="rect">
            <a:avLst/>
          </a:prstGeom>
        </p:spPr>
        <p:txBody>
          <a:bodyPr vert="horz" lIns="121920" tIns="60960" rIns="121920" bIns="60960" rtlCol="0" anchor="t">
            <a:normAutofit/>
          </a:bodyPr>
          <a:lstStyle/>
          <a:p>
            <a:pPr marL="377943" marR="0" lvl="0" indent="-377943" algn="l" defTabSz="4572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Kentucky Educational Excellence Scholarship (KEES)</a:t>
            </a:r>
          </a:p>
          <a:p>
            <a:pPr marL="377943" marR="0" lvl="0" indent="-377943" algn="l" defTabSz="4572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College Access Program (CAP)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77943" marR="0" lvl="0" indent="-377943" algn="l" defTabSz="4572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KY Tuition Grants (KTG)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77943" marR="0" lvl="0" indent="-377943" algn="l" defTabSz="4572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Work-Ready Kentucky Scholarship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77943" marR="0" lvl="0" indent="-377943" algn="l" defTabSz="4572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Dual Credit Scholarship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377943" marR="0" lvl="0" indent="-377943" algn="l" defTabSz="4572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National Guard Tuition Award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1FE984-2F5D-4843-A40B-835B6F3B3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2543" y="6356350"/>
            <a:ext cx="1039115" cy="365125"/>
          </a:xfrm>
        </p:spPr>
        <p:txBody>
          <a:bodyPr vert="horz" lIns="121920" tIns="60960" rIns="121920" bIns="60960" rtlCol="0" anchor="ctr">
            <a:norm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fld id="{90EE66A2-E8E2-D84E-B41F-0AD3DCBF17EE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F79F79-8228-44B2-9B14-BF0B6F043122}"/>
              </a:ext>
            </a:extLst>
          </p:cNvPr>
          <p:cNvSpPr txBox="1"/>
          <p:nvPr/>
        </p:nvSpPr>
        <p:spPr>
          <a:xfrm>
            <a:off x="7004965" y="866342"/>
            <a:ext cx="48158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Lottery-Funded Scholarships and Grant Programs</a:t>
            </a:r>
          </a:p>
        </p:txBody>
      </p:sp>
    </p:spTree>
    <p:extLst>
      <p:ext uri="{BB962C8B-B14F-4D97-AF65-F5344CB8AC3E}">
        <p14:creationId xmlns:p14="http://schemas.microsoft.com/office/powerpoint/2010/main" val="2821686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erson holding a sign&#10;&#10;Description automatically generated">
            <a:extLst>
              <a:ext uri="{FF2B5EF4-FFF2-40B4-BE49-F238E27FC236}">
                <a16:creationId xmlns:a16="http://schemas.microsoft.com/office/drawing/2014/main" id="{89F59EFF-CC1A-434A-A844-3090E98784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29"/>
          <a:stretch/>
        </p:blipFill>
        <p:spPr>
          <a:xfrm>
            <a:off x="3242695" y="13"/>
            <a:ext cx="8949307" cy="6857987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39F3FA-4C12-478C-AF94-A09853D59F40}"/>
              </a:ext>
            </a:extLst>
          </p:cNvPr>
          <p:cNvSpPr txBox="1"/>
          <p:nvPr/>
        </p:nvSpPr>
        <p:spPr>
          <a:xfrm>
            <a:off x="116016" y="1105195"/>
            <a:ext cx="3438907" cy="3207259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/>
          <a:p>
            <a:pPr marL="0" marR="0" lvl="0" indent="-304792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More than $4 billion in proceeds have provided over 2.43 million scholarships and grants since 1999.</a:t>
            </a:r>
          </a:p>
          <a:p>
            <a:pPr marL="0" marR="0" lvl="0" indent="-304792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-304792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98 cents of every $1 in student financial aid awarded by the Commonwealth comes straight from the sale of KY Lottery tickets.</a:t>
            </a:r>
          </a:p>
          <a:p>
            <a:pPr marL="0" marR="0" lvl="0" indent="-304792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-304792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2019, over 138,660 Kentucky students received a grant or scholarship paid for by Kentucky Lottery proceeds.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1FE984-2F5D-4843-A40B-835B6F3B3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705" y="6356350"/>
            <a:ext cx="2743200" cy="365125"/>
          </a:xfrm>
        </p:spPr>
        <p:txBody>
          <a:bodyPr vert="horz" lIns="121920" tIns="60960" rIns="121920" bIns="60960" rtlCol="0" anchor="ctr">
            <a:norm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fld id="{90EE66A2-E8E2-D84E-B41F-0AD3DCBF17EE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482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1875E48D-441C-43F4-9A4D-4493EEF66F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87" r="-1" b="9824"/>
          <a:stretch/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B04B73-F2CB-4B72-93DB-11C5E35E38C3}"/>
              </a:ext>
            </a:extLst>
          </p:cNvPr>
          <p:cNvSpPr txBox="1"/>
          <p:nvPr/>
        </p:nvSpPr>
        <p:spPr>
          <a:xfrm>
            <a:off x="699715" y="5635366"/>
            <a:ext cx="7091299" cy="898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4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Unregulated Gaming Machines </a:t>
            </a:r>
          </a:p>
          <a:p>
            <a:pPr marL="0" marR="0" lvl="0" indent="0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700" b="1" i="1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“Skill” or gray machines</a:t>
            </a:r>
            <a:endParaRPr kumimoji="0" lang="en-US" sz="2700" b="0" i="1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DC928BCD-ECB8-44ED-9A6A-499604088D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2330"/>
          <a:stretch/>
        </p:blipFill>
        <p:spPr>
          <a:xfrm>
            <a:off x="8128856" y="1"/>
            <a:ext cx="4063143" cy="5291384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0B5217-8783-4900-B570-355B33469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4671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defTabSz="91440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0EE66A2-E8E2-D84E-B41F-0AD3DCBF17EE}" type="slidenum">
              <a:rPr kumimoji="0" lang="en-US" sz="1100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R="0" lvl="0" indent="0" defTabSz="91440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100" b="0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FF3D9D4-C7AD-4522-B9A2-8454019DA30C}"/>
              </a:ext>
            </a:extLst>
          </p:cNvPr>
          <p:cNvSpPr/>
          <p:nvPr/>
        </p:nvSpPr>
        <p:spPr>
          <a:xfrm>
            <a:off x="8637973" y="639192"/>
            <a:ext cx="1056443" cy="266330"/>
          </a:xfrm>
          <a:prstGeom prst="roundRect">
            <a:avLst/>
          </a:prstGeom>
          <a:solidFill>
            <a:srgbClr val="4D3E48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9E90A07-12B2-4912-816E-A6B18F6C23DA}"/>
              </a:ext>
            </a:extLst>
          </p:cNvPr>
          <p:cNvSpPr/>
          <p:nvPr/>
        </p:nvSpPr>
        <p:spPr>
          <a:xfrm>
            <a:off x="10203533" y="639192"/>
            <a:ext cx="1149724" cy="266330"/>
          </a:xfrm>
          <a:prstGeom prst="roundRect">
            <a:avLst/>
          </a:prstGeom>
          <a:solidFill>
            <a:srgbClr val="4D3E48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E73848F-D19B-4DB1-BD1E-800F4F7B8196}"/>
              </a:ext>
            </a:extLst>
          </p:cNvPr>
          <p:cNvSpPr/>
          <p:nvPr/>
        </p:nvSpPr>
        <p:spPr>
          <a:xfrm>
            <a:off x="3533313" y="1669002"/>
            <a:ext cx="852256" cy="221942"/>
          </a:xfrm>
          <a:prstGeom prst="roundRect">
            <a:avLst/>
          </a:prstGeom>
          <a:solidFill>
            <a:srgbClr val="815241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DD7869-6333-4350-B128-D9BF9B312CB9}"/>
              </a:ext>
            </a:extLst>
          </p:cNvPr>
          <p:cNvSpPr/>
          <p:nvPr/>
        </p:nvSpPr>
        <p:spPr>
          <a:xfrm rot="21385854">
            <a:off x="4777666" y="1566616"/>
            <a:ext cx="788633" cy="221942"/>
          </a:xfrm>
          <a:prstGeom prst="roundRect">
            <a:avLst/>
          </a:prstGeom>
          <a:solidFill>
            <a:srgbClr val="815241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254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7">
            <a:extLst>
              <a:ext uri="{FF2B5EF4-FFF2-40B4-BE49-F238E27FC236}">
                <a16:creationId xmlns:a16="http://schemas.microsoft.com/office/drawing/2014/main" id="{7E734232-46A8-4884-9A59-B7E3BA4BC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indoor, lined, several&#10;&#10;Description automatically generated">
            <a:extLst>
              <a:ext uri="{FF2B5EF4-FFF2-40B4-BE49-F238E27FC236}">
                <a16:creationId xmlns:a16="http://schemas.microsoft.com/office/drawing/2014/main" id="{0EB73E31-CCA9-4180-AC8A-4A55D2DF28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96"/>
          <a:stretch/>
        </p:blipFill>
        <p:spPr>
          <a:xfrm>
            <a:off x="1" y="1"/>
            <a:ext cx="4038603" cy="5271924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C2F3B397-2EFE-4658-9A5A-C713C643D0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11"/>
          <a:stretch/>
        </p:blipFill>
        <p:spPr>
          <a:xfrm>
            <a:off x="4038600" y="1"/>
            <a:ext cx="4076700" cy="5271924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478E548D-5635-499A-BCCF-D4407751E4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011"/>
          <a:stretch/>
        </p:blipFill>
        <p:spPr>
          <a:xfrm rot="5400000">
            <a:off x="7517680" y="597613"/>
            <a:ext cx="5271924" cy="4076700"/>
          </a:xfrm>
          <a:prstGeom prst="rect">
            <a:avLst/>
          </a:prstGeom>
        </p:spPr>
      </p:pic>
      <p:sp>
        <p:nvSpPr>
          <p:cNvPr id="16" name="Rectangle 19">
            <a:extLst>
              <a:ext uri="{FF2B5EF4-FFF2-40B4-BE49-F238E27FC236}">
                <a16:creationId xmlns:a16="http://schemas.microsoft.com/office/drawing/2014/main" id="{D346B8D2-3218-41A5-B817-9ABFB108C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60724"/>
            <a:ext cx="12191998" cy="1595775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21">
            <a:extLst>
              <a:ext uri="{FF2B5EF4-FFF2-40B4-BE49-F238E27FC236}">
                <a16:creationId xmlns:a16="http://schemas.microsoft.com/office/drawing/2014/main" id="{51E014CA-4279-4E70-AC56-0BBEBF92C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62225"/>
            <a:ext cx="8115300" cy="1594275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23">
            <a:extLst>
              <a:ext uri="{FF2B5EF4-FFF2-40B4-BE49-F238E27FC236}">
                <a16:creationId xmlns:a16="http://schemas.microsoft.com/office/drawing/2014/main" id="{28B3DCF8-9D1E-4907-B1EC-98D11BC16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636" y="5262226"/>
            <a:ext cx="12196636" cy="1594274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5">
            <a:extLst>
              <a:ext uri="{FF2B5EF4-FFF2-40B4-BE49-F238E27FC236}">
                <a16:creationId xmlns:a16="http://schemas.microsoft.com/office/drawing/2014/main" id="{88D6B9EF-FF47-487C-8B82-F9F2B9A54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6" y="5262224"/>
            <a:ext cx="4076697" cy="1594275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7">
            <a:extLst>
              <a:ext uri="{FF2B5EF4-FFF2-40B4-BE49-F238E27FC236}">
                <a16:creationId xmlns:a16="http://schemas.microsoft.com/office/drawing/2014/main" id="{5717D090-7948-433A-AED2-EA1A98E6F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291050" y="-40689"/>
            <a:ext cx="1594274" cy="12192000"/>
          </a:xfrm>
          <a:prstGeom prst="rect">
            <a:avLst/>
          </a:prstGeom>
          <a:gradFill>
            <a:gsLst>
              <a:gs pos="16000">
                <a:schemeClr val="accent1">
                  <a:alpha val="0"/>
                </a:schemeClr>
              </a:gs>
              <a:gs pos="99000">
                <a:srgbClr val="000000">
                  <a:alpha val="70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9">
            <a:extLst>
              <a:ext uri="{FF2B5EF4-FFF2-40B4-BE49-F238E27FC236}">
                <a16:creationId xmlns:a16="http://schemas.microsoft.com/office/drawing/2014/main" id="{D618C3E8-8260-4E23-8BA1-C2C3E80BE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5331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chemeClr val="accent1">
                  <a:alpha val="26000"/>
                </a:scheme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46AA10-BB03-487C-B051-805AD5DF4B61}"/>
              </a:ext>
            </a:extLst>
          </p:cNvPr>
          <p:cNvSpPr txBox="1"/>
          <p:nvPr/>
        </p:nvSpPr>
        <p:spPr>
          <a:xfrm>
            <a:off x="699713" y="5588000"/>
            <a:ext cx="6867277" cy="920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4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Unregulated Gaming Machines</a:t>
            </a:r>
            <a:endParaRPr kumimoji="0" lang="en-US" sz="34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5361CCF-4088-4C81-AA51-22CBA163A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2940"/>
            <a:ext cx="448056" cy="3657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90EE66A2-E8E2-D84E-B41F-0AD3DCBF17EE}" type="slidenum">
              <a:rPr lang="en-US" sz="110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7</a:t>
            </a:fld>
            <a:endParaRPr lang="en-US" sz="1100">
              <a:solidFill>
                <a:srgbClr val="FFFFFF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C8FA211-CE30-45E6-A2A8-6336A6AC0943}"/>
              </a:ext>
            </a:extLst>
          </p:cNvPr>
          <p:cNvSpPr/>
          <p:nvPr/>
        </p:nvSpPr>
        <p:spPr>
          <a:xfrm rot="274964">
            <a:off x="470518" y="3452425"/>
            <a:ext cx="594803" cy="210845"/>
          </a:xfrm>
          <a:prstGeom prst="roundRect">
            <a:avLst/>
          </a:prstGeom>
          <a:solidFill>
            <a:srgbClr val="292437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DA1288A-3BC4-44F6-8437-C951287AE70D}"/>
              </a:ext>
            </a:extLst>
          </p:cNvPr>
          <p:cNvSpPr/>
          <p:nvPr/>
        </p:nvSpPr>
        <p:spPr>
          <a:xfrm rot="274964">
            <a:off x="1455583" y="3602538"/>
            <a:ext cx="682390" cy="203825"/>
          </a:xfrm>
          <a:prstGeom prst="roundRect">
            <a:avLst/>
          </a:prstGeom>
          <a:solidFill>
            <a:srgbClr val="292437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F7417E8-6883-424D-B09A-33141667ECB4}"/>
              </a:ext>
            </a:extLst>
          </p:cNvPr>
          <p:cNvSpPr/>
          <p:nvPr/>
        </p:nvSpPr>
        <p:spPr>
          <a:xfrm rot="492392">
            <a:off x="2602622" y="3819818"/>
            <a:ext cx="895194" cy="186770"/>
          </a:xfrm>
          <a:prstGeom prst="roundRect">
            <a:avLst/>
          </a:prstGeom>
          <a:solidFill>
            <a:srgbClr val="292437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CDAA3FB-59F8-4BF7-80D8-71587515C082}"/>
              </a:ext>
            </a:extLst>
          </p:cNvPr>
          <p:cNvSpPr/>
          <p:nvPr/>
        </p:nvSpPr>
        <p:spPr>
          <a:xfrm rot="274964">
            <a:off x="791852" y="1874034"/>
            <a:ext cx="419789" cy="161876"/>
          </a:xfrm>
          <a:prstGeom prst="roundRect">
            <a:avLst/>
          </a:prstGeom>
          <a:solidFill>
            <a:srgbClr val="292437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12AEBA6-05AB-40DC-BB99-B548A41BB336}"/>
              </a:ext>
            </a:extLst>
          </p:cNvPr>
          <p:cNvSpPr/>
          <p:nvPr/>
        </p:nvSpPr>
        <p:spPr>
          <a:xfrm rot="274964">
            <a:off x="1809407" y="1860185"/>
            <a:ext cx="419789" cy="161876"/>
          </a:xfrm>
          <a:prstGeom prst="roundRect">
            <a:avLst/>
          </a:prstGeom>
          <a:solidFill>
            <a:srgbClr val="292437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05836DE-7115-44A4-9D93-211265B1250B}"/>
              </a:ext>
            </a:extLst>
          </p:cNvPr>
          <p:cNvSpPr/>
          <p:nvPr/>
        </p:nvSpPr>
        <p:spPr>
          <a:xfrm rot="274964">
            <a:off x="3131307" y="1864321"/>
            <a:ext cx="419789" cy="161876"/>
          </a:xfrm>
          <a:prstGeom prst="roundRect">
            <a:avLst/>
          </a:prstGeom>
          <a:solidFill>
            <a:srgbClr val="292437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F39F4B6-879C-4F99-B832-D3A1182C6008}"/>
              </a:ext>
            </a:extLst>
          </p:cNvPr>
          <p:cNvSpPr/>
          <p:nvPr/>
        </p:nvSpPr>
        <p:spPr>
          <a:xfrm rot="2219758">
            <a:off x="4239836" y="4308602"/>
            <a:ext cx="948800" cy="541207"/>
          </a:xfrm>
          <a:prstGeom prst="roundRect">
            <a:avLst/>
          </a:prstGeom>
          <a:solidFill>
            <a:srgbClr val="27243F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2523409-780D-4978-B176-43D5AD91D0E2}"/>
              </a:ext>
            </a:extLst>
          </p:cNvPr>
          <p:cNvSpPr/>
          <p:nvPr/>
        </p:nvSpPr>
        <p:spPr>
          <a:xfrm rot="2219758">
            <a:off x="5917150" y="4278572"/>
            <a:ext cx="1135879" cy="401768"/>
          </a:xfrm>
          <a:prstGeom prst="roundRect">
            <a:avLst/>
          </a:prstGeom>
          <a:solidFill>
            <a:srgbClr val="27243F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ACE8DE2-4D28-4AB5-A4D8-B1BC537EDF64}"/>
              </a:ext>
            </a:extLst>
          </p:cNvPr>
          <p:cNvSpPr/>
          <p:nvPr/>
        </p:nvSpPr>
        <p:spPr>
          <a:xfrm rot="5898382">
            <a:off x="9670808" y="2840213"/>
            <a:ext cx="747647" cy="2945689"/>
          </a:xfrm>
          <a:prstGeom prst="roundRect">
            <a:avLst/>
          </a:prstGeom>
          <a:solidFill>
            <a:srgbClr val="27243F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2D58FDC-CF7E-43B1-8E80-485CAD8C35A9}"/>
              </a:ext>
            </a:extLst>
          </p:cNvPr>
          <p:cNvSpPr/>
          <p:nvPr/>
        </p:nvSpPr>
        <p:spPr>
          <a:xfrm>
            <a:off x="4687410" y="807868"/>
            <a:ext cx="568557" cy="142043"/>
          </a:xfrm>
          <a:prstGeom prst="roundRect">
            <a:avLst/>
          </a:prstGeom>
          <a:solidFill>
            <a:srgbClr val="DCB516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EB33334-6D57-4ED9-955A-EBE08DE8DAA7}"/>
              </a:ext>
            </a:extLst>
          </p:cNvPr>
          <p:cNvSpPr/>
          <p:nvPr/>
        </p:nvSpPr>
        <p:spPr>
          <a:xfrm rot="21150824">
            <a:off x="6750301" y="648744"/>
            <a:ext cx="1026203" cy="243750"/>
          </a:xfrm>
          <a:prstGeom prst="roundRect">
            <a:avLst/>
          </a:prstGeom>
          <a:solidFill>
            <a:srgbClr val="DCB516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558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F6B114D5-0905-4F7E-B3D3-385294050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31" y="199961"/>
            <a:ext cx="3553667" cy="266525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808F2AD-3973-49D9-9327-0700906B0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E66A2-E8E2-D84E-B41F-0AD3DCBF17E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ED885D2E-0E7C-4114-A405-2B9961C933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682" r="2315" b="-3"/>
          <a:stretch/>
        </p:blipFill>
        <p:spPr>
          <a:xfrm>
            <a:off x="3459049" y="-806758"/>
            <a:ext cx="8934138" cy="8934138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3D52EFB-1DC3-4DC3-AD8B-C4CCD4F67D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5013" y="3794124"/>
            <a:ext cx="4007539" cy="3007311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DD8B35-7CB8-4186-9002-9C814855A3E3}"/>
              </a:ext>
            </a:extLst>
          </p:cNvPr>
          <p:cNvSpPr txBox="1"/>
          <p:nvPr/>
        </p:nvSpPr>
        <p:spPr>
          <a:xfrm>
            <a:off x="4142552" y="350882"/>
            <a:ext cx="7785716" cy="1363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Unregulated Gaming Machines</a:t>
            </a:r>
            <a:endParaRPr kumimoji="0" lang="en-US" sz="4000" b="0" i="0" u="none" strike="noStrike" kern="1200" cap="all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F09DBB-349D-4D9A-B9DF-CAADB73E46C3}"/>
              </a:ext>
            </a:extLst>
          </p:cNvPr>
          <p:cNvSpPr/>
          <p:nvPr/>
        </p:nvSpPr>
        <p:spPr>
          <a:xfrm>
            <a:off x="1003177" y="4829452"/>
            <a:ext cx="150920" cy="98030"/>
          </a:xfrm>
          <a:prstGeom prst="roundRect">
            <a:avLst/>
          </a:prstGeom>
          <a:solidFill>
            <a:srgbClr val="C85733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BA5C4B3-7E2F-4E3B-B4C5-DB8061AA2B4D}"/>
              </a:ext>
            </a:extLst>
          </p:cNvPr>
          <p:cNvSpPr/>
          <p:nvPr/>
        </p:nvSpPr>
        <p:spPr>
          <a:xfrm>
            <a:off x="1306497" y="4847208"/>
            <a:ext cx="150920" cy="98030"/>
          </a:xfrm>
          <a:prstGeom prst="roundRect">
            <a:avLst/>
          </a:prstGeom>
          <a:solidFill>
            <a:srgbClr val="C85733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75D291B-C8DE-4151-8DC2-BF3CECF32E13}"/>
              </a:ext>
            </a:extLst>
          </p:cNvPr>
          <p:cNvSpPr/>
          <p:nvPr/>
        </p:nvSpPr>
        <p:spPr>
          <a:xfrm>
            <a:off x="1721571" y="4860711"/>
            <a:ext cx="150920" cy="98030"/>
          </a:xfrm>
          <a:prstGeom prst="roundRect">
            <a:avLst/>
          </a:prstGeom>
          <a:solidFill>
            <a:srgbClr val="C85733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CBD4C3F-489C-4BE6-9BA7-E588D3239734}"/>
              </a:ext>
            </a:extLst>
          </p:cNvPr>
          <p:cNvSpPr/>
          <p:nvPr/>
        </p:nvSpPr>
        <p:spPr>
          <a:xfrm>
            <a:off x="2136645" y="4860711"/>
            <a:ext cx="188936" cy="98030"/>
          </a:xfrm>
          <a:prstGeom prst="roundRect">
            <a:avLst/>
          </a:prstGeom>
          <a:solidFill>
            <a:srgbClr val="C85733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F391CC7-35E8-49B7-B448-7384599FC9E4}"/>
              </a:ext>
            </a:extLst>
          </p:cNvPr>
          <p:cNvSpPr/>
          <p:nvPr/>
        </p:nvSpPr>
        <p:spPr>
          <a:xfrm>
            <a:off x="2703379" y="4878467"/>
            <a:ext cx="302580" cy="98030"/>
          </a:xfrm>
          <a:prstGeom prst="roundRect">
            <a:avLst/>
          </a:prstGeom>
          <a:solidFill>
            <a:srgbClr val="C85733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DC284BC-C539-490D-B072-A3CEC690FD42}"/>
              </a:ext>
            </a:extLst>
          </p:cNvPr>
          <p:cNvSpPr/>
          <p:nvPr/>
        </p:nvSpPr>
        <p:spPr>
          <a:xfrm>
            <a:off x="927717" y="5737419"/>
            <a:ext cx="150920" cy="98030"/>
          </a:xfrm>
          <a:prstGeom prst="roundRect">
            <a:avLst/>
          </a:prstGeom>
          <a:solidFill>
            <a:srgbClr val="29294C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718A2EA-4677-41C1-8FF2-5B0D750080FE}"/>
              </a:ext>
            </a:extLst>
          </p:cNvPr>
          <p:cNvSpPr/>
          <p:nvPr/>
        </p:nvSpPr>
        <p:spPr>
          <a:xfrm rot="919846">
            <a:off x="1970841" y="6049613"/>
            <a:ext cx="319227" cy="191388"/>
          </a:xfrm>
          <a:prstGeom prst="roundRect">
            <a:avLst/>
          </a:prstGeom>
          <a:solidFill>
            <a:srgbClr val="29294C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E4632B5-3722-4DC2-BEC1-710B4EF712EB}"/>
              </a:ext>
            </a:extLst>
          </p:cNvPr>
          <p:cNvSpPr/>
          <p:nvPr/>
        </p:nvSpPr>
        <p:spPr>
          <a:xfrm rot="919846">
            <a:off x="2488648" y="6184103"/>
            <a:ext cx="319227" cy="191388"/>
          </a:xfrm>
          <a:prstGeom prst="roundRect">
            <a:avLst/>
          </a:prstGeom>
          <a:solidFill>
            <a:srgbClr val="29294C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C78E2E2-B5F1-4677-9B86-D6988F88760B}"/>
              </a:ext>
            </a:extLst>
          </p:cNvPr>
          <p:cNvSpPr/>
          <p:nvPr/>
        </p:nvSpPr>
        <p:spPr>
          <a:xfrm rot="19838892">
            <a:off x="3053148" y="5652033"/>
            <a:ext cx="192910" cy="230743"/>
          </a:xfrm>
          <a:prstGeom prst="roundRect">
            <a:avLst/>
          </a:prstGeom>
          <a:solidFill>
            <a:srgbClr val="29294C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3175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902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4FEEA-CADE-43F1-A23A-EB59F3ED2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0964"/>
            <a:ext cx="10972800" cy="665840"/>
          </a:xfrm>
        </p:spPr>
        <p:txBody>
          <a:bodyPr>
            <a:normAutofit fontScale="90000"/>
          </a:bodyPr>
          <a:lstStyle/>
          <a:p>
            <a:pPr algn="l"/>
            <a:br>
              <a:rPr lang="en-US" sz="4800" dirty="0">
                <a:solidFill>
                  <a:srgbClr val="FF0000"/>
                </a:solidFill>
              </a:rPr>
            </a:br>
            <a:endParaRPr lang="en-US" sz="4800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6EC875E-7666-44D3-82E7-7D2F772B7D84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7375261" y="870954"/>
          <a:ext cx="4438367" cy="5744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3885902" imgH="5028805" progId="AcroExch.Document.DC">
                  <p:embed/>
                </p:oleObj>
              </mc:Choice>
              <mc:Fallback>
                <p:oleObj name="Acrobat Document" r:id="rId2" imgW="3885902" imgH="5028805" progId="AcroExch.Document.DC">
                  <p:embed/>
                  <p:pic>
                    <p:nvPicPr>
                      <p:cNvPr id="4" name="Content Placeholder 3">
                        <a:extLst>
                          <a:ext uri="{FF2B5EF4-FFF2-40B4-BE49-F238E27FC236}">
                            <a16:creationId xmlns:a16="http://schemas.microsoft.com/office/drawing/2014/main" id="{C6EC875E-7666-44D3-82E7-7D2F772B7D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375261" y="870954"/>
                        <a:ext cx="4438367" cy="57440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925DDC1-79AA-4701-BF2F-74AC6DBBE401}"/>
              </a:ext>
            </a:extLst>
          </p:cNvPr>
          <p:cNvSpPr txBox="1"/>
          <p:nvPr/>
        </p:nvSpPr>
        <p:spPr>
          <a:xfrm>
            <a:off x="609600" y="90089"/>
            <a:ext cx="1138420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Neighboring States and Impact of Machines: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6920B9-A00B-47A8-BFED-F5D4A3AA9D62}"/>
              </a:ext>
            </a:extLst>
          </p:cNvPr>
          <p:cNvSpPr txBox="1"/>
          <p:nvPr/>
        </p:nvSpPr>
        <p:spPr>
          <a:xfrm>
            <a:off x="609601" y="1135118"/>
            <a:ext cx="6813705" cy="4196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marR="0" lvl="0" indent="-38099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Estimated 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10,000 Machines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by fall 2019; Estimated 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$140 million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lost sales; Legislation made illegal July 1, 2021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80990" marR="0" lvl="0" indent="-38099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Estimated 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10,000 Machines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currently; Estimated 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 $500 million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lost sales over 4 years; Looking at legislation to address</a:t>
            </a:r>
          </a:p>
          <a:p>
            <a:pPr marL="380990" marR="0" lvl="0" indent="-38099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80990" marR="0" lvl="0" indent="-38099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Estimated 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14,000-20,000 Machines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currently; Legal issues unresolved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BE6EE-9371-414F-A01B-0A02C9C2E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E66A2-E8E2-D84E-B41F-0AD3DCBF17E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0677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47D9DA3FAEC348A231DA608F5035D2" ma:contentTypeVersion="17" ma:contentTypeDescription="Create a new document." ma:contentTypeScope="" ma:versionID="0ab38ef821ea668731141d1126e91e6b">
  <xsd:schema xmlns:xsd="http://www.w3.org/2001/XMLSchema" xmlns:xs="http://www.w3.org/2001/XMLSchema" xmlns:p="http://schemas.microsoft.com/office/2006/metadata/properties" xmlns:ns3="da4c3aa2-5ee9-4d3f-9eeb-f8de872c1724" xmlns:ns4="59e86d6c-f80a-478a-b12b-6e3c281c42fd" targetNamespace="http://schemas.microsoft.com/office/2006/metadata/properties" ma:root="true" ma:fieldsID="b9dcbd5d19c5602e5828b72de3059702" ns3:_="" ns4:_="">
    <xsd:import namespace="da4c3aa2-5ee9-4d3f-9eeb-f8de872c1724"/>
    <xsd:import namespace="59e86d6c-f80a-478a-b12b-6e3c281c42f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TaxKeywordTaxHTField" minOccurs="0"/>
                <xsd:element ref="ns4:TaxCatchAll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4c3aa2-5ee9-4d3f-9eeb-f8de872c17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4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e86d6c-f80a-478a-b12b-6e3c281c42f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18" nillable="true" ma:taxonomy="true" ma:internalName="TaxKeywordTaxHTField" ma:taxonomyFieldName="TaxKeyword" ma:displayName="Enterprise Keywords" ma:fieldId="{23f27201-bee3-471e-b2e7-b64fd8b7ca38}" ma:taxonomyMulti="true" ma:sspId="17443f53-6293-48e0-b98f-f81282a6854e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9" nillable="true" ma:displayName="Taxonomy Catch All Column" ma:hidden="true" ma:list="{8b06cfb9-5f78-4e5d-8fcb-b9895859a417}" ma:internalName="TaxCatchAll" ma:showField="CatchAllData" ma:web="59e86d6c-f80a-478a-b12b-6e3c281c42f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 ma:index="8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9e86d6c-f80a-478a-b12b-6e3c281c42fd" xsi:nil="true"/>
    <TaxKeywordTaxHTField xmlns="59e86d6c-f80a-478a-b12b-6e3c281c42fd">
      <Terms xmlns="http://schemas.microsoft.com/office/infopath/2007/PartnerControls"/>
    </TaxKeywordTaxHTField>
    <SharedWithUsers xmlns="59e86d6c-f80a-478a-b12b-6e3c281c42fd">
      <UserInfo>
        <DisplayName>Mary R. Harville</DisplayName>
        <AccountId>20</AccountId>
        <AccountType/>
      </UserInfo>
      <UserInfo>
        <DisplayName>Howard Kline</DisplayName>
        <AccountId>22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B3BEC56-CFE8-4BAB-94FE-B5C8C710EE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a4c3aa2-5ee9-4d3f-9eeb-f8de872c1724"/>
    <ds:schemaRef ds:uri="59e86d6c-f80a-478a-b12b-6e3c281c42f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7A685C6-0B8E-49D8-9002-4756BF768D6D}">
  <ds:schemaRefs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59e86d6c-f80a-478a-b12b-6e3c281c42fd"/>
    <ds:schemaRef ds:uri="da4c3aa2-5ee9-4d3f-9eeb-f8de872c1724"/>
  </ds:schemaRefs>
</ds:datastoreItem>
</file>

<file path=customXml/itemProps3.xml><?xml version="1.0" encoding="utf-8"?>
<ds:datastoreItem xmlns:ds="http://schemas.openxmlformats.org/officeDocument/2006/customXml" ds:itemID="{110BEC2F-C7B5-46E8-9775-E3FB668232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2262</TotalTime>
  <Words>229</Words>
  <Application>Microsoft Office PowerPoint</Application>
  <PresentationFormat>Widescreen</PresentationFormat>
  <Paragraphs>43</Paragraphs>
  <Slides>9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Abadi Extra Light</vt:lpstr>
      <vt:lpstr>Arial</vt:lpstr>
      <vt:lpstr>Calibri</vt:lpstr>
      <vt:lpstr>Century Gothic</vt:lpstr>
      <vt:lpstr>Trebuchet MS</vt:lpstr>
      <vt:lpstr>Tw Cen MT</vt:lpstr>
      <vt:lpstr>Tw Cen MT Condensed</vt:lpstr>
      <vt:lpstr>Wingdings 3</vt:lpstr>
      <vt:lpstr>Integral</vt:lpstr>
      <vt:lpstr>Office Theme</vt:lpstr>
      <vt:lpstr>Acrobat Document</vt:lpstr>
      <vt:lpstr>PowerPoint Presentation</vt:lpstr>
      <vt:lpstr>Sales &amp; Dividend Transfers</vt:lpstr>
      <vt:lpstr>Sales &amp; Total Transfers (in millions)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Maggie Garrison</dc:creator>
  <cp:lastModifiedBy>Maggie Garrison</cp:lastModifiedBy>
  <cp:revision>70</cp:revision>
  <cp:lastPrinted>2021-11-16T14:53:30Z</cp:lastPrinted>
  <dcterms:created xsi:type="dcterms:W3CDTF">2021-07-19T13:26:29Z</dcterms:created>
  <dcterms:modified xsi:type="dcterms:W3CDTF">2021-11-16T15:34:14Z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0x010100D347D9DA3FAEC348A231DA608F5035D2</vt:lpwstr>
  </property>
  <property fmtid="{D5CDD505-2E9C-101B-9397-08002B2CF9AE}" pid="3" name="TaxKeyword">
    <vt:lpwstr/>
  </property>
</Properties>
</file>