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handoutMasterIdLst>
    <p:handoutMasterId r:id="rId18"/>
  </p:handoutMasterIdLst>
  <p:sldIdLst>
    <p:sldId id="257" r:id="rId2"/>
    <p:sldId id="423" r:id="rId3"/>
    <p:sldId id="412" r:id="rId4"/>
    <p:sldId id="424" r:id="rId5"/>
    <p:sldId id="413" r:id="rId6"/>
    <p:sldId id="417" r:id="rId7"/>
    <p:sldId id="332" r:id="rId8"/>
    <p:sldId id="336" r:id="rId9"/>
    <p:sldId id="375" r:id="rId10"/>
    <p:sldId id="421" r:id="rId11"/>
    <p:sldId id="422" r:id="rId12"/>
    <p:sldId id="395" r:id="rId13"/>
    <p:sldId id="425" r:id="rId14"/>
    <p:sldId id="426" r:id="rId15"/>
    <p:sldId id="415" r:id="rId16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03" d="100"/>
          <a:sy n="103" d="100"/>
        </p:scale>
        <p:origin x="222" y="10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382" y="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128FCA9C-FF92-4024-BDEC-A6D3B663DC09}" type="datetimeFigureOut">
              <a:rPr lang="en-US"/>
              <a:t>7/16/2022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772AB877-E7B1-4681-847E-D0918612832B}" type="datetimeFigureOut">
              <a:rPr lang="en-US"/>
              <a:t>7/16/2022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4" tIns="48307" rIns="96614" bIns="48307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14" tIns="48307" rIns="96614" bIns="48307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14" y="228600"/>
            <a:ext cx="9753600" cy="114300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766" y="1474694"/>
            <a:ext cx="78486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838200"/>
            <a:ext cx="11991525" cy="53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5A1-D08F-4163-A48F-574F5A8B08BB}" type="datetime1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119043"/>
            <a:ext cx="1644050" cy="15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BD15-6169-4F5B-A109-A869ED88167E}" type="datetime1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119043"/>
            <a:ext cx="1644050" cy="15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6EE-E4C7-4C54-AA33-D24FC6441998}" type="datetime1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119043"/>
            <a:ext cx="1644050" cy="15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45AF-672B-488A-881E-6E27F6156EAB}" type="datetime1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119043"/>
            <a:ext cx="1644050" cy="15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 marL="388620" indent="-342900">
              <a:buFont typeface="Arial" panose="020B0604020202020204" pitchFamily="34" charset="0"/>
              <a:buChar char="•"/>
              <a:defRPr sz="2400"/>
            </a:lvl1pPr>
            <a:lvl2pPr marL="617220" indent="-342900">
              <a:buFont typeface="Arial" panose="020B0604020202020204" pitchFamily="34" charset="0"/>
              <a:buChar char="•"/>
              <a:defRPr sz="2000"/>
            </a:lvl2pPr>
            <a:lvl3pPr marL="788670" indent="-285750">
              <a:buFont typeface="Arial" panose="020B0604020202020204" pitchFamily="34" charset="0"/>
              <a:buChar char="•"/>
              <a:defRPr sz="1800"/>
            </a:lvl3pPr>
            <a:lvl4pPr marL="1017270" indent="-285750">
              <a:buFont typeface="Arial" panose="020B0604020202020204" pitchFamily="34" charset="0"/>
              <a:buChar char="•"/>
              <a:defRPr sz="1600"/>
            </a:lvl4pPr>
            <a:lvl5pPr marL="1245870" indent="-2857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940-7F04-44EE-9ED5-BEC598359599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119043"/>
            <a:ext cx="1644050" cy="15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sm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sm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28F-0F96-4C65-B8AF-D2A1168FCCB5}" type="datetime1">
              <a:rPr lang="en-US" smtClean="0"/>
              <a:t>7/16/2022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119043"/>
            <a:ext cx="1644050" cy="15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FCA8-949B-4C4B-88E3-D1A67566DDFC}" type="datetime1">
              <a:rPr lang="en-US" smtClean="0"/>
              <a:t>7/16/2022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119043"/>
            <a:ext cx="1644050" cy="15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CA00-3225-4FE5-8887-17546E635ED0}" type="datetime1">
              <a:rPr lang="en-US" smtClean="0"/>
              <a:t>7/16/2022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119043"/>
            <a:ext cx="1644050" cy="15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 marL="388620" indent="-342900">
              <a:buFont typeface="Arial" panose="020B0604020202020204" pitchFamily="34" charset="0"/>
              <a:buChar char="•"/>
              <a:defRPr sz="2400"/>
            </a:lvl1pPr>
            <a:lvl2pPr marL="617220" indent="-342900">
              <a:buFont typeface="Arial" panose="020B0604020202020204" pitchFamily="34" charset="0"/>
              <a:buChar char="•"/>
              <a:defRPr sz="2000"/>
            </a:lvl2pPr>
            <a:lvl3pPr marL="788670" indent="-285750">
              <a:buFont typeface="Arial" panose="020B0604020202020204" pitchFamily="34" charset="0"/>
              <a:buChar char="•"/>
              <a:defRPr sz="1800"/>
            </a:lvl3pPr>
            <a:lvl4pPr marL="1017270" indent="-285750">
              <a:buFont typeface="Arial" panose="020B0604020202020204" pitchFamily="34" charset="0"/>
              <a:buChar char="•"/>
              <a:defRPr sz="1600"/>
            </a:lvl4pPr>
            <a:lvl5pPr marL="1245870" indent="-2857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0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F72E-C84C-4385-A47E-E3DFFC7623FA}" type="datetime1">
              <a:rPr lang="en-US" smtClean="0"/>
              <a:t>7/16/2022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119043"/>
            <a:ext cx="1644050" cy="15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1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2C8-FED9-4752-B8D0-935D959144BB}" type="datetime1">
              <a:rPr lang="en-US" smtClean="0"/>
              <a:t>7/16/2022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119043"/>
            <a:ext cx="1644050" cy="15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0B4CC2D-5841-49B5-B101-95A01E3776A5}" type="datetime1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small" baseline="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bve.com/practice-ac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Vet@ky.gov" TargetMode="External"/><Relationship Id="rId4" Type="http://schemas.openxmlformats.org/officeDocument/2006/relationships/hyperlink" Target="http://www.kybve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23831966/84509d16bc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70" y="1996882"/>
            <a:ext cx="5324942" cy="143211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Representative Matt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Koch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Steven J. Wills, DVM, KBVE Chairman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John C. Park, DVM, KBVE Board Member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Michelle M. Shane, KBVE Executive Director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6212" y="6324600"/>
            <a:ext cx="112475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Learn more about the Kentucky Practice Act at </a:t>
            </a:r>
            <a:r>
              <a:rPr lang="en-US" sz="2400" dirty="0" smtClean="0">
                <a:hlinkClick r:id="rId3"/>
              </a:rPr>
              <a:t>www.kybve.com/practice-act.html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6987" y="935053"/>
            <a:ext cx="6858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500" b="1" cap="small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Veterinary Medicine Practice </a:t>
            </a:r>
            <a:r>
              <a:rPr lang="en-US" sz="3500" b="1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Act Modernization Initiative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66212" y="343930"/>
            <a:ext cx="1793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hlinkClick r:id="rId4"/>
              </a:rPr>
              <a:t>kybve.com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r>
              <a:rPr lang="en-US" sz="2400" dirty="0">
                <a:solidFill>
                  <a:srgbClr val="92D050"/>
                </a:solidFill>
                <a:hlinkClick r:id="rId5"/>
              </a:rPr>
              <a:t>Vet@ky.gov</a:t>
            </a:r>
            <a:r>
              <a:rPr lang="en-US" sz="2400" dirty="0">
                <a:solidFill>
                  <a:srgbClr val="92D050"/>
                </a:solidFill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" y="-253823"/>
            <a:ext cx="5848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76200"/>
            <a:ext cx="9753600" cy="990600"/>
          </a:xfrm>
        </p:spPr>
        <p:txBody>
          <a:bodyPr/>
          <a:lstStyle/>
          <a:p>
            <a:r>
              <a:rPr lang="en-US" dirty="0" smtClean="0"/>
              <a:t>Practice Act Modernization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828799"/>
            <a:ext cx="10668000" cy="46482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eterinary-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lient-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atient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elationship 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VCPR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</a:p>
          <a:p>
            <a:pPr lvl="1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100% agreement from Kentucky veterinary community on moving forward with changes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Pushback will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come mainly from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out-of-state and corporate interests, including animal rights groups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Large online corporate companies and animal rights activists are seeking to lift the in-person VCPR requirement nationally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pharmaceutical companies are seeking to provide prescriptions without ever setting foot in Kentucky, and bypassing requirements for follow-up care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Lifting the in-person VCPR requirement opens doors to:</a:t>
            </a:r>
          </a:p>
          <a:p>
            <a:pPr lvl="3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Opportunities for drug diversion and abuse</a:t>
            </a:r>
          </a:p>
          <a:p>
            <a:pPr lvl="3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Failure to promptly identify, properly diagnose, and quickly contain high-consequence diseases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Lifting the in-person VCPR requirement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discourages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veterinarians from staying in food animal work</a:t>
            </a:r>
          </a:p>
          <a:p>
            <a:pPr lvl="2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12" y="121696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Stakeholder Feedback Summary on Major Issues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76200"/>
            <a:ext cx="9753600" cy="990600"/>
          </a:xfrm>
        </p:spPr>
        <p:txBody>
          <a:bodyPr/>
          <a:lstStyle/>
          <a:p>
            <a:r>
              <a:rPr lang="en-US" dirty="0" smtClean="0"/>
              <a:t>Practice Act Modernization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828798"/>
            <a:ext cx="10668000" cy="510540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Veterinary Facilities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Standards, Registration, and Inspections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Estimates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70-80%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support from licensees, much higher support from public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Hesitancy from some licensees about expanded government and additional fees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Fees would be minimal, estimated at $250-$350 every two (2) years – already in discussions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with stakeholder leadership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Others strongly support minimum standards for veterinary facilities, to protect patients and clients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Veterinary Facility Standards, Registration, and Inspection will: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Allow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board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 better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understand and work to lessen the veterinary shortage in the Commonwealth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Help elevate the practice of veterinary medicine in the Commonwealth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Ensure that practitioners have access to transparent minimum standards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Offer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protections for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clients 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producers by making standards transparent for everyone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Allow the board to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conduct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inspections to help licensees understand and comply with current regulations and basic standards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Define responsible parties in corporate or non-licensee owned practices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Address constituent complaints about basic standards of care in low-cost spay/neuter and health clinics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Reduce complaints to the board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212" y="1216966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Stakeholder Feedback Summary on Major Issues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-152400"/>
            <a:ext cx="9753600" cy="1325562"/>
          </a:xfrm>
        </p:spPr>
        <p:txBody>
          <a:bodyPr/>
          <a:lstStyle/>
          <a:p>
            <a:r>
              <a:rPr lang="en-US" dirty="0" smtClean="0"/>
              <a:t>Practice Act Modernization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981200"/>
            <a:ext cx="10515600" cy="434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Educational Awards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Some stakeholders did not like the idea of using their licensing fees toward educational awards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Others were very supportive given the growing issues with veterinary shortages, particularly in rural communities and food or mixed animal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practices.  They feel this will help them hire and retain new employees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Contractual educational awards would be available to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graduates and those advancing toward a degree in veterinary medicine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veterinary technology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focus on relieving shortages in the workforce,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primarily in food animal medicine and rural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communities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Unlike contract spaces,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awardees would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 required to come back to Kentucky to work in targeted areas for a period of time</a:t>
            </a:r>
          </a:p>
          <a:p>
            <a:pPr marL="914400"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Unlike the Federal Veterinary Medicine Loan Repayment Program (VMLRP), awards will be targeted to acute shortage areas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focused solely in Kentucky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Ohio has legislation allowing issuance of similar awards since 2009, Oklahoma just passed legislation in 2021 to help alleviate rural shortages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612" y="138989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Stakeholder Feedback Summary on Major Issues</a:t>
            </a:r>
          </a:p>
        </p:txBody>
      </p:sp>
    </p:spTree>
    <p:extLst>
      <p:ext uri="{BB962C8B-B14F-4D97-AF65-F5344CB8AC3E}">
        <p14:creationId xmlns:p14="http://schemas.microsoft.com/office/powerpoint/2010/main" val="33200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-152400"/>
            <a:ext cx="9753600" cy="1325562"/>
          </a:xfrm>
        </p:spPr>
        <p:txBody>
          <a:bodyPr/>
          <a:lstStyle/>
          <a:p>
            <a:r>
              <a:rPr lang="en-US" dirty="0" smtClean="0"/>
              <a:t>Practice Act Modernization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981200"/>
            <a:ext cx="10515600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Allied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Professional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Permits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Added at the request of multiple stakeholder organizations and licensees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Equine Dental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Animal massage 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Animal manipulation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e.g.,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chiropractic, physical therapy, etc.)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Others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This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will enable the board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to: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Provide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protections for the public and patients related to allied professional services 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animal patients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Allow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clients an avenue for recourse when services result in harm or death to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patient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Ensure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that allied professionals receive adequate and appropriate training for work 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animals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Ensure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continuing education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requirements for these practitioners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612" y="138989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Stakeholder Feedback Summary on Major Issues</a:t>
            </a:r>
          </a:p>
        </p:txBody>
      </p:sp>
    </p:spTree>
    <p:extLst>
      <p:ext uri="{BB962C8B-B14F-4D97-AF65-F5344CB8AC3E}">
        <p14:creationId xmlns:p14="http://schemas.microsoft.com/office/powerpoint/2010/main" val="9767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-152400"/>
            <a:ext cx="9753600" cy="1325562"/>
          </a:xfrm>
        </p:spPr>
        <p:txBody>
          <a:bodyPr/>
          <a:lstStyle/>
          <a:p>
            <a:r>
              <a:rPr lang="en-US" dirty="0" smtClean="0"/>
              <a:t>Practice Act Modernization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981200"/>
            <a:ext cx="10515600" cy="4343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Stronger Enforcement Authority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Added at the request of a significant majority of stakeholders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This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will enable the board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to: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Take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action against non-credential holders 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“Registered Responsible Parties”, i.e., non-licensee and corporate owners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Allow for a Notice of Violation (NOV) and fine for violation of Practice Act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Swift resolution of violations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Non-response would still be adjudicated in Franklin Circuit Court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612" y="138989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Stakeholder Feedback Summary on Major Issues</a:t>
            </a:r>
          </a:p>
        </p:txBody>
      </p:sp>
    </p:spTree>
    <p:extLst>
      <p:ext uri="{BB962C8B-B14F-4D97-AF65-F5344CB8AC3E}">
        <p14:creationId xmlns:p14="http://schemas.microsoft.com/office/powerpoint/2010/main" val="713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76200"/>
            <a:ext cx="9753600" cy="990600"/>
          </a:xfrm>
        </p:spPr>
        <p:txBody>
          <a:bodyPr/>
          <a:lstStyle/>
          <a:p>
            <a:r>
              <a:rPr lang="en-US" dirty="0" smtClean="0"/>
              <a:t>Practice Act Modernization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219200"/>
            <a:ext cx="106680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KBVE to continue stakeholder outreach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Stakeholder Organizations – seeking feedback to address any concerns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Small group meetings with species-specific practitioners to better understand needs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Food animal 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Equine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Small animal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Coordination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with other professional boards re Allied Professional Permits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Board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Chiropractic Examiners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Board of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Licensure for Massage Therapy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Others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KBVE to move forward with development of regulations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Working with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KVMA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Veterinary Facility minimum standards, fees,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inspections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Working with other professional boards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304800"/>
            <a:ext cx="9753600" cy="762000"/>
          </a:xfrm>
        </p:spPr>
        <p:txBody>
          <a:bodyPr/>
          <a:lstStyle/>
          <a:p>
            <a:r>
              <a:rPr lang="en-US" cap="small" dirty="0"/>
              <a:t>The Kentucky Practice </a:t>
            </a:r>
            <a:r>
              <a:rPr lang="en-US" cap="small" dirty="0" smtClean="0"/>
              <a:t>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102658"/>
            <a:ext cx="9829800" cy="567914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Practice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Act Modernization</a:t>
            </a:r>
          </a:p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1942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– Creation of the Board, Meeting requirements, Vet License required, Penalties, Exemptions, Reporting requirements for County Clerks</a:t>
            </a:r>
          </a:p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1948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– Repeal of all statutes; passage of new statutory package for the Board, Meeting requirements, Funding Source, Vet License required, Penalties, Exemptions</a:t>
            </a:r>
          </a:p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1992, 1998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– Added statutes KBVE Power and Duties, Definitions, VCPR,  Animal Control Agencies (ACAs) and Animal Euthanasia Specialists (AESs), Disciplinary Authority, Veterinary Technician licensure, Veterinary Assistants, Wellness Committee, and Mobile Facilities; as well as some minor edits to existing statutes; repealed multiple statutes, some requirements moved to regulation</a:t>
            </a:r>
          </a:p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1962, 2000, 2004, 2007, 2009, 2016, and 2017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– Minor edits, created Emergency Order for immediate suspension</a:t>
            </a:r>
          </a:p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2020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– added provisions for Animal Abuse Reporting</a:t>
            </a:r>
          </a:p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2021-22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– Complete Modernization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Effort</a:t>
            </a:r>
          </a:p>
          <a:p>
            <a:pPr lvl="1">
              <a:spcAft>
                <a:spcPts val="300"/>
              </a:spcAft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 algn="ctr">
              <a:spcAft>
                <a:spcPts val="300"/>
              </a:spcAft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 summary,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more than 30 years since any substantial updates –                            a lot has changed in veterinary medicine in 30 years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04800"/>
            <a:ext cx="9753600" cy="792162"/>
          </a:xfrm>
        </p:spPr>
        <p:txBody>
          <a:bodyPr/>
          <a:lstStyle/>
          <a:p>
            <a:r>
              <a:rPr lang="en-US" dirty="0"/>
              <a:t>Practice Act Modernization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244880"/>
            <a:ext cx="102108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KBVE worked for more than one year on this initiative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Reviewed national Practice Act Models (PAMs)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American Association of Veterinary State Boards (AAVSB)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American Veterinary Medical Association (AVMA)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Reviewed state regulations and outreached to other state Boards on specific topics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VCPR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Veterinary Facility standards, registrations, and inspections 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Veterinary technicians and assistants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Engaged veterinary medicine professional associations KVMA and KVTA Leadership for input on early drafts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Proposed Practice Act Modernization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ackage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Preliminary development of veterinary facility registration requirements and minimum standards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195" y="1295400"/>
            <a:ext cx="2514951" cy="952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24" y="2294071"/>
            <a:ext cx="2419688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66020"/>
            <a:ext cx="10515602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Practice Act Modernization – Stakeholder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2" y="1905000"/>
            <a:ext cx="5638800" cy="4343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Kentucky Veterinary Medical Association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(KVMA)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Kentucky Veterinary Technician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Association (KVTA)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Kentucky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Department of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Agriculture (KDA)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Kentucky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Office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of the State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Veterinarian (OSV)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Kentucky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Cabinet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for Health and Family Services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(CHFS) Public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Health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Veterinarian 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Kentucky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Animal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Control Advisory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Board (ACAB)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Kentucky Animal Care &amp; Control Association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(KACCA)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Kentucky Humane Society of the United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States (KHSUS)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American Veterinary Medical Association (AVMA)</a:t>
            </a:r>
          </a:p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Humane Society of the United States (HSUS)</a:t>
            </a:r>
          </a:p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Humane Society Veterinary Medical Association (HSVMA)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5791200" cy="4343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Kentucky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Association of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Counties (KAC)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Kentucky Cattleman’s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Association (KCA)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Kentucky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County Judge/Executive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Association (KCJEA)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Kentucky Farm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Bureau (KFB)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Kentucky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League of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Cities (KLC)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Kentucky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Magistrates and Commissioners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Association (KMCA)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2612" y="121187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Outreach to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Key Stakeholder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Organizations</a:t>
            </a:r>
          </a:p>
        </p:txBody>
      </p:sp>
    </p:spTree>
    <p:extLst>
      <p:ext uri="{BB962C8B-B14F-4D97-AF65-F5344CB8AC3E}">
        <p14:creationId xmlns:p14="http://schemas.microsoft.com/office/powerpoint/2010/main" val="24273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04800"/>
            <a:ext cx="9753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Practice Act Modernization </a:t>
            </a:r>
            <a:r>
              <a:rPr lang="en-US" dirty="0" smtClean="0"/>
              <a:t>– Stakeholder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524000"/>
            <a:ext cx="6858000" cy="52060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Mailing to all Kentucky Licensees and neighboring state licensees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Outreach to Licensee Stakeholders – 10 regional meetings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Bowling Green, Burlington, Elizabethtown, Lexington (2),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Louisville,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Madisonville,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Morehead,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Paducah, and Zoom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Each meeting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Chairman Wills present at all but one meeting; each meeting had at least two (2) board members in attendance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20-45 public participants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45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min presentation</a:t>
            </a:r>
          </a:p>
          <a:p>
            <a:pPr lvl="3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Demographics data</a:t>
            </a:r>
          </a:p>
          <a:p>
            <a:pPr lvl="3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Preliminary regulations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45+ min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dialog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Follow-up outreach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Renewal Responses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b="8123"/>
          <a:stretch/>
        </p:blipFill>
        <p:spPr>
          <a:xfrm>
            <a:off x="7313612" y="1752600"/>
            <a:ext cx="4736326" cy="2569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6" b="10244"/>
          <a:stretch/>
        </p:blipFill>
        <p:spPr>
          <a:xfrm>
            <a:off x="7313612" y="4446969"/>
            <a:ext cx="4756422" cy="2283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0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304800"/>
            <a:ext cx="9753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Practice Act Modernization </a:t>
            </a:r>
            <a:r>
              <a:rPr lang="en-US" dirty="0" smtClean="0"/>
              <a:t>– Stakeholder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459006"/>
            <a:ext cx="5029200" cy="47244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Agricultural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Leadership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Dialogue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on Veterinary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Shortage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KDA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Commissioner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Ryan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F. Quarles brought together agriculture and commodity group leadership with leaders from the veterinary community to dialogue about 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Veterinary Shortage Issues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Practice Act Modernization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Possible shortage solutions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Common goals between industry and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profession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Future dialogue sessions planned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-1" r="14191" b="4723"/>
          <a:stretch/>
        </p:blipFill>
        <p:spPr>
          <a:xfrm>
            <a:off x="5713412" y="1801906"/>
            <a:ext cx="6186792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99021" y="6019800"/>
            <a:ext cx="561557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Watch the first Kentucky dialogue on veterinary shortages:</a:t>
            </a:r>
          </a:p>
          <a:p>
            <a:pPr algn="ctr">
              <a:lnSpc>
                <a:spcPct val="90000"/>
              </a:lnSpc>
            </a:pPr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https://vimeo.com/723831966/84509d16bc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304800"/>
            <a:ext cx="9753600" cy="762000"/>
          </a:xfrm>
        </p:spPr>
        <p:txBody>
          <a:bodyPr/>
          <a:lstStyle/>
          <a:p>
            <a:r>
              <a:rPr lang="en-US" cap="small" dirty="0"/>
              <a:t>The Kentucky Practice </a:t>
            </a:r>
            <a:r>
              <a:rPr lang="en-US" cap="small" dirty="0" smtClean="0"/>
              <a:t>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95400"/>
            <a:ext cx="9829800" cy="4648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Credentialed professions assigned by the Kentucky General Assembly</a:t>
            </a:r>
          </a:p>
          <a:p>
            <a:pPr marL="746125" lvl="1" indent="-303213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Veterinarians</a:t>
            </a:r>
          </a:p>
          <a:p>
            <a:pPr marL="1139825"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Special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permits</a:t>
            </a:r>
          </a:p>
          <a:p>
            <a:pPr marL="746125" lvl="1" indent="-303213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Veterinary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Technicians (LVTs)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139825"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Veterinary Assistants (unlicensed)</a:t>
            </a:r>
          </a:p>
          <a:p>
            <a:pPr marL="746125" lvl="1" indent="-303213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Animal Control Agencies </a:t>
            </a:r>
          </a:p>
          <a:p>
            <a:pPr marL="1139825" lvl="2">
              <a:lnSpc>
                <a:spcPct val="10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Shelters who seek DEA Registration for purchase and use of controlled substances without a veterinarian</a:t>
            </a:r>
          </a:p>
          <a:p>
            <a:pPr marL="746125" lvl="1" indent="-303213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Animal Euthanasia Specialists</a:t>
            </a:r>
          </a:p>
          <a:p>
            <a:pPr marL="1139825" lvl="2">
              <a:lnSpc>
                <a:spcPct val="11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Only allowed to conduct euthanasia, and only on shelter owned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35822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9753600" cy="715962"/>
          </a:xfrm>
        </p:spPr>
        <p:txBody>
          <a:bodyPr/>
          <a:lstStyle/>
          <a:p>
            <a:r>
              <a:rPr lang="en-US" dirty="0" smtClean="0"/>
              <a:t>Practice Act Modernization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600200"/>
            <a:ext cx="10287000" cy="5125365"/>
          </a:xfrm>
        </p:spPr>
        <p:txBody>
          <a:bodyPr>
            <a:normAutofit/>
          </a:bodyPr>
          <a:lstStyle/>
          <a:p>
            <a:pPr marL="502920" indent="-457200">
              <a:buAutoNum type="arabicParenR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Expanded Definitions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– common ground for stakeholders</a:t>
            </a:r>
          </a:p>
          <a:p>
            <a:pPr marL="502920" indent="-457200">
              <a:buAutoNum type="arabicParenR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Additional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Clarifying Statutes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</a:p>
          <a:p>
            <a:pPr marL="914400" lvl="1" indent="-233363">
              <a:buFont typeface="+mj-lt"/>
              <a:buAutoNum type="alphaLcParenR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Renewal and Reinstatement Requirements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– for all credentials</a:t>
            </a:r>
          </a:p>
          <a:p>
            <a:pPr marL="914400" lvl="1" indent="-233363">
              <a:buFont typeface="+mj-lt"/>
              <a:buAutoNum type="alphaLcParenR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Clarifications for Animal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Control Agencies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(ACAs) and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Animal Euthanasia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Specialists (AESs)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– related to Controlled Substance Management and Administration, and boundaries of work for AES</a:t>
            </a:r>
          </a:p>
          <a:p>
            <a:pPr marL="914400" lvl="1" indent="-233363">
              <a:buFont typeface="+mj-lt"/>
              <a:buAutoNum type="alphaLcParenR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Medical Records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– requirements for records, and who has rights to records</a:t>
            </a:r>
          </a:p>
          <a:p>
            <a:pPr marL="502920" indent="-457200">
              <a:buFont typeface="Arial" pitchFamily="34" charset="0"/>
              <a:buAutoNum type="arabicParenR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Criminal Background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Checks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– required by FBI for direct results</a:t>
            </a:r>
          </a:p>
          <a:p>
            <a:pPr marL="502920" indent="-457200">
              <a:buFont typeface="Arial" pitchFamily="34" charset="0"/>
              <a:buAutoNum type="arabicParenR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Clarifying the Roles of Veterinary Technicians and Veterinary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Assistants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– enabling veterinarians to better utilize their LVTs in times of shortages</a:t>
            </a:r>
          </a:p>
          <a:p>
            <a:pPr marL="502920" indent="-457200">
              <a:buFont typeface="Arial" pitchFamily="34" charset="0"/>
              <a:buAutoNum type="arabicParenR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Telehealth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emphasizes the current requirements for VCPR, and establishes telehealth terminology</a:t>
            </a:r>
          </a:p>
          <a:p>
            <a:pPr marL="502920" indent="-457200">
              <a:buFont typeface="Arial" pitchFamily="34" charset="0"/>
              <a:buAutoNum type="arabicParenR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502920" indent="-457200">
              <a:buFont typeface="Arial" pitchFamily="34" charset="0"/>
              <a:buAutoNum type="arabicParenR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02920" indent="-457200">
              <a:buFont typeface="Arial" pitchFamily="34" charset="0"/>
              <a:buAutoNum type="arabicParenR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612" y="97593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Administrative Clean-up</a:t>
            </a:r>
          </a:p>
        </p:txBody>
      </p:sp>
    </p:spTree>
    <p:extLst>
      <p:ext uri="{BB962C8B-B14F-4D97-AF65-F5344CB8AC3E}">
        <p14:creationId xmlns:p14="http://schemas.microsoft.com/office/powerpoint/2010/main" val="16345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152400"/>
            <a:ext cx="9753600" cy="868362"/>
          </a:xfrm>
        </p:spPr>
        <p:txBody>
          <a:bodyPr/>
          <a:lstStyle/>
          <a:p>
            <a:r>
              <a:rPr lang="en-US" dirty="0" smtClean="0"/>
              <a:t>Practice Act Modernization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680865"/>
            <a:ext cx="10210800" cy="2281535"/>
          </a:xfrm>
        </p:spPr>
        <p:txBody>
          <a:bodyPr>
            <a:normAutofit/>
          </a:bodyPr>
          <a:lstStyle/>
          <a:p>
            <a:pPr marL="502920" indent="-457200">
              <a:buAutoNum type="arabicParenR"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Educational Awards </a:t>
            </a:r>
          </a:p>
          <a:p>
            <a:pPr marL="914400"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Other state boards already doing this: Ohio, Oklahoma</a:t>
            </a:r>
          </a:p>
          <a:p>
            <a:pPr marL="502920" indent="-457200">
              <a:buFont typeface="Arial" pitchFamily="34" charset="0"/>
              <a:buAutoNum type="arabicParenR"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Veterinary Facilities Registration and Inspection </a:t>
            </a:r>
          </a:p>
          <a:p>
            <a:pPr marL="914400"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Help elevate the practice of veterinary medicine in the Commonwealth</a:t>
            </a:r>
          </a:p>
          <a:p>
            <a:pPr marL="914400"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Better understand and work to lessen the veterinary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shortages</a:t>
            </a:r>
          </a:p>
          <a:p>
            <a:pPr marL="502920" indent="-457200">
              <a:buFont typeface="Arial" pitchFamily="34" charset="0"/>
              <a:buAutoNum type="arabicParenR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02920" indent="-457200">
              <a:buFont typeface="Arial" pitchFamily="34" charset="0"/>
              <a:buAutoNum type="arabicParenR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612" y="1219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Requests for Expansion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of Scope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224" y="4572000"/>
            <a:ext cx="990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1" indent="-457200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AutoNum type="arabicParenR"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Allied Professional Permits</a:t>
            </a:r>
          </a:p>
          <a:p>
            <a:pPr marL="914400" lvl="1" indent="-2286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Equine Dentists</a:t>
            </a:r>
          </a:p>
          <a:p>
            <a:pPr marL="914400" lvl="1" indent="-2286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Animal manipulation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(e.g., chiropractic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, therapy, etc.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2286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Animal massage</a:t>
            </a:r>
          </a:p>
          <a:p>
            <a:pPr marL="502920" lvl="1" indent="-457200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arenR" startAt="2"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Increased board authority to enforce chapter, esp. for non-credential holders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612" y="3962400"/>
            <a:ext cx="1089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Additional Requests for Expansion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Scope – in response to stakeholder feedback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history report presentation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70C0"/>
      </a:hlink>
      <a:folHlink>
        <a:srgbClr val="92D05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e history report presentation.potx" id="{CE65B12B-E5CF-4B7F-891B-BF19DA46421A}" vid="{73D5F891-C0F2-461A-8D6B-932929F672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 history report presentation</Template>
  <TotalTime>17719</TotalTime>
  <Words>1596</Words>
  <Application>Microsoft Office PowerPoint</Application>
  <PresentationFormat>Custom</PresentationFormat>
  <Paragraphs>184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State history report presentation</vt:lpstr>
      <vt:lpstr>PowerPoint Presentation</vt:lpstr>
      <vt:lpstr>The Kentucky Practice Act</vt:lpstr>
      <vt:lpstr>Practice Act Modernization Overview</vt:lpstr>
      <vt:lpstr>Practice Act Modernization – Stakeholder Outreach</vt:lpstr>
      <vt:lpstr>Practice Act Modernization – Stakeholder Outreach</vt:lpstr>
      <vt:lpstr>Practice Act Modernization – Stakeholder Outreach</vt:lpstr>
      <vt:lpstr>The Kentucky Practice Act</vt:lpstr>
      <vt:lpstr>Practice Act Modernization Highlights</vt:lpstr>
      <vt:lpstr>Practice Act Modernization Highlights</vt:lpstr>
      <vt:lpstr>Practice Act Modernization Takeaways</vt:lpstr>
      <vt:lpstr>Practice Act Modernization Takeaways</vt:lpstr>
      <vt:lpstr>Practice Act Modernization Takeaways</vt:lpstr>
      <vt:lpstr>Practice Act Modernization Takeaways</vt:lpstr>
      <vt:lpstr>Practice Act Modernization Takeaways</vt:lpstr>
      <vt:lpstr>Practice Act Modernization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Board of Veterinary Examiners</dc:title>
  <dc:creator>Shane, Michelle (AGR)</dc:creator>
  <cp:lastModifiedBy>Shane, Michelle (AGR)</cp:lastModifiedBy>
  <cp:revision>315</cp:revision>
  <cp:lastPrinted>2022-07-13T20:11:27Z</cp:lastPrinted>
  <dcterms:created xsi:type="dcterms:W3CDTF">2020-08-10T17:05:48Z</dcterms:created>
  <dcterms:modified xsi:type="dcterms:W3CDTF">2022-07-18T16:26:06Z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