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11030" r:id="rId7"/>
    <p:sldId id="11038" r:id="rId8"/>
    <p:sldId id="11036" r:id="rId9"/>
    <p:sldId id="274" r:id="rId10"/>
    <p:sldId id="11037" r:id="rId11"/>
    <p:sldId id="11031" r:id="rId12"/>
    <p:sldId id="1103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E092A-1569-40A3-943C-E1D067A33939}" v="102" dt="2022-10-25T10:43:35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9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638C3D7-2096-462D-9546-F57494ECA54E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CAC6456E-060D-465E-9177-3D8FFD3A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71">
              <a:defRPr/>
            </a:pPr>
            <a:fld id="{59E66A1F-BD73-4C1E-8726-859D6560BF6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71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45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9D2E-2D9C-7AD5-4CAE-F76DB87C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9501E-6D70-60B8-DAAC-6337869A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A9B5-F7AA-E2D9-2F5A-3BFC426E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8EB4-4300-48FD-AD2B-22ABD89AA299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D5A90-4467-AAF8-3E8E-A7BDFB2F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EB40-A741-9A6F-BACA-D4849E57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0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0912-2559-EC79-8118-C7A4C81B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4128-3BCE-60B8-19EE-27396DE34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D20C-DDBD-6318-C290-4DC73741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A770-B20F-4879-94FC-81973BFC3AA8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4508-3A31-263E-D276-431D1973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6069-7710-2DF0-D8B9-C973D732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51F57-FBC2-0951-C461-786C9679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71392-39B8-8C2D-9D40-C88C09DBC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52F2E-095C-BADB-050E-28327C2B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91D-9286-4BB7-BA61-B4AD35A92CF0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E07BF-4366-9DCE-C611-875ED8DA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EA47-36FC-8774-F761-6B8B2674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763A-272B-4FA7-9D7E-1D09857B6B53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A44C-F1FF-4FAD-9750-338D813041DF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DD34-6B2F-4BAB-A368-2AA7C0065522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EA3C-C6E0-4FFE-BC13-D94F61F9CFAD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31C-4876-4B75-8F85-C27DB0C56E0A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2EFB-E71A-47C0-92B2-8E202B34D851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AF2-4CDA-4DEB-B91E-CB5CCEFD5FED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4434-5065-45A3-80A1-CF834155E994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B7A0-8279-6D20-2447-AAA13751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9CB8-41B0-0DF9-3306-CB57B8898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7AA7-89A8-52EA-325E-18AA21F2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2968-1C3B-400C-8068-2CED2C6FAD2E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4C675-1518-7791-07B3-DE8ACD62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622D-63DD-4514-2141-8B7C0450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D2AF-AAA4-4A9C-B306-D29E24D261A5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2903-B6A9-47A7-8DBC-5F9D557FC2C6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5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2F1-E142-4779-B43E-7EC2035D39D1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BA07-C65B-BD75-0ED1-6904E63D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4E4D0-6AA2-8B83-C878-068EB554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A390-99CB-3D82-727A-65A4B857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A961-C9CD-4AF2-9D4E-074D482D980D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49A10-2F6B-959E-E34F-4BCA1311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C05D3-3432-7F0D-AFA4-F5E1E73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82FF-06B6-4D83-3B9A-2C4E7CE6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29EF-4DC1-9926-2D3B-7B030013C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4BE6-33E1-8711-C057-C49FF0D6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6EDE1-3693-36A3-678C-3B87BE82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C2C1-A1FD-4FAD-8BEF-5106A1306D83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7918A-6E76-E2BA-8614-D4D115D2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A2907-85C2-B684-E99A-04E05A7C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9BD5-ADF8-06F3-18C4-10B12F43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73660-8660-0E31-C62A-0D2E9BE68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CD749-1AB1-42AF-A034-2AD376B3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6DEC6-2B34-CA95-961F-8D24847C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55C2E-6AF5-85AA-BF36-2A6509DC0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9BBB3-A2E3-48DD-68EB-B119FB6E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375B-458A-4165-A98B-803AC62AB444}" type="datetime1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29CA8-7DF8-66C9-24CC-65DB031C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2DB02-AEBE-2109-3FDB-007D459D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5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034-41E9-0656-5A5A-F6F8F194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88CDC-C2E9-C2E5-1401-9F4A162F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08E7-80C3-48B0-9012-7AA5F7FDD1A7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20CAB-0C20-30EE-E12B-63F73587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7E79-E728-77D4-ECE4-A7B48E6C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C6387-4ACC-9A98-5EA0-723052A6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64B7-64A8-4518-90DD-8D18984E2EAC}" type="datetime1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707BC-68A8-63E5-C910-CC8B6A0C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F99BD-7582-74CE-94B2-9E822411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3C9B-C31D-6A0E-C715-EA36B2E4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D0E5-5E8B-D2AB-3279-C3DE7F19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10FCE-80ED-6037-E543-60521C9E0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4DB5E-EFB5-4314-0682-87733636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859-92EC-4D45-994B-EAE04507894D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04902-3521-C116-C07F-4BE1B5AE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885E1-F91B-A7A2-FF04-889E3B36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CC10-DC63-3C49-A848-B16459E7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82ABB-1B94-1959-6B34-210C5985A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47413-24F3-6A85-3D10-8C1B598D3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2C877-3DB7-B538-6960-3A1880F8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7AD8-98E3-4D95-907A-E4430F56C572}" type="datetime1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F0450-A73F-77E7-0A51-49B9D16A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1E11-EDB9-1C7C-3812-D790BB04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F9D36-E940-A34B-BCF5-EFDCDDC9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D2ED8-5AA0-E9A8-3655-6311388B2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6A1B-5C8B-01BE-8DBE-11887AC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CB47-A08E-49C6-B41D-81B2BECE3717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A35E8-BBEF-8138-8815-7447035B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F640-FA6C-257F-AE76-76DE1C01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2CA6-3545-4F08-AFCC-5371E97C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3228-2394-4D1C-8E00-F902D4479DB4}" type="datetime1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66A2-E8E2-D84E-B41F-0AD3DCBF1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>
            <a:extLst>
              <a:ext uri="{FF2B5EF4-FFF2-40B4-BE49-F238E27FC236}">
                <a16:creationId xmlns:a16="http://schemas.microsoft.com/office/drawing/2014/main" id="{4404D442-7E8E-8AF6-6329-CBF74A5E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351DC-2DA4-BB2F-EC9C-4DA8ED693562}"/>
              </a:ext>
            </a:extLst>
          </p:cNvPr>
          <p:cNvSpPr txBox="1"/>
          <p:nvPr/>
        </p:nvSpPr>
        <p:spPr>
          <a:xfrm>
            <a:off x="745067" y="2810228"/>
            <a:ext cx="787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000" i="1" dirty="0">
              <a:latin typeface="Trebuchet MS"/>
            </a:endParaRPr>
          </a:p>
          <a:p>
            <a:pPr algn="l"/>
            <a:r>
              <a:rPr lang="en-US" sz="3000" i="1" dirty="0">
                <a:latin typeface="Trebuchet MS"/>
              </a:rPr>
              <a:t>The Interim Joint Committee on Licensing, Occupations, and</a:t>
            </a:r>
          </a:p>
          <a:p>
            <a:pPr algn="l"/>
            <a:r>
              <a:rPr lang="en-US" sz="3000" i="1" dirty="0">
                <a:latin typeface="Trebuchet MS"/>
              </a:rPr>
              <a:t>Administrative Regulations</a:t>
            </a:r>
          </a:p>
          <a:p>
            <a:endParaRPr lang="en-US" sz="3000" i="1" dirty="0">
              <a:latin typeface="Trebuchet MS"/>
              <a:cs typeface="Trebuchet MS"/>
            </a:endParaRPr>
          </a:p>
          <a:p>
            <a:r>
              <a:rPr lang="en-US" sz="3000" i="1" dirty="0">
                <a:latin typeface="Trebuchet MS"/>
                <a:cs typeface="Trebuchet MS"/>
              </a:rPr>
              <a:t>Mary R. Harville </a:t>
            </a:r>
          </a:p>
          <a:p>
            <a:r>
              <a:rPr lang="en-US" sz="3000" i="1" dirty="0">
                <a:latin typeface="Trebuchet MS"/>
                <a:cs typeface="Trebuchet MS"/>
              </a:rPr>
              <a:t>President and CEO</a:t>
            </a:r>
          </a:p>
          <a:p>
            <a:r>
              <a:rPr lang="en-US" sz="3000" i="1" dirty="0">
                <a:latin typeface="Trebuchet MS"/>
                <a:cs typeface="Trebuchet MS"/>
              </a:rPr>
              <a:t>October 27, 2022</a:t>
            </a:r>
          </a:p>
          <a:p>
            <a:endParaRPr lang="en-US" sz="3000" i="1" dirty="0">
              <a:latin typeface="Trebuchet MS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6F399-F390-0CF3-CE68-3A4DD912C4C9}"/>
              </a:ext>
            </a:extLst>
          </p:cNvPr>
          <p:cNvSpPr txBox="1"/>
          <p:nvPr/>
        </p:nvSpPr>
        <p:spPr>
          <a:xfrm>
            <a:off x="745067" y="1928707"/>
            <a:ext cx="78740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>
                <a:ln w="0" cap="flat" cmpd="sng" algn="ctr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Kentucky Lottery Corporation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cap="all" dirty="0">
                <a:ln w="0" cap="flat" cmpd="sng" algn="ctr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Century Gothic"/>
                <a:cs typeface="Century Gothic"/>
              </a:rPr>
              <a:t>Financial update</a:t>
            </a:r>
          </a:p>
          <a:p>
            <a:endParaRPr lang="en-US" sz="2400" i="1" dirty="0">
              <a:latin typeface="Trebuchet MS"/>
              <a:cs typeface="Trebuchet MS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4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Business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91D14-40DA-DE3A-D92F-E56F732A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4161"/>
            <a:ext cx="4584589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513A3-EA32-38E0-0C54-80BEF980D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34" y="1554161"/>
            <a:ext cx="4584589" cy="27556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13079-925F-C794-4E1A-34CE215D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Business Update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53211"/>
            <a:ext cx="10972800" cy="1948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u="sng" dirty="0"/>
              <a:t>FY2022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b="1" dirty="0"/>
              <a:t>Record</a:t>
            </a:r>
            <a:r>
              <a:rPr lang="en-US" sz="3500" dirty="0"/>
              <a:t> sales of $1.677 billion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500" b="1" dirty="0"/>
              <a:t>Record</a:t>
            </a:r>
            <a:r>
              <a:rPr lang="en-US" sz="3500" dirty="0"/>
              <a:t> transfers of $360.8 million</a:t>
            </a:r>
          </a:p>
          <a:p>
            <a:pPr marL="0" indent="0">
              <a:buNone/>
            </a:pPr>
            <a:endParaRPr lang="en-US" sz="25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91B07-DC6E-BB74-8CA1-DA57FB6C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20" y="1487089"/>
            <a:ext cx="8077200" cy="2914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A36B7E-D05F-BCDA-4C0E-1B5F21FC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5" y="643469"/>
            <a:ext cx="10905067" cy="55710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1E01D-F276-0D6A-2862-BBE23A4CEDF7}"/>
              </a:ext>
            </a:extLst>
          </p:cNvPr>
          <p:cNvSpPr txBox="1"/>
          <p:nvPr/>
        </p:nvSpPr>
        <p:spPr>
          <a:xfrm>
            <a:off x="3991625" y="1225783"/>
            <a:ext cx="420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Kentucky Lottery Corporation</a:t>
            </a:r>
          </a:p>
          <a:p>
            <a:pPr algn="ctr"/>
            <a:r>
              <a:rPr lang="en-US" b="1" dirty="0"/>
              <a:t>Where the Money Goes – FY2022</a:t>
            </a:r>
          </a:p>
          <a:p>
            <a:pPr algn="ctr"/>
            <a:r>
              <a:rPr lang="en-US" b="1" dirty="0"/>
              <a:t>Sales $1,676,502,000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61779-782E-EB11-46E5-FF50C1CC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805" y="2312522"/>
            <a:ext cx="6520384" cy="36085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093A8-85AF-7B9E-2C99-A59FB955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Lottery Business Update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371888" cy="4901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u="sng" dirty="0"/>
              <a:t>FY2023 Q1 Results</a:t>
            </a:r>
          </a:p>
          <a:p>
            <a:r>
              <a:rPr lang="en-US" sz="3500" dirty="0"/>
              <a:t>Total sales of $425.2 million</a:t>
            </a:r>
          </a:p>
          <a:p>
            <a:r>
              <a:rPr lang="en-US" sz="3500" dirty="0"/>
              <a:t>Total net income of $91.2 million</a:t>
            </a:r>
          </a:p>
          <a:p>
            <a:pPr marL="0" indent="0">
              <a:buNone/>
            </a:pPr>
            <a:r>
              <a:rPr lang="en-US" sz="2500" i="1" dirty="0"/>
              <a:t>	(ahead of budget)</a:t>
            </a:r>
          </a:p>
          <a:p>
            <a:pPr marL="0" indent="0">
              <a:buNone/>
            </a:pPr>
            <a:endParaRPr lang="en-US" sz="43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2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EF2B1-9329-1A22-123E-93DAA56A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Lottery Funds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371888" cy="4901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Since 1989, the Kentucky Lottery has turned over $6.4 billion to the Commonwealth.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 that, since 1999, KLC has provided more than $4.4 billion for college scholarships, grants and education programs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The specific allocations are set by legislation, KRS 154A.130 and biennial state budget (HB 1 for FY23-FY24).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2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00133-896A-DC26-A869-D88D492C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690894"/>
          </a:xfrm>
        </p:spPr>
        <p:txBody>
          <a:bodyPr>
            <a:normAutofit/>
          </a:bodyPr>
          <a:lstStyle/>
          <a:p>
            <a:r>
              <a:rPr lang="en-US" sz="5000" b="1" dirty="0"/>
              <a:t>Lottery Funded Scholarships and Grant Programs Administered by KHEAA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01267"/>
          </a:xfrm>
        </p:spPr>
        <p:txBody>
          <a:bodyPr>
            <a:normAutofit lnSpcReduction="10000"/>
          </a:bodyPr>
          <a:lstStyle/>
          <a:p>
            <a:endParaRPr lang="en-US" sz="3500" dirty="0"/>
          </a:p>
          <a:p>
            <a:r>
              <a:rPr lang="en-US" sz="3500" dirty="0"/>
              <a:t>Kentucky Educational Excellence Program (KEES)</a:t>
            </a:r>
          </a:p>
          <a:p>
            <a:r>
              <a:rPr lang="en-US" sz="3500" dirty="0"/>
              <a:t>College Access Program (CAP)</a:t>
            </a:r>
          </a:p>
          <a:p>
            <a:r>
              <a:rPr lang="en-US" sz="3500" dirty="0"/>
              <a:t>KY Tuition Grants (KTG)</a:t>
            </a:r>
          </a:p>
          <a:p>
            <a:r>
              <a:rPr lang="en-US" sz="3500" dirty="0"/>
              <a:t>Work-Ready Kentucky Scholarship</a:t>
            </a:r>
          </a:p>
          <a:p>
            <a:r>
              <a:rPr lang="en-US" sz="3500" dirty="0"/>
              <a:t>Dual Credit Scholarship</a:t>
            </a:r>
          </a:p>
          <a:p>
            <a:r>
              <a:rPr lang="en-US" sz="3500" dirty="0"/>
              <a:t>National Guard Tuition Award</a:t>
            </a:r>
          </a:p>
          <a:p>
            <a:r>
              <a:rPr lang="en-US" sz="3500" dirty="0"/>
              <a:t>Teacher Scholarship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06F9D-CD05-FCEC-37C7-608275FE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50267"/>
            <a:ext cx="7874000" cy="12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all" spc="0" normalizeH="0" baseline="0" noProof="0" dirty="0">
                <a:ln w="0" cap="flat" cmpd="sng" algn="ctr">
                  <a:solidFill>
                    <a:prstClr val="white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Presentation Title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green div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D32577A-1D53-47E9-879E-E494D383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Lottery Funded Scholarships and Grant Programs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E0EE4D9-1246-64F8-1330-99FAC43D9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361118" cy="4901267"/>
          </a:xfrm>
        </p:spPr>
        <p:txBody>
          <a:bodyPr>
            <a:normAutofit fontScale="92500"/>
          </a:bodyPr>
          <a:lstStyle/>
          <a:p>
            <a:endParaRPr lang="en-US" sz="3500" dirty="0"/>
          </a:p>
          <a:p>
            <a:r>
              <a:rPr lang="en-US" sz="3500" dirty="0"/>
              <a:t>More than $4.4 billion in proceeds have provided over 2.43 million scholarships and grants since 1999.</a:t>
            </a:r>
          </a:p>
          <a:p>
            <a:r>
              <a:rPr lang="en-US" sz="3500" dirty="0"/>
              <a:t>98 cents of every $1 in student financial aid awarded by the Commonwealth comes straight from the sales of KY Lottery tickets.</a:t>
            </a:r>
          </a:p>
          <a:p>
            <a:r>
              <a:rPr lang="en-US" sz="3500" dirty="0"/>
              <a:t>820,000 Kentucky students have received a grant or scholarship paid for by Kentucky Lottery proceeds.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67DD6-890F-3786-6F2D-1901CBAB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66A2-E8E2-D84E-B41F-0AD3DCBF17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3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44E3480C4AC4F891EDA5E01395732" ma:contentTypeVersion="22" ma:contentTypeDescription="Create a new document." ma:contentTypeScope="" ma:versionID="08633929a0b55cbdde28d0d546d387a1">
  <xsd:schema xmlns:xsd="http://www.w3.org/2001/XMLSchema" xmlns:xs="http://www.w3.org/2001/XMLSchema" xmlns:p="http://schemas.microsoft.com/office/2006/metadata/properties" xmlns:ns3="b661d5a8-fc9c-4dda-b713-68306a5593ac" xmlns:ns4="4e9497e1-88a4-489b-a487-f9275e9da2d9" targetNamespace="http://schemas.microsoft.com/office/2006/metadata/properties" ma:root="true" ma:fieldsID="cdd614ae86a120c3f9285153b641dc04" ns3:_="" ns4:_="">
    <xsd:import namespace="b661d5a8-fc9c-4dda-b713-68306a5593ac"/>
    <xsd:import namespace="4e9497e1-88a4-489b-a487-f9275e9da2d9"/>
    <xsd:element name="properties">
      <xsd:complexType>
        <xsd:sequence>
          <xsd:element name="documentManagement">
            <xsd:complexType>
              <xsd:all>
                <xsd:element ref="ns3:description0" minOccurs="0"/>
                <xsd:element ref="ns3:keyWords_1" minOccurs="0"/>
                <xsd:element ref="ns3:summary" minOccurs="0"/>
                <xsd:element ref="ns3:handle" minOccurs="0"/>
                <xsd:element ref="ns3:expirationDate" minOccurs="0"/>
                <xsd:element ref="ns3:abstrac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TaxKeywordTaxHTField" minOccurs="0"/>
                <xsd:element ref="ns4:TaxCatchAll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1d5a8-fc9c-4dda-b713-68306a5593ac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description="" ma:format="" ma:internalName="description0" ma:readOnly="false">
      <xsd:simpleType>
        <xsd:restriction base="dms:Note">
          <xsd:maxLength value="255"/>
        </xsd:restriction>
      </xsd:simpleType>
    </xsd:element>
    <xsd:element name="keyWords_1" ma:index="10" nillable="true" ma:displayName="Keywords" ma:description="" ma:format="" ma:internalName="keyWords_1" ma:readOnly="false">
      <xsd:simpleType>
        <xsd:restriction base="dms:Text"/>
      </xsd:simpleType>
    </xsd:element>
    <xsd:element name="summary" ma:index="11" nillable="true" ma:displayName="Summary" ma:description="" ma:format="" ma:internalName="summary" ma:readOnly="false">
      <xsd:simpleType>
        <xsd:restriction base="dms:Text"/>
      </xsd:simpleType>
    </xsd:element>
    <xsd:element name="handle" ma:index="12" nillable="true" ma:displayName="Handle" ma:description="" ma:format="" ma:internalName="handle" ma:readOnly="false">
      <xsd:simpleType>
        <xsd:restriction base="dms:Text"/>
      </xsd:simpleType>
    </xsd:element>
    <xsd:element name="expirationDate" ma:index="13" nillable="true" ma:displayName="Expiration Date" ma:description="" ma:format="DateTime" ma:internalName="expirationDate" ma:readOnly="false">
      <xsd:simpleType>
        <xsd:restriction base="dms:DateTime"/>
      </xsd:simpleType>
    </xsd:element>
    <xsd:element name="abstract" ma:index="14" nillable="true" ma:displayName="Abstract" ma:description="" ma:format="" ma:internalName="abstract" ma:readOnly="false">
      <xsd:simpleType>
        <xsd:restriction base="dms:Note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17443f53-6293-48e0-b98f-f81282a68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497e1-88a4-489b-a487-f9275e9da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17443f53-6293-48e0-b98f-f81282a6854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a59e4823-dc33-4743-a760-807453260ffb}" ma:internalName="TaxCatchAll" ma:showField="CatchAllData" ma:web="4e9497e1-88a4-489b-a487-f9275e9da2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bstract xmlns="b661d5a8-fc9c-4dda-b713-68306a5593ac" xsi:nil="true"/>
    <description0 xmlns="b661d5a8-fc9c-4dda-b713-68306a5593ac" xsi:nil="true"/>
    <TaxCatchAll xmlns="4e9497e1-88a4-489b-a487-f9275e9da2d9" xsi:nil="true"/>
    <summary xmlns="b661d5a8-fc9c-4dda-b713-68306a5593ac" xsi:nil="true"/>
    <TaxKeywordTaxHTField xmlns="4e9497e1-88a4-489b-a487-f9275e9da2d9">
      <Terms xmlns="http://schemas.microsoft.com/office/infopath/2007/PartnerControls"/>
    </TaxKeywordTaxHTField>
    <lcf76f155ced4ddcb4097134ff3c332f xmlns="b661d5a8-fc9c-4dda-b713-68306a5593ac">
      <Terms xmlns="http://schemas.microsoft.com/office/infopath/2007/PartnerControls"/>
    </lcf76f155ced4ddcb4097134ff3c332f>
    <expirationDate xmlns="b661d5a8-fc9c-4dda-b713-68306a5593ac" xsi:nil="true"/>
    <keyWords_1 xmlns="b661d5a8-fc9c-4dda-b713-68306a5593ac" xsi:nil="true"/>
    <handle xmlns="b661d5a8-fc9c-4dda-b713-68306a5593ac" xsi:nil="true"/>
  </documentManagement>
</p:properties>
</file>

<file path=customXml/itemProps1.xml><?xml version="1.0" encoding="utf-8"?>
<ds:datastoreItem xmlns:ds="http://schemas.openxmlformats.org/officeDocument/2006/customXml" ds:itemID="{D2320101-1BEA-4CFE-9F10-94728B455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1d5a8-fc9c-4dda-b713-68306a5593ac"/>
    <ds:schemaRef ds:uri="4e9497e1-88a4-489b-a487-f9275e9da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81ACB-A671-42EB-9C31-5179C23C9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FAC77-5FED-4139-B448-5F6E939E4547}">
  <ds:schemaRefs>
    <ds:schemaRef ds:uri="4e9497e1-88a4-489b-a487-f9275e9da2d9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661d5a8-fc9c-4dda-b713-68306a5593ac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273</Words>
  <Application>Microsoft Office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Trebuchet MS</vt:lpstr>
      <vt:lpstr>Office Theme</vt:lpstr>
      <vt:lpstr>1_Office Theme</vt:lpstr>
      <vt:lpstr>PowerPoint Presentation</vt:lpstr>
      <vt:lpstr>Lottery Business Update</vt:lpstr>
      <vt:lpstr>Lottery Business Update</vt:lpstr>
      <vt:lpstr>PowerPoint Presentation</vt:lpstr>
      <vt:lpstr>Lottery Business Update</vt:lpstr>
      <vt:lpstr>Use of Lottery Funds</vt:lpstr>
      <vt:lpstr>Lottery Funded Scholarships and Grant Programs Administered by KHEAA</vt:lpstr>
      <vt:lpstr>Lottery Funded Scholarships and Grant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Garrison</dc:creator>
  <cp:lastModifiedBy>Chris Stilts</cp:lastModifiedBy>
  <cp:revision>4</cp:revision>
  <cp:lastPrinted>2022-10-25T13:20:24Z</cp:lastPrinted>
  <dcterms:created xsi:type="dcterms:W3CDTF">2022-10-07T21:37:45Z</dcterms:created>
  <dcterms:modified xsi:type="dcterms:W3CDTF">2022-10-25T13:31:49Z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0x01010031144E3480C4AC4F891EDA5E01395732</vt:lpwstr>
  </property>
  <property fmtid="{D5CDD505-2E9C-101B-9397-08002B2CF9AE}" pid="3" name="TaxKeyword">
    <vt:lpwstr/>
  </property>
</Properties>
</file>