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7" r:id="rId6"/>
    <p:sldId id="11017" r:id="rId7"/>
    <p:sldId id="11021" r:id="rId8"/>
    <p:sldId id="11024" r:id="rId9"/>
    <p:sldId id="263" r:id="rId10"/>
    <p:sldId id="1102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E7385-C13F-4D48-B572-67C021A34989}" v="1" dt="2022-10-25T10:44:10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9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439F727F-B405-4A5B-8198-78F2F6C0208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60C6F168-9F21-4EB8-BB90-6CA58920D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A137-FA8A-8452-592A-B749401EA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7F287-0DDE-4408-D251-BBDF7BD08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E673-6C7F-CBEC-EF93-01E416C7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2E79-7DE5-4A9A-BCB4-1E0B1C113F2E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4793-38F9-653C-FFF7-A6E8790A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29C-029C-FCAE-EA68-E34B6C67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B4CD-20A2-F270-C47B-00D0A64F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ACC13-F12F-EB65-23E6-8B976858B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229B3-D3FB-D2DA-0EAD-44163B5D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906-80F2-473E-BE89-DDAE68343AC7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FB49-7F66-85F2-7774-D11D1335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562B-951A-600B-31DB-3570A100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E0F14-8A5D-7AFF-8EB4-21F2B42A1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BE01D-40EE-98EB-34BB-DB4F9A267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EB5CC-3FE4-3D59-C7B4-E3C47343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FE86-C2B4-4000-9982-3B2AFAD2962D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18C02-B172-A237-9244-948BDB4B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A977-D1DD-4726-38E3-2D5C0487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19B-4DFA-4091-BBD7-722A98F5094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1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B1D5-CA3E-4986-B145-375626AFCBE6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5CAC-897C-445C-8DCB-C8F93263057B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1B0A-BFD1-4958-953D-BD6368D3263B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1A1C-0195-4FB7-970F-8D4D7CE48708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C4EA-2800-4D3A-830B-1C39CD5B97B4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2020-1CF0-4746-9DA2-0D28CEB161C9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8DD4-2F94-4818-8056-2C536547992B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5752-D4E7-21B1-0E47-8FDEC2FB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9CD4-8993-755D-B7AA-85A8EBDB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941D5-3BAD-472B-42A0-029F189C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339E-433C-4860-BEF8-234BDFA7CADA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1304-9C76-B50D-4C06-48BBC050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6DA4-FD73-408F-AF3F-05C429A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7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CABC-FB60-45D8-9701-716E9DC8C887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C7CB-8D51-4230-8E00-CB247AED86F4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6E1-D3A2-4E56-8DD1-62AA32232940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4CF9-1881-BC5E-3877-7099633A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4BEA1-DE54-135A-FBB3-8D733005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229BE-674A-BC88-F121-CDE0441F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D2D-319B-425D-A701-B1D858642D60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3F85-2D50-D978-33B3-DF16148C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A8970-A2C3-F9C2-EB4F-D0E97F4F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5537-BED4-86B1-3745-F1EAE967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1F72-BFD4-36AA-DB4C-B9B858DD0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40845-9A8F-6A18-2482-E1E6FAE0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CFC60-97B0-EF06-0ADD-E55219F3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9BF3-C9B4-47FD-A97F-5B7E5B755B2F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570B8-E19A-3C67-440E-72BAB8F7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AB958-2ECC-AC7C-481B-D9AAEB63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0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9467-F110-E2BB-F04A-38DABB1C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0545-F0E5-6437-EDA5-DC43F6D1E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0C769-DA40-2040-63D0-98FB9EBD5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3E2D0-308B-A483-47FA-B0B4B4D8D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97CF9-CA3C-814D-40FF-FCD6446A6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7B893-821E-AA84-B435-D9BBFAED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95C8-3305-4AF1-BE4F-04333BDC0632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C9741-A765-DB75-76EC-916FFEBC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6EC31-DF26-2CF8-E67F-A3603E42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73D6-9DD5-5A1C-7A69-D369C5C2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390F0-C3BE-6570-567E-793FC968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54F8-5A7B-44C7-B2F8-76582794C8D6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3065C-B738-FFA2-2A5E-DA1446A6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C2B20-54ED-958A-07C9-CEE03A7F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FF19A-5573-BA4A-6046-764E64D3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E385-4D83-4B70-88D2-A82DA4CF63C5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5B075-F926-C39B-62A6-7E4859FB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24134-DE03-991D-3151-A48FB16B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ECDC-DC09-8C93-F9F5-B5D0FAF8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EBE8-D85C-3FCE-C5E8-8389E1777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D97C0-186F-5BE9-C11C-7FB1BE42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6B1DA-E396-87E7-1178-E0BF647C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C44E-81F4-4B4F-BAFE-6F9788F2EFC1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90E9-41E0-9FB7-3289-36370586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508CA-4AC7-8C38-9982-633BC1F4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DC98-DAF2-6E78-1803-49C90F0E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21883-057B-751F-A691-326075239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91333-7CE8-749B-C222-5F5A3F80E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2E0C8-9DBB-5DFD-F33B-2028E4F7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7B48-AD23-4D99-8334-C11AFDC74D1F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98289-6034-0BE6-A08F-572482DE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9D159-97E6-483B-C9D4-57A133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BCA5A-635C-52A5-6430-4C3B767E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39AC3-7A9E-C6A7-6ABB-1559F965A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DD879-24E0-0BE1-352D-9A609A853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9855-D855-4410-B417-ADB43EB3FAFE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25C2-BFC3-EAD6-898A-1601C2EE7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F012C-1312-6EB1-04F8-EFF5286E6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56BA-E237-4474-8643-30C8A7F7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1064-5D6C-417D-80CE-ED61A3752112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>
            <a:extLst>
              <a:ext uri="{FF2B5EF4-FFF2-40B4-BE49-F238E27FC236}">
                <a16:creationId xmlns:a16="http://schemas.microsoft.com/office/drawing/2014/main" id="{4404D442-7E8E-8AF6-6329-CBF74A5E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351DC-2DA4-BB2F-EC9C-4DA8ED693562}"/>
              </a:ext>
            </a:extLst>
          </p:cNvPr>
          <p:cNvSpPr txBox="1"/>
          <p:nvPr/>
        </p:nvSpPr>
        <p:spPr>
          <a:xfrm>
            <a:off x="745067" y="2810228"/>
            <a:ext cx="787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Interim Joint Committee on Licensing, Occupations,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Administrative Regulations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Mary R. Harville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President and CEO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October 27,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F399-F390-0CF3-CE68-3A4DD912C4C9}"/>
              </a:ext>
            </a:extLst>
          </p:cNvPr>
          <p:cNvSpPr txBox="1"/>
          <p:nvPr/>
        </p:nvSpPr>
        <p:spPr>
          <a:xfrm>
            <a:off x="745067" y="1928707"/>
            <a:ext cx="7874000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>
                <a:ln w="0" cap="flat" cmpd="sng" algn="ctr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Kentucky Lottery Corporation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cap="all" dirty="0">
                <a:ln w="0" cap="flat" cmpd="sng" algn="ctr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Century Gothic"/>
                <a:cs typeface="Century Gothic"/>
              </a:rPr>
              <a:t>Digital drawing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>
                <a:ln w="0" cap="flat" cmpd="sng" algn="ctr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02917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A digital drawing system (DDS) utilizing an RNG is certified by a third party.</a:t>
            </a:r>
          </a:p>
          <a:p>
            <a:r>
              <a:rPr lang="en-US" dirty="0"/>
              <a:t>A random number generator (RNG) generates a number by a process whose outcome is inherently unpredictable, and which cannot be reliably repeated.</a:t>
            </a:r>
          </a:p>
          <a:p>
            <a:r>
              <a:rPr lang="en-US" dirty="0"/>
              <a:t>44 of 46 lotteries in the U.S. responded to a survey and 43 use an RNG for drawings.</a:t>
            </a:r>
          </a:p>
          <a:p>
            <a:r>
              <a:rPr lang="en-US" dirty="0"/>
              <a:t>RNGs are regularly used in lottery operations in addition to drawings, when players select “quick picks” to choose numbers when wagering.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B1C1BB4C-3D43-FCDD-F966-02B364672A41}"/>
              </a:ext>
            </a:extLst>
          </p:cNvPr>
          <p:cNvSpPr txBox="1">
            <a:spLocks/>
          </p:cNvSpPr>
          <p:nvPr/>
        </p:nvSpPr>
        <p:spPr>
          <a:xfrm>
            <a:off x="762000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Digital Drawing System utilizing RNG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1EC48-8A60-255E-363D-AC06A2A5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Digital Drawing System utilizing RNG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02917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Kentucky Lottery has been using an RNG for drawings for 18 years.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Before April 2020, only three Kentucky draw games were drawn using balls and machines</a:t>
            </a:r>
          </a:p>
          <a:p>
            <a:r>
              <a:rPr lang="en-US" dirty="0"/>
              <a:t>Multi-state games, Powerball and Mega Millions, continue to be drawn using balls and machines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F7602-09E4-0E8C-3835-A2444771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9665E-E589-48D3-3C3D-351B7340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31800"/>
            <a:ext cx="12134850" cy="59944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C363EB-5B4F-7EC1-F020-095773171874}"/>
              </a:ext>
            </a:extLst>
          </p:cNvPr>
          <p:cNvSpPr/>
          <p:nvPr/>
        </p:nvSpPr>
        <p:spPr>
          <a:xfrm>
            <a:off x="2827091" y="1694576"/>
            <a:ext cx="8716160" cy="148485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EDC27-7315-F81A-5D04-A2C314E8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Integrity Maintained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6DEB4B-2D75-5EB5-6103-53C1A7F98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Balls &amp; Machines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35824E-55C4-C579-EEDF-94E86DACEA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Balls and machines located in locked room with alarm system</a:t>
            </a:r>
          </a:p>
          <a:p>
            <a:r>
              <a:rPr lang="en-US" dirty="0"/>
              <a:t>One person cannot access the ball sets</a:t>
            </a:r>
          </a:p>
          <a:p>
            <a:r>
              <a:rPr lang="en-US" dirty="0"/>
              <a:t>Access to ball sets logged</a:t>
            </a:r>
          </a:p>
          <a:p>
            <a:r>
              <a:rPr lang="en-US" dirty="0"/>
              <a:t>Roll dice to determine which ball set to use</a:t>
            </a:r>
          </a:p>
          <a:p>
            <a:r>
              <a:rPr lang="en-US" dirty="0"/>
              <a:t>Pre and post draw tests performed</a:t>
            </a:r>
          </a:p>
          <a:p>
            <a:r>
              <a:rPr lang="en-US" dirty="0"/>
              <a:t>Ball sets certified and weighed</a:t>
            </a:r>
          </a:p>
          <a:p>
            <a:r>
              <a:rPr lang="en-US" dirty="0"/>
              <a:t>Draw process captured on video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98E583-2E68-3474-7E05-D8FC1D8D2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Drawing System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35473-2A8E-21E8-D6D1-84212D727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274209" cy="39512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Drawing systems located in locked room with alarm system</a:t>
            </a:r>
          </a:p>
          <a:p>
            <a:r>
              <a:rPr lang="en-US" dirty="0"/>
              <a:t>One person cannot access DDS</a:t>
            </a:r>
          </a:p>
          <a:p>
            <a:r>
              <a:rPr lang="en-US" dirty="0"/>
              <a:t>Access to the drawing system logged</a:t>
            </a:r>
          </a:p>
          <a:p>
            <a:r>
              <a:rPr lang="en-US" dirty="0"/>
              <a:t>Roll dice to determine which machine to use</a:t>
            </a:r>
          </a:p>
          <a:p>
            <a:r>
              <a:rPr lang="en-US" dirty="0"/>
              <a:t>Pre and post draw tests                 performed</a:t>
            </a:r>
          </a:p>
          <a:p>
            <a:r>
              <a:rPr lang="en-US" dirty="0"/>
              <a:t>DDS machines certified</a:t>
            </a:r>
          </a:p>
          <a:p>
            <a:r>
              <a:rPr lang="en-US" dirty="0"/>
              <a:t>Draw process captured                              on video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208CC-5FB9-01C8-4241-94D5FFCA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169"/>
            <a:ext cx="9029178" cy="5949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0" b="1" u="sng" dirty="0"/>
          </a:p>
          <a:p>
            <a:pPr marL="0" indent="0">
              <a:buNone/>
            </a:pPr>
            <a:r>
              <a:rPr lang="en-US" sz="5000" b="1" u="sng" dirty="0"/>
              <a:t>Communication to Players</a:t>
            </a:r>
            <a:endParaRPr lang="en-US" sz="5000" u="sng" dirty="0"/>
          </a:p>
          <a:p>
            <a:r>
              <a:rPr lang="en-US" dirty="0"/>
              <a:t>Email to 150,000 players</a:t>
            </a:r>
          </a:p>
          <a:p>
            <a:r>
              <a:rPr lang="en-US" dirty="0"/>
              <a:t>Press release issued</a:t>
            </a:r>
          </a:p>
          <a:p>
            <a:r>
              <a:rPr lang="en-US" dirty="0"/>
              <a:t>Notification on website</a:t>
            </a:r>
          </a:p>
          <a:p>
            <a:pPr marL="0" indent="0">
              <a:buNone/>
            </a:pPr>
            <a:endParaRPr lang="en-US" sz="5000" b="1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A0B7A-FCA7-3985-2C00-2001444C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44E3480C4AC4F891EDA5E01395732" ma:contentTypeVersion="22" ma:contentTypeDescription="Create a new document." ma:contentTypeScope="" ma:versionID="08633929a0b55cbdde28d0d546d387a1">
  <xsd:schema xmlns:xsd="http://www.w3.org/2001/XMLSchema" xmlns:xs="http://www.w3.org/2001/XMLSchema" xmlns:p="http://schemas.microsoft.com/office/2006/metadata/properties" xmlns:ns3="b661d5a8-fc9c-4dda-b713-68306a5593ac" xmlns:ns4="4e9497e1-88a4-489b-a487-f9275e9da2d9" targetNamespace="http://schemas.microsoft.com/office/2006/metadata/properties" ma:root="true" ma:fieldsID="cdd614ae86a120c3f9285153b641dc04" ns3:_="" ns4:_="">
    <xsd:import namespace="b661d5a8-fc9c-4dda-b713-68306a5593ac"/>
    <xsd:import namespace="4e9497e1-88a4-489b-a487-f9275e9da2d9"/>
    <xsd:element name="properties">
      <xsd:complexType>
        <xsd:sequence>
          <xsd:element name="documentManagement">
            <xsd:complexType>
              <xsd:all>
                <xsd:element ref="ns3:description0" minOccurs="0"/>
                <xsd:element ref="ns3:keyWords_1" minOccurs="0"/>
                <xsd:element ref="ns3:summary" minOccurs="0"/>
                <xsd:element ref="ns3:handle" minOccurs="0"/>
                <xsd:element ref="ns3:expirationDate" minOccurs="0"/>
                <xsd:element ref="ns3:abstract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TaxKeywordTaxHTField" minOccurs="0"/>
                <xsd:element ref="ns4:TaxCatchAll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1d5a8-fc9c-4dda-b713-68306a5593ac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description="" ma:format="" ma:internalName="description0" ma:readOnly="false">
      <xsd:simpleType>
        <xsd:restriction base="dms:Note">
          <xsd:maxLength value="255"/>
        </xsd:restriction>
      </xsd:simpleType>
    </xsd:element>
    <xsd:element name="keyWords_1" ma:index="10" nillable="true" ma:displayName="Keywords" ma:description="" ma:format="" ma:internalName="keyWords_1" ma:readOnly="false">
      <xsd:simpleType>
        <xsd:restriction base="dms:Text"/>
      </xsd:simpleType>
    </xsd:element>
    <xsd:element name="summary" ma:index="11" nillable="true" ma:displayName="Summary" ma:description="" ma:format="" ma:internalName="summary" ma:readOnly="false">
      <xsd:simpleType>
        <xsd:restriction base="dms:Text"/>
      </xsd:simpleType>
    </xsd:element>
    <xsd:element name="handle" ma:index="12" nillable="true" ma:displayName="Handle" ma:description="" ma:format="" ma:internalName="handle" ma:readOnly="false">
      <xsd:simpleType>
        <xsd:restriction base="dms:Text"/>
      </xsd:simpleType>
    </xsd:element>
    <xsd:element name="expirationDate" ma:index="13" nillable="true" ma:displayName="Expiration Date" ma:description="" ma:format="DateTime" ma:internalName="expirationDate" ma:readOnly="false">
      <xsd:simpleType>
        <xsd:restriction base="dms:DateTime"/>
      </xsd:simpleType>
    </xsd:element>
    <xsd:element name="abstract" ma:index="14" nillable="true" ma:displayName="Abstract" ma:description="" ma:format="" ma:internalName="abstract" ma:readOnly="false">
      <xsd:simpleType>
        <xsd:restriction base="dms:Note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7443f53-6293-48e0-b98f-f81282a68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497e1-88a4-489b-a487-f9275e9da2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17443f53-6293-48e0-b98f-f81282a6854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a59e4823-dc33-4743-a760-807453260ffb}" ma:internalName="TaxCatchAll" ma:showField="CatchAllData" ma:web="4e9497e1-88a4-489b-a487-f9275e9da2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stract xmlns="b661d5a8-fc9c-4dda-b713-68306a5593ac" xsi:nil="true"/>
    <description0 xmlns="b661d5a8-fc9c-4dda-b713-68306a5593ac" xsi:nil="true"/>
    <TaxCatchAll xmlns="4e9497e1-88a4-489b-a487-f9275e9da2d9" xsi:nil="true"/>
    <summary xmlns="b661d5a8-fc9c-4dda-b713-68306a5593ac" xsi:nil="true"/>
    <TaxKeywordTaxHTField xmlns="4e9497e1-88a4-489b-a487-f9275e9da2d9">
      <Terms xmlns="http://schemas.microsoft.com/office/infopath/2007/PartnerControls"/>
    </TaxKeywordTaxHTField>
    <lcf76f155ced4ddcb4097134ff3c332f xmlns="b661d5a8-fc9c-4dda-b713-68306a5593ac">
      <Terms xmlns="http://schemas.microsoft.com/office/infopath/2007/PartnerControls"/>
    </lcf76f155ced4ddcb4097134ff3c332f>
    <expirationDate xmlns="b661d5a8-fc9c-4dda-b713-68306a5593ac" xsi:nil="true"/>
    <keyWords_1 xmlns="b661d5a8-fc9c-4dda-b713-68306a5593ac" xsi:nil="true"/>
    <handle xmlns="b661d5a8-fc9c-4dda-b713-68306a5593ac" xsi:nil="true"/>
  </documentManagement>
</p:properties>
</file>

<file path=customXml/itemProps1.xml><?xml version="1.0" encoding="utf-8"?>
<ds:datastoreItem xmlns:ds="http://schemas.openxmlformats.org/officeDocument/2006/customXml" ds:itemID="{4285D3DB-B06C-4EE3-9D1F-B52EFF84D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1d5a8-fc9c-4dda-b713-68306a5593ac"/>
    <ds:schemaRef ds:uri="4e9497e1-88a4-489b-a487-f9275e9da2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52A6DA-7C6C-431D-9682-F06D0B966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FE839-7470-48CA-9F64-1A9145765A4D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4e9497e1-88a4-489b-a487-f9275e9da2d9"/>
    <ds:schemaRef ds:uri="http://purl.org/dc/dcmitype/"/>
    <ds:schemaRef ds:uri="http://schemas.microsoft.com/office/2006/documentManagement/types"/>
    <ds:schemaRef ds:uri="b661d5a8-fc9c-4dda-b713-68306a5593a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297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Trebuchet MS</vt:lpstr>
      <vt:lpstr>Office Theme</vt:lpstr>
      <vt:lpstr>1_Office Theme</vt:lpstr>
      <vt:lpstr>PowerPoint Presentation</vt:lpstr>
      <vt:lpstr>PowerPoint Presentation</vt:lpstr>
      <vt:lpstr>Digital Drawing System utilizing RNG</vt:lpstr>
      <vt:lpstr>PowerPoint Presentation</vt:lpstr>
      <vt:lpstr>Integrity Maintained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Garrison</dc:creator>
  <cp:lastModifiedBy>Chris Stilts</cp:lastModifiedBy>
  <cp:revision>2</cp:revision>
  <cp:lastPrinted>2022-10-25T13:21:11Z</cp:lastPrinted>
  <dcterms:created xsi:type="dcterms:W3CDTF">2022-10-22T14:33:34Z</dcterms:created>
  <dcterms:modified xsi:type="dcterms:W3CDTF">2022-10-25T13:32:14Z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0x01010031144E3480C4AC4F891EDA5E01395732</vt:lpwstr>
  </property>
  <property fmtid="{D5CDD505-2E9C-101B-9397-08002B2CF9AE}" pid="3" name="TaxKeyword">
    <vt:lpwstr/>
  </property>
</Properties>
</file>