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4" r:id="rId2"/>
    <p:sldId id="286" r:id="rId3"/>
    <p:sldId id="259" r:id="rId4"/>
    <p:sldId id="260" r:id="rId5"/>
    <p:sldId id="261" r:id="rId6"/>
    <p:sldId id="285" r:id="rId7"/>
    <p:sldId id="287" r:id="rId8"/>
    <p:sldId id="263" r:id="rId9"/>
    <p:sldId id="282" r:id="rId10"/>
    <p:sldId id="265" r:id="rId11"/>
    <p:sldId id="266" r:id="rId12"/>
    <p:sldId id="283" r:id="rId13"/>
    <p:sldId id="270" r:id="rId14"/>
    <p:sldId id="272" r:id="rId15"/>
    <p:sldId id="273" r:id="rId16"/>
    <p:sldId id="27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1B9AB49-42D3-C0C4-FC1E-4A39277A0CB3}" name="Carl Sims" initials="CS" userId="S::csims@csg.org::caf7ae00-1102-4907-a5d4-483d45cb63c3" providerId="AD"/>
  <p188:author id="{7346CEDB-3055-B6B6-F576-B896521C1B7D}" name="Grant Minix" initials="GM" userId="S::gminix@csg.org::2c76c244-2d42-4029-9671-3ec3b0cfa99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4579" autoAdjust="0"/>
  </p:normalViewPr>
  <p:slideViewPr>
    <p:cSldViewPr snapToGrid="0">
      <p:cViewPr varScale="1">
        <p:scale>
          <a:sx n="92" d="100"/>
          <a:sy n="92" d="100"/>
        </p:scale>
        <p:origin x="123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 Sims" userId="caf7ae00-1102-4907-a5d4-483d45cb63c3" providerId="ADAL" clId="{A36AE316-B2EC-4E34-A8B0-1FBA093508F8}"/>
    <pc:docChg chg="modSld">
      <pc:chgData name="Carl Sims" userId="caf7ae00-1102-4907-a5d4-483d45cb63c3" providerId="ADAL" clId="{A36AE316-B2EC-4E34-A8B0-1FBA093508F8}" dt="2022-11-16T13:30:43.137" v="26" actId="20577"/>
      <pc:docMkLst>
        <pc:docMk/>
      </pc:docMkLst>
      <pc:sldChg chg="modSp mod modNotesTx">
        <pc:chgData name="Carl Sims" userId="caf7ae00-1102-4907-a5d4-483d45cb63c3" providerId="ADAL" clId="{A36AE316-B2EC-4E34-A8B0-1FBA093508F8}" dt="2022-11-16T13:30:04.675" v="10" actId="20577"/>
        <pc:sldMkLst>
          <pc:docMk/>
          <pc:sldMk cId="2915213140" sldId="259"/>
        </pc:sldMkLst>
        <pc:spChg chg="mod">
          <ac:chgData name="Carl Sims" userId="caf7ae00-1102-4907-a5d4-483d45cb63c3" providerId="ADAL" clId="{A36AE316-B2EC-4E34-A8B0-1FBA093508F8}" dt="2022-11-16T13:19:59.258" v="0" actId="1076"/>
          <ac:spMkLst>
            <pc:docMk/>
            <pc:sldMk cId="2915213140" sldId="259"/>
            <ac:spMk id="3" creationId="{4365597C-7DAB-467C-87F9-364F759772FB}"/>
          </ac:spMkLst>
        </pc:spChg>
      </pc:sldChg>
      <pc:sldChg chg="modNotesTx">
        <pc:chgData name="Carl Sims" userId="caf7ae00-1102-4907-a5d4-483d45cb63c3" providerId="ADAL" clId="{A36AE316-B2EC-4E34-A8B0-1FBA093508F8}" dt="2022-11-16T13:30:07.455" v="11" actId="20577"/>
        <pc:sldMkLst>
          <pc:docMk/>
          <pc:sldMk cId="2477391320" sldId="260"/>
        </pc:sldMkLst>
      </pc:sldChg>
      <pc:sldChg chg="modNotesTx">
        <pc:chgData name="Carl Sims" userId="caf7ae00-1102-4907-a5d4-483d45cb63c3" providerId="ADAL" clId="{A36AE316-B2EC-4E34-A8B0-1FBA093508F8}" dt="2022-11-16T13:30:09.656" v="12" actId="20577"/>
        <pc:sldMkLst>
          <pc:docMk/>
          <pc:sldMk cId="3669023764" sldId="261"/>
        </pc:sldMkLst>
      </pc:sldChg>
      <pc:sldChg chg="modSp mod modNotesTx">
        <pc:chgData name="Carl Sims" userId="caf7ae00-1102-4907-a5d4-483d45cb63c3" providerId="ADAL" clId="{A36AE316-B2EC-4E34-A8B0-1FBA093508F8}" dt="2022-11-16T13:30:15.988" v="15" actId="20577"/>
        <pc:sldMkLst>
          <pc:docMk/>
          <pc:sldMk cId="102581480" sldId="263"/>
        </pc:sldMkLst>
        <pc:spChg chg="mod">
          <ac:chgData name="Carl Sims" userId="caf7ae00-1102-4907-a5d4-483d45cb63c3" providerId="ADAL" clId="{A36AE316-B2EC-4E34-A8B0-1FBA093508F8}" dt="2022-11-16T13:22:02.202" v="8" actId="20577"/>
          <ac:spMkLst>
            <pc:docMk/>
            <pc:sldMk cId="102581480" sldId="263"/>
            <ac:spMk id="3" creationId="{B7792243-2682-4545-9E61-5D22861195F4}"/>
          </ac:spMkLst>
        </pc:spChg>
      </pc:sldChg>
      <pc:sldChg chg="modNotesTx">
        <pc:chgData name="Carl Sims" userId="caf7ae00-1102-4907-a5d4-483d45cb63c3" providerId="ADAL" clId="{A36AE316-B2EC-4E34-A8B0-1FBA093508F8}" dt="2022-11-16T13:30:31.378" v="21" actId="20577"/>
        <pc:sldMkLst>
          <pc:docMk/>
          <pc:sldMk cId="2183642547" sldId="270"/>
        </pc:sldMkLst>
      </pc:sldChg>
      <pc:sldChg chg="modNotesTx">
        <pc:chgData name="Carl Sims" userId="caf7ae00-1102-4907-a5d4-483d45cb63c3" providerId="ADAL" clId="{A36AE316-B2EC-4E34-A8B0-1FBA093508F8}" dt="2022-11-16T13:30:33.825" v="22" actId="20577"/>
        <pc:sldMkLst>
          <pc:docMk/>
          <pc:sldMk cId="3972419599" sldId="272"/>
        </pc:sldMkLst>
      </pc:sldChg>
      <pc:sldChg chg="modNotesTx">
        <pc:chgData name="Carl Sims" userId="caf7ae00-1102-4907-a5d4-483d45cb63c3" providerId="ADAL" clId="{A36AE316-B2EC-4E34-A8B0-1FBA093508F8}" dt="2022-11-16T13:30:43.137" v="26" actId="20577"/>
        <pc:sldMkLst>
          <pc:docMk/>
          <pc:sldMk cId="1550462367" sldId="273"/>
        </pc:sldMkLst>
      </pc:sldChg>
      <pc:sldChg chg="modNotesTx">
        <pc:chgData name="Carl Sims" userId="caf7ae00-1102-4907-a5d4-483d45cb63c3" providerId="ADAL" clId="{A36AE316-B2EC-4E34-A8B0-1FBA093508F8}" dt="2022-11-16T13:30:17.599" v="16" actId="20577"/>
        <pc:sldMkLst>
          <pc:docMk/>
          <pc:sldMk cId="4244356540" sldId="282"/>
        </pc:sldMkLst>
      </pc:sldChg>
      <pc:sldChg chg="modNotesTx">
        <pc:chgData name="Carl Sims" userId="caf7ae00-1102-4907-a5d4-483d45cb63c3" providerId="ADAL" clId="{A36AE316-B2EC-4E34-A8B0-1FBA093508F8}" dt="2022-11-16T13:30:27.168" v="20" actId="20577"/>
        <pc:sldMkLst>
          <pc:docMk/>
          <pc:sldMk cId="3299290754" sldId="283"/>
        </pc:sldMkLst>
      </pc:sldChg>
      <pc:sldChg chg="modNotesTx">
        <pc:chgData name="Carl Sims" userId="caf7ae00-1102-4907-a5d4-483d45cb63c3" providerId="ADAL" clId="{A36AE316-B2EC-4E34-A8B0-1FBA093508F8}" dt="2022-11-16T13:30:12.046" v="13" actId="20577"/>
        <pc:sldMkLst>
          <pc:docMk/>
          <pc:sldMk cId="2756626381" sldId="285"/>
        </pc:sldMkLst>
      </pc:sldChg>
      <pc:sldChg chg="modNotesTx">
        <pc:chgData name="Carl Sims" userId="caf7ae00-1102-4907-a5d4-483d45cb63c3" providerId="ADAL" clId="{A36AE316-B2EC-4E34-A8B0-1FBA093508F8}" dt="2022-11-16T13:30:00.814" v="9" actId="20577"/>
        <pc:sldMkLst>
          <pc:docMk/>
          <pc:sldMk cId="3054993788" sldId="286"/>
        </pc:sldMkLst>
      </pc:sldChg>
      <pc:sldChg chg="modNotesTx">
        <pc:chgData name="Carl Sims" userId="caf7ae00-1102-4907-a5d4-483d45cb63c3" providerId="ADAL" clId="{A36AE316-B2EC-4E34-A8B0-1FBA093508F8}" dt="2022-11-16T13:30:13.676" v="14" actId="20577"/>
        <pc:sldMkLst>
          <pc:docMk/>
          <pc:sldMk cId="2745697288" sldId="2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71ED-DF1A-413E-9909-DA5FB24D4B5A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4F26-8F1A-4BB3-967F-1F83A6034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435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546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332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96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>
              <a:solidFill>
                <a:schemeClr val="tx1"/>
              </a:solidFill>
            </a:endParaRP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61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565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1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70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372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4089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709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05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870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9B4F26-8F1A-4BB3-967F-1F83A60348C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53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3993-16D4-EE44-8FF8-F24508AD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F2E7-99C0-4947-99E6-A079EBA59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6424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556A7-760B-9248-B82F-9ECF2733E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9492" y="1727845"/>
            <a:ext cx="6704308" cy="2387600"/>
          </a:xfrm>
        </p:spPr>
        <p:txBody>
          <a:bodyPr anchor="b"/>
          <a:lstStyle>
            <a:lvl1pPr algn="l">
              <a:defRPr sz="6000" b="1" i="0" cap="all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DD9F72-BE23-6F40-878E-2DE6B123F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9491" y="4207520"/>
            <a:ext cx="6704307" cy="1655762"/>
          </a:xfrm>
        </p:spPr>
        <p:txBody>
          <a:bodyPr>
            <a:normAutofit/>
          </a:bodyPr>
          <a:lstStyle>
            <a:lvl1pPr marL="0" indent="0" algn="l">
              <a:buNone/>
              <a:defRPr sz="27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89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871DB-14E0-AF41-BFF3-E2A019C6B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B16A0E-D19C-D14A-8343-2DCAA3C80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62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61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5DA9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sims@csg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3401-F410-4BEE-9B97-EC3A7FD65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9764" y="2289995"/>
            <a:ext cx="7308046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Licensing reform for non-citizen immigrants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1283B-70F3-45F4-8208-396B4B6F4A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9764" y="5055685"/>
            <a:ext cx="6704307" cy="1655762"/>
          </a:xfrm>
        </p:spPr>
        <p:txBody>
          <a:bodyPr/>
          <a:lstStyle/>
          <a:p>
            <a:r>
              <a:rPr lang="en-US" dirty="0"/>
              <a:t>Carl Sims, Deputy Program Director</a:t>
            </a:r>
          </a:p>
          <a:p>
            <a:r>
              <a:rPr lang="en-US" dirty="0"/>
              <a:t>The Council of State Governments</a:t>
            </a:r>
          </a:p>
        </p:txBody>
      </p:sp>
    </p:spTree>
    <p:extLst>
      <p:ext uri="{BB962C8B-B14F-4D97-AF65-F5344CB8AC3E}">
        <p14:creationId xmlns:p14="http://schemas.microsoft.com/office/powerpoint/2010/main" val="3888786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4F98F-E9B8-4BC9-BBA1-B949D8A90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9492" y="2013595"/>
            <a:ext cx="7542508" cy="2387600"/>
          </a:xfrm>
        </p:spPr>
        <p:txBody>
          <a:bodyPr>
            <a:normAutofit/>
          </a:bodyPr>
          <a:lstStyle/>
          <a:p>
            <a:r>
              <a:rPr lang="en-US" dirty="0"/>
              <a:t>State Policy Strategies</a:t>
            </a:r>
          </a:p>
        </p:txBody>
      </p:sp>
    </p:spTree>
    <p:extLst>
      <p:ext uri="{BB962C8B-B14F-4D97-AF65-F5344CB8AC3E}">
        <p14:creationId xmlns:p14="http://schemas.microsoft.com/office/powerpoint/2010/main" val="1496934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CF3-9DC2-4EA0-B2C6-78588233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Policy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3EBB-65A2-40B4-BAB3-607293D9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Task Forces/Dedicated State Offices/Community Partnerships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Modifying Licensing Requirements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Addressing Skill Gaps and English Language Proficiency</a:t>
            </a:r>
          </a:p>
        </p:txBody>
      </p:sp>
    </p:spTree>
    <p:extLst>
      <p:ext uri="{BB962C8B-B14F-4D97-AF65-F5344CB8AC3E}">
        <p14:creationId xmlns:p14="http://schemas.microsoft.com/office/powerpoint/2010/main" val="3802181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CF3-9DC2-4EA0-B2C6-7858823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417080"/>
            <a:ext cx="11658600" cy="1325563"/>
          </a:xfrm>
        </p:spPr>
        <p:txBody>
          <a:bodyPr/>
          <a:lstStyle/>
          <a:p>
            <a:r>
              <a:rPr lang="en-US" dirty="0"/>
              <a:t>Task Forces and Community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3EBB-65A2-40B4-BAB3-607293D9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Build partnerships, identify key areas for reform, craft individualized policy recommendations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State/community examples: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Colorado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Maryland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Louisville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Detroit/Michigan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29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1D3DA-35E7-426E-91BA-C5453613C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Addressing Skill Gaps and</a:t>
            </a:r>
            <a:br>
              <a:rPr lang="en-US" dirty="0"/>
            </a:br>
            <a:r>
              <a:rPr lang="en-US" dirty="0"/>
              <a:t>English Language Proficiency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1A965B-E7B5-4909-8033-1570984C1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4537"/>
            <a:ext cx="10515600" cy="386225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Improve communications with license applicants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State examples: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Texas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Pennsylvania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Washington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New York</a:t>
            </a:r>
          </a:p>
        </p:txBody>
      </p:sp>
    </p:spTree>
    <p:extLst>
      <p:ext uri="{BB962C8B-B14F-4D97-AF65-F5344CB8AC3E}">
        <p14:creationId xmlns:p14="http://schemas.microsoft.com/office/powerpoint/2010/main" val="2183642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8068F-EDE6-4E7C-83F4-99865400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Modifying Licensing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31F74-0170-4C06-9518-036926224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Reduce overly burdensome barriers to licensure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State examples: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Virginia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Colorado</a:t>
            </a:r>
          </a:p>
        </p:txBody>
      </p:sp>
    </p:spTree>
    <p:extLst>
      <p:ext uri="{BB962C8B-B14F-4D97-AF65-F5344CB8AC3E}">
        <p14:creationId xmlns:p14="http://schemas.microsoft.com/office/powerpoint/2010/main" val="3972419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DE111-4EEA-466E-ACF1-271AF9D79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Other Policy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6861C-D8B7-4754-A232-31322D9BF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Occupation Specific Strategies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Levels of Approach: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Legislation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Licensing Board/Department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623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34D89-DAED-47A2-A0F0-DE5782736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7087"/>
            <a:ext cx="10515600" cy="386225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Carl Sims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Deputy Program Director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The Council of State Governments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hlinkClick r:id="rId3"/>
              </a:rPr>
              <a:t>csims@csg.org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314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Council of State Governments Headquarters in Lexington, KY">
            <a:extLst>
              <a:ext uri="{FF2B5EF4-FFF2-40B4-BE49-F238E27FC236}">
                <a16:creationId xmlns:a16="http://schemas.microsoft.com/office/drawing/2014/main" id="{6BBA34BD-6F26-4A68-9F02-3229CEF1D6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374" r="374"/>
          <a:stretch/>
        </p:blipFill>
        <p:spPr>
          <a:xfrm>
            <a:off x="-36576" y="0"/>
            <a:ext cx="4892702" cy="612694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87F8FD1-C188-4A8C-8B2C-619E8CC65E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227060" y="897372"/>
            <a:ext cx="4892702" cy="10772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514338">
              <a:lnSpc>
                <a:spcPct val="100000"/>
              </a:lnSpc>
              <a:defRPr/>
            </a:pPr>
            <a:r>
              <a:rPr lang="en-US" sz="3200" b="1" dirty="0">
                <a:solidFill>
                  <a:srgbClr val="0055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Council of State Governments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37A6ED-C2AA-414F-A0EA-4214968B3D1C}"/>
              </a:ext>
            </a:extLst>
          </p:cNvPr>
          <p:cNvSpPr txBox="1"/>
          <p:nvPr/>
        </p:nvSpPr>
        <p:spPr>
          <a:xfrm>
            <a:off x="5001897" y="2521059"/>
            <a:ext cx="734302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CSG is a region-based membership organization that fosters the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insights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to help state officials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shape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public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policy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2D790B-F6ED-4FF5-BC34-17DCD1310945}"/>
              </a:ext>
            </a:extLst>
          </p:cNvPr>
          <p:cNvSpPr txBox="1"/>
          <p:nvPr/>
        </p:nvSpPr>
        <p:spPr>
          <a:xfrm>
            <a:off x="6383330" y="5202642"/>
            <a:ext cx="45801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685783">
              <a:defRPr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@CSGovts | csg.org</a:t>
            </a:r>
          </a:p>
        </p:txBody>
      </p:sp>
    </p:spTree>
    <p:extLst>
      <p:ext uri="{BB962C8B-B14F-4D97-AF65-F5344CB8AC3E}">
        <p14:creationId xmlns:p14="http://schemas.microsoft.com/office/powerpoint/2010/main" val="305499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51FA3-745E-4F02-AFD3-4C32B30B2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Prevalence of Workforce Shortages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5597C-7DAB-467C-87F9-364F75977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5354"/>
            <a:ext cx="10515600" cy="399719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Projected in-demand professions commonly requiring licensure: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Healthcare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Personal Care</a:t>
            </a: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Community and Social Services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3CB7B6-DBBC-4816-A243-CB2CC3BD1318}"/>
              </a:ext>
            </a:extLst>
          </p:cNvPr>
          <p:cNvSpPr txBox="1"/>
          <p:nvPr/>
        </p:nvSpPr>
        <p:spPr>
          <a:xfrm>
            <a:off x="838200" y="5687879"/>
            <a:ext cx="445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Kentucky Chamber of Commerce</a:t>
            </a:r>
          </a:p>
        </p:txBody>
      </p:sp>
    </p:spTree>
    <p:extLst>
      <p:ext uri="{BB962C8B-B14F-4D97-AF65-F5344CB8AC3E}">
        <p14:creationId xmlns:p14="http://schemas.microsoft.com/office/powerpoint/2010/main" val="2915213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E79FA-87EE-4070-8C9C-2B5C630C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88040" cy="1325563"/>
          </a:xfrm>
        </p:spPr>
        <p:txBody>
          <a:bodyPr/>
          <a:lstStyle/>
          <a:p>
            <a:pPr algn="ctr"/>
            <a:r>
              <a:rPr lang="en-US" dirty="0"/>
              <a:t>Workforce Shortages –</a:t>
            </a:r>
            <a:br>
              <a:rPr lang="en-US" dirty="0"/>
            </a:br>
            <a:r>
              <a:rPr lang="en-US" dirty="0"/>
              <a:t>Contributing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2FEBC-4BC7-48AD-96A4-68379E95F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2617"/>
            <a:ext cx="10515600" cy="386225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Workforce Participation Rates 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Demographic Trends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Pathways to Employment/Licensure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39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1781B-8E2E-492E-8550-38C2D7B91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Workforce Shortages in Health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B29E-8FEF-44E9-B515-B75E3FC5F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 Kentucky, the hospital job vacancy rate is at 17.1%.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RN and LPN = 22.1% vacancy rate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An estimated 14% of the current nursing workforce in KY is nearing retirement age.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F44419-B546-458C-B516-6F3911B662A6}"/>
              </a:ext>
            </a:extLst>
          </p:cNvPr>
          <p:cNvSpPr txBox="1"/>
          <p:nvPr/>
        </p:nvSpPr>
        <p:spPr>
          <a:xfrm>
            <a:off x="838200" y="5671147"/>
            <a:ext cx="3792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Kentucky Hospital Association</a:t>
            </a:r>
          </a:p>
        </p:txBody>
      </p:sp>
    </p:spTree>
    <p:extLst>
      <p:ext uri="{BB962C8B-B14F-4D97-AF65-F5344CB8AC3E}">
        <p14:creationId xmlns:p14="http://schemas.microsoft.com/office/powerpoint/2010/main" val="366902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CF3-9DC2-4EA0-B2C6-78588233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Immigrant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3EBB-65A2-40B4-BAB3-607293D91E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The U.S. immigrant population currently makes up 13.75% of the total population and 17% of the national workforce.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In Kentucky, the immigrant population makes up 4% of the total population and 5% of the state's workforce.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6BE26E-40BF-4F53-8E55-4BE25DE5F285}"/>
              </a:ext>
            </a:extLst>
          </p:cNvPr>
          <p:cNvSpPr txBox="1"/>
          <p:nvPr/>
        </p:nvSpPr>
        <p:spPr>
          <a:xfrm>
            <a:off x="838200" y="5638149"/>
            <a:ext cx="432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Migration Policy Institute</a:t>
            </a:r>
          </a:p>
        </p:txBody>
      </p:sp>
    </p:spTree>
    <p:extLst>
      <p:ext uri="{BB962C8B-B14F-4D97-AF65-F5344CB8AC3E}">
        <p14:creationId xmlns:p14="http://schemas.microsoft.com/office/powerpoint/2010/main" val="275662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CF3-9DC2-4EA0-B2C6-7858823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50" y="17735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Immigrant Workforce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D07892-426A-414D-8492-8532ADA3C4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61" b="9203"/>
          <a:stretch/>
        </p:blipFill>
        <p:spPr>
          <a:xfrm>
            <a:off x="1778744" y="1502914"/>
            <a:ext cx="8560212" cy="40666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5C8B531-6945-4B3E-8FFF-76C3DE12BCF3}"/>
              </a:ext>
            </a:extLst>
          </p:cNvPr>
          <p:cNvSpPr txBox="1"/>
          <p:nvPr/>
        </p:nvSpPr>
        <p:spPr>
          <a:xfrm>
            <a:off x="1778743" y="5683829"/>
            <a:ext cx="5122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U.S. Department of State</a:t>
            </a:r>
          </a:p>
        </p:txBody>
      </p:sp>
    </p:spTree>
    <p:extLst>
      <p:ext uri="{BB962C8B-B14F-4D97-AF65-F5344CB8AC3E}">
        <p14:creationId xmlns:p14="http://schemas.microsoft.com/office/powerpoint/2010/main" val="2745697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B2576-7D1E-4D05-8FAA-582367C1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4616" cy="1325563"/>
          </a:xfrm>
        </p:spPr>
        <p:txBody>
          <a:bodyPr/>
          <a:lstStyle/>
          <a:p>
            <a:r>
              <a:rPr lang="en-US" dirty="0"/>
              <a:t>Economic and Social Costs of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92243-2682-4545-9E61-5D2286119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4616" cy="3862253"/>
          </a:xfrm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May involve overly burdensome requirements</a:t>
            </a:r>
            <a:b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Creates additional costs for licensees</a:t>
            </a:r>
            <a:b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May contribute to workforce shortages</a:t>
            </a:r>
            <a:b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Reduces </a:t>
            </a:r>
            <a:r>
              <a:rPr lang="en-US" sz="280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access 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to services</a:t>
            </a:r>
            <a:b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Inhibits ability </a:t>
            </a:r>
            <a:r>
              <a:rPr lang="en-US" dirty="0">
                <a:solidFill>
                  <a:schemeClr val="tx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 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professionals to move/practice across state lines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chemeClr val="tx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81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C6CF3-9DC2-4EA0-B2C6-785882336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09960" cy="1325563"/>
          </a:xfrm>
        </p:spPr>
        <p:txBody>
          <a:bodyPr/>
          <a:lstStyle/>
          <a:p>
            <a:r>
              <a:rPr lang="en-US" dirty="0"/>
              <a:t>Immigrant Specific Barriers to Licensure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83EBB-65A2-40B4-BAB3-607293D91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3849"/>
            <a:ext cx="10515600" cy="386225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Lack of recognition of foreign credentials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Lack of knowledge about licensing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Skill gaps and costs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English proficiency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56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BA9D544-A32D-3745-BB7E-3E84AC588EAA}" vid="{37D5D5EC-288B-DA45-BFDE-01BB312D13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405</Words>
  <Application>Microsoft Office PowerPoint</Application>
  <PresentationFormat>Widescreen</PresentationFormat>
  <Paragraphs>92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Office Theme</vt:lpstr>
      <vt:lpstr>Licensing reform for non-citizen immigrants</vt:lpstr>
      <vt:lpstr>PowerPoint Presentation</vt:lpstr>
      <vt:lpstr>Prevalence of Workforce Shortages</vt:lpstr>
      <vt:lpstr>Workforce Shortages – Contributing Factors</vt:lpstr>
      <vt:lpstr>Workforce Shortages in Health Care</vt:lpstr>
      <vt:lpstr>Immigrant Workforce</vt:lpstr>
      <vt:lpstr>Immigrant Workforce</vt:lpstr>
      <vt:lpstr>Economic and Social Costs of Licensure</vt:lpstr>
      <vt:lpstr>Immigrant Specific Barriers to Licensure</vt:lpstr>
      <vt:lpstr>State Policy Strategies</vt:lpstr>
      <vt:lpstr>State Policy Strategies</vt:lpstr>
      <vt:lpstr>Task Forces and Community Partnerships</vt:lpstr>
      <vt:lpstr>Addressing Skill Gaps and English Language Proficiency</vt:lpstr>
      <vt:lpstr>Modifying Licensing Requirements</vt:lpstr>
      <vt:lpstr>Other Policy Considerations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Occupational Licensing for Immigrants</dc:title>
  <dc:creator>Grant Minix</dc:creator>
  <cp:lastModifiedBy>Carl Sims</cp:lastModifiedBy>
  <cp:revision>2</cp:revision>
  <dcterms:created xsi:type="dcterms:W3CDTF">2022-11-14T14:56:38Z</dcterms:created>
  <dcterms:modified xsi:type="dcterms:W3CDTF">2022-11-16T13:30:45Z</dcterms:modified>
</cp:coreProperties>
</file>