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8" r:id="rId4"/>
    <p:sldMasterId id="2147483711" r:id="rId5"/>
    <p:sldMasterId id="2147483723" r:id="rId6"/>
  </p:sldMasterIdLst>
  <p:sldIdLst>
    <p:sldId id="256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6.xml"/><Relationship Id="rId4" Type="http://schemas.openxmlformats.org/officeDocument/2006/relationships/image" Target="../media/image3.emf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49552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095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52400"/>
            <a:ext cx="27432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80264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0733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752600"/>
            <a:ext cx="10972800" cy="487680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102322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91984" y="2176472"/>
            <a:ext cx="6714067" cy="1354217"/>
          </a:xfrm>
        </p:spPr>
        <p:txBody>
          <a:bodyPr/>
          <a:lstStyle>
            <a:lvl1pPr>
              <a:defRPr sz="4400" b="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91984" y="3944939"/>
            <a:ext cx="6714067" cy="287259"/>
          </a:xfrm>
        </p:spPr>
        <p:txBody>
          <a:bodyPr>
            <a:spAutoFit/>
          </a:bodyPr>
          <a:lstStyle>
            <a:lvl1pPr>
              <a:defRPr sz="1867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5300" name="Working Draft Text" hidden="1"/>
          <p:cNvSpPr txBox="1">
            <a:spLocks noChangeArrowheads="1"/>
          </p:cNvSpPr>
          <p:nvPr/>
        </p:nvSpPr>
        <p:spPr bwMode="auto">
          <a:xfrm>
            <a:off x="3591984" y="349257"/>
            <a:ext cx="132568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66725" defTabSz="933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933450" defTabSz="933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00175" defTabSz="933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65313" defTabSz="933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225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797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369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941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200" b="1"/>
              <a:t>WORKING DRAFT</a:t>
            </a:r>
          </a:p>
        </p:txBody>
      </p:sp>
      <p:sp>
        <p:nvSpPr>
          <p:cNvPr id="55301" name="Working Draft" hidden="1"/>
          <p:cNvSpPr txBox="1">
            <a:spLocks noChangeArrowheads="1"/>
          </p:cNvSpPr>
          <p:nvPr/>
        </p:nvSpPr>
        <p:spPr bwMode="auto">
          <a:xfrm>
            <a:off x="3591984" y="508007"/>
            <a:ext cx="414427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66725" defTabSz="933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933450" defTabSz="933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00175" defTabSz="933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65313" defTabSz="933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225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797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369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941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200"/>
              <a:t>Last Modified 6/14/2011 10:20:06 AM Eastern Standard Time</a:t>
            </a:r>
          </a:p>
        </p:txBody>
      </p:sp>
      <p:sp>
        <p:nvSpPr>
          <p:cNvPr id="55302" name="Printed" hidden="1"/>
          <p:cNvSpPr txBox="1">
            <a:spLocks noChangeArrowheads="1"/>
          </p:cNvSpPr>
          <p:nvPr/>
        </p:nvSpPr>
        <p:spPr bwMode="auto">
          <a:xfrm>
            <a:off x="3591985" y="668347"/>
            <a:ext cx="362150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66725" defTabSz="933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933450" defTabSz="933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00175" defTabSz="933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65313" defTabSz="933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225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797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369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941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200"/>
              <a:t>Printed 6/2/2011 11:33:44 AM Eastern Standard Time</a:t>
            </a:r>
          </a:p>
        </p:txBody>
      </p:sp>
      <p:grpSp>
        <p:nvGrpSpPr>
          <p:cNvPr id="55303" name="McK Title Elements"/>
          <p:cNvGrpSpPr>
            <a:grpSpLocks/>
          </p:cNvGrpSpPr>
          <p:nvPr/>
        </p:nvGrpSpPr>
        <p:grpSpPr bwMode="auto">
          <a:xfrm>
            <a:off x="13" y="3"/>
            <a:ext cx="12187767" cy="6859588"/>
            <a:chOff x="0" y="0"/>
            <a:chExt cx="5643" cy="4235"/>
          </a:xfrm>
        </p:grpSpPr>
        <p:sp>
          <p:nvSpPr>
            <p:cNvPr id="55304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065"/>
              <a:ext cx="3109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defTabSz="9334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466725" defTabSz="9334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933450" defTabSz="9334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400175" defTabSz="9334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865313" defTabSz="9334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322513" defTabSz="9334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779713" defTabSz="9334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236913" defTabSz="9334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694113" defTabSz="9334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867"/>
                <a:t>Document type</a:t>
              </a:r>
            </a:p>
          </p:txBody>
        </p:sp>
        <p:sp>
          <p:nvSpPr>
            <p:cNvPr id="55305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defTabSz="9334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466725" defTabSz="9334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933450" defTabSz="9334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400175" defTabSz="9334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865313" defTabSz="9334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322513" defTabSz="9334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779713" defTabSz="9334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236913" defTabSz="9334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694113" defTabSz="9334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867"/>
                <a:t>Date</a:t>
              </a:r>
            </a:p>
          </p:txBody>
        </p:sp>
        <p:sp>
          <p:nvSpPr>
            <p:cNvPr id="55306" name="McK Disclaimer" hidden="1"/>
            <p:cNvSpPr>
              <a:spLocks noChangeArrowheads="1"/>
            </p:cNvSpPr>
            <p:nvPr/>
          </p:nvSpPr>
          <p:spPr bwMode="auto">
            <a:xfrm>
              <a:off x="1663" y="3665"/>
              <a:ext cx="2777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1094290" eaLnBrk="0" hangingPunct="0"/>
              <a:r>
                <a:rPr lang="en-US" sz="1067"/>
                <a:t>CONFIDENTIAL AND PROPRIETARY</a:t>
              </a:r>
            </a:p>
            <a:p>
              <a:pPr defTabSz="1094290" eaLnBrk="0" hangingPunct="0"/>
              <a:r>
                <a:rPr lang="en-US" sz="1067"/>
                <a:t>Any use of this material without specific permission of McKinsey &amp; Company is strictly prohibited</a:t>
              </a:r>
            </a:p>
          </p:txBody>
        </p:sp>
        <p:sp>
          <p:nvSpPr>
            <p:cNvPr id="55307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55308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55309" name="Rectangle 13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</p:grpSp>
      <p:grpSp>
        <p:nvGrpSpPr>
          <p:cNvPr id="55310" name="TitleBottomBar"/>
          <p:cNvGrpSpPr>
            <a:grpSpLocks/>
          </p:cNvGrpSpPr>
          <p:nvPr/>
        </p:nvGrpSpPr>
        <p:grpSpPr bwMode="auto">
          <a:xfrm>
            <a:off x="2984513" y="6429382"/>
            <a:ext cx="9207500" cy="428625"/>
            <a:chOff x="1382" y="3969"/>
            <a:chExt cx="4263" cy="265"/>
          </a:xfrm>
        </p:grpSpPr>
        <p:sp>
          <p:nvSpPr>
            <p:cNvPr id="55311" name="Rectangle 1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1382" y="3969"/>
              <a:ext cx="4263" cy="265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pic>
          <p:nvPicPr>
            <p:cNvPr id="55312" name="Picture 1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9" y="4059"/>
              <a:ext cx="1023" cy="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5313" name="TitleBottomBarBW" hidden="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951" y="6573837"/>
            <a:ext cx="2226733" cy="19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14" name="doc id"/>
          <p:cNvSpPr txBox="1">
            <a:spLocks noChangeArrowheads="1"/>
          </p:cNvSpPr>
          <p:nvPr/>
        </p:nvSpPr>
        <p:spPr bwMode="auto">
          <a:xfrm>
            <a:off x="11485046" y="36515"/>
            <a:ext cx="402167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933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66725" defTabSz="933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933450" defTabSz="933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00175" defTabSz="933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65313" defTabSz="933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225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797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369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941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endParaRPr lang="en-US" sz="1067"/>
          </a:p>
        </p:txBody>
      </p:sp>
    </p:spTree>
    <p:extLst>
      <p:ext uri="{BB962C8B-B14F-4D97-AF65-F5344CB8AC3E}">
        <p14:creationId xmlns:p14="http://schemas.microsoft.com/office/powerpoint/2010/main" val="2530047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40BBCD-3758-418F-8DAC-4A51FA1A041E}" type="slidenum">
              <a:rPr lang="en-US"/>
              <a:pPr/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1467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641475"/>
          </a:xfrm>
        </p:spPr>
        <p:txBody>
          <a:bodyPr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139A9F-CEF8-42D6-804F-63DE077A35E7}" type="slidenum">
              <a:rPr lang="en-US"/>
              <a:pPr/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5522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6973" y="1990731"/>
            <a:ext cx="2823633" cy="12477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3802" y="1990731"/>
            <a:ext cx="2825751" cy="12477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967B7D-CB11-49BF-A410-9A091D445861}" type="slidenum">
              <a:rPr lang="en-US"/>
              <a:pPr/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2670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38985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A280CA-D645-452A-8711-6336FF8ADD17}" type="slidenum">
              <a:rPr lang="en-US"/>
              <a:pPr/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2685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125517-33E4-4EFB-BBE2-C8B266E357B9}" type="slidenum">
              <a:rPr lang="en-US"/>
              <a:pPr/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0700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7DB4D4-2027-4D48-8BA7-E16A880BD1A3}" type="slidenum">
              <a:rPr lang="en-US"/>
              <a:pPr/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9730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3919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3" y="614369"/>
            <a:ext cx="4011084" cy="82073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3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8F7C70-E503-4917-B26F-94B3445D2152}" type="slidenum">
              <a:rPr lang="en-US"/>
              <a:pPr/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2585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956976"/>
            <a:ext cx="7315200" cy="41036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F587BC-398E-4DBB-AEFF-81E5121A47FA}" type="slidenum">
              <a:rPr lang="en-US"/>
              <a:pPr/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0545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109231-E24E-444E-9FE2-85534EE55903}" type="slidenum">
              <a:rPr lang="en-US"/>
              <a:pPr/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94859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07639" y="234955"/>
            <a:ext cx="779572" cy="30035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2984" y="234955"/>
            <a:ext cx="8591549" cy="30035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EBDF88-750A-4001-BF87-736B5474D511}" type="slidenum">
              <a:rPr lang="en-US"/>
              <a:pPr/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43498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684870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45924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26652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52600"/>
            <a:ext cx="5384800" cy="48768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52600"/>
            <a:ext cx="5384800" cy="48768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10133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69118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5117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98680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28153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67637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90167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544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52400"/>
            <a:ext cx="27432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80264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48704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752600"/>
            <a:ext cx="10972800" cy="487680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6854828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672127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24441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62168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52600"/>
            <a:ext cx="5384800" cy="48768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52600"/>
            <a:ext cx="5384800" cy="48768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576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52600"/>
            <a:ext cx="5384800" cy="48768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52600"/>
            <a:ext cx="5384800" cy="48768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49191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30585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00052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59639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36924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82501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94181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52400"/>
            <a:ext cx="27432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80264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23501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752600"/>
            <a:ext cx="10972800" cy="487680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3706497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91984" y="2176472"/>
            <a:ext cx="6714067" cy="1354217"/>
          </a:xfrm>
        </p:spPr>
        <p:txBody>
          <a:bodyPr/>
          <a:lstStyle>
            <a:lvl1pPr>
              <a:defRPr sz="4400" b="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91984" y="3944939"/>
            <a:ext cx="6714067" cy="287259"/>
          </a:xfrm>
        </p:spPr>
        <p:txBody>
          <a:bodyPr>
            <a:spAutoFit/>
          </a:bodyPr>
          <a:lstStyle>
            <a:lvl1pPr>
              <a:defRPr sz="1867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5300" name="Working Draft Text" hidden="1"/>
          <p:cNvSpPr txBox="1">
            <a:spLocks noChangeArrowheads="1"/>
          </p:cNvSpPr>
          <p:nvPr/>
        </p:nvSpPr>
        <p:spPr bwMode="auto">
          <a:xfrm>
            <a:off x="3591984" y="349257"/>
            <a:ext cx="132568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66725" defTabSz="933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933450" defTabSz="933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00175" defTabSz="933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65313" defTabSz="933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225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797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369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941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200" b="1"/>
              <a:t>WORKING DRAFT</a:t>
            </a:r>
          </a:p>
        </p:txBody>
      </p:sp>
      <p:sp>
        <p:nvSpPr>
          <p:cNvPr id="55301" name="Working Draft" hidden="1"/>
          <p:cNvSpPr txBox="1">
            <a:spLocks noChangeArrowheads="1"/>
          </p:cNvSpPr>
          <p:nvPr/>
        </p:nvSpPr>
        <p:spPr bwMode="auto">
          <a:xfrm>
            <a:off x="3591984" y="508007"/>
            <a:ext cx="414427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66725" defTabSz="933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933450" defTabSz="933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00175" defTabSz="933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65313" defTabSz="933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225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797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369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941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200"/>
              <a:t>Last Modified 6/14/2011 10:20:06 AM Eastern Standard Time</a:t>
            </a:r>
          </a:p>
        </p:txBody>
      </p:sp>
      <p:sp>
        <p:nvSpPr>
          <p:cNvPr id="55302" name="Printed" hidden="1"/>
          <p:cNvSpPr txBox="1">
            <a:spLocks noChangeArrowheads="1"/>
          </p:cNvSpPr>
          <p:nvPr/>
        </p:nvSpPr>
        <p:spPr bwMode="auto">
          <a:xfrm>
            <a:off x="3591985" y="668347"/>
            <a:ext cx="362150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66725" defTabSz="933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933450" defTabSz="933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00175" defTabSz="933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65313" defTabSz="933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225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797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369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941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200"/>
              <a:t>Printed 6/2/2011 11:33:44 AM Eastern Standard Time</a:t>
            </a:r>
          </a:p>
        </p:txBody>
      </p:sp>
      <p:grpSp>
        <p:nvGrpSpPr>
          <p:cNvPr id="55303" name="McK Title Elements"/>
          <p:cNvGrpSpPr>
            <a:grpSpLocks/>
          </p:cNvGrpSpPr>
          <p:nvPr/>
        </p:nvGrpSpPr>
        <p:grpSpPr bwMode="auto">
          <a:xfrm>
            <a:off x="13" y="3"/>
            <a:ext cx="12187767" cy="6859588"/>
            <a:chOff x="0" y="0"/>
            <a:chExt cx="5643" cy="4235"/>
          </a:xfrm>
        </p:grpSpPr>
        <p:sp>
          <p:nvSpPr>
            <p:cNvPr id="55304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065"/>
              <a:ext cx="3109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defTabSz="9334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466725" defTabSz="9334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933450" defTabSz="9334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400175" defTabSz="9334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865313" defTabSz="9334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322513" defTabSz="9334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779713" defTabSz="9334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236913" defTabSz="9334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694113" defTabSz="9334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867"/>
                <a:t>Document type</a:t>
              </a:r>
            </a:p>
          </p:txBody>
        </p:sp>
        <p:sp>
          <p:nvSpPr>
            <p:cNvPr id="55305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defTabSz="9334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466725" defTabSz="9334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933450" defTabSz="9334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400175" defTabSz="9334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865313" defTabSz="9334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322513" defTabSz="9334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779713" defTabSz="9334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236913" defTabSz="9334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694113" defTabSz="9334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867"/>
                <a:t>Date</a:t>
              </a:r>
            </a:p>
          </p:txBody>
        </p:sp>
        <p:sp>
          <p:nvSpPr>
            <p:cNvPr id="55306" name="McK Disclaimer" hidden="1"/>
            <p:cNvSpPr>
              <a:spLocks noChangeArrowheads="1"/>
            </p:cNvSpPr>
            <p:nvPr/>
          </p:nvSpPr>
          <p:spPr bwMode="auto">
            <a:xfrm>
              <a:off x="1663" y="3665"/>
              <a:ext cx="2777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1094290" eaLnBrk="0" hangingPunct="0"/>
              <a:r>
                <a:rPr lang="en-US" sz="1067"/>
                <a:t>CONFIDENTIAL AND PROPRIETARY</a:t>
              </a:r>
            </a:p>
            <a:p>
              <a:pPr defTabSz="1094290" eaLnBrk="0" hangingPunct="0"/>
              <a:r>
                <a:rPr lang="en-US" sz="1067"/>
                <a:t>Any use of this material without specific permission of McKinsey &amp; Company is strictly prohibited</a:t>
              </a:r>
            </a:p>
          </p:txBody>
        </p:sp>
        <p:sp>
          <p:nvSpPr>
            <p:cNvPr id="55307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55308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55309" name="Rectangle 13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</p:grpSp>
      <p:grpSp>
        <p:nvGrpSpPr>
          <p:cNvPr id="55310" name="TitleBottomBar"/>
          <p:cNvGrpSpPr>
            <a:grpSpLocks/>
          </p:cNvGrpSpPr>
          <p:nvPr/>
        </p:nvGrpSpPr>
        <p:grpSpPr bwMode="auto">
          <a:xfrm>
            <a:off x="2984513" y="6429382"/>
            <a:ext cx="9207500" cy="428625"/>
            <a:chOff x="1382" y="3969"/>
            <a:chExt cx="4263" cy="265"/>
          </a:xfrm>
        </p:grpSpPr>
        <p:sp>
          <p:nvSpPr>
            <p:cNvPr id="55311" name="Rectangle 1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1382" y="3969"/>
              <a:ext cx="4263" cy="265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pic>
          <p:nvPicPr>
            <p:cNvPr id="55312" name="Picture 1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9" y="4059"/>
              <a:ext cx="1023" cy="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5313" name="TitleBottomBarBW" hidden="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951" y="6573837"/>
            <a:ext cx="2226733" cy="19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14" name="doc id"/>
          <p:cNvSpPr txBox="1">
            <a:spLocks noChangeArrowheads="1"/>
          </p:cNvSpPr>
          <p:nvPr/>
        </p:nvSpPr>
        <p:spPr bwMode="auto">
          <a:xfrm>
            <a:off x="11485046" y="36515"/>
            <a:ext cx="402167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933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66725" defTabSz="933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933450" defTabSz="933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00175" defTabSz="933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65313" defTabSz="933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225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797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369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941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endParaRPr lang="en-US" sz="1067"/>
          </a:p>
        </p:txBody>
      </p:sp>
    </p:spTree>
    <p:extLst>
      <p:ext uri="{BB962C8B-B14F-4D97-AF65-F5344CB8AC3E}">
        <p14:creationId xmlns:p14="http://schemas.microsoft.com/office/powerpoint/2010/main" val="19987461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40BBCD-3758-418F-8DAC-4A51FA1A041E}" type="slidenum">
              <a:rPr lang="en-US"/>
              <a:pPr/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488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77778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641475"/>
          </a:xfrm>
        </p:spPr>
        <p:txBody>
          <a:bodyPr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139A9F-CEF8-42D6-804F-63DE077A35E7}" type="slidenum">
              <a:rPr lang="en-US"/>
              <a:pPr/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27496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6973" y="1990731"/>
            <a:ext cx="2823633" cy="12477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3802" y="1990731"/>
            <a:ext cx="2825751" cy="12477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967B7D-CB11-49BF-A410-9A091D445861}" type="slidenum">
              <a:rPr lang="en-US"/>
              <a:pPr/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35642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38985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A280CA-D645-452A-8711-6336FF8ADD17}" type="slidenum">
              <a:rPr lang="en-US"/>
              <a:pPr/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5052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125517-33E4-4EFB-BBE2-C8B266E357B9}" type="slidenum">
              <a:rPr lang="en-US"/>
              <a:pPr/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79625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7DB4D4-2027-4D48-8BA7-E16A880BD1A3}" type="slidenum">
              <a:rPr lang="en-US"/>
              <a:pPr/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77169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3" y="614369"/>
            <a:ext cx="4011084" cy="82073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3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8F7C70-E503-4917-B26F-94B3445D2152}" type="slidenum">
              <a:rPr lang="en-US"/>
              <a:pPr/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61972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956976"/>
            <a:ext cx="7315200" cy="41036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F587BC-398E-4DBB-AEFF-81E5121A47FA}" type="slidenum">
              <a:rPr lang="en-US"/>
              <a:pPr/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03066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109231-E24E-444E-9FE2-85534EE55903}" type="slidenum">
              <a:rPr lang="en-US"/>
              <a:pPr/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80410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07639" y="234955"/>
            <a:ext cx="779572" cy="30035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2984" y="234955"/>
            <a:ext cx="8591549" cy="30035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EBDF88-750A-4001-BF87-736B5474D511}" type="slidenum">
              <a:rPr lang="en-US"/>
              <a:pPr/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24167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09271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48333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93854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74642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52600"/>
            <a:ext cx="5384800" cy="48768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52600"/>
            <a:ext cx="5384800" cy="48768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2794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48387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19619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3661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16458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07106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85538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52400"/>
            <a:ext cx="27432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80264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0895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365344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752600"/>
            <a:ext cx="10972800" cy="487680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29998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0882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2684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ags" Target="../tags/tag4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ags" Target="../tags/tag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D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24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52600"/>
            <a:ext cx="10972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0" y="1524000"/>
            <a:ext cx="12192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2F47AB-0E35-A609-E47F-2EE067CDB8A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982" y="5816195"/>
            <a:ext cx="875316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5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867" b="0" i="0" u="none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bg1"/>
          </a:solidFill>
          <a:latin typeface="Arial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bg1"/>
          </a:solidFill>
          <a:latin typeface="Arial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bg1"/>
          </a:solidFill>
          <a:latin typeface="Arial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bg1"/>
          </a:solidFill>
          <a:latin typeface="Arial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bg1"/>
          </a:solidFill>
          <a:latin typeface="Arial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har char="•"/>
        <a:defRPr sz="4267">
          <a:solidFill>
            <a:schemeClr val="bg1"/>
          </a:solidFill>
          <a:latin typeface="+mn-lt"/>
          <a:ea typeface="+mn-ea"/>
          <a:cs typeface="+mn-cs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har char="–"/>
        <a:defRPr sz="4267" b="0" i="0" u="none">
          <a:solidFill>
            <a:schemeClr val="bg1"/>
          </a:solidFill>
          <a:latin typeface="+mn-lt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har char="•"/>
        <a:defRPr sz="4267">
          <a:solidFill>
            <a:schemeClr val="bg1"/>
          </a:solidFill>
          <a:latin typeface="+mn-lt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har char="–"/>
        <a:defRPr sz="4267">
          <a:solidFill>
            <a:schemeClr val="bg1"/>
          </a:solidFill>
          <a:latin typeface="+mn-lt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har char="»"/>
        <a:defRPr sz="4267">
          <a:solidFill>
            <a:schemeClr val="bg1"/>
          </a:solidFill>
          <a:latin typeface="+mn-lt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har char="»"/>
        <a:defRPr sz="4267">
          <a:solidFill>
            <a:schemeClr val="bg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har char="»"/>
        <a:defRPr sz="4267">
          <a:solidFill>
            <a:schemeClr val="bg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har char="»"/>
        <a:defRPr sz="4267">
          <a:solidFill>
            <a:schemeClr val="bg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har char="»"/>
        <a:defRPr sz="4267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BottomBar"/>
          <p:cNvSpPr>
            <a:spLocks noChangeArrowheads="1"/>
          </p:cNvSpPr>
          <p:nvPr/>
        </p:nvSpPr>
        <p:spPr bwMode="auto">
          <a:xfrm>
            <a:off x="0" y="6429376"/>
            <a:ext cx="12192000" cy="430213"/>
          </a:xfrm>
          <a:prstGeom prst="rect">
            <a:avLst/>
          </a:prstGeom>
          <a:solidFill>
            <a:srgbClr val="C7DF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4395" tIns="62197" rIns="124395" bIns="62197" anchor="ctr"/>
          <a:lstStyle/>
          <a:p>
            <a:pPr algn="ctr" defTabSz="1244569"/>
            <a:endParaRPr lang="en-US" sz="2133"/>
          </a:p>
        </p:txBody>
      </p:sp>
      <p:sp>
        <p:nvSpPr>
          <p:cNvPr id="54275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62984" y="234951"/>
            <a:ext cx="11724216" cy="389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4276" name="SlideLogoText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9658522" y="6541129"/>
            <a:ext cx="1678345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1217054"/>
            <a:r>
              <a:rPr lang="en-US" sz="1333"/>
              <a:t>McKinsey &amp; Company</a:t>
            </a:r>
          </a:p>
        </p:txBody>
      </p:sp>
      <p:sp>
        <p:nvSpPr>
          <p:cNvPr id="54277" name="McK 1. On-page tracker" hidden="1"/>
          <p:cNvSpPr>
            <a:spLocks noChangeArrowheads="1"/>
          </p:cNvSpPr>
          <p:nvPr/>
        </p:nvSpPr>
        <p:spPr bwMode="auto">
          <a:xfrm>
            <a:off x="162986" y="26990"/>
            <a:ext cx="1146148" cy="28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1244569"/>
            <a:r>
              <a:rPr lang="en-US" sz="1867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54278" name="McK 3. Unit of measure" hidden="1"/>
          <p:cNvSpPr txBox="1">
            <a:spLocks noChangeArrowheads="1"/>
          </p:cNvSpPr>
          <p:nvPr/>
        </p:nvSpPr>
        <p:spPr bwMode="auto">
          <a:xfrm>
            <a:off x="162994" y="542926"/>
            <a:ext cx="4972049" cy="28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912813"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867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54279" name="McK Slide Elements"/>
          <p:cNvGrpSpPr>
            <a:grpSpLocks/>
          </p:cNvGrpSpPr>
          <p:nvPr/>
        </p:nvGrpSpPr>
        <p:grpSpPr bwMode="auto">
          <a:xfrm>
            <a:off x="162994" y="6153807"/>
            <a:ext cx="11628967" cy="593536"/>
            <a:chOff x="75" y="3799"/>
            <a:chExt cx="5385" cy="367"/>
          </a:xfrm>
        </p:grpSpPr>
        <p:sp>
          <p:nvSpPr>
            <p:cNvPr id="54280" name="McK 4. Footnote" hidden="1"/>
            <p:cNvSpPr txBox="1">
              <a:spLocks noChangeArrowheads="1"/>
            </p:cNvSpPr>
            <p:nvPr/>
          </p:nvSpPr>
          <p:spPr bwMode="auto">
            <a:xfrm>
              <a:off x="75" y="3799"/>
              <a:ext cx="5385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6363" indent="-106363" defTabSz="91281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1052513" defTabSz="91281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243013" defTabSz="91281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433513" defTabSz="91281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91281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333"/>
                <a:t>1 Footnote</a:t>
              </a:r>
            </a:p>
          </p:txBody>
        </p:sp>
        <p:sp>
          <p:nvSpPr>
            <p:cNvPr id="54281" name="McK 5. Source" hidden="1"/>
            <p:cNvSpPr>
              <a:spLocks noChangeArrowheads="1"/>
            </p:cNvSpPr>
            <p:nvPr/>
          </p:nvSpPr>
          <p:spPr bwMode="auto">
            <a:xfrm>
              <a:off x="75" y="4039"/>
              <a:ext cx="4323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829713" indent="-829713" defTabSz="1217054">
                <a:tabLst>
                  <a:tab pos="833946" algn="l"/>
                </a:tabLst>
              </a:pPr>
              <a:r>
                <a:rPr lang="en-US" sz="1333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54282" name="ACET" hidden="1"/>
          <p:cNvGrpSpPr>
            <a:grpSpLocks/>
          </p:cNvGrpSpPr>
          <p:nvPr/>
        </p:nvGrpSpPr>
        <p:grpSpPr bwMode="auto">
          <a:xfrm>
            <a:off x="1976967" y="993626"/>
            <a:ext cx="5799667" cy="674849"/>
            <a:chOff x="915" y="614"/>
            <a:chExt cx="2686" cy="416"/>
          </a:xfrm>
        </p:grpSpPr>
        <p:cxnSp>
          <p:nvCxnSpPr>
            <p:cNvPr id="54283" name="AutoShape 11" hidden="1"/>
            <p:cNvCxnSpPr>
              <a:cxnSpLocks noChangeShapeType="1"/>
              <a:stCxn id="54284" idx="4"/>
              <a:endCxn id="54284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4284" name="AutoShape 12" hidden="1"/>
            <p:cNvSpPr>
              <a:spLocks noChangeArrowheads="1"/>
            </p:cNvSpPr>
            <p:nvPr/>
          </p:nvSpPr>
          <p:spPr bwMode="auto">
            <a:xfrm>
              <a:off x="915" y="614"/>
              <a:ext cx="2686" cy="41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659" anchor="b">
              <a:spAutoFit/>
            </a:bodyPr>
            <a:lstStyle/>
            <a:p>
              <a:pPr defTabSz="1244569"/>
              <a:r>
                <a:rPr lang="en-US" sz="2133" b="1"/>
                <a:t>Title</a:t>
              </a:r>
            </a:p>
            <a:p>
              <a:pPr defTabSz="1244569"/>
              <a:r>
                <a:rPr lang="en-US" sz="2133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542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26861" y="6565906"/>
            <a:ext cx="264583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defTabSz="1244569">
              <a:defRPr sz="1333">
                <a:solidFill>
                  <a:srgbClr val="000000"/>
                </a:solidFill>
              </a:defRPr>
            </a:lvl1pPr>
          </a:lstStyle>
          <a:p>
            <a:fld id="{FCE472EF-E6B8-4631-953D-0B0CB2C097E1}" type="slidenum">
              <a:rPr lang="en-US"/>
              <a:pPr/>
              <a:t>‹#›</a:t>
            </a:fld>
            <a:r>
              <a:rPr lang="en-US"/>
              <a:t> </a:t>
            </a:r>
          </a:p>
        </p:txBody>
      </p:sp>
      <p:sp>
        <p:nvSpPr>
          <p:cNvPr id="54286" name="Working Draft" hidden="1"/>
          <p:cNvSpPr txBox="1">
            <a:spLocks noChangeArrowheads="1"/>
          </p:cNvSpPr>
          <p:nvPr/>
        </p:nvSpPr>
        <p:spPr bwMode="auto">
          <a:xfrm rot="5400000">
            <a:off x="10877933" y="2805473"/>
            <a:ext cx="243977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66725" defTabSz="933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933450" defTabSz="933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00175" defTabSz="933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65313" defTabSz="933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225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797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369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941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800"/>
              <a:t>Working Draft - Last Modified 6/14/2011 10:20:06 AM</a:t>
            </a:r>
            <a:endParaRPr lang="en-US" sz="2133"/>
          </a:p>
        </p:txBody>
      </p:sp>
      <p:sp>
        <p:nvSpPr>
          <p:cNvPr id="54287" name="Printed" hidden="1"/>
          <p:cNvSpPr txBox="1">
            <a:spLocks noChangeArrowheads="1"/>
          </p:cNvSpPr>
          <p:nvPr/>
        </p:nvSpPr>
        <p:spPr bwMode="auto">
          <a:xfrm rot="5400000">
            <a:off x="11410123" y="4320743"/>
            <a:ext cx="1375377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66725" defTabSz="933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933450" defTabSz="933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00175" defTabSz="933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65313" defTabSz="933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225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797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369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941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800"/>
              <a:t>Printed 6/2/2011 11:33:44 AM</a:t>
            </a:r>
            <a:endParaRPr lang="en-US" sz="2133"/>
          </a:p>
        </p:txBody>
      </p:sp>
      <p:sp>
        <p:nvSpPr>
          <p:cNvPr id="5428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6967" y="1990730"/>
            <a:ext cx="5852584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4289" name="SlideLogoSeparator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1455428" y="6503910"/>
            <a:ext cx="5289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1217054"/>
            <a:r>
              <a:rPr lang="en-US" sz="1600"/>
              <a:t>|</a:t>
            </a:r>
          </a:p>
        </p:txBody>
      </p:sp>
      <p:sp>
        <p:nvSpPr>
          <p:cNvPr id="54290" name="doc id"/>
          <p:cNvSpPr>
            <a:spLocks noChangeArrowheads="1"/>
          </p:cNvSpPr>
          <p:nvPr/>
        </p:nvSpPr>
        <p:spPr bwMode="auto">
          <a:xfrm>
            <a:off x="10996094" y="36515"/>
            <a:ext cx="893233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1217054"/>
            <a:endParaRPr lang="cs-CZ" sz="1067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289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1217054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217054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2pPr>
      <a:lvl3pPr algn="l" defTabSz="1217054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3pPr>
      <a:lvl4pPr algn="l" defTabSz="1217054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4pPr>
      <a:lvl5pPr algn="l" defTabSz="1217054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5pPr>
      <a:lvl6pPr marL="609585" algn="l" defTabSz="1217054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6pPr>
      <a:lvl7pPr marL="1219170" algn="l" defTabSz="1217054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7pPr>
      <a:lvl8pPr marL="1828754" algn="l" defTabSz="1217054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8pPr>
      <a:lvl9pPr marL="2438339" algn="l" defTabSz="1217054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9pPr>
    </p:titleStyle>
    <p:bodyStyle>
      <a:lvl1pPr algn="l" defTabSz="1217054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2133">
          <a:solidFill>
            <a:schemeClr val="tx1"/>
          </a:solidFill>
          <a:latin typeface="+mn-lt"/>
          <a:ea typeface="+mn-ea"/>
          <a:cs typeface="+mn-cs"/>
        </a:defRPr>
      </a:lvl1pPr>
      <a:lvl2pPr marL="262460" indent="-260344" algn="l" defTabSz="121705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2133">
          <a:solidFill>
            <a:schemeClr val="tx1"/>
          </a:solidFill>
          <a:latin typeface="+mn-lt"/>
        </a:defRPr>
      </a:lvl2pPr>
      <a:lvl3pPr marL="622284" indent="-357708" algn="l" defTabSz="121705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2133">
          <a:solidFill>
            <a:schemeClr val="tx1"/>
          </a:solidFill>
          <a:latin typeface="+mn-lt"/>
        </a:defRPr>
      </a:lvl3pPr>
      <a:lvl4pPr marL="836063" indent="-211661" algn="l" defTabSz="121705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2133">
          <a:solidFill>
            <a:schemeClr val="tx1"/>
          </a:solidFill>
          <a:latin typeface="+mn-lt"/>
        </a:defRPr>
      </a:lvl4pPr>
      <a:lvl5pPr marL="1015975" indent="-177796" algn="l" defTabSz="121705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>
          <a:solidFill>
            <a:schemeClr val="tx1"/>
          </a:solidFill>
          <a:latin typeface="+mn-lt"/>
        </a:defRPr>
      </a:lvl5pPr>
      <a:lvl6pPr marL="1625559" indent="-177796" algn="l" defTabSz="121705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>
          <a:solidFill>
            <a:schemeClr val="tx1"/>
          </a:solidFill>
          <a:latin typeface="+mn-lt"/>
        </a:defRPr>
      </a:lvl6pPr>
      <a:lvl7pPr marL="2235144" indent="-177796" algn="l" defTabSz="121705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>
          <a:solidFill>
            <a:schemeClr val="tx1"/>
          </a:solidFill>
          <a:latin typeface="+mn-lt"/>
        </a:defRPr>
      </a:lvl7pPr>
      <a:lvl8pPr marL="2844729" indent="-177796" algn="l" defTabSz="121705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>
          <a:solidFill>
            <a:schemeClr val="tx1"/>
          </a:solidFill>
          <a:latin typeface="+mn-lt"/>
        </a:defRPr>
      </a:lvl8pPr>
      <a:lvl9pPr marL="3454314" indent="-177796" algn="l" defTabSz="121705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D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24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52600"/>
            <a:ext cx="10972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0" y="1524000"/>
            <a:ext cx="12192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965" y="5900957"/>
            <a:ext cx="877035" cy="91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03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867" b="0" i="0" u="none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bg1"/>
          </a:solidFill>
          <a:latin typeface="Arial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bg1"/>
          </a:solidFill>
          <a:latin typeface="Arial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bg1"/>
          </a:solidFill>
          <a:latin typeface="Arial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bg1"/>
          </a:solidFill>
          <a:latin typeface="Arial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bg1"/>
          </a:solidFill>
          <a:latin typeface="Arial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har char="•"/>
        <a:defRPr sz="4267">
          <a:solidFill>
            <a:schemeClr val="bg1"/>
          </a:solidFill>
          <a:latin typeface="+mn-lt"/>
          <a:ea typeface="+mn-ea"/>
          <a:cs typeface="+mn-cs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har char="–"/>
        <a:defRPr sz="4267" b="0" i="0" u="none">
          <a:solidFill>
            <a:schemeClr val="bg1"/>
          </a:solidFill>
          <a:latin typeface="+mn-lt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har char="•"/>
        <a:defRPr sz="4267">
          <a:solidFill>
            <a:schemeClr val="bg1"/>
          </a:solidFill>
          <a:latin typeface="+mn-lt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har char="–"/>
        <a:defRPr sz="4267">
          <a:solidFill>
            <a:schemeClr val="bg1"/>
          </a:solidFill>
          <a:latin typeface="+mn-lt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har char="»"/>
        <a:defRPr sz="4267">
          <a:solidFill>
            <a:schemeClr val="bg1"/>
          </a:solidFill>
          <a:latin typeface="+mn-lt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har char="»"/>
        <a:defRPr sz="4267">
          <a:solidFill>
            <a:schemeClr val="bg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har char="»"/>
        <a:defRPr sz="4267">
          <a:solidFill>
            <a:schemeClr val="bg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har char="»"/>
        <a:defRPr sz="4267">
          <a:solidFill>
            <a:schemeClr val="bg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har char="»"/>
        <a:defRPr sz="4267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D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24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52600"/>
            <a:ext cx="10972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0" y="1524000"/>
            <a:ext cx="12192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497" y="5900956"/>
            <a:ext cx="116708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867" b="0" i="0" u="none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bg1"/>
          </a:solidFill>
          <a:latin typeface="Arial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bg1"/>
          </a:solidFill>
          <a:latin typeface="Arial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bg1"/>
          </a:solidFill>
          <a:latin typeface="Arial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bg1"/>
          </a:solidFill>
          <a:latin typeface="Arial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bg1"/>
          </a:solidFill>
          <a:latin typeface="Arial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har char="•"/>
        <a:defRPr sz="4267">
          <a:solidFill>
            <a:schemeClr val="bg1"/>
          </a:solidFill>
          <a:latin typeface="+mn-lt"/>
          <a:ea typeface="+mn-ea"/>
          <a:cs typeface="+mn-cs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har char="–"/>
        <a:defRPr sz="4267" b="0" i="0" u="none">
          <a:solidFill>
            <a:schemeClr val="bg1"/>
          </a:solidFill>
          <a:latin typeface="+mn-lt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har char="•"/>
        <a:defRPr sz="4267">
          <a:solidFill>
            <a:schemeClr val="bg1"/>
          </a:solidFill>
          <a:latin typeface="+mn-lt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har char="–"/>
        <a:defRPr sz="4267">
          <a:solidFill>
            <a:schemeClr val="bg1"/>
          </a:solidFill>
          <a:latin typeface="+mn-lt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har char="»"/>
        <a:defRPr sz="4267">
          <a:solidFill>
            <a:schemeClr val="bg1"/>
          </a:solidFill>
          <a:latin typeface="+mn-lt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har char="»"/>
        <a:defRPr sz="4267">
          <a:solidFill>
            <a:schemeClr val="bg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har char="»"/>
        <a:defRPr sz="4267">
          <a:solidFill>
            <a:schemeClr val="bg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har char="»"/>
        <a:defRPr sz="4267">
          <a:solidFill>
            <a:schemeClr val="bg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har char="»"/>
        <a:defRPr sz="4267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BottomBar"/>
          <p:cNvSpPr>
            <a:spLocks noChangeArrowheads="1"/>
          </p:cNvSpPr>
          <p:nvPr/>
        </p:nvSpPr>
        <p:spPr bwMode="auto">
          <a:xfrm>
            <a:off x="0" y="6429376"/>
            <a:ext cx="12192000" cy="430213"/>
          </a:xfrm>
          <a:prstGeom prst="rect">
            <a:avLst/>
          </a:prstGeom>
          <a:solidFill>
            <a:srgbClr val="C7DF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4395" tIns="62197" rIns="124395" bIns="62197" anchor="ctr"/>
          <a:lstStyle/>
          <a:p>
            <a:pPr algn="ctr" defTabSz="1244569"/>
            <a:endParaRPr lang="en-US" sz="2133"/>
          </a:p>
        </p:txBody>
      </p:sp>
      <p:sp>
        <p:nvSpPr>
          <p:cNvPr id="54275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62984" y="234951"/>
            <a:ext cx="11724216" cy="389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4276" name="SlideLogoText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9658522" y="6541129"/>
            <a:ext cx="1678345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1217054"/>
            <a:r>
              <a:rPr lang="en-US" sz="1333"/>
              <a:t>McKinsey &amp; Company</a:t>
            </a:r>
          </a:p>
        </p:txBody>
      </p:sp>
      <p:sp>
        <p:nvSpPr>
          <p:cNvPr id="54277" name="McK 1. On-page tracker" hidden="1"/>
          <p:cNvSpPr>
            <a:spLocks noChangeArrowheads="1"/>
          </p:cNvSpPr>
          <p:nvPr/>
        </p:nvSpPr>
        <p:spPr bwMode="auto">
          <a:xfrm>
            <a:off x="162986" y="26990"/>
            <a:ext cx="1146148" cy="28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1244569"/>
            <a:r>
              <a:rPr lang="en-US" sz="1867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54278" name="McK 3. Unit of measure" hidden="1"/>
          <p:cNvSpPr txBox="1">
            <a:spLocks noChangeArrowheads="1"/>
          </p:cNvSpPr>
          <p:nvPr/>
        </p:nvSpPr>
        <p:spPr bwMode="auto">
          <a:xfrm>
            <a:off x="162994" y="542926"/>
            <a:ext cx="4972049" cy="28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912813"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9128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867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54279" name="McK Slide Elements"/>
          <p:cNvGrpSpPr>
            <a:grpSpLocks/>
          </p:cNvGrpSpPr>
          <p:nvPr/>
        </p:nvGrpSpPr>
        <p:grpSpPr bwMode="auto">
          <a:xfrm>
            <a:off x="162994" y="6153807"/>
            <a:ext cx="11628967" cy="593536"/>
            <a:chOff x="75" y="3799"/>
            <a:chExt cx="5385" cy="367"/>
          </a:xfrm>
        </p:grpSpPr>
        <p:sp>
          <p:nvSpPr>
            <p:cNvPr id="54280" name="McK 4. Footnote" hidden="1"/>
            <p:cNvSpPr txBox="1">
              <a:spLocks noChangeArrowheads="1"/>
            </p:cNvSpPr>
            <p:nvPr/>
          </p:nvSpPr>
          <p:spPr bwMode="auto">
            <a:xfrm>
              <a:off x="75" y="3799"/>
              <a:ext cx="5385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6363" indent="-106363" defTabSz="91281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1052513" defTabSz="91281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243013" defTabSz="91281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433513" defTabSz="91281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91281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1333"/>
                <a:t>1 Footnote</a:t>
              </a:r>
            </a:p>
          </p:txBody>
        </p:sp>
        <p:sp>
          <p:nvSpPr>
            <p:cNvPr id="54281" name="McK 5. Source" hidden="1"/>
            <p:cNvSpPr>
              <a:spLocks noChangeArrowheads="1"/>
            </p:cNvSpPr>
            <p:nvPr/>
          </p:nvSpPr>
          <p:spPr bwMode="auto">
            <a:xfrm>
              <a:off x="75" y="4039"/>
              <a:ext cx="4323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829713" indent="-829713" defTabSz="1217054">
                <a:tabLst>
                  <a:tab pos="833946" algn="l"/>
                </a:tabLst>
              </a:pPr>
              <a:r>
                <a:rPr lang="en-US" sz="1333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54282" name="ACET" hidden="1"/>
          <p:cNvGrpSpPr>
            <a:grpSpLocks/>
          </p:cNvGrpSpPr>
          <p:nvPr/>
        </p:nvGrpSpPr>
        <p:grpSpPr bwMode="auto">
          <a:xfrm>
            <a:off x="1976967" y="993626"/>
            <a:ext cx="5799667" cy="674849"/>
            <a:chOff x="915" y="614"/>
            <a:chExt cx="2686" cy="416"/>
          </a:xfrm>
        </p:grpSpPr>
        <p:cxnSp>
          <p:nvCxnSpPr>
            <p:cNvPr id="54283" name="AutoShape 11" hidden="1"/>
            <p:cNvCxnSpPr>
              <a:cxnSpLocks noChangeShapeType="1"/>
              <a:stCxn id="54284" idx="4"/>
              <a:endCxn id="54284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4284" name="AutoShape 12" hidden="1"/>
            <p:cNvSpPr>
              <a:spLocks noChangeArrowheads="1"/>
            </p:cNvSpPr>
            <p:nvPr/>
          </p:nvSpPr>
          <p:spPr bwMode="auto">
            <a:xfrm>
              <a:off x="915" y="614"/>
              <a:ext cx="2686" cy="41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659" anchor="b">
              <a:spAutoFit/>
            </a:bodyPr>
            <a:lstStyle/>
            <a:p>
              <a:pPr defTabSz="1244569"/>
              <a:r>
                <a:rPr lang="en-US" sz="2133" b="1"/>
                <a:t>Title</a:t>
              </a:r>
            </a:p>
            <a:p>
              <a:pPr defTabSz="1244569"/>
              <a:r>
                <a:rPr lang="en-US" sz="2133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542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26861" y="6565906"/>
            <a:ext cx="264583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defTabSz="1244569">
              <a:defRPr sz="1333">
                <a:solidFill>
                  <a:srgbClr val="000000"/>
                </a:solidFill>
              </a:defRPr>
            </a:lvl1pPr>
          </a:lstStyle>
          <a:p>
            <a:fld id="{FCE472EF-E6B8-4631-953D-0B0CB2C097E1}" type="slidenum">
              <a:rPr lang="en-US"/>
              <a:pPr/>
              <a:t>‹#›</a:t>
            </a:fld>
            <a:r>
              <a:rPr lang="en-US"/>
              <a:t> </a:t>
            </a:r>
          </a:p>
        </p:txBody>
      </p:sp>
      <p:sp>
        <p:nvSpPr>
          <p:cNvPr id="54286" name="Working Draft" hidden="1"/>
          <p:cNvSpPr txBox="1">
            <a:spLocks noChangeArrowheads="1"/>
          </p:cNvSpPr>
          <p:nvPr/>
        </p:nvSpPr>
        <p:spPr bwMode="auto">
          <a:xfrm rot="5400000">
            <a:off x="10877933" y="2805473"/>
            <a:ext cx="243977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66725" defTabSz="933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933450" defTabSz="933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00175" defTabSz="933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65313" defTabSz="933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225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797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369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941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800"/>
              <a:t>Working Draft - Last Modified 6/14/2011 10:20:06 AM</a:t>
            </a:r>
            <a:endParaRPr lang="en-US" sz="2133"/>
          </a:p>
        </p:txBody>
      </p:sp>
      <p:sp>
        <p:nvSpPr>
          <p:cNvPr id="54287" name="Printed" hidden="1"/>
          <p:cNvSpPr txBox="1">
            <a:spLocks noChangeArrowheads="1"/>
          </p:cNvSpPr>
          <p:nvPr/>
        </p:nvSpPr>
        <p:spPr bwMode="auto">
          <a:xfrm rot="5400000">
            <a:off x="11410123" y="4320743"/>
            <a:ext cx="1375377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66725" defTabSz="933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933450" defTabSz="933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00175" defTabSz="933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65313" defTabSz="9334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225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797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369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94113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800"/>
              <a:t>Printed 6/2/2011 11:33:44 AM</a:t>
            </a:r>
            <a:endParaRPr lang="en-US" sz="2133"/>
          </a:p>
        </p:txBody>
      </p:sp>
      <p:sp>
        <p:nvSpPr>
          <p:cNvPr id="5428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6967" y="1990730"/>
            <a:ext cx="5852584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4289" name="SlideLogoSeparator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1455428" y="6503910"/>
            <a:ext cx="5289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1217054"/>
            <a:r>
              <a:rPr lang="en-US" sz="1600"/>
              <a:t>|</a:t>
            </a:r>
          </a:p>
        </p:txBody>
      </p:sp>
      <p:sp>
        <p:nvSpPr>
          <p:cNvPr id="54290" name="doc id"/>
          <p:cNvSpPr>
            <a:spLocks noChangeArrowheads="1"/>
          </p:cNvSpPr>
          <p:nvPr/>
        </p:nvSpPr>
        <p:spPr bwMode="auto">
          <a:xfrm>
            <a:off x="10996094" y="36515"/>
            <a:ext cx="893233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1217054"/>
            <a:endParaRPr lang="cs-CZ" sz="1067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09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1217054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217054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2pPr>
      <a:lvl3pPr algn="l" defTabSz="1217054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3pPr>
      <a:lvl4pPr algn="l" defTabSz="1217054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4pPr>
      <a:lvl5pPr algn="l" defTabSz="1217054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5pPr>
      <a:lvl6pPr marL="609585" algn="l" defTabSz="1217054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6pPr>
      <a:lvl7pPr marL="1219170" algn="l" defTabSz="1217054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7pPr>
      <a:lvl8pPr marL="1828754" algn="l" defTabSz="1217054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8pPr>
      <a:lvl9pPr marL="2438339" algn="l" defTabSz="1217054" rtl="0" eaLnBrk="1" fontAlgn="base" hangingPunct="1">
        <a:spcBef>
          <a:spcPct val="0"/>
        </a:spcBef>
        <a:spcAft>
          <a:spcPct val="0"/>
        </a:spcAft>
        <a:defRPr sz="2533" b="1">
          <a:solidFill>
            <a:schemeClr val="tx2"/>
          </a:solidFill>
          <a:latin typeface="Arial" charset="0"/>
        </a:defRPr>
      </a:lvl9pPr>
    </p:titleStyle>
    <p:bodyStyle>
      <a:lvl1pPr algn="l" defTabSz="1217054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2133">
          <a:solidFill>
            <a:schemeClr val="tx1"/>
          </a:solidFill>
          <a:latin typeface="+mn-lt"/>
          <a:ea typeface="+mn-ea"/>
          <a:cs typeface="+mn-cs"/>
        </a:defRPr>
      </a:lvl1pPr>
      <a:lvl2pPr marL="262460" indent="-260344" algn="l" defTabSz="121705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2133">
          <a:solidFill>
            <a:schemeClr val="tx1"/>
          </a:solidFill>
          <a:latin typeface="+mn-lt"/>
        </a:defRPr>
      </a:lvl2pPr>
      <a:lvl3pPr marL="622284" indent="-357708" algn="l" defTabSz="121705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2133">
          <a:solidFill>
            <a:schemeClr val="tx1"/>
          </a:solidFill>
          <a:latin typeface="+mn-lt"/>
        </a:defRPr>
      </a:lvl3pPr>
      <a:lvl4pPr marL="836063" indent="-211661" algn="l" defTabSz="121705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2133">
          <a:solidFill>
            <a:schemeClr val="tx1"/>
          </a:solidFill>
          <a:latin typeface="+mn-lt"/>
        </a:defRPr>
      </a:lvl4pPr>
      <a:lvl5pPr marL="1015975" indent="-177796" algn="l" defTabSz="121705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>
          <a:solidFill>
            <a:schemeClr val="tx1"/>
          </a:solidFill>
          <a:latin typeface="+mn-lt"/>
        </a:defRPr>
      </a:lvl5pPr>
      <a:lvl6pPr marL="1625559" indent="-177796" algn="l" defTabSz="121705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>
          <a:solidFill>
            <a:schemeClr val="tx1"/>
          </a:solidFill>
          <a:latin typeface="+mn-lt"/>
        </a:defRPr>
      </a:lvl6pPr>
      <a:lvl7pPr marL="2235144" indent="-177796" algn="l" defTabSz="121705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>
          <a:solidFill>
            <a:schemeClr val="tx1"/>
          </a:solidFill>
          <a:latin typeface="+mn-lt"/>
        </a:defRPr>
      </a:lvl7pPr>
      <a:lvl8pPr marL="2844729" indent="-177796" algn="l" defTabSz="121705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>
          <a:solidFill>
            <a:schemeClr val="tx1"/>
          </a:solidFill>
          <a:latin typeface="+mn-lt"/>
        </a:defRPr>
      </a:lvl8pPr>
      <a:lvl9pPr marL="3454314" indent="-177796" algn="l" defTabSz="121705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3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D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24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52600"/>
            <a:ext cx="10972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0" y="1524000"/>
            <a:ext cx="12192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965" y="5900957"/>
            <a:ext cx="877035" cy="91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86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867" b="0" i="0" u="none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bg1"/>
          </a:solidFill>
          <a:latin typeface="Arial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bg1"/>
          </a:solidFill>
          <a:latin typeface="Arial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bg1"/>
          </a:solidFill>
          <a:latin typeface="Arial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bg1"/>
          </a:solidFill>
          <a:latin typeface="Arial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bg1"/>
          </a:solidFill>
          <a:latin typeface="Arial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har char="•"/>
        <a:defRPr sz="4267">
          <a:solidFill>
            <a:schemeClr val="bg1"/>
          </a:solidFill>
          <a:latin typeface="+mn-lt"/>
          <a:ea typeface="+mn-ea"/>
          <a:cs typeface="+mn-cs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har char="–"/>
        <a:defRPr sz="4267" b="0" i="0" u="none">
          <a:solidFill>
            <a:schemeClr val="bg1"/>
          </a:solidFill>
          <a:latin typeface="+mn-lt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har char="•"/>
        <a:defRPr sz="4267">
          <a:solidFill>
            <a:schemeClr val="bg1"/>
          </a:solidFill>
          <a:latin typeface="+mn-lt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har char="–"/>
        <a:defRPr sz="4267">
          <a:solidFill>
            <a:schemeClr val="bg1"/>
          </a:solidFill>
          <a:latin typeface="+mn-lt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har char="»"/>
        <a:defRPr sz="4267">
          <a:solidFill>
            <a:schemeClr val="bg1"/>
          </a:solidFill>
          <a:latin typeface="+mn-lt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har char="»"/>
        <a:defRPr sz="4267">
          <a:solidFill>
            <a:schemeClr val="bg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har char="»"/>
        <a:defRPr sz="4267">
          <a:solidFill>
            <a:schemeClr val="bg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har char="»"/>
        <a:defRPr sz="4267">
          <a:solidFill>
            <a:schemeClr val="bg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har char="»"/>
        <a:defRPr sz="4267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939D3-0F8B-39A6-F77F-A2DEA572FE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James L. Gagliano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F40031-E93D-D486-3C22-8D814580D6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President and COO</a:t>
            </a:r>
          </a:p>
          <a:p>
            <a:r>
              <a:rPr lang="en-US" dirty="0"/>
              <a:t>The Jockey Club</a:t>
            </a:r>
          </a:p>
        </p:txBody>
      </p:sp>
    </p:spTree>
    <p:extLst>
      <p:ext uri="{BB962C8B-B14F-4D97-AF65-F5344CB8AC3E}">
        <p14:creationId xmlns:p14="http://schemas.microsoft.com/office/powerpoint/2010/main" val="3187961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939D3-0F8B-39A6-F77F-A2DEA572FE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James L. Gagliano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F40031-E93D-D486-3C22-8D814580D6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President and COO</a:t>
            </a:r>
          </a:p>
          <a:p>
            <a:r>
              <a:rPr lang="en-US" dirty="0"/>
              <a:t>The Jockey Club</a:t>
            </a:r>
          </a:p>
        </p:txBody>
      </p:sp>
    </p:spTree>
    <p:extLst>
      <p:ext uri="{BB962C8B-B14F-4D97-AF65-F5344CB8AC3E}">
        <p14:creationId xmlns:p14="http://schemas.microsoft.com/office/powerpoint/2010/main" val="1593820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89AD6A-5693-9729-0399-C00E03FDF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283" y="796794"/>
            <a:ext cx="4561433" cy="476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730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823EEC-5C8F-34E4-BA8E-0ADA38C54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292" y="352031"/>
            <a:ext cx="5715417" cy="615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35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C7D654-40A0-C92C-C578-FECBD271EC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658"/>
          <a:stretch/>
        </p:blipFill>
        <p:spPr>
          <a:xfrm>
            <a:off x="363636" y="1384446"/>
            <a:ext cx="5732364" cy="44991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2091C5-A665-8E7B-81D9-1BCA9B0DAE81}"/>
              </a:ext>
            </a:extLst>
          </p:cNvPr>
          <p:cNvSpPr/>
          <p:nvPr/>
        </p:nvSpPr>
        <p:spPr>
          <a:xfrm>
            <a:off x="6022109" y="1384446"/>
            <a:ext cx="5787782" cy="1090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340326-F969-BB8E-22C7-2383BB7D40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03" t="71890" r="1" b="13940"/>
          <a:stretch/>
        </p:blipFill>
        <p:spPr>
          <a:xfrm>
            <a:off x="6092584" y="1384446"/>
            <a:ext cx="5717307" cy="8903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866D7E-ADBF-FB9A-A0A2-1BFD6E71C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2320369"/>
            <a:ext cx="5717308" cy="3563195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5F52E0D-60F8-17FD-5255-C6DA15EA8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Supported Initiatives</a:t>
            </a:r>
          </a:p>
        </p:txBody>
      </p:sp>
    </p:spTree>
    <p:extLst>
      <p:ext uri="{BB962C8B-B14F-4D97-AF65-F5344CB8AC3E}">
        <p14:creationId xmlns:p14="http://schemas.microsoft.com/office/powerpoint/2010/main" val="3148521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BF1279-4066-E86F-2766-D5A3EDEB6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396" y="1338641"/>
            <a:ext cx="10645208" cy="53669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363E5AE-E961-2356-CE09-C0E051663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Industry Support</a:t>
            </a:r>
          </a:p>
        </p:txBody>
      </p:sp>
    </p:spTree>
    <p:extLst>
      <p:ext uri="{BB962C8B-B14F-4D97-AF65-F5344CB8AC3E}">
        <p14:creationId xmlns:p14="http://schemas.microsoft.com/office/powerpoint/2010/main" val="1979060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89AD6A-5693-9729-0399-C00E03FDF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283" y="796794"/>
            <a:ext cx="4561433" cy="476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95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D73A9C-817D-992A-F4CA-A22A44ADBB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2"/>
          <a:stretch/>
        </p:blipFill>
        <p:spPr>
          <a:xfrm>
            <a:off x="0" y="278634"/>
            <a:ext cx="12192000" cy="627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293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B4603-08F3-4248-EB86-6C1F25424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Equine Injury Database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579FD7-525E-7E31-516C-F35E0AFC9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37" y="1894855"/>
            <a:ext cx="11718252" cy="24670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08EE19A-4A1A-779C-386A-430A943C6C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841231"/>
              </p:ext>
            </p:extLst>
          </p:nvPr>
        </p:nvGraphicFramePr>
        <p:xfrm>
          <a:off x="267859" y="2625434"/>
          <a:ext cx="11471561" cy="123536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274619">
                  <a:extLst>
                    <a:ext uri="{9D8B030D-6E8A-4147-A177-3AD203B41FA5}">
                      <a16:colId xmlns:a16="http://schemas.microsoft.com/office/drawing/2014/main" val="447155542"/>
                    </a:ext>
                  </a:extLst>
                </a:gridCol>
                <a:gridCol w="749996">
                  <a:extLst>
                    <a:ext uri="{9D8B030D-6E8A-4147-A177-3AD203B41FA5}">
                      <a16:colId xmlns:a16="http://schemas.microsoft.com/office/drawing/2014/main" val="2652584874"/>
                    </a:ext>
                  </a:extLst>
                </a:gridCol>
                <a:gridCol w="749996">
                  <a:extLst>
                    <a:ext uri="{9D8B030D-6E8A-4147-A177-3AD203B41FA5}">
                      <a16:colId xmlns:a16="http://schemas.microsoft.com/office/drawing/2014/main" val="2569344517"/>
                    </a:ext>
                  </a:extLst>
                </a:gridCol>
                <a:gridCol w="749996">
                  <a:extLst>
                    <a:ext uri="{9D8B030D-6E8A-4147-A177-3AD203B41FA5}">
                      <a16:colId xmlns:a16="http://schemas.microsoft.com/office/drawing/2014/main" val="1056675977"/>
                    </a:ext>
                  </a:extLst>
                </a:gridCol>
                <a:gridCol w="751250">
                  <a:extLst>
                    <a:ext uri="{9D8B030D-6E8A-4147-A177-3AD203B41FA5}">
                      <a16:colId xmlns:a16="http://schemas.microsoft.com/office/drawing/2014/main" val="2114520441"/>
                    </a:ext>
                  </a:extLst>
                </a:gridCol>
                <a:gridCol w="751250">
                  <a:extLst>
                    <a:ext uri="{9D8B030D-6E8A-4147-A177-3AD203B41FA5}">
                      <a16:colId xmlns:a16="http://schemas.microsoft.com/office/drawing/2014/main" val="3709814532"/>
                    </a:ext>
                  </a:extLst>
                </a:gridCol>
                <a:gridCol w="751250">
                  <a:extLst>
                    <a:ext uri="{9D8B030D-6E8A-4147-A177-3AD203B41FA5}">
                      <a16:colId xmlns:a16="http://schemas.microsoft.com/office/drawing/2014/main" val="404272945"/>
                    </a:ext>
                  </a:extLst>
                </a:gridCol>
                <a:gridCol w="751250">
                  <a:extLst>
                    <a:ext uri="{9D8B030D-6E8A-4147-A177-3AD203B41FA5}">
                      <a16:colId xmlns:a16="http://schemas.microsoft.com/office/drawing/2014/main" val="274699255"/>
                    </a:ext>
                  </a:extLst>
                </a:gridCol>
                <a:gridCol w="737474">
                  <a:extLst>
                    <a:ext uri="{9D8B030D-6E8A-4147-A177-3AD203B41FA5}">
                      <a16:colId xmlns:a16="http://schemas.microsoft.com/office/drawing/2014/main" val="11780440"/>
                    </a:ext>
                  </a:extLst>
                </a:gridCol>
                <a:gridCol w="734970">
                  <a:extLst>
                    <a:ext uri="{9D8B030D-6E8A-4147-A177-3AD203B41FA5}">
                      <a16:colId xmlns:a16="http://schemas.microsoft.com/office/drawing/2014/main" val="1884451052"/>
                    </a:ext>
                  </a:extLst>
                </a:gridCol>
                <a:gridCol w="694906">
                  <a:extLst>
                    <a:ext uri="{9D8B030D-6E8A-4147-A177-3AD203B41FA5}">
                      <a16:colId xmlns:a16="http://schemas.microsoft.com/office/drawing/2014/main" val="4039757622"/>
                    </a:ext>
                  </a:extLst>
                </a:gridCol>
                <a:gridCol w="693651">
                  <a:extLst>
                    <a:ext uri="{9D8B030D-6E8A-4147-A177-3AD203B41FA5}">
                      <a16:colId xmlns:a16="http://schemas.microsoft.com/office/drawing/2014/main" val="3044982535"/>
                    </a:ext>
                  </a:extLst>
                </a:gridCol>
                <a:gridCol w="693651">
                  <a:extLst>
                    <a:ext uri="{9D8B030D-6E8A-4147-A177-3AD203B41FA5}">
                      <a16:colId xmlns:a16="http://schemas.microsoft.com/office/drawing/2014/main" val="3668032118"/>
                    </a:ext>
                  </a:extLst>
                </a:gridCol>
                <a:gridCol w="693651">
                  <a:extLst>
                    <a:ext uri="{9D8B030D-6E8A-4147-A177-3AD203B41FA5}">
                      <a16:colId xmlns:a16="http://schemas.microsoft.com/office/drawing/2014/main" val="4029435295"/>
                    </a:ext>
                  </a:extLst>
                </a:gridCol>
                <a:gridCol w="693651">
                  <a:extLst>
                    <a:ext uri="{9D8B030D-6E8A-4147-A177-3AD203B41FA5}">
                      <a16:colId xmlns:a16="http://schemas.microsoft.com/office/drawing/2014/main" val="2775313559"/>
                    </a:ext>
                  </a:extLst>
                </a:gridCol>
              </a:tblGrid>
              <a:tr h="786141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</a:rPr>
                        <a:t>Calendar</a:t>
                      </a:r>
                      <a:br>
                        <a:rPr lang="en-US" sz="4800">
                          <a:effectLst/>
                        </a:rPr>
                      </a:b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</a:rPr>
                        <a:t>Year</a:t>
                      </a:r>
                      <a:endParaRPr lang="en-US" sz="4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</a:rPr>
                        <a:t>2009</a:t>
                      </a:r>
                      <a:endParaRPr lang="en-US" sz="4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</a:rPr>
                        <a:t>2010</a:t>
                      </a:r>
                      <a:endParaRPr lang="en-US" sz="4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</a:rPr>
                        <a:t>2011</a:t>
                      </a:r>
                      <a:endParaRPr lang="en-US" sz="48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</a:rPr>
                        <a:t>2012</a:t>
                      </a:r>
                      <a:endParaRPr lang="en-US" sz="4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</a:rPr>
                        <a:t>2013</a:t>
                      </a:r>
                      <a:endParaRPr lang="en-US" sz="4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</a:rPr>
                        <a:t>2014</a:t>
                      </a:r>
                      <a:endParaRPr lang="en-US" sz="4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</a:rPr>
                        <a:t>2015</a:t>
                      </a:r>
                      <a:endParaRPr lang="en-US" sz="4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</a:rPr>
                        <a:t>2016</a:t>
                      </a:r>
                      <a:endParaRPr lang="en-US" sz="4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</a:rPr>
                        <a:t>2017</a:t>
                      </a:r>
                      <a:endParaRPr lang="en-US" sz="4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</a:rPr>
                        <a:t>2018</a:t>
                      </a:r>
                      <a:endParaRPr lang="en-US" sz="4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</a:rPr>
                        <a:t>2019</a:t>
                      </a:r>
                      <a:endParaRPr lang="en-US" sz="4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</a:rPr>
                        <a:t>2020</a:t>
                      </a:r>
                      <a:endParaRPr lang="en-US" sz="4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</a:rPr>
                        <a:t>2021</a:t>
                      </a:r>
                      <a:endParaRPr lang="en-US" sz="4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</a:rPr>
                        <a:t>2022</a:t>
                      </a:r>
                      <a:endParaRPr lang="en-US" sz="480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9208643"/>
                  </a:ext>
                </a:extLst>
              </a:tr>
              <a:tr h="449224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</a:rPr>
                        <a:t>Rate</a:t>
                      </a:r>
                      <a:endParaRPr lang="en-US" sz="4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</a:rPr>
                        <a:t>2.00</a:t>
                      </a:r>
                      <a:endParaRPr lang="en-US" sz="4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</a:rPr>
                        <a:t>1.88</a:t>
                      </a:r>
                      <a:endParaRPr lang="en-US" sz="4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</a:rPr>
                        <a:t>1.88</a:t>
                      </a:r>
                      <a:endParaRPr lang="en-US" sz="4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</a:rPr>
                        <a:t>1.92</a:t>
                      </a:r>
                      <a:endParaRPr lang="en-US" sz="4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</a:rPr>
                        <a:t>1.90</a:t>
                      </a:r>
                      <a:endParaRPr lang="en-US" sz="4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</a:rPr>
                        <a:t>1.89</a:t>
                      </a:r>
                      <a:endParaRPr lang="en-US" sz="4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</a:rPr>
                        <a:t>1.62</a:t>
                      </a:r>
                      <a:endParaRPr lang="en-US" sz="4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</a:rPr>
                        <a:t>1.54</a:t>
                      </a:r>
                      <a:endParaRPr lang="en-US" sz="4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</a:rPr>
                        <a:t>1.61</a:t>
                      </a:r>
                      <a:endParaRPr lang="en-US" sz="4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</a:rPr>
                        <a:t>1.68</a:t>
                      </a:r>
                      <a:endParaRPr lang="en-US" sz="4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</a:rPr>
                        <a:t>1.53</a:t>
                      </a:r>
                      <a:endParaRPr lang="en-US" sz="4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</a:rPr>
                        <a:t>1.41</a:t>
                      </a:r>
                      <a:endParaRPr lang="en-US" sz="4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</a:rPr>
                        <a:t>1.39</a:t>
                      </a:r>
                      <a:endParaRPr lang="en-US" sz="4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1.25</a:t>
                      </a:r>
                      <a:endParaRPr lang="en-US" sz="48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239598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A87C990-46FD-712F-1208-429F2AD6861E}"/>
              </a:ext>
            </a:extLst>
          </p:cNvPr>
          <p:cNvSpPr txBox="1"/>
          <p:nvPr/>
        </p:nvSpPr>
        <p:spPr>
          <a:xfrm>
            <a:off x="86639" y="4577086"/>
            <a:ext cx="1201871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is the fourth consecutive year that the rate has decreased.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 is the third consecutive year the rate has been below 1.5 fatalities per 1,000 starts. 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 is the first time that the rate has been below 1.3 fatalities per 1,000 starts.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291CD7-1CC4-A4F2-A229-45C35957AB8D}"/>
              </a:ext>
            </a:extLst>
          </p:cNvPr>
          <p:cNvSpPr txBox="1"/>
          <p:nvPr/>
        </p:nvSpPr>
        <p:spPr>
          <a:xfrm>
            <a:off x="205889" y="1922563"/>
            <a:ext cx="489258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Statistical Summary from 2009 to 2022</a:t>
            </a:r>
          </a:p>
          <a:p>
            <a:r>
              <a:rPr lang="en-US" dirty="0"/>
              <a:t>(Thoroughbred Flat Racing Only)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1925FF-49D5-E4C6-6490-5B4F107258C2}"/>
              </a:ext>
            </a:extLst>
          </p:cNvPr>
          <p:cNvSpPr txBox="1"/>
          <p:nvPr/>
        </p:nvSpPr>
        <p:spPr>
          <a:xfrm>
            <a:off x="192036" y="3929987"/>
            <a:ext cx="1161665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Based on the 2022 data, 99.88% of flat racing starts at the racetracks participating in the EID were completed without fatality.</a:t>
            </a:r>
          </a:p>
        </p:txBody>
      </p:sp>
    </p:spTree>
    <p:extLst>
      <p:ext uri="{BB962C8B-B14F-4D97-AF65-F5344CB8AC3E}">
        <p14:creationId xmlns:p14="http://schemas.microsoft.com/office/powerpoint/2010/main" val="6746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989BB2-2E1A-7660-5C62-11F5E5690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642" y="0"/>
            <a:ext cx="105527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5365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4RTaAjHyEygaBEjBnBUj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4RTaAjHyEygaBEjBnBUjg"/>
</p:tagLst>
</file>

<file path=ppt/theme/theme1.xml><?xml version="1.0" encoding="utf-8"?>
<a:theme xmlns:a="http://schemas.openxmlformats.org/drawingml/2006/main" name="BPC">
  <a:themeElements>
    <a:clrScheme name="communications_bp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mmunications_bp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mmunications_bp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_bp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_bp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_bp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_bp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_bp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_bp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_bp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_bp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_bp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_bp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_bp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PC" id="{5A941688-BE61-41D2-AD51-0ADD23BF10D6}" vid="{E22DEB77-2283-407E-9234-40D99600BA10}"/>
    </a:ext>
  </a:extLst>
</a:theme>
</file>

<file path=ppt/theme/theme2.xml><?xml version="1.0" encoding="utf-8"?>
<a:theme xmlns:a="http://schemas.openxmlformats.org/drawingml/2006/main" name="Blank">
  <a:themeElements>
    <a:clrScheme name="Blank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FFFFFF"/>
      </a:accent3>
      <a:accent4>
        <a:srgbClr val="000000"/>
      </a:accent4>
      <a:accent5>
        <a:srgbClr val="E0EDFD"/>
      </a:accent5>
      <a:accent6>
        <a:srgbClr val="839FE7"/>
      </a:accent6>
      <a:hlink>
        <a:srgbClr val="0066CC"/>
      </a:hlink>
      <a:folHlink>
        <a:srgbClr val="00296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pc169">
  <a:themeElements>
    <a:clrScheme name="communications_bp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mmunications_bp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mmunications_bp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_bp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_bp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_bp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_bp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_bp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_bp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_bp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_bp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_bp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_bp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_bp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PC">
  <a:themeElements>
    <a:clrScheme name="communications_bp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mmunications_bp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mmunications_bp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_bp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_bp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_bp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_bp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_bp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_bp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_bp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_bp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_bp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_bp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_bp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PC" id="{701B03DE-97EF-4C2F-A2E9-FF867BEEE899}" vid="{36A3BF9B-3F17-46EE-9E2B-F99B9FB31F5F}"/>
    </a:ext>
  </a:extLst>
</a:theme>
</file>

<file path=ppt/theme/theme5.xml><?xml version="1.0" encoding="utf-8"?>
<a:theme xmlns:a="http://schemas.openxmlformats.org/drawingml/2006/main" name="3_Blank">
  <a:themeElements>
    <a:clrScheme name="Blank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FFFFFF"/>
      </a:accent3>
      <a:accent4>
        <a:srgbClr val="000000"/>
      </a:accent4>
      <a:accent5>
        <a:srgbClr val="E0EDFD"/>
      </a:accent5>
      <a:accent6>
        <a:srgbClr val="839FE7"/>
      </a:accent6>
      <a:hlink>
        <a:srgbClr val="0066CC"/>
      </a:hlink>
      <a:folHlink>
        <a:srgbClr val="00296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bpc169">
  <a:themeElements>
    <a:clrScheme name="communications_bp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mmunications_bp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mmunications_bp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_bp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_bp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_bp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_bp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_bp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_bp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_bp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_bp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_bp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_bp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_bp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BPC</Template>
  <TotalTime>385</TotalTime>
  <Words>141</Words>
  <Application>Microsoft Office PowerPoint</Application>
  <PresentationFormat>Widescreen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BPC</vt:lpstr>
      <vt:lpstr>Blank</vt:lpstr>
      <vt:lpstr>bpc169</vt:lpstr>
      <vt:lpstr>1_BPC</vt:lpstr>
      <vt:lpstr>3_Blank</vt:lpstr>
      <vt:lpstr>2_bpc169</vt:lpstr>
      <vt:lpstr>James L. Gagliano</vt:lpstr>
      <vt:lpstr>PowerPoint Presentation</vt:lpstr>
      <vt:lpstr>PowerPoint Presentation</vt:lpstr>
      <vt:lpstr>Supported Initiatives</vt:lpstr>
      <vt:lpstr>Industry Support</vt:lpstr>
      <vt:lpstr>PowerPoint Presentation</vt:lpstr>
      <vt:lpstr>PowerPoint Presentation</vt:lpstr>
      <vt:lpstr>Equine Injury Database</vt:lpstr>
      <vt:lpstr>PowerPoint Presentation</vt:lpstr>
      <vt:lpstr>James L. Gagliano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Luce, Shannon</dc:creator>
  <cp:lastModifiedBy>Luce, Shannon</cp:lastModifiedBy>
  <cp:revision>8</cp:revision>
  <dcterms:created xsi:type="dcterms:W3CDTF">2023-09-07T18:25:59Z</dcterms:created>
  <dcterms:modified xsi:type="dcterms:W3CDTF">2023-09-14T16:54:17Z</dcterms:modified>
</cp:coreProperties>
</file>