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5"/>
  </p:notesMasterIdLst>
  <p:sldIdLst>
    <p:sldId id="256" r:id="rId2"/>
    <p:sldId id="286" r:id="rId3"/>
    <p:sldId id="257" r:id="rId4"/>
    <p:sldId id="264" r:id="rId5"/>
    <p:sldId id="272" r:id="rId6"/>
    <p:sldId id="270" r:id="rId7"/>
    <p:sldId id="271" r:id="rId8"/>
    <p:sldId id="273" r:id="rId9"/>
    <p:sldId id="274" r:id="rId10"/>
    <p:sldId id="269" r:id="rId11"/>
    <p:sldId id="258" r:id="rId12"/>
    <p:sldId id="262" r:id="rId13"/>
    <p:sldId id="263" r:id="rId14"/>
    <p:sldId id="265" r:id="rId15"/>
    <p:sldId id="288" r:id="rId16"/>
    <p:sldId id="266" r:id="rId17"/>
    <p:sldId id="267" r:id="rId18"/>
    <p:sldId id="284" r:id="rId19"/>
    <p:sldId id="261" r:id="rId20"/>
    <p:sldId id="260" r:id="rId21"/>
    <p:sldId id="278" r:id="rId22"/>
    <p:sldId id="279"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22967-365B-6C2C-B80F-AA9BA1E087D6}" name="Samantha Smith" initials="SS" userId="S::ssmith@thoroughbredaftercare.org::90b4a1a0-5c72-4550-b7a2-4d1bae8eb3e1" providerId="AD"/>
  <p188:author id="{9F00A88C-A1D2-EC7F-796B-10A4721F4C3B}" name="Emily Dresen" initials="ED" userId="S::edresen@thoroughbredaftercare.org::268ac7e8-ac6b-41cd-b6c7-999fd72a7d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1DF9C-CF61-678F-6F52-E3620CF1A184}" v="544" dt="2023-09-15T15:50:11.048"/>
    <p1510:client id="{5DACAAD4-D3DB-75E5-23E7-BA3915240E6B}" v="300" dt="2023-09-18T15:46:12.795"/>
    <p1510:client id="{8047E0BB-B13C-DB46-B8E5-F0899652EC69}" v="60" dt="2023-09-15T17:06:17.099"/>
    <p1510:client id="{E93A8A19-DB9B-90E7-9880-E590F519CFFF}" v="4" dt="2023-09-15T17:03:43.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4861E-AD0B-B946-9213-8464228FF38C}"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37D30-4FBA-DB44-BC1D-EA654D2241D5}" type="slidenum">
              <a:rPr lang="en-US" smtClean="0"/>
              <a:t>‹#›</a:t>
            </a:fld>
            <a:endParaRPr lang="en-US"/>
          </a:p>
        </p:txBody>
      </p:sp>
    </p:spTree>
    <p:extLst>
      <p:ext uri="{BB962C8B-B14F-4D97-AF65-F5344CB8AC3E}">
        <p14:creationId xmlns:p14="http://schemas.microsoft.com/office/powerpoint/2010/main" val="378832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37D30-4FBA-DB44-BC1D-EA654D2241D5}" type="slidenum">
              <a:rPr lang="en-US" smtClean="0"/>
              <a:t>19</a:t>
            </a:fld>
            <a:endParaRPr lang="en-US"/>
          </a:p>
        </p:txBody>
      </p:sp>
    </p:spTree>
    <p:extLst>
      <p:ext uri="{BB962C8B-B14F-4D97-AF65-F5344CB8AC3E}">
        <p14:creationId xmlns:p14="http://schemas.microsoft.com/office/powerpoint/2010/main" val="23930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37D30-4FBA-DB44-BC1D-EA654D2241D5}" type="slidenum">
              <a:rPr lang="en-US" smtClean="0"/>
              <a:t>21</a:t>
            </a:fld>
            <a:endParaRPr lang="en-US"/>
          </a:p>
        </p:txBody>
      </p:sp>
    </p:spTree>
    <p:extLst>
      <p:ext uri="{BB962C8B-B14F-4D97-AF65-F5344CB8AC3E}">
        <p14:creationId xmlns:p14="http://schemas.microsoft.com/office/powerpoint/2010/main" val="163047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7AE6AD-D0F9-8745-B4D2-D5BCA0173A5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221889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AE6AD-D0F9-8745-B4D2-D5BCA0173A5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72542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AE6AD-D0F9-8745-B4D2-D5BCA0173A5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7709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AE6AD-D0F9-8745-B4D2-D5BCA0173A5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360993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7AE6AD-D0F9-8745-B4D2-D5BCA0173A5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102506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7AE6AD-D0F9-8745-B4D2-D5BCA0173A5C}"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306769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AE6AD-D0F9-8745-B4D2-D5BCA0173A5C}"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394121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7AE6AD-D0F9-8745-B4D2-D5BCA0173A5C}"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331556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AE6AD-D0F9-8745-B4D2-D5BCA0173A5C}"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60859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AE6AD-D0F9-8745-B4D2-D5BCA0173A5C}"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60173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AE6AD-D0F9-8745-B4D2-D5BCA0173A5C}"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32CCE-7E13-374C-BEF4-93DA10B3460E}" type="slidenum">
              <a:rPr lang="en-US" smtClean="0"/>
              <a:t>‹#›</a:t>
            </a:fld>
            <a:endParaRPr lang="en-US"/>
          </a:p>
        </p:txBody>
      </p:sp>
    </p:spTree>
    <p:extLst>
      <p:ext uri="{BB962C8B-B14F-4D97-AF65-F5344CB8AC3E}">
        <p14:creationId xmlns:p14="http://schemas.microsoft.com/office/powerpoint/2010/main" val="384879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AE6AD-D0F9-8745-B4D2-D5BCA0173A5C}"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32CCE-7E13-374C-BEF4-93DA10B3460E}" type="slidenum">
              <a:rPr lang="en-US" smtClean="0"/>
              <a:t>‹#›</a:t>
            </a:fld>
            <a:endParaRPr lang="en-US"/>
          </a:p>
        </p:txBody>
      </p:sp>
    </p:spTree>
    <p:extLst>
      <p:ext uri="{BB962C8B-B14F-4D97-AF65-F5344CB8AC3E}">
        <p14:creationId xmlns:p14="http://schemas.microsoft.com/office/powerpoint/2010/main" val="13798977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eonies-for-mlk.blogspot.com/2015/06/kentucky-horse-farms-mamas-and-babies_16.html"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sv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reativecommons.org/licenses/by/3.0/" TargetMode="External"/><Relationship Id="rId4" Type="http://schemas.openxmlformats.org/officeDocument/2006/relationships/hyperlink" Target="http://www.horseracingphoto.co.uk/portfolio-item/racehorse-close-up/" TargetMode="External"/><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gamblingsites.com/news/kentucky-derby-to-be-held-without-spectators/"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3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108F4-0E7F-A263-175D-B39BA5BF20CE}"/>
              </a:ext>
            </a:extLst>
          </p:cNvPr>
          <p:cNvSpPr>
            <a:spLocks noGrp="1"/>
          </p:cNvSpPr>
          <p:nvPr>
            <p:ph type="ctrTitle"/>
          </p:nvPr>
        </p:nvSpPr>
        <p:spPr>
          <a:xfrm>
            <a:off x="1127208" y="857251"/>
            <a:ext cx="4747280" cy="3098061"/>
          </a:xfrm>
        </p:spPr>
        <p:txBody>
          <a:bodyPr anchor="b">
            <a:normAutofit/>
          </a:bodyPr>
          <a:lstStyle/>
          <a:p>
            <a:pPr marL="0" marR="0" indent="0" algn="l">
              <a:spcBef>
                <a:spcPts val="0"/>
              </a:spcBef>
              <a:spcAft>
                <a:spcPts val="0"/>
              </a:spcAft>
            </a:pPr>
            <a:r>
              <a:rPr lang="en-US" sz="1900" dirty="0">
                <a:solidFill>
                  <a:srgbClr val="FFFFFF"/>
                </a:solidFill>
                <a:effectLst/>
                <a:latin typeface="+mn-lt"/>
                <a:ea typeface="Calibri" panose="020F0502020204030204" pitchFamily="34" charset="0"/>
              </a:rPr>
              <a:t>Thoroughbred Aftercare Alliance is an </a:t>
            </a:r>
            <a:r>
              <a:rPr lang="en-US" sz="1900" dirty="0">
                <a:solidFill>
                  <a:srgbClr val="FFFFFF"/>
                </a:solidFill>
                <a:latin typeface="+mn-lt"/>
                <a:ea typeface="Calibri" panose="020F0502020204030204" pitchFamily="34" charset="0"/>
              </a:rPr>
              <a:t>industry</a:t>
            </a:r>
            <a:r>
              <a:rPr lang="en-US" sz="1900" dirty="0">
                <a:solidFill>
                  <a:srgbClr val="FFFFFF"/>
                </a:solidFill>
                <a:effectLst/>
                <a:latin typeface="+mn-lt"/>
                <a:ea typeface="Calibri" panose="020F0502020204030204" pitchFamily="34" charset="0"/>
              </a:rPr>
              <a:t> </a:t>
            </a:r>
            <a:r>
              <a:rPr lang="en-US" sz="1900" dirty="0">
                <a:solidFill>
                  <a:srgbClr val="FFFFFF"/>
                </a:solidFill>
                <a:latin typeface="+mn-lt"/>
                <a:ea typeface="Calibri" panose="020F0502020204030204" pitchFamily="34" charset="0"/>
              </a:rPr>
              <a:t>initiative</a:t>
            </a:r>
            <a:r>
              <a:rPr lang="en-US" sz="1900" dirty="0">
                <a:solidFill>
                  <a:srgbClr val="FFFFFF"/>
                </a:solidFill>
                <a:effectLst/>
                <a:latin typeface="+mn-lt"/>
                <a:ea typeface="Calibri" panose="020F0502020204030204" pitchFamily="34" charset="0"/>
              </a:rPr>
              <a:t> started and based in Lexington, Kentucky in 2012. </a:t>
            </a:r>
            <a:br>
              <a:rPr lang="en-US" sz="1900" dirty="0">
                <a:effectLst/>
                <a:latin typeface="+mn-lt"/>
                <a:ea typeface="Calibri" panose="020F0502020204030204" pitchFamily="34" charset="0"/>
              </a:rPr>
            </a:br>
            <a:br>
              <a:rPr lang="en-US" sz="1900" dirty="0">
                <a:latin typeface="+mn-lt"/>
                <a:ea typeface="Calibri" panose="020F0502020204030204" pitchFamily="34" charset="0"/>
              </a:rPr>
            </a:br>
            <a:r>
              <a:rPr lang="en-US" sz="1900" dirty="0">
                <a:solidFill>
                  <a:srgbClr val="FFFFFF"/>
                </a:solidFill>
                <a:effectLst/>
                <a:latin typeface="+mn-lt"/>
                <a:ea typeface="Calibri" panose="020F0502020204030204" pitchFamily="34" charset="0"/>
              </a:rPr>
              <a:t>Thoroughbred Aftercare Alliance is a 501(c)(3) nonprofit that accredits, inspects, and awards grants to approved aftercare organizations to retrain, retire, and rehome Thoroughbreds.  </a:t>
            </a:r>
            <a:br>
              <a:rPr lang="en-US" sz="1900" dirty="0">
                <a:effectLst/>
                <a:latin typeface="+mn-lt"/>
                <a:ea typeface="Calibri" panose="020F0502020204030204" pitchFamily="34" charset="0"/>
              </a:rPr>
            </a:br>
            <a:endParaRPr lang="en-US" sz="1900">
              <a:solidFill>
                <a:srgbClr val="FFFFFF"/>
              </a:solidFill>
              <a:latin typeface="+mn-lt"/>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E2A8CCC-F5CE-6BEA-21DE-EA114EB486BC}"/>
              </a:ext>
            </a:extLst>
          </p:cNvPr>
          <p:cNvSpPr>
            <a:spLocks noGrp="1"/>
          </p:cNvSpPr>
          <p:nvPr>
            <p:ph type="subTitle" idx="1"/>
          </p:nvPr>
        </p:nvSpPr>
        <p:spPr>
          <a:xfrm>
            <a:off x="1127208" y="4756265"/>
            <a:ext cx="4393278" cy="1244483"/>
          </a:xfrm>
        </p:spPr>
        <p:txBody>
          <a:bodyPr anchor="t">
            <a:noAutofit/>
          </a:bodyPr>
          <a:lstStyle/>
          <a:p>
            <a:pPr algn="l">
              <a:spcBef>
                <a:spcPts val="0"/>
              </a:spcBef>
            </a:pPr>
            <a:r>
              <a:rPr lang="en-US">
                <a:solidFill>
                  <a:srgbClr val="FFFFFF"/>
                </a:solidFill>
              </a:rPr>
              <a:t>Presentation by  </a:t>
            </a:r>
            <a:endParaRPr lang="en-US"/>
          </a:p>
          <a:p>
            <a:pPr algn="l">
              <a:spcBef>
                <a:spcPts val="0"/>
              </a:spcBef>
            </a:pPr>
            <a:r>
              <a:rPr lang="en-US">
                <a:solidFill>
                  <a:srgbClr val="FFFFFF"/>
                </a:solidFill>
              </a:rPr>
              <a:t>Thoroughbred Aftercare Alliance </a:t>
            </a:r>
            <a:endParaRPr lang="en-US"/>
          </a:p>
          <a:p>
            <a:pPr algn="l">
              <a:spcBef>
                <a:spcPts val="0"/>
              </a:spcBef>
            </a:pPr>
            <a:r>
              <a:rPr lang="en-US">
                <a:solidFill>
                  <a:srgbClr val="FFFFFF"/>
                </a:solidFill>
              </a:rPr>
              <a:t>September 28, 2023 </a:t>
            </a:r>
            <a:endParaRPr lang="en-US">
              <a:solidFill>
                <a:srgbClr val="FFFFFF"/>
              </a:solidFill>
              <a:cs typeface="Calibri"/>
            </a:endParaRP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F6CB976-B0FD-EC22-AFAD-8DB7D3372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6485" y="2145846"/>
            <a:ext cx="4071257" cy="2294164"/>
          </a:xfrm>
          <a:prstGeom prst="rect">
            <a:avLst/>
          </a:prstGeom>
        </p:spPr>
      </p:pic>
    </p:spTree>
    <p:extLst>
      <p:ext uri="{BB962C8B-B14F-4D97-AF65-F5344CB8AC3E}">
        <p14:creationId xmlns:p14="http://schemas.microsoft.com/office/powerpoint/2010/main" val="118901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9DF9-8BA0-82E0-C927-8DB5C5CB5E7C}"/>
              </a:ext>
            </a:extLst>
          </p:cNvPr>
          <p:cNvSpPr>
            <a:spLocks noGrp="1"/>
          </p:cNvSpPr>
          <p:nvPr>
            <p:ph type="title"/>
          </p:nvPr>
        </p:nvSpPr>
        <p:spPr>
          <a:xfrm>
            <a:off x="922296" y="2979581"/>
            <a:ext cx="10347408" cy="1028901"/>
          </a:xfrm>
        </p:spPr>
        <p:txBody>
          <a:bodyPr anchor="ctr">
            <a:noAutofit/>
          </a:bodyPr>
          <a:lstStyle/>
          <a:p>
            <a:pPr algn="ctr"/>
            <a:r>
              <a:rPr lang="en-US" sz="2800" b="1" i="1">
                <a:effectLst/>
                <a:latin typeface="+mn-lt"/>
                <a:ea typeface="Calibri" panose="020F0502020204030204" pitchFamily="34" charset="0"/>
              </a:rPr>
              <a:t>What sets</a:t>
            </a:r>
            <a:r>
              <a:rPr lang="en-US" sz="2800" b="1" i="1">
                <a:latin typeface="+mn-lt"/>
                <a:ea typeface="Calibri" panose="020F0502020204030204" pitchFamily="34" charset="0"/>
              </a:rPr>
              <a:t> </a:t>
            </a:r>
            <a:r>
              <a:rPr lang="en-US" sz="2800" b="1" i="1">
                <a:effectLst/>
                <a:latin typeface="+mn-lt"/>
                <a:ea typeface="Calibri" panose="020F0502020204030204" pitchFamily="34" charset="0"/>
              </a:rPr>
              <a:t>Thoroughbred Aftercare Alliance apart </a:t>
            </a:r>
            <a:br>
              <a:rPr lang="en-US" sz="2800" b="1" i="1">
                <a:effectLst/>
                <a:latin typeface="+mn-lt"/>
                <a:ea typeface="Calibri" panose="020F0502020204030204" pitchFamily="34" charset="0"/>
              </a:rPr>
            </a:br>
            <a:r>
              <a:rPr lang="en-US" sz="2800" b="1" i="1">
                <a:effectLst/>
                <a:latin typeface="+mn-lt"/>
                <a:ea typeface="Calibri" panose="020F0502020204030204" pitchFamily="34" charset="0"/>
              </a:rPr>
              <a:t>from other aftercare organizations?</a:t>
            </a:r>
            <a:endParaRPr lang="en-US" sz="2800" i="1">
              <a:latin typeface="+mn-lt"/>
            </a:endParaRPr>
          </a:p>
        </p:txBody>
      </p:sp>
      <p:pic>
        <p:nvPicPr>
          <p:cNvPr id="5" name="Picture 4" descr="A group of people standing next to horses&#10;&#10;Description automatically generated">
            <a:extLst>
              <a:ext uri="{FF2B5EF4-FFF2-40B4-BE49-F238E27FC236}">
                <a16:creationId xmlns:a16="http://schemas.microsoft.com/office/drawing/2014/main" id="{285F60D9-7BF7-F995-D903-B45D09F68CCF}"/>
              </a:ext>
            </a:extLst>
          </p:cNvPr>
          <p:cNvPicPr>
            <a:picLocks noChangeAspect="1"/>
          </p:cNvPicPr>
          <p:nvPr/>
        </p:nvPicPr>
        <p:blipFill rotWithShape="1">
          <a:blip r:embed="rId2"/>
          <a:srcRect t="34516" b="26597"/>
          <a:stretch/>
        </p:blipFill>
        <p:spPr>
          <a:xfrm>
            <a:off x="20" y="0"/>
            <a:ext cx="12191980" cy="315277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20489E9-0029-D46F-D2D9-ECCF85F5AA90}"/>
              </a:ext>
            </a:extLst>
          </p:cNvPr>
          <p:cNvSpPr>
            <a:spLocks noGrp="1"/>
          </p:cNvSpPr>
          <p:nvPr>
            <p:ph idx="1"/>
          </p:nvPr>
        </p:nvSpPr>
        <p:spPr>
          <a:xfrm>
            <a:off x="702451" y="4910209"/>
            <a:ext cx="10787099" cy="1700764"/>
          </a:xfrm>
        </p:spPr>
        <p:txBody>
          <a:bodyPr anchor="ctr">
            <a:noAutofit/>
          </a:bodyPr>
          <a:lstStyle/>
          <a:p>
            <a:pPr marL="0" indent="0" algn="ctr">
              <a:spcAft>
                <a:spcPts val="600"/>
              </a:spcAft>
              <a:buNone/>
            </a:pPr>
            <a:r>
              <a:rPr lang="en-US" sz="2000" dirty="0">
                <a:effectLst/>
                <a:ea typeface="Calibri" panose="020F0502020204030204" pitchFamily="34" charset="0"/>
              </a:rPr>
              <a:t>Thoroughbred Aftercare Alliance is the </a:t>
            </a:r>
            <a:r>
              <a:rPr lang="en-US" sz="2000" b="1" dirty="0">
                <a:effectLst/>
                <a:ea typeface="Calibri" panose="020F0502020204030204" pitchFamily="34" charset="0"/>
              </a:rPr>
              <a:t>only</a:t>
            </a:r>
            <a:r>
              <a:rPr lang="en-US" sz="2000" dirty="0">
                <a:effectLst/>
                <a:ea typeface="Calibri" panose="020F0502020204030204" pitchFamily="34" charset="0"/>
              </a:rPr>
              <a:t> accrediting body </a:t>
            </a:r>
            <a:br>
              <a:rPr lang="en-US" sz="2000" dirty="0">
                <a:effectLst/>
                <a:ea typeface="Calibri" panose="020F0502020204030204" pitchFamily="34" charset="0"/>
              </a:rPr>
            </a:br>
            <a:r>
              <a:rPr lang="en-US" sz="2000" dirty="0">
                <a:effectLst/>
                <a:ea typeface="Calibri" panose="020F0502020204030204" pitchFamily="34" charset="0"/>
              </a:rPr>
              <a:t>for Thoroughbred aftercare.</a:t>
            </a:r>
            <a:r>
              <a:rPr lang="en-US" sz="2000" dirty="0">
                <a:ea typeface="Calibri" panose="020F0502020204030204" pitchFamily="34" charset="0"/>
              </a:rPr>
              <a:t> </a:t>
            </a:r>
            <a:endParaRPr lang="en-US" sz="2000">
              <a:effectLst/>
              <a:ea typeface="Calibri" panose="020F0502020204030204" pitchFamily="34" charset="0"/>
            </a:endParaRPr>
          </a:p>
          <a:p>
            <a:pPr marL="0" indent="0" algn="ctr">
              <a:buNone/>
            </a:pPr>
            <a:r>
              <a:rPr lang="en-US" sz="2000" dirty="0">
                <a:ea typeface="+mn-lt"/>
                <a:cs typeface="+mn-lt"/>
              </a:rPr>
              <a:t>According to the Thoroughbred Aftercare Alliance's </a:t>
            </a:r>
            <a:r>
              <a:rPr lang="en-US" sz="2000" b="1" dirty="0">
                <a:ea typeface="+mn-lt"/>
                <a:cs typeface="+mn-lt"/>
              </a:rPr>
              <a:t>Code of Standards</a:t>
            </a:r>
            <a:r>
              <a:rPr lang="en-US" sz="2000" dirty="0">
                <a:ea typeface="+mn-lt"/>
                <a:cs typeface="+mn-lt"/>
              </a:rPr>
              <a:t>, accreditation status is determined after a complete review of five areas: operations; education; horse health care management; facility standards and services; adoption policies and protocols.</a:t>
            </a:r>
          </a:p>
        </p:txBody>
      </p:sp>
      <p:sp>
        <p:nvSpPr>
          <p:cNvPr id="4" name="Title 1">
            <a:extLst>
              <a:ext uri="{FF2B5EF4-FFF2-40B4-BE49-F238E27FC236}">
                <a16:creationId xmlns:a16="http://schemas.microsoft.com/office/drawing/2014/main" id="{1E223FBB-414E-A8AE-5735-2387619EB418}"/>
              </a:ext>
            </a:extLst>
          </p:cNvPr>
          <p:cNvSpPr txBox="1">
            <a:spLocks/>
          </p:cNvSpPr>
          <p:nvPr/>
        </p:nvSpPr>
        <p:spPr>
          <a:xfrm>
            <a:off x="3801255" y="-1172223"/>
            <a:ext cx="4589490" cy="1124601"/>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ACCREDITATION</a:t>
            </a:r>
            <a:endParaRPr lang="en-US" sz="3600" b="1">
              <a:solidFill>
                <a:srgbClr val="003359"/>
              </a:solidFill>
            </a:endParaRPr>
          </a:p>
        </p:txBody>
      </p:sp>
      <p:sp>
        <p:nvSpPr>
          <p:cNvPr id="6" name="TextBox 5">
            <a:extLst>
              <a:ext uri="{FF2B5EF4-FFF2-40B4-BE49-F238E27FC236}">
                <a16:creationId xmlns:a16="http://schemas.microsoft.com/office/drawing/2014/main" id="{A134B8D6-14B5-AEB3-17A9-C2B1E05BAC99}"/>
              </a:ext>
            </a:extLst>
          </p:cNvPr>
          <p:cNvSpPr txBox="1"/>
          <p:nvPr/>
        </p:nvSpPr>
        <p:spPr>
          <a:xfrm>
            <a:off x="1740974" y="4111439"/>
            <a:ext cx="90008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Thoroughbred Aftercare Alliance's leadership position makes it the most creditable leader in aftercare and a strong fundraiser to support  Thoroughbred aftercare.</a:t>
            </a:r>
            <a:endParaRPr lang="en-US" dirty="0"/>
          </a:p>
        </p:txBody>
      </p:sp>
    </p:spTree>
    <p:extLst>
      <p:ext uri="{BB962C8B-B14F-4D97-AF65-F5344CB8AC3E}">
        <p14:creationId xmlns:p14="http://schemas.microsoft.com/office/powerpoint/2010/main" val="43058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orse in a stall&#10;&#10;Description automatically generated">
            <a:extLst>
              <a:ext uri="{FF2B5EF4-FFF2-40B4-BE49-F238E27FC236}">
                <a16:creationId xmlns:a16="http://schemas.microsoft.com/office/drawing/2014/main" id="{3DBF94BA-2250-F27E-603C-22493319E76D}"/>
              </a:ext>
            </a:extLst>
          </p:cNvPr>
          <p:cNvPicPr>
            <a:picLocks noChangeAspect="1"/>
          </p:cNvPicPr>
          <p:nvPr/>
        </p:nvPicPr>
        <p:blipFill rotWithShape="1">
          <a:blip r:embed="rId2"/>
          <a:srcRect r="-1" b="16190"/>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a:extLst>
              <a:ext uri="{FF2B5EF4-FFF2-40B4-BE49-F238E27FC236}">
                <a16:creationId xmlns:a16="http://schemas.microsoft.com/office/drawing/2014/main" id="{DFEB7BD2-541E-7393-7E17-8A28C663D241}"/>
              </a:ext>
            </a:extLst>
          </p:cNvPr>
          <p:cNvSpPr>
            <a:spLocks noGrp="1"/>
          </p:cNvSpPr>
          <p:nvPr>
            <p:ph idx="1"/>
          </p:nvPr>
        </p:nvSpPr>
        <p:spPr>
          <a:xfrm>
            <a:off x="7115955" y="2466975"/>
            <a:ext cx="4589491" cy="3984553"/>
          </a:xfrm>
        </p:spPr>
        <p:txBody>
          <a:bodyPr vert="horz" lIns="91440" tIns="45720" rIns="91440" bIns="45720" rtlCol="0" anchor="t">
            <a:noAutofit/>
          </a:bodyPr>
          <a:lstStyle/>
          <a:p>
            <a:pPr marL="0" indent="0">
              <a:buNone/>
            </a:pPr>
            <a:r>
              <a:rPr lang="en-US" sz="2000" dirty="0">
                <a:effectLst/>
                <a:ea typeface="Calibri" panose="020F0502020204030204" pitchFamily="34" charset="0"/>
              </a:rPr>
              <a:t>Since 2012, more than </a:t>
            </a:r>
            <a:r>
              <a:rPr lang="en-US" sz="2000" dirty="0">
                <a:ea typeface="Calibri" panose="020F0502020204030204" pitchFamily="34" charset="0"/>
              </a:rPr>
              <a:t>15,500 Thoroughbreds </a:t>
            </a:r>
            <a:r>
              <a:rPr lang="en-US" sz="2000" dirty="0">
                <a:effectLst/>
                <a:ea typeface="Calibri" panose="020F0502020204030204" pitchFamily="34" charset="0"/>
              </a:rPr>
              <a:t>have found a new home or careers through Thoroughbred Aftercare Alliance accredited organizations. These organizations have transitioned former racehorses into eventers, champions show horses, partners in equine-assisted therapy programs, living tourism destinations, and more. Through the work of Thoroughbred Aftercare Alliance accredited organizations, new opportunities are arising for off-track Thoroughbreds</a:t>
            </a:r>
            <a:r>
              <a:rPr lang="en-US" sz="2000" dirty="0">
                <a:ea typeface="Calibri" panose="020F0502020204030204" pitchFamily="34" charset="0"/>
              </a:rPr>
              <a:t>.</a:t>
            </a:r>
            <a:endParaRPr lang="en-US" sz="2000" dirty="0">
              <a:cs typeface="Calibri"/>
            </a:endParaRPr>
          </a:p>
        </p:txBody>
      </p:sp>
      <p:sp>
        <p:nvSpPr>
          <p:cNvPr id="4" name="Title 1">
            <a:extLst>
              <a:ext uri="{FF2B5EF4-FFF2-40B4-BE49-F238E27FC236}">
                <a16:creationId xmlns:a16="http://schemas.microsoft.com/office/drawing/2014/main" id="{951A0455-6EA6-9260-D0F9-36C9344A22C8}"/>
              </a:ext>
            </a:extLst>
          </p:cNvPr>
          <p:cNvSpPr txBox="1">
            <a:spLocks/>
          </p:cNvSpPr>
          <p:nvPr/>
        </p:nvSpPr>
        <p:spPr>
          <a:xfrm>
            <a:off x="7115955" y="605740"/>
            <a:ext cx="4589490" cy="1536534"/>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THOROUGHBRED AFTERCARE ALLIANCE IMPACT</a:t>
            </a:r>
            <a:endParaRPr lang="en-US" sz="3600" b="1">
              <a:solidFill>
                <a:srgbClr val="003359"/>
              </a:solidFill>
            </a:endParaRPr>
          </a:p>
        </p:txBody>
      </p:sp>
    </p:spTree>
    <p:extLst>
      <p:ext uri="{BB962C8B-B14F-4D97-AF65-F5344CB8AC3E}">
        <p14:creationId xmlns:p14="http://schemas.microsoft.com/office/powerpoint/2010/main" val="355300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40FC8-0E2A-72F2-CA25-5C60CA9041BE}"/>
              </a:ext>
            </a:extLst>
          </p:cNvPr>
          <p:cNvSpPr>
            <a:spLocks noGrp="1"/>
          </p:cNvSpPr>
          <p:nvPr>
            <p:ph type="title"/>
          </p:nvPr>
        </p:nvSpPr>
        <p:spPr>
          <a:xfrm>
            <a:off x="418322" y="1607659"/>
            <a:ext cx="4670097" cy="711718"/>
          </a:xfrm>
        </p:spPr>
        <p:txBody>
          <a:bodyPr anchor="b">
            <a:noAutofit/>
          </a:bodyPr>
          <a:lstStyle/>
          <a:p>
            <a:pPr algn="ctr"/>
            <a:r>
              <a:rPr lang="en-US" sz="2400" b="1" i="1" dirty="0">
                <a:latin typeface="+mn-lt"/>
              </a:rPr>
              <a:t>Why is accredited Thoroughbred aftercare important to Kentucky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789F58-0A2A-1D64-F406-9C88CA22DC09}"/>
              </a:ext>
            </a:extLst>
          </p:cNvPr>
          <p:cNvSpPr>
            <a:spLocks noGrp="1"/>
          </p:cNvSpPr>
          <p:nvPr>
            <p:ph idx="1"/>
          </p:nvPr>
        </p:nvSpPr>
        <p:spPr>
          <a:xfrm>
            <a:off x="631576" y="2872899"/>
            <a:ext cx="4243589" cy="3320668"/>
          </a:xfrm>
        </p:spPr>
        <p:txBody>
          <a:bodyPr>
            <a:normAutofit/>
          </a:bodyPr>
          <a:lstStyle/>
          <a:p>
            <a:pPr marL="0" marR="0" indent="0">
              <a:spcBef>
                <a:spcPts val="0"/>
              </a:spcBef>
              <a:spcAft>
                <a:spcPts val="0"/>
              </a:spcAft>
              <a:buNone/>
            </a:pPr>
            <a:r>
              <a:rPr lang="en-US" sz="2200" b="0" i="0" u="none" strike="noStrike">
                <a:effectLst/>
                <a:latin typeface="Calibri" panose="020F0502020204030204" pitchFamily="34" charset="0"/>
              </a:rPr>
              <a:t>Thoroughbred aftercare is of great importance to Kentucky due to the state's deep-rooted connection to the horse racing industry and its commitment to the well-being of these magnificent animals. Several key factors highlight the significance of Thoroughbred aftercare in Kentucky</a:t>
            </a:r>
            <a:r>
              <a:rPr lang="en-US" sz="2200">
                <a:latin typeface="Calibri" panose="020F0502020204030204" pitchFamily="34" charset="0"/>
              </a:rPr>
              <a:t>.</a:t>
            </a:r>
            <a:endParaRPr lang="en-US" sz="2200" b="0" i="0" u="none" strike="noStrike">
              <a:effectLst/>
              <a:latin typeface="Calibri" panose="020F0502020204030204" pitchFamily="34" charset="0"/>
            </a:endParaRPr>
          </a:p>
          <a:p>
            <a:endParaRPr lang="en-US" sz="2200"/>
          </a:p>
        </p:txBody>
      </p:sp>
      <p:pic>
        <p:nvPicPr>
          <p:cNvPr id="12" name="Picture 11" descr="A group of people standing next to horses&#10;&#10;Description automatically generated">
            <a:extLst>
              <a:ext uri="{FF2B5EF4-FFF2-40B4-BE49-F238E27FC236}">
                <a16:creationId xmlns:a16="http://schemas.microsoft.com/office/drawing/2014/main" id="{027AFD93-7BF5-BC8C-09DF-95A1EABE2786}"/>
              </a:ext>
            </a:extLst>
          </p:cNvPr>
          <p:cNvPicPr>
            <a:picLocks noChangeAspect="1"/>
          </p:cNvPicPr>
          <p:nvPr/>
        </p:nvPicPr>
        <p:blipFill rotWithShape="1">
          <a:blip r:embed="rId2"/>
          <a:srcRect l="30878" r="242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itle 1">
            <a:extLst>
              <a:ext uri="{FF2B5EF4-FFF2-40B4-BE49-F238E27FC236}">
                <a16:creationId xmlns:a16="http://schemas.microsoft.com/office/drawing/2014/main" id="{99FC8F86-81BB-C3BA-3AF1-2227F75B8B35}"/>
              </a:ext>
            </a:extLst>
          </p:cNvPr>
          <p:cNvSpPr txBox="1">
            <a:spLocks/>
          </p:cNvSpPr>
          <p:nvPr/>
        </p:nvSpPr>
        <p:spPr>
          <a:xfrm>
            <a:off x="165872" y="664433"/>
            <a:ext cx="5174997" cy="815050"/>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ACCREDITED AFTERCARE</a:t>
            </a:r>
            <a:endParaRPr lang="en-US" sz="3600" b="1">
              <a:solidFill>
                <a:srgbClr val="003359"/>
              </a:solidFill>
            </a:endParaRPr>
          </a:p>
        </p:txBody>
      </p:sp>
    </p:spTree>
    <p:extLst>
      <p:ext uri="{BB962C8B-B14F-4D97-AF65-F5344CB8AC3E}">
        <p14:creationId xmlns:p14="http://schemas.microsoft.com/office/powerpoint/2010/main" val="75458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333F98-7C67-0992-3FD4-9C73087AB734}"/>
              </a:ext>
            </a:extLst>
          </p:cNvPr>
          <p:cNvSpPr>
            <a:spLocks noGrp="1"/>
          </p:cNvSpPr>
          <p:nvPr>
            <p:ph idx="1"/>
          </p:nvPr>
        </p:nvSpPr>
        <p:spPr>
          <a:xfrm>
            <a:off x="534818" y="2844324"/>
            <a:ext cx="4243589" cy="3320668"/>
          </a:xfrm>
        </p:spPr>
        <p:txBody>
          <a:bodyPr>
            <a:normAutofit/>
          </a:bodyPr>
          <a:lstStyle/>
          <a:p>
            <a:pPr marL="0" indent="0">
              <a:buNone/>
            </a:pPr>
            <a:r>
              <a:rPr lang="en-US" sz="2000" b="0" i="0" u="none" strike="noStrike">
                <a:effectLst/>
                <a:latin typeface="Calibri" panose="020F0502020204030204" pitchFamily="34" charset="0"/>
              </a:rPr>
              <a:t>Kentucky is widely recognized as the "Horse Capital of the World" and has a rich tradition of horse racing. Horses are an integral part of the state's culture, heritage, and identity. Given this historical significance, ensuring the proper care and support for Thoroughbreds throughout their entire lives is a responsibility that the state takes seriously.</a:t>
            </a:r>
            <a:endParaRPr lang="en-US" sz="2000"/>
          </a:p>
        </p:txBody>
      </p:sp>
      <p:pic>
        <p:nvPicPr>
          <p:cNvPr id="6" name="Picture 5" descr="Horses grazing in a field&#10;&#10;Description automatically generated">
            <a:extLst>
              <a:ext uri="{FF2B5EF4-FFF2-40B4-BE49-F238E27FC236}">
                <a16:creationId xmlns:a16="http://schemas.microsoft.com/office/drawing/2014/main" id="{76B50D7D-76BE-F036-A7D6-A91AB6627A6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8000"/>
                    </a14:imgEffect>
                  </a14:imgLayer>
                </a14:imgProps>
              </a:ext>
            </a:extLst>
          </a:blip>
          <a:srcRect l="17536" r="15764"/>
          <a:stretch/>
        </p:blipFill>
        <p:spPr>
          <a:xfrm>
            <a:off x="5313225" y="-53939"/>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itle 1">
            <a:extLst>
              <a:ext uri="{FF2B5EF4-FFF2-40B4-BE49-F238E27FC236}">
                <a16:creationId xmlns:a16="http://schemas.microsoft.com/office/drawing/2014/main" id="{881C7E5A-4AC4-6562-8C8B-4E98614FC550}"/>
              </a:ext>
            </a:extLst>
          </p:cNvPr>
          <p:cNvSpPr txBox="1">
            <a:spLocks/>
          </p:cNvSpPr>
          <p:nvPr/>
        </p:nvSpPr>
        <p:spPr>
          <a:xfrm>
            <a:off x="147090" y="930939"/>
            <a:ext cx="5019046" cy="1536534"/>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CULTURAL &amp; HISTORICAL SIGNIFICANCE</a:t>
            </a:r>
            <a:endParaRPr lang="en-US" sz="3600" b="1">
              <a:solidFill>
                <a:srgbClr val="003359"/>
              </a:solidFill>
            </a:endParaRPr>
          </a:p>
        </p:txBody>
      </p:sp>
    </p:spTree>
    <p:extLst>
      <p:ext uri="{BB962C8B-B14F-4D97-AF65-F5344CB8AC3E}">
        <p14:creationId xmlns:p14="http://schemas.microsoft.com/office/powerpoint/2010/main" val="355848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horses playing in a field&#10;&#10;Description automatically generated">
            <a:extLst>
              <a:ext uri="{FF2B5EF4-FFF2-40B4-BE49-F238E27FC236}">
                <a16:creationId xmlns:a16="http://schemas.microsoft.com/office/drawing/2014/main" id="{E3A8F13B-DE02-EE92-813A-09FFDB559CE3}"/>
              </a:ext>
            </a:extLst>
          </p:cNvPr>
          <p:cNvPicPr>
            <a:picLocks noChangeAspect="1"/>
          </p:cNvPicPr>
          <p:nvPr/>
        </p:nvPicPr>
        <p:blipFill rotWithShape="1">
          <a:blip r:embed="rId2"/>
          <a:srcRect t="28925" b="15062"/>
          <a:stretch/>
        </p:blipFill>
        <p:spPr>
          <a:xfrm>
            <a:off x="-157137" y="-203895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D6872D0-753E-571B-A8D5-1F2815883593}"/>
              </a:ext>
            </a:extLst>
          </p:cNvPr>
          <p:cNvSpPr txBox="1">
            <a:spLocks/>
          </p:cNvSpPr>
          <p:nvPr/>
        </p:nvSpPr>
        <p:spPr>
          <a:xfrm>
            <a:off x="318594" y="3249084"/>
            <a:ext cx="3411214" cy="1985856"/>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ANIMAL WELFARE AND LONG-TERM SUSTAINABILITY</a:t>
            </a:r>
            <a:endParaRPr lang="en-US" sz="3600" b="1">
              <a:solidFill>
                <a:srgbClr val="003359"/>
              </a:solidFill>
            </a:endParaRPr>
          </a:p>
        </p:txBody>
      </p:sp>
      <p:sp>
        <p:nvSpPr>
          <p:cNvPr id="77" name="TextBox 76">
            <a:extLst>
              <a:ext uri="{FF2B5EF4-FFF2-40B4-BE49-F238E27FC236}">
                <a16:creationId xmlns:a16="http://schemas.microsoft.com/office/drawing/2014/main" id="{2E335196-4308-DE1D-3D48-185A141E1AC5}"/>
              </a:ext>
            </a:extLst>
          </p:cNvPr>
          <p:cNvSpPr txBox="1"/>
          <p:nvPr/>
        </p:nvSpPr>
        <p:spPr>
          <a:xfrm>
            <a:off x="4772025" y="3057525"/>
            <a:ext cx="701992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Kentucky recognizes its moral and ethical obligation to provide lifelong care for Thoroughbreds that have contributed to the state's racing legacy. </a:t>
            </a:r>
          </a:p>
          <a:p>
            <a:endParaRPr lang="en-US" sz="2000" dirty="0">
              <a:cs typeface="Calibri"/>
            </a:endParaRPr>
          </a:p>
          <a:p>
            <a:r>
              <a:rPr lang="en-US" sz="2000" dirty="0">
                <a:cs typeface="Calibri"/>
              </a:rPr>
              <a:t>The state of Kentucky has already developed successful Breeders Incentives such as the KBIF and the KTDF. </a:t>
            </a:r>
          </a:p>
          <a:p>
            <a:endParaRPr lang="en-US" sz="2000" dirty="0">
              <a:cs typeface="Calibri"/>
            </a:endParaRPr>
          </a:p>
          <a:p>
            <a:r>
              <a:rPr lang="en-US" sz="2000">
                <a:cs typeface="Calibri"/>
              </a:rPr>
              <a:t>Supporting the Thoroughbred Aftercare Alliance ensures their </a:t>
            </a:r>
            <a:r>
              <a:rPr lang="en-US" sz="2000" dirty="0">
                <a:cs typeface="Calibri"/>
              </a:rPr>
              <a:t>proper retirement, retraining, and rehoming while underscoring the state's dedication to animal welfare and sets a compassionate example for other racing jurisdictions.</a:t>
            </a:r>
            <a:endParaRPr lang="en-US" sz="2000" dirty="0"/>
          </a:p>
        </p:txBody>
      </p:sp>
    </p:spTree>
    <p:extLst>
      <p:ext uri="{BB962C8B-B14F-4D97-AF65-F5344CB8AC3E}">
        <p14:creationId xmlns:p14="http://schemas.microsoft.com/office/powerpoint/2010/main" val="135630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621DF-A2BC-F683-F790-53919BCE399A}"/>
              </a:ext>
            </a:extLst>
          </p:cNvPr>
          <p:cNvSpPr>
            <a:spLocks noGrp="1"/>
          </p:cNvSpPr>
          <p:nvPr>
            <p:ph type="title"/>
          </p:nvPr>
        </p:nvSpPr>
        <p:spPr>
          <a:xfrm>
            <a:off x="640080" y="325369"/>
            <a:ext cx="4368602" cy="1956841"/>
          </a:xfrm>
        </p:spPr>
        <p:txBody>
          <a:bodyPr anchor="b">
            <a:normAutofit/>
          </a:bodyPr>
          <a:lstStyle/>
          <a:p>
            <a:r>
              <a:rPr lang="en-US" sz="3600" b="1">
                <a:solidFill>
                  <a:schemeClr val="tx2"/>
                </a:solidFill>
                <a:latin typeface="+mn-lt"/>
              </a:rPr>
              <a:t>SUSTAINABILTY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D8C50B-BFFA-DA71-15DD-234F6E542E86}"/>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000" b="0" i="0" dirty="0"/>
              <a:t>Sustainable horsemanship practices are vital for the continued viability of the horse racing industry.</a:t>
            </a:r>
            <a:endParaRPr lang="en-US" dirty="0"/>
          </a:p>
          <a:p>
            <a:pPr marL="0" indent="0">
              <a:buNone/>
            </a:pPr>
            <a:r>
              <a:rPr lang="en-US" sz="2000" b="0" i="0" dirty="0"/>
              <a:t>Demonstrating a commitment to </a:t>
            </a:r>
            <a:r>
              <a:rPr lang="en-US" sz="2000" dirty="0"/>
              <a:t>Thoroughbred</a:t>
            </a:r>
            <a:r>
              <a:rPr lang="en-US" sz="2000" b="0" i="0" dirty="0"/>
              <a:t> aftercare helps mitigate concerns about horse welfare and enhances the industry's longevity. It also aids in countering negative perceptions and challenges that may arise from instances of neglect or mistreatment.</a:t>
            </a:r>
            <a:endParaRPr lang="en-US">
              <a:cs typeface="Calibri" panose="020F0502020204030204"/>
            </a:endParaRPr>
          </a:p>
          <a:p>
            <a:endParaRPr lang="en-US" sz="2000"/>
          </a:p>
        </p:txBody>
      </p:sp>
      <p:pic>
        <p:nvPicPr>
          <p:cNvPr id="5" name="Picture 4" descr="&#10;&#10;Description automatically generated">
            <a:extLst>
              <a:ext uri="{FF2B5EF4-FFF2-40B4-BE49-F238E27FC236}">
                <a16:creationId xmlns:a16="http://schemas.microsoft.com/office/drawing/2014/main" id="{98BD1738-1CFF-87B0-B35E-5A1E1214596E}"/>
              </a:ext>
            </a:extLst>
          </p:cNvPr>
          <p:cNvPicPr>
            <a:picLocks noChangeAspect="1"/>
          </p:cNvPicPr>
          <p:nvPr/>
        </p:nvPicPr>
        <p:blipFill rotWithShape="1">
          <a:blip r:embed="rId2"/>
          <a:srcRect l="10327" r="14946"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4783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5EDF9EC-DA4D-EB20-96CC-04DADD49DD1E}"/>
              </a:ext>
            </a:extLst>
          </p:cNvPr>
          <p:cNvSpPr>
            <a:spLocks noGrp="1"/>
          </p:cNvSpPr>
          <p:nvPr>
            <p:ph idx="1"/>
          </p:nvPr>
        </p:nvSpPr>
        <p:spPr>
          <a:xfrm>
            <a:off x="411479" y="2433143"/>
            <a:ext cx="4498848" cy="4092348"/>
          </a:xfrm>
        </p:spPr>
        <p:txBody>
          <a:bodyPr anchor="t">
            <a:normAutofit fontScale="92500" lnSpcReduction="20000"/>
          </a:bodyPr>
          <a:lstStyle/>
          <a:p>
            <a:pPr marL="0" indent="0">
              <a:spcBef>
                <a:spcPts val="0"/>
              </a:spcBef>
              <a:buNone/>
            </a:pPr>
            <a:r>
              <a:rPr lang="en-US" sz="2200" b="0" i="0" u="none" strike="noStrike" dirty="0">
                <a:effectLst/>
                <a:latin typeface="Calibri"/>
                <a:cs typeface="Calibri"/>
              </a:rPr>
              <a:t>Thoroughbred aftercare initiatives foster collaboration among various stakeholders in the horse racing industry. Racing associations, breeders, trainers, owners, and the broader community</a:t>
            </a:r>
            <a:r>
              <a:rPr lang="en-US" sz="2200" dirty="0">
                <a:latin typeface="Calibri"/>
                <a:cs typeface="Calibri"/>
              </a:rPr>
              <a:t> </a:t>
            </a:r>
            <a:r>
              <a:rPr lang="en-US" sz="2200" b="0" i="0" u="none" strike="noStrike" dirty="0">
                <a:effectLst/>
                <a:latin typeface="Calibri"/>
                <a:cs typeface="Calibri"/>
              </a:rPr>
              <a:t>work together to create comprehensive aftercare programs.</a:t>
            </a:r>
          </a:p>
          <a:p>
            <a:pPr marL="0" marR="0" indent="0">
              <a:spcBef>
                <a:spcPts val="0"/>
              </a:spcBef>
              <a:spcAft>
                <a:spcPts val="0"/>
              </a:spcAft>
              <a:buNone/>
            </a:pPr>
            <a:endParaRPr lang="en-US" sz="2200" b="0" i="0" u="none" strike="noStrike">
              <a:effectLst/>
              <a:latin typeface="Calibri" panose="020F0502020204030204" pitchFamily="34" charset="0"/>
            </a:endParaRPr>
          </a:p>
          <a:p>
            <a:pPr marL="0" marR="0" indent="0">
              <a:spcBef>
                <a:spcPts val="0"/>
              </a:spcBef>
              <a:spcAft>
                <a:spcPts val="0"/>
              </a:spcAft>
              <a:buNone/>
            </a:pPr>
            <a:r>
              <a:rPr lang="en-US" sz="2200" dirty="0">
                <a:latin typeface="Calibri"/>
                <a:cs typeface="Calibri"/>
              </a:rPr>
              <a:t>T</a:t>
            </a:r>
            <a:r>
              <a:rPr lang="en-US" sz="2200" b="0" i="0" u="none" strike="noStrike" dirty="0">
                <a:effectLst/>
                <a:latin typeface="Calibri"/>
                <a:cs typeface="Calibri"/>
              </a:rPr>
              <a:t>hese efforts build bridges between different segments of the industry and promote a unified approach to horse care.</a:t>
            </a:r>
          </a:p>
          <a:p>
            <a:pPr marL="0" marR="0" indent="0">
              <a:spcBef>
                <a:spcPts val="0"/>
              </a:spcBef>
              <a:spcAft>
                <a:spcPts val="0"/>
              </a:spcAft>
              <a:buNone/>
            </a:pPr>
            <a:endParaRPr lang="en-US" sz="2200" b="0" i="0" u="none" strike="noStrike">
              <a:effectLst/>
              <a:latin typeface="Calibri" panose="020F0502020204030204" pitchFamily="34" charset="0"/>
            </a:endParaRPr>
          </a:p>
          <a:p>
            <a:pPr marL="0" indent="0">
              <a:spcBef>
                <a:spcPts val="0"/>
              </a:spcBef>
              <a:buNone/>
            </a:pPr>
            <a:r>
              <a:rPr lang="en-US" sz="2200" dirty="0">
                <a:latin typeface="Calibri"/>
                <a:cs typeface="Calibri"/>
              </a:rPr>
              <a:t>While these collaborations are commendable it does not meet the funding needs of the accredited organizations. </a:t>
            </a:r>
          </a:p>
          <a:p>
            <a:pPr marL="0" marR="0" indent="0">
              <a:spcBef>
                <a:spcPts val="0"/>
              </a:spcBef>
              <a:spcAft>
                <a:spcPts val="0"/>
              </a:spcAft>
              <a:buNone/>
            </a:pPr>
            <a:endParaRPr lang="en-US" sz="2000" b="0" i="0" u="none" strike="noStrike">
              <a:effectLst/>
              <a:latin typeface="Calibri" panose="020F0502020204030204" pitchFamily="34" charset="0"/>
            </a:endParaRPr>
          </a:p>
          <a:p>
            <a:endParaRPr lang="en-US" sz="1800"/>
          </a:p>
        </p:txBody>
      </p:sp>
      <p:pic>
        <p:nvPicPr>
          <p:cNvPr id="5" name="Picture 4" descr="A group of horses grazing in a pasture&#10;&#10;Description automatically generated">
            <a:extLst>
              <a:ext uri="{FF2B5EF4-FFF2-40B4-BE49-F238E27FC236}">
                <a16:creationId xmlns:a16="http://schemas.microsoft.com/office/drawing/2014/main" id="{864D0541-1277-174D-0F33-6AF4655968BE}"/>
              </a:ext>
            </a:extLst>
          </p:cNvPr>
          <p:cNvPicPr>
            <a:picLocks noChangeAspect="1"/>
          </p:cNvPicPr>
          <p:nvPr/>
        </p:nvPicPr>
        <p:blipFill rotWithShape="1">
          <a:blip r:embed="rId2"/>
          <a:srcRect l="4832" r="28417"/>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4" name="Title 1">
            <a:extLst>
              <a:ext uri="{FF2B5EF4-FFF2-40B4-BE49-F238E27FC236}">
                <a16:creationId xmlns:a16="http://schemas.microsoft.com/office/drawing/2014/main" id="{78966F20-5B07-3EFC-6F5C-3B72CEED376F}"/>
              </a:ext>
            </a:extLst>
          </p:cNvPr>
          <p:cNvSpPr txBox="1">
            <a:spLocks/>
          </p:cNvSpPr>
          <p:nvPr/>
        </p:nvSpPr>
        <p:spPr>
          <a:xfrm>
            <a:off x="211110" y="797722"/>
            <a:ext cx="4589490" cy="1536534"/>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STAKEHOLDER ENGAGEMENT</a:t>
            </a:r>
            <a:endParaRPr lang="en-US" sz="3600" b="1">
              <a:solidFill>
                <a:srgbClr val="003359"/>
              </a:solidFill>
            </a:endParaRPr>
          </a:p>
        </p:txBody>
      </p:sp>
    </p:spTree>
    <p:extLst>
      <p:ext uri="{BB962C8B-B14F-4D97-AF65-F5344CB8AC3E}">
        <p14:creationId xmlns:p14="http://schemas.microsoft.com/office/powerpoint/2010/main" val="89902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atching horses&#10;&#10;Description automatically generated">
            <a:extLst>
              <a:ext uri="{FF2B5EF4-FFF2-40B4-BE49-F238E27FC236}">
                <a16:creationId xmlns:a16="http://schemas.microsoft.com/office/drawing/2014/main" id="{9A023CA5-5D4E-2843-FCAC-8D1B5AF9FD83}"/>
              </a:ext>
            </a:extLst>
          </p:cNvPr>
          <p:cNvPicPr>
            <a:picLocks noChangeAspect="1"/>
          </p:cNvPicPr>
          <p:nvPr/>
        </p:nvPicPr>
        <p:blipFill rotWithShape="1">
          <a:blip r:embed="rId2"/>
          <a:srcRect l="4726" r="2440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9" name="Freeform: Shape 18">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E673F0-CE84-DB7D-5D52-91A26B66ED66}"/>
              </a:ext>
            </a:extLst>
          </p:cNvPr>
          <p:cNvSpPr>
            <a:spLocks noGrp="1"/>
          </p:cNvSpPr>
          <p:nvPr>
            <p:ph idx="1"/>
          </p:nvPr>
        </p:nvSpPr>
        <p:spPr>
          <a:xfrm>
            <a:off x="374904" y="2522949"/>
            <a:ext cx="5065776" cy="3402363"/>
          </a:xfrm>
        </p:spPr>
        <p:txBody>
          <a:bodyPr anchor="t">
            <a:normAutofit fontScale="92500" lnSpcReduction="10000"/>
          </a:bodyPr>
          <a:lstStyle/>
          <a:p>
            <a:pPr marL="0" marR="0" indent="0">
              <a:spcBef>
                <a:spcPts val="0"/>
              </a:spcBef>
              <a:spcAft>
                <a:spcPts val="600"/>
              </a:spcAft>
              <a:buNone/>
            </a:pPr>
            <a:r>
              <a:rPr lang="en-US" sz="2000" b="0" i="0" u="none" strike="noStrike" dirty="0">
                <a:effectLst/>
                <a:latin typeface="Calibri"/>
                <a:cs typeface="Calibri"/>
              </a:rPr>
              <a:t>Thoroughbred aftercare initiatives provide an opportunity to educate the public about the proper care of horses after their racing careers.</a:t>
            </a:r>
          </a:p>
          <a:p>
            <a:pPr marL="0" marR="0" indent="0">
              <a:spcBef>
                <a:spcPts val="0"/>
              </a:spcBef>
              <a:spcAft>
                <a:spcPts val="600"/>
              </a:spcAft>
              <a:buNone/>
            </a:pPr>
            <a:endParaRPr lang="en-US" sz="2000" b="0" i="0" u="none" strike="noStrike">
              <a:effectLst/>
              <a:latin typeface="Calibri" panose="020F0502020204030204" pitchFamily="34" charset="0"/>
            </a:endParaRPr>
          </a:p>
          <a:p>
            <a:pPr marL="0" indent="0">
              <a:spcBef>
                <a:spcPts val="0"/>
              </a:spcBef>
              <a:spcAft>
                <a:spcPts val="600"/>
              </a:spcAft>
              <a:buNone/>
            </a:pPr>
            <a:r>
              <a:rPr lang="en-US" sz="2000" dirty="0">
                <a:latin typeface="Calibri"/>
                <a:cs typeface="Calibri"/>
              </a:rPr>
              <a:t>Thoroughbred Aftercare Alliance’s voice and leadership on aftercare are essential for public perception.</a:t>
            </a:r>
          </a:p>
          <a:p>
            <a:pPr marL="0" marR="0" indent="0">
              <a:spcBef>
                <a:spcPts val="0"/>
              </a:spcBef>
              <a:spcAft>
                <a:spcPts val="600"/>
              </a:spcAft>
              <a:buNone/>
            </a:pPr>
            <a:endParaRPr lang="en-US" sz="2000">
              <a:latin typeface="Calibri" panose="020F0502020204030204" pitchFamily="34" charset="0"/>
            </a:endParaRPr>
          </a:p>
          <a:p>
            <a:pPr marL="0" indent="0">
              <a:spcBef>
                <a:spcPts val="0"/>
              </a:spcBef>
              <a:spcAft>
                <a:spcPts val="600"/>
              </a:spcAft>
              <a:buNone/>
            </a:pPr>
            <a:r>
              <a:rPr lang="en-US" sz="2000" dirty="0">
                <a:latin typeface="Calibri"/>
                <a:cs typeface="Calibri"/>
              </a:rPr>
              <a:t> A</a:t>
            </a:r>
            <a:r>
              <a:rPr lang="en-US" sz="2000" b="0" i="0" u="none" strike="noStrike" dirty="0">
                <a:effectLst/>
                <a:latin typeface="Calibri"/>
                <a:cs typeface="Calibri"/>
              </a:rPr>
              <a:t>wareness of </a:t>
            </a:r>
            <a:r>
              <a:rPr lang="en-US" sz="2000" dirty="0">
                <a:latin typeface="Calibri"/>
                <a:cs typeface="Calibri"/>
              </a:rPr>
              <a:t>Thoroughbred Aftercare Alliance </a:t>
            </a:r>
            <a:r>
              <a:rPr lang="en-US" sz="2000" b="0" i="0" u="none" strike="noStrike" dirty="0">
                <a:effectLst/>
                <a:latin typeface="Calibri"/>
                <a:cs typeface="Calibri"/>
              </a:rPr>
              <a:t>can help dispel myths, clarify misconceptions, and emphasize the dedication of the Thoroughbre</a:t>
            </a:r>
            <a:r>
              <a:rPr lang="en-US" sz="2000" dirty="0">
                <a:latin typeface="Calibri"/>
                <a:cs typeface="Calibri"/>
              </a:rPr>
              <a:t>d racing and breeding</a:t>
            </a:r>
            <a:r>
              <a:rPr lang="en-US" sz="2000" b="0" i="0" u="none" strike="noStrike" dirty="0">
                <a:effectLst/>
                <a:latin typeface="Calibri"/>
                <a:cs typeface="Calibri"/>
              </a:rPr>
              <a:t> community</a:t>
            </a:r>
            <a:r>
              <a:rPr lang="en-US" sz="2000" dirty="0">
                <a:latin typeface="Calibri"/>
                <a:cs typeface="Calibri"/>
              </a:rPr>
              <a:t>.</a:t>
            </a:r>
          </a:p>
        </p:txBody>
      </p:sp>
      <p:sp>
        <p:nvSpPr>
          <p:cNvPr id="4" name="Title 1">
            <a:extLst>
              <a:ext uri="{FF2B5EF4-FFF2-40B4-BE49-F238E27FC236}">
                <a16:creationId xmlns:a16="http://schemas.microsoft.com/office/drawing/2014/main" id="{58194FE4-1547-8C0D-DCEB-51CF002ED17C}"/>
              </a:ext>
            </a:extLst>
          </p:cNvPr>
          <p:cNvSpPr txBox="1">
            <a:spLocks/>
          </p:cNvSpPr>
          <p:nvPr/>
        </p:nvSpPr>
        <p:spPr>
          <a:xfrm>
            <a:off x="437768" y="683009"/>
            <a:ext cx="4983480" cy="1536534"/>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EDUCATION AND AWARENESS</a:t>
            </a:r>
            <a:endParaRPr lang="en-US" sz="3600" b="1">
              <a:solidFill>
                <a:srgbClr val="003359"/>
              </a:solidFill>
            </a:endParaRPr>
          </a:p>
        </p:txBody>
      </p:sp>
    </p:spTree>
    <p:extLst>
      <p:ext uri="{BB962C8B-B14F-4D97-AF65-F5344CB8AC3E}">
        <p14:creationId xmlns:p14="http://schemas.microsoft.com/office/powerpoint/2010/main" val="259304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91C34DB2-14B1-F6A5-E499-856383B2CCD6}"/>
              </a:ext>
            </a:extLst>
          </p:cNvPr>
          <p:cNvSpPr/>
          <p:nvPr/>
        </p:nvSpPr>
        <p:spPr>
          <a:xfrm>
            <a:off x="51263" y="0"/>
            <a:ext cx="5080731" cy="6857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orse in a stable&#10;&#10;Description automatically generated">
            <a:extLst>
              <a:ext uri="{FF2B5EF4-FFF2-40B4-BE49-F238E27FC236}">
                <a16:creationId xmlns:a16="http://schemas.microsoft.com/office/drawing/2014/main" id="{DAEF0B86-53E9-56FD-96FC-AB1451EAA2EB}"/>
              </a:ext>
            </a:extLst>
          </p:cNvPr>
          <p:cNvPicPr>
            <a:picLocks noChangeAspect="1"/>
          </p:cNvPicPr>
          <p:nvPr/>
        </p:nvPicPr>
        <p:blipFill rotWithShape="1">
          <a:blip r:embed="rId2"/>
          <a:srcRect l="17365" r="1588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5" name="TextBox 4">
            <a:extLst>
              <a:ext uri="{FF2B5EF4-FFF2-40B4-BE49-F238E27FC236}">
                <a16:creationId xmlns:a16="http://schemas.microsoft.com/office/drawing/2014/main" id="{2CD526E1-5F12-5EF2-D452-90242A947657}"/>
              </a:ext>
            </a:extLst>
          </p:cNvPr>
          <p:cNvSpPr txBox="1"/>
          <p:nvPr/>
        </p:nvSpPr>
        <p:spPr>
          <a:xfrm>
            <a:off x="664544" y="1421729"/>
            <a:ext cx="385653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b="1">
              <a:solidFill>
                <a:schemeClr val="tx2"/>
              </a:solidFill>
              <a:cs typeface="Calibri"/>
            </a:endParaRPr>
          </a:p>
          <a:p>
            <a:r>
              <a:rPr lang="en-US" sz="1400" b="1">
                <a:cs typeface="Calibri"/>
              </a:rPr>
              <a:t>Organizations</a:t>
            </a:r>
          </a:p>
          <a:p>
            <a:pPr marL="285750" indent="-285750">
              <a:buFont typeface="Arial"/>
              <a:buChar char="•"/>
            </a:pPr>
            <a:r>
              <a:rPr lang="en-US" sz="1400">
                <a:cs typeface="Calibri"/>
              </a:rPr>
              <a:t>10 Thoroughbred Aftercare Alliance accredited organizations</a:t>
            </a:r>
          </a:p>
          <a:p>
            <a:pPr marL="285750" indent="-285750">
              <a:buFont typeface="Arial"/>
              <a:buChar char="•"/>
            </a:pPr>
            <a:r>
              <a:rPr lang="en-US" sz="1400">
                <a:cs typeface="Calibri"/>
              </a:rPr>
              <a:t>20 facilities associated with Thoroughbred Aftercare Alliance accredited organizations</a:t>
            </a:r>
          </a:p>
          <a:p>
            <a:r>
              <a:rPr lang="en-US" sz="1400" b="1">
                <a:cs typeface="Calibri"/>
              </a:rPr>
              <a:t>Horses</a:t>
            </a:r>
          </a:p>
          <a:p>
            <a:pPr marL="285750" indent="-285750">
              <a:buFont typeface="Arial"/>
              <a:buChar char="•"/>
            </a:pPr>
            <a:r>
              <a:rPr lang="en-US" sz="1400">
                <a:cs typeface="Calibri"/>
              </a:rPr>
              <a:t>600 total Thoroughbreds in residence currently</a:t>
            </a:r>
          </a:p>
          <a:p>
            <a:pPr marL="285750" indent="-285750">
              <a:buFont typeface="Arial"/>
              <a:buChar char="•"/>
            </a:pPr>
            <a:r>
              <a:rPr lang="en-US" sz="1400">
                <a:cs typeface="Calibri"/>
              </a:rPr>
              <a:t>461 Thoroughbreds in sanctuary residence</a:t>
            </a:r>
          </a:p>
          <a:p>
            <a:pPr marL="285750" indent="-285750">
              <a:buFont typeface="Arial"/>
              <a:buChar char="•"/>
            </a:pPr>
            <a:r>
              <a:rPr lang="en-US" sz="1400">
                <a:cs typeface="Calibri"/>
              </a:rPr>
              <a:t>2674 adopted Thoroughbreds </a:t>
            </a:r>
          </a:p>
          <a:p>
            <a:pPr algn="ctr"/>
            <a:r>
              <a:rPr lang="en-US" sz="1400" b="1">
                <a:solidFill>
                  <a:schemeClr val="bg1"/>
                </a:solidFill>
                <a:cs typeface="Calibri"/>
              </a:rPr>
              <a:t>Services</a:t>
            </a:r>
          </a:p>
          <a:p>
            <a:pPr marL="0" indent="0">
              <a:buNone/>
            </a:pPr>
            <a:r>
              <a:rPr lang="en-US" sz="1400" b="1">
                <a:cs typeface="Calibri"/>
              </a:rPr>
              <a:t>Services</a:t>
            </a:r>
          </a:p>
          <a:p>
            <a:pPr marL="285750" indent="-285750">
              <a:buFont typeface="Arial"/>
              <a:buChar char="•"/>
            </a:pPr>
            <a:r>
              <a:rPr lang="en-US" sz="1400">
                <a:cs typeface="Calibri"/>
              </a:rPr>
              <a:t>5 organizations focused on Rehabilitation, Retraining, and Adoption</a:t>
            </a:r>
          </a:p>
          <a:p>
            <a:pPr marL="285750" indent="-285750">
              <a:buFont typeface="Arial"/>
              <a:buChar char="•"/>
            </a:pPr>
            <a:r>
              <a:rPr lang="en-US" sz="1400">
                <a:cs typeface="Calibri"/>
              </a:rPr>
              <a:t>4 organizations focused on Sanctuary Retirement </a:t>
            </a:r>
          </a:p>
          <a:p>
            <a:pPr marL="285750" indent="-285750">
              <a:buFont typeface="Arial"/>
              <a:buChar char="•"/>
            </a:pPr>
            <a:r>
              <a:rPr lang="en-US" sz="1400">
                <a:cs typeface="Calibri"/>
              </a:rPr>
              <a:t>2 organizations providing Equine-Assisted Therapy services for veterans</a:t>
            </a:r>
          </a:p>
          <a:p>
            <a:pPr marL="285750" indent="-285750">
              <a:buFont typeface="Arial"/>
              <a:buChar char="•"/>
            </a:pPr>
            <a:r>
              <a:rPr lang="en-US" sz="1400">
                <a:cs typeface="Calibri"/>
              </a:rPr>
              <a:t>1 organization providing Therapeutic Riding services to special-needs individuals</a:t>
            </a:r>
          </a:p>
          <a:p>
            <a:pPr marL="285750" indent="-285750">
              <a:buFont typeface="Arial"/>
              <a:buChar char="•"/>
            </a:pPr>
            <a:r>
              <a:rPr lang="en-US" sz="1400">
                <a:cs typeface="Calibri"/>
              </a:rPr>
              <a:t>1 facility operating a prison program</a:t>
            </a:r>
            <a:endParaRPr lang="en-US" sz="1400"/>
          </a:p>
        </p:txBody>
      </p:sp>
      <p:sp>
        <p:nvSpPr>
          <p:cNvPr id="14" name="Title 1">
            <a:extLst>
              <a:ext uri="{FF2B5EF4-FFF2-40B4-BE49-F238E27FC236}">
                <a16:creationId xmlns:a16="http://schemas.microsoft.com/office/drawing/2014/main" id="{88FAE5D6-6A46-1385-19CD-F1C88596B352}"/>
              </a:ext>
            </a:extLst>
          </p:cNvPr>
          <p:cNvSpPr txBox="1">
            <a:spLocks/>
          </p:cNvSpPr>
          <p:nvPr/>
        </p:nvSpPr>
        <p:spPr>
          <a:xfrm>
            <a:off x="172278" y="287864"/>
            <a:ext cx="4838700" cy="821941"/>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3359"/>
                </a:solidFill>
                <a:latin typeface="Calibri"/>
                <a:cs typeface="Calibri"/>
              </a:rPr>
              <a:t>KENTUCKTY ORGANIZATIONS</a:t>
            </a:r>
            <a:endParaRPr lang="en-US" sz="3600" b="1" dirty="0">
              <a:solidFill>
                <a:srgbClr val="003359"/>
              </a:solidFill>
            </a:endParaRPr>
          </a:p>
        </p:txBody>
      </p:sp>
    </p:spTree>
    <p:extLst>
      <p:ext uri="{BB962C8B-B14F-4D97-AF65-F5344CB8AC3E}">
        <p14:creationId xmlns:p14="http://schemas.microsoft.com/office/powerpoint/2010/main" val="66041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2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F81BC2-4323-64C7-C6CB-41D27EE71FA8}"/>
              </a:ext>
            </a:extLst>
          </p:cNvPr>
          <p:cNvSpPr>
            <a:spLocks noGrp="1"/>
          </p:cNvSpPr>
          <p:nvPr>
            <p:ph type="title"/>
          </p:nvPr>
        </p:nvSpPr>
        <p:spPr>
          <a:xfrm>
            <a:off x="739147" y="3782291"/>
            <a:ext cx="4162761" cy="2192950"/>
          </a:xfrm>
        </p:spPr>
        <p:txBody>
          <a:bodyPr vert="horz" lIns="91440" tIns="45720" rIns="91440" bIns="45720" rtlCol="0" anchor="ctr">
            <a:noAutofit/>
          </a:bodyPr>
          <a:lstStyle/>
          <a:p>
            <a:r>
              <a:rPr lang="en-US" sz="2400" b="1" i="1">
                <a:latin typeface="+mn-lt"/>
              </a:rPr>
              <a:t>Budget of Kentucky Groups vs Thoroughbred Aftercare Alliance Grants </a:t>
            </a:r>
          </a:p>
        </p:txBody>
      </p:sp>
      <p:pic>
        <p:nvPicPr>
          <p:cNvPr id="10" name="Picture 9" descr="Old Friends Georgetown KY&#10;&#10;Description automatically generated&#10;">
            <a:extLst>
              <a:ext uri="{FF2B5EF4-FFF2-40B4-BE49-F238E27FC236}">
                <a16:creationId xmlns:a16="http://schemas.microsoft.com/office/drawing/2014/main" id="{65BAC9DF-83DC-949F-FB24-BEC25B8F1717}"/>
              </a:ext>
            </a:extLst>
          </p:cNvPr>
          <p:cNvPicPr>
            <a:picLocks noChangeAspect="1"/>
          </p:cNvPicPr>
          <p:nvPr/>
        </p:nvPicPr>
        <p:blipFill rotWithShape="1">
          <a:blip r:embed="rId3"/>
          <a:srcRect l="10000" r="27196"/>
          <a:stretch/>
        </p:blipFill>
        <p:spPr>
          <a:xfrm>
            <a:off x="4627418" y="387927"/>
            <a:ext cx="3020291" cy="3376184"/>
          </a:xfrm>
          <a:prstGeom prst="rect">
            <a:avLst/>
          </a:prstGeom>
        </p:spPr>
      </p:pic>
      <p:sp>
        <p:nvSpPr>
          <p:cNvPr id="34" name="Rectangle 2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2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143137"/>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5EFD69C-B3F5-E2A5-4CBA-21C71D092B7B}"/>
              </a:ext>
            </a:extLst>
          </p:cNvPr>
          <p:cNvSpPr txBox="1"/>
          <p:nvPr/>
        </p:nvSpPr>
        <p:spPr>
          <a:xfrm>
            <a:off x="5329012" y="4142097"/>
            <a:ext cx="6027836" cy="205484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defTabSz="914400">
              <a:lnSpc>
                <a:spcPct val="90000"/>
              </a:lnSpc>
              <a:spcAft>
                <a:spcPts val="600"/>
              </a:spcAft>
              <a:buFont typeface="Arial" panose="020B0604020202020204" pitchFamily="34" charset="0"/>
              <a:buChar char="•"/>
            </a:pPr>
            <a:r>
              <a:rPr lang="en-US"/>
              <a:t>Total annual budget of Kentucky Thoroughbred Aftercare Alliance accredited organizations: </a:t>
            </a:r>
            <a:r>
              <a:rPr lang="en-US" b="1"/>
              <a:t>$10,086,210</a:t>
            </a:r>
          </a:p>
          <a:p>
            <a:pPr marL="285750" indent="-228600" defTabSz="914400">
              <a:lnSpc>
                <a:spcPct val="90000"/>
              </a:lnSpc>
              <a:spcAft>
                <a:spcPts val="600"/>
              </a:spcAft>
              <a:buFont typeface="Arial" panose="020B0604020202020204" pitchFamily="34" charset="0"/>
              <a:buChar char="•"/>
            </a:pPr>
            <a:r>
              <a:rPr lang="en-US"/>
              <a:t>Total 2022 grants to Kentucky Thoroughbred Aftercare Alliance accredited organizations: </a:t>
            </a:r>
            <a:r>
              <a:rPr lang="en-US" b="1"/>
              <a:t>$940,000</a:t>
            </a:r>
          </a:p>
          <a:p>
            <a:pPr marL="285750" indent="-228600" defTabSz="914400">
              <a:lnSpc>
                <a:spcPct val="90000"/>
              </a:lnSpc>
              <a:spcAft>
                <a:spcPts val="600"/>
              </a:spcAft>
              <a:buFont typeface="Arial" panose="020B0604020202020204" pitchFamily="34" charset="0"/>
              <a:buChar char="•"/>
            </a:pPr>
            <a:r>
              <a:rPr lang="en-US"/>
              <a:t>Percent of budget that Thoroughbred Aftercare Alliance is funding: </a:t>
            </a:r>
            <a:r>
              <a:rPr lang="en-US" b="1"/>
              <a:t>9.3%</a:t>
            </a:r>
          </a:p>
        </p:txBody>
      </p:sp>
      <p:sp>
        <p:nvSpPr>
          <p:cNvPr id="4" name="Title 1">
            <a:extLst>
              <a:ext uri="{FF2B5EF4-FFF2-40B4-BE49-F238E27FC236}">
                <a16:creationId xmlns:a16="http://schemas.microsoft.com/office/drawing/2014/main" id="{F43E2851-6009-AF78-C43A-28C99874FDD8}"/>
              </a:ext>
            </a:extLst>
          </p:cNvPr>
          <p:cNvSpPr txBox="1">
            <a:spLocks/>
          </p:cNvSpPr>
          <p:nvPr/>
        </p:nvSpPr>
        <p:spPr>
          <a:xfrm>
            <a:off x="341590" y="256175"/>
            <a:ext cx="2746572" cy="3629749"/>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OPERATING BUDGETS</a:t>
            </a:r>
          </a:p>
        </p:txBody>
      </p:sp>
    </p:spTree>
    <p:extLst>
      <p:ext uri="{BB962C8B-B14F-4D97-AF65-F5344CB8AC3E}">
        <p14:creationId xmlns:p14="http://schemas.microsoft.com/office/powerpoint/2010/main" val="41407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4624-7172-FAB5-F691-5E09DBCF7BAD}"/>
              </a:ext>
            </a:extLst>
          </p:cNvPr>
          <p:cNvSpPr>
            <a:spLocks noGrp="1"/>
          </p:cNvSpPr>
          <p:nvPr>
            <p:ph type="title"/>
          </p:nvPr>
        </p:nvSpPr>
        <p:spPr/>
        <p:txBody>
          <a:bodyPr/>
          <a:lstStyle/>
          <a:p>
            <a:r>
              <a:rPr lang="en-US" sz="4000" b="1">
                <a:cs typeface="Calibri Light"/>
              </a:rPr>
              <a:t>Thoroughbred Aftercare Alliance Foundation, INC.</a:t>
            </a:r>
            <a:endParaRPr lang="en-US" sz="4000" b="1"/>
          </a:p>
        </p:txBody>
      </p:sp>
      <p:sp>
        <p:nvSpPr>
          <p:cNvPr id="3" name="Content Placeholder 2">
            <a:extLst>
              <a:ext uri="{FF2B5EF4-FFF2-40B4-BE49-F238E27FC236}">
                <a16:creationId xmlns:a16="http://schemas.microsoft.com/office/drawing/2014/main" id="{DC70A55C-53A2-C097-5D17-B8F1D763870F}"/>
              </a:ext>
            </a:extLst>
          </p:cNvPr>
          <p:cNvSpPr>
            <a:spLocks noGrp="1"/>
          </p:cNvSpPr>
          <p:nvPr>
            <p:ph idx="1"/>
          </p:nvPr>
        </p:nvSpPr>
        <p:spPr/>
        <p:txBody>
          <a:bodyPr vert="horz" lIns="91440" tIns="45720" rIns="91440" bIns="45720" rtlCol="0" anchor="t">
            <a:normAutofit/>
          </a:bodyPr>
          <a:lstStyle/>
          <a:p>
            <a:pPr marL="0" indent="0">
              <a:buNone/>
            </a:pPr>
            <a:r>
              <a:rPr lang="en-US">
                <a:cs typeface="Calibri" panose="020F0502020204030204"/>
              </a:rPr>
              <a:t>Jeffrey Bloom, President, Thoroughbred Aftercare Alliance</a:t>
            </a:r>
            <a:endParaRPr lang="en-US"/>
          </a:p>
          <a:p>
            <a:pPr marL="0" indent="0">
              <a:buNone/>
            </a:pPr>
            <a:endParaRPr lang="en-US">
              <a:cs typeface="Calibri" panose="020F0502020204030204"/>
            </a:endParaRPr>
          </a:p>
          <a:p>
            <a:pPr marL="0" indent="0">
              <a:buNone/>
            </a:pPr>
            <a:r>
              <a:rPr lang="en-US">
                <a:cs typeface="Calibri" panose="020F0502020204030204"/>
              </a:rPr>
              <a:t>Stacie Clark Rogers, Operations Consultant</a:t>
            </a:r>
          </a:p>
          <a:p>
            <a:pPr marL="0" indent="0">
              <a:buNone/>
            </a:pPr>
            <a:endParaRPr lang="en-US">
              <a:cs typeface="Calibri" panose="020F0502020204030204"/>
            </a:endParaRPr>
          </a:p>
          <a:p>
            <a:pPr marL="0" indent="0">
              <a:buNone/>
            </a:pPr>
            <a:r>
              <a:rPr lang="en-US">
                <a:cs typeface="Calibri" panose="020F0502020204030204"/>
              </a:rPr>
              <a:t>Emily Dresen, Director, Funding &amp; Events</a:t>
            </a:r>
          </a:p>
        </p:txBody>
      </p:sp>
    </p:spTree>
    <p:extLst>
      <p:ext uri="{BB962C8B-B14F-4D97-AF65-F5344CB8AC3E}">
        <p14:creationId xmlns:p14="http://schemas.microsoft.com/office/powerpoint/2010/main" val="2852771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E464-81F5-BF31-6BA9-3B578F2EC971}"/>
              </a:ext>
            </a:extLst>
          </p:cNvPr>
          <p:cNvSpPr>
            <a:spLocks noGrp="1"/>
          </p:cNvSpPr>
          <p:nvPr>
            <p:ph type="title"/>
          </p:nvPr>
        </p:nvSpPr>
        <p:spPr>
          <a:xfrm>
            <a:off x="303390" y="4798043"/>
            <a:ext cx="4560532" cy="1176429"/>
          </a:xfrm>
        </p:spPr>
        <p:txBody>
          <a:bodyPr vert="horz" lIns="91440" tIns="45720" rIns="91440" bIns="45720" rtlCol="0" anchor="ctr">
            <a:noAutofit/>
          </a:bodyPr>
          <a:lstStyle/>
          <a:p>
            <a:pPr algn="ctr"/>
            <a:r>
              <a:rPr lang="en-US" sz="2400" b="1" i="1">
                <a:latin typeface="+mn-lt"/>
              </a:rPr>
              <a:t>Kentucky-bred Thoroughbreds </a:t>
            </a:r>
            <a:br>
              <a:rPr lang="en-US" sz="2400" b="1" i="1">
                <a:latin typeface="+mn-lt"/>
              </a:rPr>
            </a:br>
            <a:r>
              <a:rPr lang="en-US" sz="2400" b="1" i="1">
                <a:latin typeface="+mn-lt"/>
              </a:rPr>
              <a:t>in all Thoroughbred Aftercare Alliance accredited organizations </a:t>
            </a:r>
          </a:p>
        </p:txBody>
      </p:sp>
      <p:pic>
        <p:nvPicPr>
          <p:cNvPr id="12" name="Picture 11" descr="A group of horses grazing in a field&#10;&#10;Description automatically generated">
            <a:extLst>
              <a:ext uri="{FF2B5EF4-FFF2-40B4-BE49-F238E27FC236}">
                <a16:creationId xmlns:a16="http://schemas.microsoft.com/office/drawing/2014/main" id="{E59B1CA4-F080-F135-414B-93E78AE48D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8895" b="1687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 name="TextBox 12">
            <a:extLst>
              <a:ext uri="{FF2B5EF4-FFF2-40B4-BE49-F238E27FC236}">
                <a16:creationId xmlns:a16="http://schemas.microsoft.com/office/drawing/2014/main" id="{1E05D70D-5CE7-1952-FB02-C99FEAD49918}"/>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a:t>
            </a:r>
            <a:r>
              <a:rPr lang="en-US" sz="700" err="1">
                <a:solidFill>
                  <a:srgbClr val="FFFFFF"/>
                </a:solidFill>
                <a:hlinkClick r:id="rId3">
                  <a:extLst>
                    <a:ext uri="{A12FA001-AC4F-418D-AE19-62706E023703}">
                      <ahyp:hlinkClr xmlns:ahyp="http://schemas.microsoft.com/office/drawing/2018/hyperlinkcolor" val="tx"/>
                    </a:ext>
                  </a:extLst>
                </a:hlinkClick>
              </a:rPr>
              <a:t>Photo</a:t>
            </a:r>
            <a:r>
              <a:rPr lang="en-US" sz="700" err="1">
                <a:solidFill>
                  <a:srgbClr val="FFFFFF"/>
                </a:solidFill>
              </a:rPr>
              <a:t>by</a:t>
            </a:r>
            <a:r>
              <a:rPr lang="en-US" sz="700">
                <a:solidFill>
                  <a:srgbClr val="FFFFFF"/>
                </a:solidFill>
              </a:rPr>
              <a:t>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pic>
        <p:nvPicPr>
          <p:cNvPr id="6" name="Picture 5" descr="A close-up of a sign&#10;&#10;Description automatically generated">
            <a:extLst>
              <a:ext uri="{FF2B5EF4-FFF2-40B4-BE49-F238E27FC236}">
                <a16:creationId xmlns:a16="http://schemas.microsoft.com/office/drawing/2014/main" id="{647BD83F-1698-A178-3C90-3C9E6091B730}"/>
              </a:ext>
            </a:extLst>
          </p:cNvPr>
          <p:cNvPicPr>
            <a:picLocks noChangeAspect="1"/>
          </p:cNvPicPr>
          <p:nvPr/>
        </p:nvPicPr>
        <p:blipFill>
          <a:blip r:embed="rId5"/>
          <a:stretch>
            <a:fillRect/>
          </a:stretch>
        </p:blipFill>
        <p:spPr>
          <a:xfrm>
            <a:off x="5109248" y="3801971"/>
            <a:ext cx="5555672" cy="1176429"/>
          </a:xfrm>
          <a:prstGeom prst="rect">
            <a:avLst/>
          </a:prstGeom>
        </p:spPr>
      </p:pic>
      <p:pic>
        <p:nvPicPr>
          <p:cNvPr id="7" name="Picture 6" descr="A close up of a sign&#10;&#10;Description automatically generated">
            <a:extLst>
              <a:ext uri="{FF2B5EF4-FFF2-40B4-BE49-F238E27FC236}">
                <a16:creationId xmlns:a16="http://schemas.microsoft.com/office/drawing/2014/main" id="{3D1AF173-AC4B-CEDE-5B77-0A1E1D0A54D4}"/>
              </a:ext>
            </a:extLst>
          </p:cNvPr>
          <p:cNvPicPr>
            <a:picLocks noChangeAspect="1"/>
          </p:cNvPicPr>
          <p:nvPr/>
        </p:nvPicPr>
        <p:blipFill>
          <a:blip r:embed="rId6"/>
          <a:stretch>
            <a:fillRect/>
          </a:stretch>
        </p:blipFill>
        <p:spPr>
          <a:xfrm>
            <a:off x="5082207" y="5156375"/>
            <a:ext cx="5561162" cy="1049161"/>
          </a:xfrm>
          <a:prstGeom prst="rect">
            <a:avLst/>
          </a:prstGeom>
        </p:spPr>
      </p:pic>
      <p:sp>
        <p:nvSpPr>
          <p:cNvPr id="3" name="Title 1">
            <a:extLst>
              <a:ext uri="{FF2B5EF4-FFF2-40B4-BE49-F238E27FC236}">
                <a16:creationId xmlns:a16="http://schemas.microsoft.com/office/drawing/2014/main" id="{D5CE841A-C40F-A32E-EE13-2F87BED33F96}"/>
              </a:ext>
            </a:extLst>
          </p:cNvPr>
          <p:cNvSpPr txBox="1">
            <a:spLocks/>
          </p:cNvSpPr>
          <p:nvPr/>
        </p:nvSpPr>
        <p:spPr>
          <a:xfrm>
            <a:off x="303390" y="3905997"/>
            <a:ext cx="4560532" cy="968375"/>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KENTUCKY-BRED</a:t>
            </a:r>
            <a:endParaRPr lang="en-US" sz="3600" b="1">
              <a:solidFill>
                <a:srgbClr val="003359"/>
              </a:solidFill>
            </a:endParaRPr>
          </a:p>
        </p:txBody>
      </p:sp>
    </p:spTree>
    <p:extLst>
      <p:ext uri="{BB962C8B-B14F-4D97-AF65-F5344CB8AC3E}">
        <p14:creationId xmlns:p14="http://schemas.microsoft.com/office/powerpoint/2010/main" val="429397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ABA1502F-62B8-3113-F729-B184F5901F6F}"/>
              </a:ext>
            </a:extLst>
          </p:cNvPr>
          <p:cNvPicPr>
            <a:picLocks noChangeAspect="1"/>
          </p:cNvPicPr>
          <p:nvPr/>
        </p:nvPicPr>
        <p:blipFill>
          <a:blip r:embed="rId3"/>
          <a:stretch>
            <a:fillRect/>
          </a:stretch>
        </p:blipFill>
        <p:spPr>
          <a:xfrm>
            <a:off x="3474717" y="213365"/>
            <a:ext cx="3911695" cy="6274063"/>
          </a:xfrm>
          <a:prstGeom prst="rect">
            <a:avLst/>
          </a:prstGeom>
        </p:spPr>
      </p:pic>
      <p:pic>
        <p:nvPicPr>
          <p:cNvPr id="5" name="Picture 4" descr="A screenshot of a white paper with black text&#10;&#10;Description automatically generated">
            <a:extLst>
              <a:ext uri="{FF2B5EF4-FFF2-40B4-BE49-F238E27FC236}">
                <a16:creationId xmlns:a16="http://schemas.microsoft.com/office/drawing/2014/main" id="{3588D2C6-563E-3DA3-1430-0399BA4201F2}"/>
              </a:ext>
            </a:extLst>
          </p:cNvPr>
          <p:cNvPicPr>
            <a:picLocks noChangeAspect="1"/>
          </p:cNvPicPr>
          <p:nvPr/>
        </p:nvPicPr>
        <p:blipFill>
          <a:blip r:embed="rId4"/>
          <a:stretch>
            <a:fillRect/>
          </a:stretch>
        </p:blipFill>
        <p:spPr>
          <a:xfrm>
            <a:off x="7621153" y="184491"/>
            <a:ext cx="4400632" cy="6274062"/>
          </a:xfrm>
          <a:prstGeom prst="rect">
            <a:avLst/>
          </a:prstGeom>
        </p:spPr>
      </p:pic>
      <p:pic>
        <p:nvPicPr>
          <p:cNvPr id="3" name="Picture 2" descr="Old Friends Georgetown KY&#10;&#10;&#10;&#10;Description automatically generated">
            <a:extLst>
              <a:ext uri="{FF2B5EF4-FFF2-40B4-BE49-F238E27FC236}">
                <a16:creationId xmlns:a16="http://schemas.microsoft.com/office/drawing/2014/main" id="{B6F4E5A1-29B6-8A31-2596-A309A4CBDF67}"/>
              </a:ext>
            </a:extLst>
          </p:cNvPr>
          <p:cNvPicPr>
            <a:picLocks noChangeAspect="1"/>
          </p:cNvPicPr>
          <p:nvPr/>
        </p:nvPicPr>
        <p:blipFill rotWithShape="1">
          <a:blip r:embed="rId5"/>
          <a:srcRect l="17234" r="20333"/>
          <a:stretch/>
        </p:blipFill>
        <p:spPr>
          <a:xfrm>
            <a:off x="0" y="0"/>
            <a:ext cx="3262964" cy="6858000"/>
          </a:xfrm>
          <a:prstGeom prst="rect">
            <a:avLst/>
          </a:prstGeom>
        </p:spPr>
      </p:pic>
    </p:spTree>
    <p:extLst>
      <p:ext uri="{BB962C8B-B14F-4D97-AF65-F5344CB8AC3E}">
        <p14:creationId xmlns:p14="http://schemas.microsoft.com/office/powerpoint/2010/main" val="395639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880ECD-9AEB-8C52-9E72-266B6960BA48}"/>
              </a:ext>
            </a:extLst>
          </p:cNvPr>
          <p:cNvSpPr>
            <a:spLocks noGrp="1" noRot="1" noMove="1" noResize="1" noEditPoints="1" noAdjustHandles="1" noChangeArrowheads="1" noChangeShapeType="1"/>
          </p:cNvSpPr>
          <p:nvPr/>
        </p:nvSpPr>
        <p:spPr>
          <a:xfrm>
            <a:off x="0" y="1"/>
            <a:ext cx="4860758" cy="6858000"/>
          </a:xfrm>
          <a:prstGeom prst="rect">
            <a:avLst/>
          </a:prstGeom>
          <a:solidFill>
            <a:srgbClr val="003359"/>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E1A4D2-6280-EE30-F2FA-B0A1ABE0AC27}"/>
              </a:ext>
            </a:extLst>
          </p:cNvPr>
          <p:cNvPicPr>
            <a:picLocks noChangeAspect="1"/>
          </p:cNvPicPr>
          <p:nvPr/>
        </p:nvPicPr>
        <p:blipFill>
          <a:blip r:embed="rId2"/>
          <a:stretch/>
        </p:blipFill>
        <p:spPr>
          <a:xfrm>
            <a:off x="5186554" y="550731"/>
            <a:ext cx="6806703" cy="1828797"/>
          </a:xfrm>
          <a:prstGeom prst="rect">
            <a:avLst/>
          </a:prstGeom>
        </p:spPr>
      </p:pic>
      <p:sp>
        <p:nvSpPr>
          <p:cNvPr id="3" name="Content Placeholder 2">
            <a:extLst>
              <a:ext uri="{FF2B5EF4-FFF2-40B4-BE49-F238E27FC236}">
                <a16:creationId xmlns:a16="http://schemas.microsoft.com/office/drawing/2014/main" id="{7F44A3FD-5CA6-694A-E52C-68B678CF286A}"/>
              </a:ext>
            </a:extLst>
          </p:cNvPr>
          <p:cNvSpPr>
            <a:spLocks noGrp="1"/>
          </p:cNvSpPr>
          <p:nvPr>
            <p:ph idx="1"/>
          </p:nvPr>
        </p:nvSpPr>
        <p:spPr>
          <a:xfrm>
            <a:off x="437301" y="2134771"/>
            <a:ext cx="3986155" cy="2588458"/>
          </a:xfrm>
        </p:spPr>
        <p:txBody>
          <a:bodyPr vert="horz" lIns="91440" tIns="45720" rIns="91440" bIns="45720" rtlCol="0" anchor="t">
            <a:normAutofit/>
          </a:bodyPr>
          <a:lstStyle/>
          <a:p>
            <a:pPr marL="0" indent="0" algn="ctr">
              <a:buNone/>
            </a:pPr>
            <a:r>
              <a:rPr lang="en-US" sz="1900" dirty="0">
                <a:solidFill>
                  <a:schemeClr val="bg1"/>
                </a:solidFill>
                <a:cs typeface="Calibri"/>
              </a:rPr>
              <a:t>Thoroughbred aftercare is important to the state of Kentucky because it aligns with the state's cultural, economic and ethical values. By prioritizing the welfare of retired racehorses, Kentucky can continue to be a leader in responsible horsemanship and set an example for the entire horse racing industry.</a:t>
            </a:r>
          </a:p>
          <a:p>
            <a:pPr algn="ctr"/>
            <a:endParaRPr lang="en-US" sz="1900">
              <a:solidFill>
                <a:schemeClr val="bg1"/>
              </a:solidFill>
              <a:cs typeface="Calibri"/>
            </a:endParaRPr>
          </a:p>
        </p:txBody>
      </p:sp>
      <p:pic>
        <p:nvPicPr>
          <p:cNvPr id="4" name="Picture 3" descr="People riding horses on a bridge&#10;&#10;Description automatically generated">
            <a:extLst>
              <a:ext uri="{FF2B5EF4-FFF2-40B4-BE49-F238E27FC236}">
                <a16:creationId xmlns:a16="http://schemas.microsoft.com/office/drawing/2014/main" id="{F0E5F37B-83A5-5B66-5833-FBAC8BD47D61}"/>
              </a:ext>
            </a:extLst>
          </p:cNvPr>
          <p:cNvPicPr>
            <a:picLocks noChangeAspect="1"/>
          </p:cNvPicPr>
          <p:nvPr/>
        </p:nvPicPr>
        <p:blipFill rotWithShape="1">
          <a:blip r:embed="rId3"/>
          <a:srcRect l="9051" t="7936" r="1" b="18274"/>
          <a:stretch/>
        </p:blipFill>
        <p:spPr>
          <a:xfrm>
            <a:off x="4860757" y="2887579"/>
            <a:ext cx="7331243" cy="3970422"/>
          </a:xfrm>
          <a:prstGeom prst="rect">
            <a:avLst/>
          </a:prstGeom>
        </p:spPr>
      </p:pic>
      <p:sp>
        <p:nvSpPr>
          <p:cNvPr id="7" name="TextBox 6">
            <a:extLst>
              <a:ext uri="{FF2B5EF4-FFF2-40B4-BE49-F238E27FC236}">
                <a16:creationId xmlns:a16="http://schemas.microsoft.com/office/drawing/2014/main" id="{6BAB3D85-5209-FD0D-19E5-AAD5FDCAC4E5}"/>
              </a:ext>
            </a:extLst>
          </p:cNvPr>
          <p:cNvSpPr txBox="1"/>
          <p:nvPr/>
        </p:nvSpPr>
        <p:spPr>
          <a:xfrm>
            <a:off x="529144" y="5186460"/>
            <a:ext cx="3802468" cy="830997"/>
          </a:xfrm>
          <a:prstGeom prst="rect">
            <a:avLst/>
          </a:prstGeom>
          <a:noFill/>
        </p:spPr>
        <p:txBody>
          <a:bodyPr wrap="square" lIns="91440" tIns="45720" rIns="91440" bIns="45720" rtlCol="0" anchor="t">
            <a:noAutofit/>
          </a:bodyPr>
          <a:lstStyle/>
          <a:p>
            <a:pPr algn="ctr">
              <a:spcAft>
                <a:spcPts val="600"/>
              </a:spcAft>
            </a:pPr>
            <a:r>
              <a:rPr lang="en-US" sz="2400" b="1" dirty="0">
                <a:solidFill>
                  <a:schemeClr val="bg1"/>
                </a:solidFill>
              </a:rPr>
              <a:t>thoroughbredaftercare.org</a:t>
            </a:r>
          </a:p>
          <a:p>
            <a:pPr algn="ctr">
              <a:spcAft>
                <a:spcPts val="600"/>
              </a:spcAft>
            </a:pPr>
            <a:r>
              <a:rPr lang="en-US" sz="2400" b="1" dirty="0">
                <a:solidFill>
                  <a:schemeClr val="bg1"/>
                </a:solidFill>
              </a:rPr>
              <a:t>(859) 224-2756 </a:t>
            </a:r>
            <a:endParaRPr lang="en-US" sz="2400" b="1" dirty="0">
              <a:solidFill>
                <a:schemeClr val="bg1"/>
              </a:solidFill>
              <a:cs typeface="Calibri"/>
            </a:endParaRPr>
          </a:p>
        </p:txBody>
      </p:sp>
      <p:sp>
        <p:nvSpPr>
          <p:cNvPr id="8" name="Title 1">
            <a:extLst>
              <a:ext uri="{FF2B5EF4-FFF2-40B4-BE49-F238E27FC236}">
                <a16:creationId xmlns:a16="http://schemas.microsoft.com/office/drawing/2014/main" id="{81D7B40B-8590-FAA3-CF31-817E27F48D09}"/>
              </a:ext>
            </a:extLst>
          </p:cNvPr>
          <p:cNvSpPr txBox="1">
            <a:spLocks/>
          </p:cNvSpPr>
          <p:nvPr/>
        </p:nvSpPr>
        <p:spPr>
          <a:xfrm>
            <a:off x="758741" y="687463"/>
            <a:ext cx="3343275" cy="1213529"/>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latin typeface="Calibri" panose="020F0502020204030204" pitchFamily="34" charset="0"/>
              </a:rPr>
              <a:t>SUMMARY</a:t>
            </a:r>
            <a:endParaRPr lang="en-US" sz="3600" b="1">
              <a:solidFill>
                <a:schemeClr val="bg1"/>
              </a:solidFill>
            </a:endParaRPr>
          </a:p>
        </p:txBody>
      </p:sp>
    </p:spTree>
    <p:extLst>
      <p:ext uri="{BB962C8B-B14F-4D97-AF65-F5344CB8AC3E}">
        <p14:creationId xmlns:p14="http://schemas.microsoft.com/office/powerpoint/2010/main" val="142938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6D85-FA24-3ADA-E65C-F1D571123226}"/>
              </a:ext>
            </a:extLst>
          </p:cNvPr>
          <p:cNvSpPr>
            <a:spLocks noGrp="1"/>
          </p:cNvSpPr>
          <p:nvPr>
            <p:ph type="title"/>
          </p:nvPr>
        </p:nvSpPr>
        <p:spPr/>
        <p:txBody>
          <a:bodyPr/>
          <a:lstStyle/>
          <a:p>
            <a:r>
              <a:rPr lang="en-US">
                <a:cs typeface="Calibri Light"/>
              </a:rPr>
              <a:t>Sources</a:t>
            </a:r>
            <a:endParaRPr lang="en-US"/>
          </a:p>
        </p:txBody>
      </p:sp>
      <p:sp>
        <p:nvSpPr>
          <p:cNvPr id="3" name="Content Placeholder 2">
            <a:extLst>
              <a:ext uri="{FF2B5EF4-FFF2-40B4-BE49-F238E27FC236}">
                <a16:creationId xmlns:a16="http://schemas.microsoft.com/office/drawing/2014/main" id="{E954A7D3-8EF1-93C9-4C61-1EA7B18F07E6}"/>
              </a:ext>
            </a:extLst>
          </p:cNvPr>
          <p:cNvSpPr>
            <a:spLocks noGrp="1"/>
          </p:cNvSpPr>
          <p:nvPr>
            <p:ph idx="1"/>
          </p:nvPr>
        </p:nvSpPr>
        <p:spPr/>
        <p:txBody>
          <a:bodyPr vert="horz" lIns="91440" tIns="45720" rIns="91440" bIns="45720" rtlCol="0" anchor="t">
            <a:normAutofit/>
          </a:bodyPr>
          <a:lstStyle/>
          <a:p>
            <a:r>
              <a:rPr lang="en-US" sz="1200">
                <a:cs typeface="Calibri"/>
              </a:rPr>
              <a:t>Yearling Sales History Stats</a:t>
            </a:r>
          </a:p>
          <a:p>
            <a:pPr lvl="1"/>
            <a:r>
              <a:rPr lang="en-US" sz="1100">
                <a:cs typeface="Calibri"/>
              </a:rPr>
              <a:t>KTA Analysis via Keeneland</a:t>
            </a:r>
          </a:p>
          <a:p>
            <a:r>
              <a:rPr lang="en-US" sz="1200">
                <a:cs typeface="Calibri"/>
              </a:rPr>
              <a:t>Stallions</a:t>
            </a:r>
          </a:p>
          <a:p>
            <a:pPr lvl="1"/>
            <a:r>
              <a:rPr lang="en-US" sz="1100">
                <a:cs typeface="Calibri"/>
              </a:rPr>
              <a:t>Stallion Registry via </a:t>
            </a:r>
            <a:r>
              <a:rPr lang="en-US" sz="1100" err="1">
                <a:cs typeface="Calibri"/>
              </a:rPr>
              <a:t>BloodHorse</a:t>
            </a:r>
            <a:endParaRPr lang="en-US" sz="1100">
              <a:cs typeface="Calibri"/>
            </a:endParaRPr>
          </a:p>
          <a:p>
            <a:r>
              <a:rPr lang="en-US" sz="1200">
                <a:cs typeface="Calibri"/>
              </a:rPr>
              <a:t>Thoroughbred Impact on Employment, Labor Income, &amp; Total Value of Industry Production</a:t>
            </a:r>
          </a:p>
          <a:p>
            <a:pPr lvl="1"/>
            <a:r>
              <a:rPr lang="en-US" sz="1100">
                <a:cs typeface="Calibri"/>
              </a:rPr>
              <a:t>American Horse Council Foundation. (2018). Economic Impact Results.</a:t>
            </a:r>
            <a:r>
              <a:rPr lang="en-US" sz="1100" i="1">
                <a:cs typeface="Calibri"/>
              </a:rPr>
              <a:t> Economic Impact of the Horse Industry in Kentucky,12</a:t>
            </a:r>
            <a:r>
              <a:rPr lang="en-US" sz="1100">
                <a:cs typeface="Calibri"/>
              </a:rPr>
              <a:t>.</a:t>
            </a:r>
          </a:p>
          <a:p>
            <a:r>
              <a:rPr lang="en-US" sz="1200">
                <a:cs typeface="Calibri"/>
              </a:rPr>
              <a:t>Horses Put Kentuckians to Work</a:t>
            </a:r>
          </a:p>
          <a:p>
            <a:pPr lvl="1"/>
            <a:r>
              <a:rPr lang="en-US" sz="1100">
                <a:cs typeface="Calibri"/>
              </a:rPr>
              <a:t>"2017 Economic Impact of the U.S. Horse Industry," prepared by American Horse Council and Innovation Group; University of Kentucky Community and Economic Development Initiative of Kentucky (DEDIK) Agricultural Cluster in Fayette &amp; Woodford Counties.</a:t>
            </a:r>
          </a:p>
          <a:p>
            <a:r>
              <a:rPr lang="en-US" sz="1200">
                <a:cs typeface="Calibri"/>
              </a:rPr>
              <a:t>Racing Impact</a:t>
            </a:r>
          </a:p>
          <a:p>
            <a:pPr lvl="1"/>
            <a:r>
              <a:rPr lang="en-US" sz="1100">
                <a:solidFill>
                  <a:srgbClr val="0C1B30"/>
                </a:solidFill>
                <a:ea typeface="+mn-lt"/>
                <a:cs typeface="+mn-lt"/>
              </a:rPr>
              <a:t>American Horse Council Foundation. (2018). The Recreation Sector. </a:t>
            </a:r>
            <a:r>
              <a:rPr lang="en-US" sz="1100" i="1">
                <a:solidFill>
                  <a:srgbClr val="0C1B30"/>
                </a:solidFill>
                <a:ea typeface="+mn-lt"/>
                <a:cs typeface="+mn-lt"/>
              </a:rPr>
              <a:t>Economic Impact of the Horse Industry in Kentucky, 22., </a:t>
            </a:r>
            <a:r>
              <a:rPr lang="en-US" sz="1100">
                <a:solidFill>
                  <a:srgbClr val="0C1B30"/>
                </a:solidFill>
                <a:ea typeface="+mn-lt"/>
                <a:cs typeface="+mn-lt"/>
              </a:rPr>
              <a:t>The Jockey Club State Facebook, Kentucky 2018, Louisville Tourism utilizing the Destinations International and Tourism Economics Event Impact Calculator, American Horse Council Foundation. (2018). The Recreation Sector. </a:t>
            </a:r>
            <a:r>
              <a:rPr lang="en-US" sz="1100" i="1">
                <a:solidFill>
                  <a:srgbClr val="0C1B30"/>
                </a:solidFill>
                <a:ea typeface="+mn-lt"/>
                <a:cs typeface="+mn-lt"/>
              </a:rPr>
              <a:t>Economic Impact of the Horse Industry in Kentucky, 2.</a:t>
            </a:r>
            <a:endParaRPr lang="en-US" sz="1100">
              <a:cs typeface="Calibri"/>
            </a:endParaRPr>
          </a:p>
          <a:p>
            <a:pPr marL="0" indent="0">
              <a:buNone/>
            </a:pPr>
            <a:endParaRPr lang="en-US" sz="1200">
              <a:cs typeface="Calibri"/>
            </a:endParaRPr>
          </a:p>
          <a:p>
            <a:endParaRPr lang="en-US" sz="1200">
              <a:cs typeface="Calibri"/>
            </a:endParaRPr>
          </a:p>
          <a:p>
            <a:pPr marL="457200" lvl="1" indent="0">
              <a:buNone/>
            </a:pPr>
            <a:endParaRPr lang="en-US">
              <a:cs typeface="Calibri"/>
            </a:endParaRPr>
          </a:p>
        </p:txBody>
      </p:sp>
    </p:spTree>
    <p:extLst>
      <p:ext uri="{BB962C8B-B14F-4D97-AF65-F5344CB8AC3E}">
        <p14:creationId xmlns:p14="http://schemas.microsoft.com/office/powerpoint/2010/main" val="273337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3D7ACA8-C98B-2309-C7E6-A81CFBD96FC9}"/>
              </a:ext>
            </a:extLst>
          </p:cNvPr>
          <p:cNvPicPr>
            <a:picLocks noChangeAspect="1"/>
          </p:cNvPicPr>
          <p:nvPr/>
        </p:nvPicPr>
        <p:blipFill>
          <a:blip r:embed="rId2"/>
          <a:srcRect l="3675" r="3675"/>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sp useBgFill="1">
        <p:nvSpPr>
          <p:cNvPr id="48" name="Freeform: Shape 47">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C034002-3B08-2B95-13AF-37AAE5246A4C}"/>
              </a:ext>
            </a:extLst>
          </p:cNvPr>
          <p:cNvSpPr>
            <a:spLocks noGrp="1"/>
          </p:cNvSpPr>
          <p:nvPr>
            <p:ph idx="1"/>
          </p:nvPr>
        </p:nvSpPr>
        <p:spPr>
          <a:xfrm>
            <a:off x="286511" y="2199669"/>
            <a:ext cx="3360731" cy="4441853"/>
          </a:xfrm>
          <a:noFill/>
        </p:spPr>
        <p:txBody>
          <a:bodyPr vert="horz" lIns="91440" tIns="45720" rIns="91440" bIns="45720" rtlCol="0" anchor="t">
            <a:normAutofit lnSpcReduction="10000"/>
          </a:bodyPr>
          <a:lstStyle/>
          <a:p>
            <a:pPr marL="0" marR="0" lvl="0" indent="0">
              <a:spcBef>
                <a:spcPts val="0"/>
              </a:spcBef>
              <a:spcAft>
                <a:spcPts val="0"/>
              </a:spcAft>
              <a:buNone/>
            </a:pPr>
            <a:r>
              <a:rPr lang="en-US" sz="2000" dirty="0">
                <a:effectLst/>
                <a:ea typeface="Calibri" panose="020F0502020204030204" pitchFamily="34" charset="0"/>
                <a:cs typeface="Times New Roman"/>
              </a:rPr>
              <a:t>Anything that encompasses what a racehorse may do after they retire from racing (or even if they do not make it to the track but were bred and trained to be a racehorse). Some may be strictly retired, some may need rehabilitation, and some may move on to second careers. </a:t>
            </a:r>
            <a:br>
              <a:rPr lang="en-US" sz="2000" dirty="0">
                <a:effectLst/>
                <a:ea typeface="Calibri" panose="020F0502020204030204" pitchFamily="34" charset="0"/>
                <a:cs typeface="Times New Roman" panose="02020603050405020304" pitchFamily="18" charset="0"/>
              </a:rPr>
            </a:br>
            <a:endParaRPr lang="en-US" sz="2000">
              <a:ea typeface="Calibri" panose="020F0502020204030204" pitchFamily="34" charset="0"/>
              <a:cs typeface="Times New Roman" panose="02020603050405020304" pitchFamily="18" charset="0"/>
            </a:endParaRPr>
          </a:p>
          <a:p>
            <a:pPr marL="0" indent="0">
              <a:spcBef>
                <a:spcPts val="0"/>
              </a:spcBef>
              <a:buNone/>
            </a:pPr>
            <a:r>
              <a:rPr lang="en-US" sz="2000" dirty="0">
                <a:ea typeface="Calibri" panose="020F0502020204030204" pitchFamily="34" charset="0"/>
              </a:rPr>
              <a:t>Thoroughbred Aftercare Alliance was funded</a:t>
            </a:r>
            <a:r>
              <a:rPr lang="en-US" sz="2000" dirty="0">
                <a:effectLst/>
                <a:ea typeface="Calibri" panose="020F0502020204030204" pitchFamily="34" charset="0"/>
              </a:rPr>
              <a:t> initially by seed money from Breeders’ Cup Ltd., The Jockey Club, and Keeneland Association Inc.</a:t>
            </a:r>
            <a:endParaRPr lang="en-US" sz="1600" b="1" dirty="0">
              <a:ea typeface="Calibri" panose="020F0502020204030204" pitchFamily="34" charset="0"/>
              <a:cs typeface="Calibri"/>
            </a:endParaRPr>
          </a:p>
          <a:p>
            <a:pPr marL="0" indent="0">
              <a:buNone/>
            </a:pPr>
            <a:endParaRPr lang="en-US" sz="1600" b="1">
              <a:latin typeface="Arial" panose="020B0604020202020204" pitchFamily="34" charset="0"/>
              <a:ea typeface="Calibri" panose="020F0502020204030204" pitchFamily="34" charset="0"/>
              <a:cs typeface="Arial"/>
            </a:endParaRPr>
          </a:p>
        </p:txBody>
      </p:sp>
      <p:pic>
        <p:nvPicPr>
          <p:cNvPr id="22" name="Picture 21" descr="A horse with a bridle&#10;&#10;Description automatically generated">
            <a:extLst>
              <a:ext uri="{FF2B5EF4-FFF2-40B4-BE49-F238E27FC236}">
                <a16:creationId xmlns:a16="http://schemas.microsoft.com/office/drawing/2014/main" id="{E15BD655-48E0-AD95-9A24-8107CBFCC2F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051"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24" name="TextBox 23">
            <a:extLst>
              <a:ext uri="{FF2B5EF4-FFF2-40B4-BE49-F238E27FC236}">
                <a16:creationId xmlns:a16="http://schemas.microsoft.com/office/drawing/2014/main" id="{720D2415-167F-2FF2-E38E-8F34DF527681}"/>
              </a:ext>
            </a:extLst>
          </p:cNvPr>
          <p:cNvSpPr txBox="1"/>
          <p:nvPr/>
        </p:nvSpPr>
        <p:spPr>
          <a:xfrm>
            <a:off x="9990756"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pic>
        <p:nvPicPr>
          <p:cNvPr id="4" name="Graphic 3">
            <a:extLst>
              <a:ext uri="{FF2B5EF4-FFF2-40B4-BE49-F238E27FC236}">
                <a16:creationId xmlns:a16="http://schemas.microsoft.com/office/drawing/2014/main" id="{89F3A1C6-2F9B-FDEA-0E13-678E3A91EB1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9253" t="10948" r="7014" b="21067"/>
          <a:stretch/>
        </p:blipFill>
        <p:spPr>
          <a:xfrm>
            <a:off x="4428803" y="202131"/>
            <a:ext cx="3334393" cy="3503596"/>
          </a:xfrm>
          <a:prstGeom prst="rect">
            <a:avLst/>
          </a:prstGeom>
        </p:spPr>
      </p:pic>
      <p:pic>
        <p:nvPicPr>
          <p:cNvPr id="5" name="Graphic 4">
            <a:extLst>
              <a:ext uri="{FF2B5EF4-FFF2-40B4-BE49-F238E27FC236}">
                <a16:creationId xmlns:a16="http://schemas.microsoft.com/office/drawing/2014/main" id="{42B3105F-FB76-FEAE-0D72-95DA7E5E42FB}"/>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9254" t="24201" r="5022" b="22905"/>
          <a:stretch/>
        </p:blipFill>
        <p:spPr>
          <a:xfrm>
            <a:off x="4356767" y="3768465"/>
            <a:ext cx="3478464" cy="2777504"/>
          </a:xfrm>
          <a:prstGeom prst="rect">
            <a:avLst/>
          </a:prstGeom>
        </p:spPr>
      </p:pic>
      <p:sp>
        <p:nvSpPr>
          <p:cNvPr id="8" name="Title 1">
            <a:extLst>
              <a:ext uri="{FF2B5EF4-FFF2-40B4-BE49-F238E27FC236}">
                <a16:creationId xmlns:a16="http://schemas.microsoft.com/office/drawing/2014/main" id="{09DE7F47-0725-195D-E4B1-D9E416F65B29}"/>
              </a:ext>
            </a:extLst>
          </p:cNvPr>
          <p:cNvSpPr txBox="1">
            <a:spLocks/>
          </p:cNvSpPr>
          <p:nvPr/>
        </p:nvSpPr>
        <p:spPr>
          <a:xfrm>
            <a:off x="507837" y="611633"/>
            <a:ext cx="2698915" cy="1442316"/>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WHAT IS AFTERCARE</a:t>
            </a:r>
            <a:endParaRPr lang="en-US" sz="3600" b="1">
              <a:solidFill>
                <a:srgbClr val="003359"/>
              </a:solidFill>
            </a:endParaRPr>
          </a:p>
        </p:txBody>
      </p:sp>
    </p:spTree>
    <p:extLst>
      <p:ext uri="{BB962C8B-B14F-4D97-AF65-F5344CB8AC3E}">
        <p14:creationId xmlns:p14="http://schemas.microsoft.com/office/powerpoint/2010/main" val="379562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BE453-8B69-7F35-505D-380F51D2B0CF}"/>
              </a:ext>
            </a:extLst>
          </p:cNvPr>
          <p:cNvSpPr>
            <a:spLocks noGrp="1"/>
          </p:cNvSpPr>
          <p:nvPr>
            <p:ph type="title"/>
          </p:nvPr>
        </p:nvSpPr>
        <p:spPr>
          <a:xfrm>
            <a:off x="640080" y="977034"/>
            <a:ext cx="3998596" cy="945528"/>
          </a:xfrm>
        </p:spPr>
        <p:txBody>
          <a:bodyPr wrap="none" anchor="ctr" anchorCtr="0">
            <a:noAutofit/>
          </a:bodyPr>
          <a:lstStyle/>
          <a:p>
            <a:r>
              <a:rPr lang="en-US" sz="3600" b="1" i="0" strike="noStrike">
                <a:solidFill>
                  <a:srgbClr val="003359"/>
                </a:solidFill>
                <a:effectLst/>
                <a:latin typeface="Calibri" panose="020F0502020204030204" pitchFamily="34" charset="0"/>
              </a:rPr>
              <a:t>ECONOMIC IMPACT</a:t>
            </a:r>
            <a:endParaRPr lang="en-US" sz="3600" b="1">
              <a:solidFill>
                <a:srgbClr val="003359"/>
              </a:solidFill>
            </a:endParaRP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ECF682-6615-FDC5-8A79-FB8F3C2C2723}"/>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marR="0" indent="0">
              <a:spcBef>
                <a:spcPts val="0"/>
              </a:spcBef>
              <a:spcAft>
                <a:spcPts val="0"/>
              </a:spcAft>
              <a:buNone/>
            </a:pPr>
            <a:r>
              <a:rPr lang="en-US" sz="2000" b="0" i="0" u="none" strike="noStrike" dirty="0">
                <a:effectLst/>
                <a:latin typeface="Calibri"/>
                <a:cs typeface="Calibri"/>
              </a:rPr>
              <a:t>The horse racing and breeding industry plays a substantial role in Kentucky's economy. It generates billions of dollars in economic activity, provides numerous jobs, and supports various ancillary industries. Demonstrating a strong commitment to Thoroughbred aftercare reflects positively on the industry's reputation</a:t>
            </a:r>
            <a:r>
              <a:rPr lang="en-US" sz="2000" dirty="0">
                <a:latin typeface="Calibri"/>
                <a:cs typeface="Calibri"/>
              </a:rPr>
              <a:t>,</a:t>
            </a:r>
            <a:r>
              <a:rPr lang="en-US" sz="2000" b="0" i="0" u="none" strike="noStrike" dirty="0">
                <a:effectLst/>
                <a:latin typeface="Calibri"/>
                <a:cs typeface="Calibri"/>
              </a:rPr>
              <a:t> attracting investors, sponsors, and participants who value responsible horsemanship. </a:t>
            </a:r>
          </a:p>
          <a:p>
            <a:endParaRPr lang="en-US" sz="2000"/>
          </a:p>
        </p:txBody>
      </p:sp>
      <p:pic>
        <p:nvPicPr>
          <p:cNvPr id="6" name="Picture 5" descr="A group of jockeys riding horses&#10;&#10;Description automatically generated">
            <a:extLst>
              <a:ext uri="{FF2B5EF4-FFF2-40B4-BE49-F238E27FC236}">
                <a16:creationId xmlns:a16="http://schemas.microsoft.com/office/drawing/2014/main" id="{C3AE5A0B-4D16-47DC-0981-D0C48DDD94DA}"/>
              </a:ext>
            </a:extLst>
          </p:cNvPr>
          <p:cNvPicPr>
            <a:picLocks noChangeAspect="1"/>
          </p:cNvPicPr>
          <p:nvPr/>
        </p:nvPicPr>
        <p:blipFill rotWithShape="1">
          <a:blip r:embed="rId2"/>
          <a:srcRect l="9121" r="241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5630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5">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riding horses&#10;&#10;Description automatically generated">
            <a:extLst>
              <a:ext uri="{FF2B5EF4-FFF2-40B4-BE49-F238E27FC236}">
                <a16:creationId xmlns:a16="http://schemas.microsoft.com/office/drawing/2014/main" id="{54DC0539-1A92-84B6-5CDE-48CF9B649841}"/>
              </a:ext>
            </a:extLst>
          </p:cNvPr>
          <p:cNvPicPr>
            <a:picLocks noGrp="1" noRot="1" noChangeAspect="1" noMove="1" noResize="1" noEditPoints="1" noAdjustHandles="1" noChangeArrowheads="1" noChangeShapeType="1" noCrop="1"/>
          </p:cNvPicPr>
          <p:nvPr/>
        </p:nvPicPr>
        <p:blipFill rotWithShape="1">
          <a:blip r:embed="rId2"/>
          <a:srcRect l="17528" r="21158" b="1"/>
          <a:stretch/>
        </p:blipFill>
        <p:spPr>
          <a:xfrm>
            <a:off x="0"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54" name="Freeform: Shape 57">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59">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Freeform: Shape 2">
            <a:extLst>
              <a:ext uri="{FF2B5EF4-FFF2-40B4-BE49-F238E27FC236}">
                <a16:creationId xmlns:a16="http://schemas.microsoft.com/office/drawing/2014/main" id="{0FF79A08-B050-0C15-AC24-E718397ED0A1}"/>
              </a:ext>
            </a:extLst>
          </p:cNvPr>
          <p:cNvSpPr/>
          <p:nvPr/>
        </p:nvSpPr>
        <p:spPr>
          <a:xfrm>
            <a:off x="7106264" y="336308"/>
            <a:ext cx="4829062" cy="3074405"/>
          </a:xfrm>
          <a:custGeom>
            <a:avLst/>
            <a:gdLst>
              <a:gd name="connsiteX0" fmla="*/ 0 w 4471711"/>
              <a:gd name="connsiteY0" fmla="*/ 615373 h 3692163"/>
              <a:gd name="connsiteX1" fmla="*/ 615373 w 4471711"/>
              <a:gd name="connsiteY1" fmla="*/ 0 h 3692163"/>
              <a:gd name="connsiteX2" fmla="*/ 3856338 w 4471711"/>
              <a:gd name="connsiteY2" fmla="*/ 0 h 3692163"/>
              <a:gd name="connsiteX3" fmla="*/ 4471711 w 4471711"/>
              <a:gd name="connsiteY3" fmla="*/ 615373 h 3692163"/>
              <a:gd name="connsiteX4" fmla="*/ 4471711 w 4471711"/>
              <a:gd name="connsiteY4" fmla="*/ 3076790 h 3692163"/>
              <a:gd name="connsiteX5" fmla="*/ 3856338 w 4471711"/>
              <a:gd name="connsiteY5" fmla="*/ 3692163 h 3692163"/>
              <a:gd name="connsiteX6" fmla="*/ 615373 w 4471711"/>
              <a:gd name="connsiteY6" fmla="*/ 3692163 h 3692163"/>
              <a:gd name="connsiteX7" fmla="*/ 0 w 4471711"/>
              <a:gd name="connsiteY7" fmla="*/ 3076790 h 3692163"/>
              <a:gd name="connsiteX8" fmla="*/ 0 w 4471711"/>
              <a:gd name="connsiteY8" fmla="*/ 615373 h 369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1711" h="3692163">
                <a:moveTo>
                  <a:pt x="0" y="615373"/>
                </a:moveTo>
                <a:cubicBezTo>
                  <a:pt x="0" y="275512"/>
                  <a:pt x="275512" y="0"/>
                  <a:pt x="615373" y="0"/>
                </a:cubicBezTo>
                <a:lnTo>
                  <a:pt x="3856338" y="0"/>
                </a:lnTo>
                <a:cubicBezTo>
                  <a:pt x="4196199" y="0"/>
                  <a:pt x="4471711" y="275512"/>
                  <a:pt x="4471711" y="615373"/>
                </a:cubicBezTo>
                <a:lnTo>
                  <a:pt x="4471711" y="3076790"/>
                </a:lnTo>
                <a:cubicBezTo>
                  <a:pt x="4471711" y="3416651"/>
                  <a:pt x="4196199" y="3692163"/>
                  <a:pt x="3856338" y="3692163"/>
                </a:cubicBezTo>
                <a:lnTo>
                  <a:pt x="615373" y="3692163"/>
                </a:lnTo>
                <a:cubicBezTo>
                  <a:pt x="275512" y="3692163"/>
                  <a:pt x="0" y="3416651"/>
                  <a:pt x="0" y="3076790"/>
                </a:cubicBezTo>
                <a:lnTo>
                  <a:pt x="0" y="615373"/>
                </a:ln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317397" tIns="317397" rIns="317397" bIns="317397" numCol="1" spcCol="1270" anchor="ctr" anchorCtr="0">
            <a:noAutofit/>
          </a:bodyPr>
          <a:lstStyle/>
          <a:p>
            <a:pPr marL="0" lvl="0" indent="0" algn="ctr" defTabSz="1600200">
              <a:lnSpc>
                <a:spcPct val="90000"/>
              </a:lnSpc>
              <a:spcBef>
                <a:spcPct val="0"/>
              </a:spcBef>
              <a:spcAft>
                <a:spcPct val="35000"/>
              </a:spcAft>
              <a:buNone/>
            </a:pPr>
            <a:r>
              <a:rPr lang="en-US" sz="4400" kern="1200"/>
              <a:t>Kentucky is the largest seller of Thoroughbreds at public auction</a:t>
            </a:r>
          </a:p>
        </p:txBody>
      </p:sp>
      <p:sp>
        <p:nvSpPr>
          <p:cNvPr id="5" name="Freeform: Shape 4">
            <a:extLst>
              <a:ext uri="{FF2B5EF4-FFF2-40B4-BE49-F238E27FC236}">
                <a16:creationId xmlns:a16="http://schemas.microsoft.com/office/drawing/2014/main" id="{EA3AF11F-2F28-E472-B9FC-092596F1B6AA}"/>
              </a:ext>
            </a:extLst>
          </p:cNvPr>
          <p:cNvSpPr/>
          <p:nvPr/>
        </p:nvSpPr>
        <p:spPr>
          <a:xfrm>
            <a:off x="611978" y="4938241"/>
            <a:ext cx="4471711" cy="440229"/>
          </a:xfrm>
          <a:custGeom>
            <a:avLst/>
            <a:gdLst>
              <a:gd name="connsiteX0" fmla="*/ 0 w 4471711"/>
              <a:gd name="connsiteY0" fmla="*/ 0 h 440229"/>
              <a:gd name="connsiteX1" fmla="*/ 4471711 w 4471711"/>
              <a:gd name="connsiteY1" fmla="*/ 0 h 440229"/>
              <a:gd name="connsiteX2" fmla="*/ 4471711 w 4471711"/>
              <a:gd name="connsiteY2" fmla="*/ 440229 h 440229"/>
              <a:gd name="connsiteX3" fmla="*/ 0 w 4471711"/>
              <a:gd name="connsiteY3" fmla="*/ 440229 h 440229"/>
              <a:gd name="connsiteX4" fmla="*/ 0 w 4471711"/>
              <a:gd name="connsiteY4" fmla="*/ 0 h 44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711" h="440229">
                <a:moveTo>
                  <a:pt x="0" y="0"/>
                </a:moveTo>
                <a:lnTo>
                  <a:pt x="4471711" y="0"/>
                </a:lnTo>
                <a:lnTo>
                  <a:pt x="4471711" y="440229"/>
                </a:lnTo>
                <a:lnTo>
                  <a:pt x="0" y="44022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41977" tIns="25400" rIns="142240" bIns="25400" numCol="1" spcCol="1270" anchor="t" anchorCtr="0">
            <a:noAutofit/>
          </a:bodyPr>
          <a:lstStyle/>
          <a:p>
            <a:pPr marL="171450" lvl="1" indent="-171450" algn="l" defTabSz="755650">
              <a:lnSpc>
                <a:spcPct val="90000"/>
              </a:lnSpc>
              <a:spcBef>
                <a:spcPct val="0"/>
              </a:spcBef>
              <a:spcAft>
                <a:spcPct val="20000"/>
              </a:spcAft>
              <a:buChar char="•"/>
            </a:pPr>
            <a:endParaRPr lang="en-US" sz="1700" kern="1200"/>
          </a:p>
          <a:p>
            <a:pPr marL="228600" lvl="1" indent="-228600" algn="l" defTabSz="889000">
              <a:lnSpc>
                <a:spcPct val="90000"/>
              </a:lnSpc>
              <a:spcBef>
                <a:spcPct val="0"/>
              </a:spcBef>
              <a:spcAft>
                <a:spcPct val="20000"/>
              </a:spcAft>
              <a:buChar char="•"/>
            </a:pPr>
            <a:endParaRPr lang="en-US" sz="2000" kern="1200"/>
          </a:p>
        </p:txBody>
      </p:sp>
      <p:sp>
        <p:nvSpPr>
          <p:cNvPr id="6" name="TextBox 5">
            <a:extLst>
              <a:ext uri="{FF2B5EF4-FFF2-40B4-BE49-F238E27FC236}">
                <a16:creationId xmlns:a16="http://schemas.microsoft.com/office/drawing/2014/main" id="{9ACA8D2D-876D-BE84-8D7C-558D79927202}"/>
              </a:ext>
            </a:extLst>
          </p:cNvPr>
          <p:cNvSpPr txBox="1"/>
          <p:nvPr/>
        </p:nvSpPr>
        <p:spPr>
          <a:xfrm>
            <a:off x="7106264" y="3747022"/>
            <a:ext cx="4752060" cy="2774670"/>
          </a:xfrm>
          <a:prstGeom prst="rect">
            <a:avLst/>
          </a:prstGeom>
          <a:noFill/>
        </p:spPr>
        <p:txBody>
          <a:bodyPr wrap="square" rtlCol="0">
            <a:noAutofit/>
          </a:bodyPr>
          <a:lstStyle/>
          <a:p>
            <a:pPr marL="285750" lvl="0" indent="-285750">
              <a:buFont typeface="Arial" panose="020B0604020202020204" pitchFamily="34" charset="0"/>
              <a:buChar char="•"/>
            </a:pPr>
            <a:r>
              <a:rPr lang="en-US" sz="2000" err="1"/>
              <a:t>Fasig</a:t>
            </a:r>
            <a:r>
              <a:rPr lang="en-US" sz="2000"/>
              <a:t>-Tipton &amp; Keeneland Sales generate over $750 million in annual sales.</a:t>
            </a:r>
          </a:p>
          <a:p>
            <a:pPr marL="285750" lvl="0" indent="-285750">
              <a:buFont typeface="Arial" panose="020B0604020202020204" pitchFamily="34" charset="0"/>
              <a:buChar char="•"/>
            </a:pPr>
            <a:endParaRPr lang="en-US" sz="2000"/>
          </a:p>
          <a:p>
            <a:pPr marL="285750" lvl="0" indent="-285750">
              <a:buFont typeface="Arial" panose="020B0604020202020204" pitchFamily="34" charset="0"/>
              <a:buChar char="•"/>
            </a:pPr>
            <a:r>
              <a:rPr lang="en-US" sz="2000"/>
              <a:t>236 Thoroughbred stallions stand in Kentucky. 227 of these stallions are registered with the Kentucky Thoroughbred Development Fund (KTDF).</a:t>
            </a:r>
          </a:p>
        </p:txBody>
      </p:sp>
    </p:spTree>
    <p:extLst>
      <p:ext uri="{BB962C8B-B14F-4D97-AF65-F5344CB8AC3E}">
        <p14:creationId xmlns:p14="http://schemas.microsoft.com/office/powerpoint/2010/main" val="234521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horses grazing in a field&#10;&#10;Description automatically generated">
            <a:extLst>
              <a:ext uri="{FF2B5EF4-FFF2-40B4-BE49-F238E27FC236}">
                <a16:creationId xmlns:a16="http://schemas.microsoft.com/office/drawing/2014/main" id="{664D6A84-82F1-989D-F0CD-CD9CC87FEF0B}"/>
              </a:ext>
            </a:extLst>
          </p:cNvPr>
          <p:cNvPicPr>
            <a:picLocks noChangeAspect="1"/>
          </p:cNvPicPr>
          <p:nvPr/>
        </p:nvPicPr>
        <p:blipFill rotWithShape="1">
          <a:blip r:embed="rId2"/>
          <a:srcRect l="18427" r="15319"/>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a:extLst>
              <a:ext uri="{FF2B5EF4-FFF2-40B4-BE49-F238E27FC236}">
                <a16:creationId xmlns:a16="http://schemas.microsoft.com/office/drawing/2014/main" id="{294FF704-8A4A-2CEB-0F88-8173E1F8B032}"/>
              </a:ext>
            </a:extLst>
          </p:cNvPr>
          <p:cNvSpPr>
            <a:spLocks noGrp="1"/>
          </p:cNvSpPr>
          <p:nvPr>
            <p:ph idx="1"/>
          </p:nvPr>
        </p:nvSpPr>
        <p:spPr>
          <a:xfrm>
            <a:off x="6892119" y="2630161"/>
            <a:ext cx="4589491" cy="3332489"/>
          </a:xfrm>
        </p:spPr>
        <p:txBody>
          <a:bodyPr vert="horz" lIns="91440" tIns="45720" rIns="91440" bIns="45720" rtlCol="0">
            <a:normAutofit fontScale="92500" lnSpcReduction="20000"/>
          </a:bodyPr>
          <a:lstStyle/>
          <a:p>
            <a:r>
              <a:rPr lang="en-US" sz="2000"/>
              <a:t>$115 million in tax revenues are generated for Kentucky through the Thoroughbred industry annually.</a:t>
            </a:r>
            <a:endParaRPr lang="en-US" sz="2000">
              <a:cs typeface="Calibri"/>
            </a:endParaRPr>
          </a:p>
          <a:p>
            <a:r>
              <a:rPr lang="en-US" sz="2000"/>
              <a:t>$33.6 million impact on employment through the Thoroughbred industry.</a:t>
            </a:r>
            <a:endParaRPr lang="en-US" sz="2000">
              <a:cs typeface="Calibri"/>
            </a:endParaRPr>
          </a:p>
          <a:p>
            <a:pPr lvl="1"/>
            <a:r>
              <a:rPr lang="en-US" sz="2000"/>
              <a:t>$24.4 million direct impact</a:t>
            </a:r>
            <a:endParaRPr lang="en-US" sz="2000">
              <a:cs typeface="Calibri"/>
            </a:endParaRPr>
          </a:p>
          <a:p>
            <a:pPr lvl="1"/>
            <a:r>
              <a:rPr lang="en-US" sz="2000"/>
              <a:t>$9.2 million indirect &amp; induced impact</a:t>
            </a:r>
            <a:endParaRPr lang="en-US" sz="2000">
              <a:cs typeface="Calibri"/>
            </a:endParaRPr>
          </a:p>
          <a:p>
            <a:r>
              <a:rPr lang="en-US" sz="2000"/>
              <a:t>$1.003 billion impact on labor income through the Thoroughbred industry.</a:t>
            </a:r>
            <a:endParaRPr lang="en-US" sz="2000">
              <a:cs typeface="Calibri"/>
            </a:endParaRPr>
          </a:p>
          <a:p>
            <a:r>
              <a:rPr lang="en-US" sz="2000"/>
              <a:t>$2.7 billion impact on total value of industry production through the Thoroughbred industry.</a:t>
            </a:r>
            <a:endParaRPr lang="en-US" sz="2000">
              <a:cs typeface="Calibri"/>
            </a:endParaRPr>
          </a:p>
          <a:p>
            <a:pPr marL="457200" lvl="1" indent="0">
              <a:buNone/>
            </a:pPr>
            <a:endParaRPr lang="en-US" sz="1700"/>
          </a:p>
        </p:txBody>
      </p:sp>
      <p:sp>
        <p:nvSpPr>
          <p:cNvPr id="4" name="Title 1">
            <a:extLst>
              <a:ext uri="{FF2B5EF4-FFF2-40B4-BE49-F238E27FC236}">
                <a16:creationId xmlns:a16="http://schemas.microsoft.com/office/drawing/2014/main" id="{A0EB6478-1304-34A5-0184-B57DF0A75E47}"/>
              </a:ext>
            </a:extLst>
          </p:cNvPr>
          <p:cNvSpPr txBox="1">
            <a:spLocks/>
          </p:cNvSpPr>
          <p:nvPr/>
        </p:nvSpPr>
        <p:spPr>
          <a:xfrm>
            <a:off x="6892119" y="895350"/>
            <a:ext cx="4589490" cy="1442316"/>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THOROUGHBRED IMPACT IN KENTUCKY</a:t>
            </a:r>
            <a:endParaRPr lang="en-US" sz="3600" b="1">
              <a:solidFill>
                <a:srgbClr val="003359"/>
              </a:solidFill>
            </a:endParaRPr>
          </a:p>
        </p:txBody>
      </p:sp>
    </p:spTree>
    <p:extLst>
      <p:ext uri="{BB962C8B-B14F-4D97-AF65-F5344CB8AC3E}">
        <p14:creationId xmlns:p14="http://schemas.microsoft.com/office/powerpoint/2010/main" val="162457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riding horses&#10;&#10;Description automatically generated">
            <a:extLst>
              <a:ext uri="{FF2B5EF4-FFF2-40B4-BE49-F238E27FC236}">
                <a16:creationId xmlns:a16="http://schemas.microsoft.com/office/drawing/2014/main" id="{241B5D3A-3DD5-9F18-4FF4-2DA7BD5785AF}"/>
              </a:ext>
            </a:extLst>
          </p:cNvPr>
          <p:cNvPicPr>
            <a:picLocks noChangeAspect="1"/>
          </p:cNvPicPr>
          <p:nvPr/>
        </p:nvPicPr>
        <p:blipFill rotWithShape="1">
          <a:blip r:embed="rId2"/>
          <a:srcRect t="24936" b="29297"/>
          <a:stretch/>
        </p:blipFill>
        <p:spPr>
          <a:xfrm>
            <a:off x="20" y="-546186"/>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2195AF0-233C-2E55-046F-D24A1EA49273}"/>
              </a:ext>
            </a:extLst>
          </p:cNvPr>
          <p:cNvSpPr>
            <a:spLocks noGrp="1"/>
          </p:cNvSpPr>
          <p:nvPr>
            <p:ph idx="1"/>
          </p:nvPr>
        </p:nvSpPr>
        <p:spPr>
          <a:xfrm>
            <a:off x="2647355" y="4515451"/>
            <a:ext cx="6897290" cy="2063825"/>
          </a:xfrm>
        </p:spPr>
        <p:txBody>
          <a:bodyPr vert="horz" lIns="91440" tIns="45720" rIns="91440" bIns="45720" rtlCol="0" anchor="ctr">
            <a:noAutofit/>
          </a:bodyPr>
          <a:lstStyle/>
          <a:p>
            <a:pPr marL="0" indent="0">
              <a:buNone/>
            </a:pPr>
            <a:r>
              <a:rPr lang="en-US" sz="1600" dirty="0"/>
              <a:t>More than 60 job categories are related to the Thoroughbred industry, including:</a:t>
            </a:r>
            <a:endParaRPr lang="en-US" sz="1600" dirty="0">
              <a:cs typeface="Calibri"/>
            </a:endParaRPr>
          </a:p>
          <a:p>
            <a:pPr lvl="1"/>
            <a:r>
              <a:rPr lang="en-US" sz="1600" dirty="0"/>
              <a:t>Veterinarians</a:t>
            </a:r>
            <a:endParaRPr lang="en-US" sz="1600" dirty="0">
              <a:cs typeface="Calibri"/>
            </a:endParaRPr>
          </a:p>
          <a:p>
            <a:pPr lvl="1"/>
            <a:r>
              <a:rPr lang="en-US" sz="1600" dirty="0"/>
              <a:t>General &amp; Operations Managers</a:t>
            </a:r>
            <a:endParaRPr lang="en-US" sz="1600" dirty="0">
              <a:cs typeface="Calibri"/>
            </a:endParaRPr>
          </a:p>
          <a:p>
            <a:pPr lvl="1"/>
            <a:r>
              <a:rPr lang="en-US" sz="1600" dirty="0"/>
              <a:t>Farmers, Ranchers, and other Agricultural Managers</a:t>
            </a:r>
            <a:endParaRPr lang="en-US" sz="1600" dirty="0">
              <a:cs typeface="Calibri"/>
            </a:endParaRPr>
          </a:p>
          <a:p>
            <a:pPr lvl="1"/>
            <a:r>
              <a:rPr lang="en-US" sz="1600" dirty="0"/>
              <a:t>First-Line Supervisors of Farming, Fishing &amp; Forestry Workers</a:t>
            </a:r>
            <a:endParaRPr lang="en-US" sz="1600" dirty="0">
              <a:cs typeface="Calibri"/>
            </a:endParaRPr>
          </a:p>
          <a:p>
            <a:pPr lvl="1"/>
            <a:r>
              <a:rPr lang="en-US" sz="1600" dirty="0"/>
              <a:t>Animal Scientists, Agricultural Engineers, Grounds Maintenance</a:t>
            </a:r>
            <a:endParaRPr lang="en-US" sz="1600" dirty="0">
              <a:cs typeface="Calibri"/>
            </a:endParaRPr>
          </a:p>
          <a:p>
            <a:pPr lvl="1"/>
            <a:r>
              <a:rPr lang="en-US" sz="1600" dirty="0"/>
              <a:t>Breeders, Sales, Racing </a:t>
            </a:r>
            <a:endParaRPr lang="en-US" sz="1600">
              <a:cs typeface="Calibri"/>
            </a:endParaRPr>
          </a:p>
          <a:p>
            <a:pPr lvl="1"/>
            <a:r>
              <a:rPr lang="en-US" sz="1600" dirty="0"/>
              <a:t>Farm &amp; Home Management Advisors</a:t>
            </a:r>
            <a:endParaRPr lang="en-US" sz="1600" dirty="0">
              <a:cs typeface="Calibri"/>
            </a:endParaRPr>
          </a:p>
        </p:txBody>
      </p:sp>
      <p:sp>
        <p:nvSpPr>
          <p:cNvPr id="6" name="Title 1">
            <a:extLst>
              <a:ext uri="{FF2B5EF4-FFF2-40B4-BE49-F238E27FC236}">
                <a16:creationId xmlns:a16="http://schemas.microsoft.com/office/drawing/2014/main" id="{75FA6EE3-6ED9-A257-0724-80D7E69100FC}"/>
              </a:ext>
            </a:extLst>
          </p:cNvPr>
          <p:cNvSpPr txBox="1">
            <a:spLocks/>
          </p:cNvSpPr>
          <p:nvPr/>
        </p:nvSpPr>
        <p:spPr>
          <a:xfrm>
            <a:off x="2334801" y="3461051"/>
            <a:ext cx="7522398" cy="1270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Calibri"/>
              </a:rPr>
              <a:t>$</a:t>
            </a:r>
            <a:r>
              <a:rPr lang="en-US" sz="2800" b="1" dirty="0">
                <a:latin typeface="Calibri"/>
                <a:cs typeface="Calibri"/>
              </a:rPr>
              <a:t>1.9 billion in labor income for people</a:t>
            </a:r>
            <a:endParaRPr lang="en-US" sz="1100" dirty="0"/>
          </a:p>
        </p:txBody>
      </p:sp>
      <p:sp>
        <p:nvSpPr>
          <p:cNvPr id="4" name="Title 1">
            <a:extLst>
              <a:ext uri="{FF2B5EF4-FFF2-40B4-BE49-F238E27FC236}">
                <a16:creationId xmlns:a16="http://schemas.microsoft.com/office/drawing/2014/main" id="{E000105F-1847-2D4B-0D54-0D7E2090C831}"/>
              </a:ext>
            </a:extLst>
          </p:cNvPr>
          <p:cNvSpPr txBox="1">
            <a:spLocks/>
          </p:cNvSpPr>
          <p:nvPr/>
        </p:nvSpPr>
        <p:spPr>
          <a:xfrm>
            <a:off x="1572004" y="2779435"/>
            <a:ext cx="9047992" cy="1442316"/>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THOROUGHBRED CAREERS IN KENTUCKY</a:t>
            </a:r>
            <a:endParaRPr lang="en-US" sz="3600" b="1">
              <a:solidFill>
                <a:srgbClr val="003359"/>
              </a:solidFill>
            </a:endParaRPr>
          </a:p>
        </p:txBody>
      </p:sp>
    </p:spTree>
    <p:extLst>
      <p:ext uri="{BB962C8B-B14F-4D97-AF65-F5344CB8AC3E}">
        <p14:creationId xmlns:p14="http://schemas.microsoft.com/office/powerpoint/2010/main" val="258564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riding horses in a race with Churchill Downs in the background&#10;&#10;Description automatically generated">
            <a:extLst>
              <a:ext uri="{FF2B5EF4-FFF2-40B4-BE49-F238E27FC236}">
                <a16:creationId xmlns:a16="http://schemas.microsoft.com/office/drawing/2014/main" id="{762BEA36-AB7F-DE67-D993-6AA9120FAD8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120" r="22065"/>
          <a:stretch/>
        </p:blipFill>
        <p:spPr>
          <a:xfrm>
            <a:off x="-3050" y="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a:extLst>
              <a:ext uri="{FF2B5EF4-FFF2-40B4-BE49-F238E27FC236}">
                <a16:creationId xmlns:a16="http://schemas.microsoft.com/office/drawing/2014/main" id="{5B143DDE-FA5E-5BEE-52E0-67330E0EF2AD}"/>
              </a:ext>
            </a:extLst>
          </p:cNvPr>
          <p:cNvSpPr>
            <a:spLocks noGrp="1"/>
          </p:cNvSpPr>
          <p:nvPr>
            <p:ph idx="1"/>
          </p:nvPr>
        </p:nvSpPr>
        <p:spPr>
          <a:xfrm>
            <a:off x="6892119" y="2630161"/>
            <a:ext cx="4589491" cy="3332489"/>
          </a:xfrm>
        </p:spPr>
        <p:txBody>
          <a:bodyPr vert="horz" lIns="91440" tIns="45720" rIns="91440" bIns="45720" rtlCol="0" anchor="t">
            <a:noAutofit/>
          </a:bodyPr>
          <a:lstStyle/>
          <a:p>
            <a:r>
              <a:rPr lang="en-US" sz="2000" dirty="0"/>
              <a:t>Racing operations have a $517 million direct impact on Kentucky’s economy.</a:t>
            </a:r>
            <a:endParaRPr lang="en-US" sz="2000" dirty="0">
              <a:cs typeface="Calibri"/>
            </a:endParaRPr>
          </a:p>
          <a:p>
            <a:r>
              <a:rPr lang="en-US" sz="2000" dirty="0"/>
              <a:t>Racing sector:</a:t>
            </a:r>
            <a:endParaRPr lang="en-US" sz="2000" dirty="0">
              <a:cs typeface="Calibri"/>
            </a:endParaRPr>
          </a:p>
          <a:p>
            <a:pPr lvl="1"/>
            <a:r>
              <a:rPr lang="en-US" sz="2000" dirty="0"/>
              <a:t>24,402 direct jobs</a:t>
            </a:r>
            <a:endParaRPr lang="en-US" sz="2000" dirty="0">
              <a:cs typeface="Calibri"/>
            </a:endParaRPr>
          </a:p>
          <a:p>
            <a:pPr lvl="1"/>
            <a:r>
              <a:rPr lang="en-US" sz="2000" dirty="0"/>
              <a:t>$832 million in direct state value</a:t>
            </a:r>
            <a:endParaRPr lang="en-US" sz="2000" dirty="0">
              <a:cs typeface="Calibri"/>
            </a:endParaRPr>
          </a:p>
          <a:p>
            <a:pPr lvl="1"/>
            <a:r>
              <a:rPr lang="en-US" sz="2000" dirty="0"/>
              <a:t>$118 million in purses</a:t>
            </a:r>
            <a:endParaRPr lang="en-US" sz="2000" dirty="0">
              <a:cs typeface="Calibri"/>
            </a:endParaRPr>
          </a:p>
          <a:p>
            <a:r>
              <a:rPr lang="en-US" sz="2000" dirty="0"/>
              <a:t>Kentucky Oaks &amp; Derby generate upward of $217 million.</a:t>
            </a:r>
            <a:endParaRPr lang="en-US" sz="2000" dirty="0">
              <a:cs typeface="Calibri"/>
            </a:endParaRPr>
          </a:p>
          <a:p>
            <a:r>
              <a:rPr lang="en-US" sz="2000" dirty="0"/>
              <a:t>The 2022 Breeders’ Cup at Keeneland brought in nearly $82 million.</a:t>
            </a:r>
            <a:endParaRPr lang="en-US" sz="2000" dirty="0">
              <a:cs typeface="Calibri"/>
            </a:endParaRPr>
          </a:p>
          <a:p>
            <a:pPr marL="0" indent="0">
              <a:buNone/>
            </a:pPr>
            <a:endParaRPr lang="en-US" sz="2000">
              <a:cs typeface="Calibri"/>
            </a:endParaRPr>
          </a:p>
        </p:txBody>
      </p:sp>
      <p:sp>
        <p:nvSpPr>
          <p:cNvPr id="5" name="TextBox 4">
            <a:extLst>
              <a:ext uri="{FF2B5EF4-FFF2-40B4-BE49-F238E27FC236}">
                <a16:creationId xmlns:a16="http://schemas.microsoft.com/office/drawing/2014/main" id="{F10B3681-D99C-EF15-1DCA-F63C1A5CCBD3}"/>
              </a:ext>
            </a:extLst>
          </p:cNvPr>
          <p:cNvSpPr txBox="1"/>
          <p:nvPr/>
        </p:nvSpPr>
        <p:spPr>
          <a:xfrm>
            <a:off x="9851296"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sp>
        <p:nvSpPr>
          <p:cNvPr id="6" name="Title 1">
            <a:extLst>
              <a:ext uri="{FF2B5EF4-FFF2-40B4-BE49-F238E27FC236}">
                <a16:creationId xmlns:a16="http://schemas.microsoft.com/office/drawing/2014/main" id="{8A02240E-7063-E64A-2BAB-8BD9E21A9E0B}"/>
              </a:ext>
            </a:extLst>
          </p:cNvPr>
          <p:cNvSpPr txBox="1">
            <a:spLocks/>
          </p:cNvSpPr>
          <p:nvPr/>
        </p:nvSpPr>
        <p:spPr>
          <a:xfrm>
            <a:off x="6892120" y="718378"/>
            <a:ext cx="4589490" cy="1442316"/>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THOROUGHBRED RACING IN KENTUCKY</a:t>
            </a:r>
            <a:endParaRPr lang="en-US" sz="3600" b="1">
              <a:solidFill>
                <a:srgbClr val="003359"/>
              </a:solidFill>
            </a:endParaRPr>
          </a:p>
        </p:txBody>
      </p:sp>
    </p:spTree>
    <p:extLst>
      <p:ext uri="{BB962C8B-B14F-4D97-AF65-F5344CB8AC3E}">
        <p14:creationId xmlns:p14="http://schemas.microsoft.com/office/powerpoint/2010/main" val="278829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oup of jockeys racing horses&#10;&#10;Description automatically generated">
            <a:extLst>
              <a:ext uri="{FF2B5EF4-FFF2-40B4-BE49-F238E27FC236}">
                <a16:creationId xmlns:a16="http://schemas.microsoft.com/office/drawing/2014/main" id="{2B6755CA-26BA-CC81-8C12-3F99BF16DE24}"/>
              </a:ext>
            </a:extLst>
          </p:cNvPr>
          <p:cNvPicPr>
            <a:picLocks noChangeAspect="1"/>
          </p:cNvPicPr>
          <p:nvPr/>
        </p:nvPicPr>
        <p:blipFill rotWithShape="1">
          <a:blip r:embed="rId2"/>
          <a:srcRect t="19982" r="-2" b="1078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Picture 8" descr="A blue sign with white text&#10;&#10;Description automatically generated">
            <a:extLst>
              <a:ext uri="{FF2B5EF4-FFF2-40B4-BE49-F238E27FC236}">
                <a16:creationId xmlns:a16="http://schemas.microsoft.com/office/drawing/2014/main" id="{705A2517-575D-DFDD-DC24-76CD08F7414C}"/>
              </a:ext>
            </a:extLst>
          </p:cNvPr>
          <p:cNvPicPr>
            <a:picLocks noChangeAspect="1"/>
          </p:cNvPicPr>
          <p:nvPr/>
        </p:nvPicPr>
        <p:blipFill rotWithShape="1">
          <a:blip r:embed="rId3"/>
          <a:srcRect t="14967" r="-2" b="2281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66" name="Freeform: Shape 6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8" name="Freeform: Shape 6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0" name="Rectangle 6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2" name="Rectangle 7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4EFAD4-E0ED-3DB4-2F83-15C85FD921D6}"/>
              </a:ext>
            </a:extLst>
          </p:cNvPr>
          <p:cNvSpPr>
            <a:spLocks noGrp="1"/>
          </p:cNvSpPr>
          <p:nvPr>
            <p:ph idx="1"/>
          </p:nvPr>
        </p:nvSpPr>
        <p:spPr>
          <a:xfrm>
            <a:off x="448056" y="2645961"/>
            <a:ext cx="4832803" cy="3664351"/>
          </a:xfrm>
        </p:spPr>
        <p:txBody>
          <a:bodyPr vert="horz" lIns="91440" tIns="45720" rIns="91440" bIns="45720" rtlCol="0" anchor="t">
            <a:normAutofit/>
          </a:bodyPr>
          <a:lstStyle/>
          <a:p>
            <a:r>
              <a:rPr lang="en-US" sz="2000" dirty="0"/>
              <a:t>The equine industry combines to generate $6.5 billion in annual cumulative direct, indirect, and induced economic activity and a total of 60,494 jobs in Kentucky. </a:t>
            </a:r>
            <a:endParaRPr lang="en-US" sz="2000" dirty="0">
              <a:cs typeface="Calibri"/>
            </a:endParaRPr>
          </a:p>
          <a:p>
            <a:r>
              <a:rPr lang="en-US" sz="2000" dirty="0"/>
              <a:t>The horse industry contributes 1% of the total Kentucky Gross Domestic Product (GDP). In no other state is the horse industry more important to the economy than Kentucky. </a:t>
            </a:r>
            <a:endParaRPr lang="en-US" sz="2000" dirty="0">
              <a:cs typeface="Calibri"/>
            </a:endParaRPr>
          </a:p>
          <a:p>
            <a:pPr marL="0" indent="0">
              <a:buNone/>
            </a:pPr>
            <a:endParaRPr lang="en-US" sz="2000">
              <a:cs typeface="Calibri"/>
            </a:endParaRPr>
          </a:p>
        </p:txBody>
      </p:sp>
      <p:sp>
        <p:nvSpPr>
          <p:cNvPr id="4" name="Title 1">
            <a:extLst>
              <a:ext uri="{FF2B5EF4-FFF2-40B4-BE49-F238E27FC236}">
                <a16:creationId xmlns:a16="http://schemas.microsoft.com/office/drawing/2014/main" id="{DFA350A6-CF1C-11FA-0C2D-09BB3DF84443}"/>
              </a:ext>
            </a:extLst>
          </p:cNvPr>
          <p:cNvSpPr txBox="1">
            <a:spLocks/>
          </p:cNvSpPr>
          <p:nvPr/>
        </p:nvSpPr>
        <p:spPr>
          <a:xfrm>
            <a:off x="569712" y="535148"/>
            <a:ext cx="4589490" cy="1442316"/>
          </a:xfrm>
          <a:prstGeom prst="rect">
            <a:avLst/>
          </a:prstGeom>
        </p:spPr>
        <p:txBody>
          <a:bodyPr vert="horz" wrap="square"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003359"/>
                </a:solidFill>
                <a:latin typeface="Calibri" panose="020F0502020204030204" pitchFamily="34" charset="0"/>
              </a:rPr>
              <a:t>THOROUGHBRED INDUSTRY VITAL TO KENTUCKY ECONOMY</a:t>
            </a:r>
            <a:endParaRPr lang="en-US" sz="3600" b="1">
              <a:solidFill>
                <a:srgbClr val="003359"/>
              </a:solidFill>
            </a:endParaRPr>
          </a:p>
        </p:txBody>
      </p:sp>
    </p:spTree>
    <p:extLst>
      <p:ext uri="{BB962C8B-B14F-4D97-AF65-F5344CB8AC3E}">
        <p14:creationId xmlns:p14="http://schemas.microsoft.com/office/powerpoint/2010/main" val="2025813702"/>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3359"/>
      </a:dk2>
      <a:lt2>
        <a:srgbClr val="DFEBF5"/>
      </a:lt2>
      <a:accent1>
        <a:srgbClr val="005A9E"/>
      </a:accent1>
      <a:accent2>
        <a:srgbClr val="CC9C4A"/>
      </a:accent2>
      <a:accent3>
        <a:srgbClr val="629DD1"/>
      </a:accent3>
      <a:accent4>
        <a:srgbClr val="7F8FA9"/>
      </a:accent4>
      <a:accent5>
        <a:srgbClr val="5AA2AE"/>
      </a:accent5>
      <a:accent6>
        <a:srgbClr val="EDE3BD"/>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1484</Words>
  <Application>Microsoft Office PowerPoint</Application>
  <PresentationFormat>Widescreen</PresentationFormat>
  <Paragraphs>124</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Thoroughbred Aftercare Alliance is an industry initiative started and based in Lexington, Kentucky in 2012.   Thoroughbred Aftercare Alliance is a 501(c)(3) nonprofit that accredits, inspects, and awards grants to approved aftercare organizations to retrain, retire, and rehome Thoroughbreds.   </vt:lpstr>
      <vt:lpstr>Thoroughbred Aftercare Alliance Foundation, INC.</vt:lpstr>
      <vt:lpstr>PowerPoint Presentation</vt:lpstr>
      <vt:lpstr>ECONOMIC IMPACT</vt:lpstr>
      <vt:lpstr>PowerPoint Presentation</vt:lpstr>
      <vt:lpstr>PowerPoint Presentation</vt:lpstr>
      <vt:lpstr>PowerPoint Presentation</vt:lpstr>
      <vt:lpstr>PowerPoint Presentation</vt:lpstr>
      <vt:lpstr>PowerPoint Presentation</vt:lpstr>
      <vt:lpstr>What sets Thoroughbred Aftercare Alliance apart  from other aftercare organizations?</vt:lpstr>
      <vt:lpstr>PowerPoint Presentation</vt:lpstr>
      <vt:lpstr>Why is accredited Thoroughbred aftercare important to Kentucky ?</vt:lpstr>
      <vt:lpstr>PowerPoint Presentation</vt:lpstr>
      <vt:lpstr>PowerPoint Presentation</vt:lpstr>
      <vt:lpstr>SUSTAINABILTY</vt:lpstr>
      <vt:lpstr>PowerPoint Presentation</vt:lpstr>
      <vt:lpstr>PowerPoint Presentation</vt:lpstr>
      <vt:lpstr>PowerPoint Presentation</vt:lpstr>
      <vt:lpstr>Budget of Kentucky Groups vs Thoroughbred Aftercare Alliance Grants </vt:lpstr>
      <vt:lpstr>Kentucky-bred Thoroughbreds  in all Thoroughbred Aftercare Alliance accredited organizations </vt:lpstr>
      <vt:lpstr>PowerPoint Presentation</vt:lpstr>
      <vt:lpstr>PowerPoint Presentation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Clark</dc:creator>
  <cp:lastModifiedBy>Emily Dresen</cp:lastModifiedBy>
  <cp:revision>120</cp:revision>
  <dcterms:created xsi:type="dcterms:W3CDTF">2023-08-26T15:39:39Z</dcterms:created>
  <dcterms:modified xsi:type="dcterms:W3CDTF">2023-09-20T18:08:37Z</dcterms:modified>
</cp:coreProperties>
</file>