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63" r:id="rId4"/>
    <p:sldId id="260" r:id="rId5"/>
    <p:sldId id="261" r:id="rId6"/>
    <p:sldId id="262" r:id="rId7"/>
    <p:sldId id="257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2770829A-A29D-4163-86F0-39DE11AD9435}">
          <p14:sldIdLst>
            <p14:sldId id="256"/>
          </p14:sldIdLst>
        </p14:section>
        <p14:section name="Content" id="{AF1CDCF4-187C-45B3-8E61-9D22F495D9E3}">
          <p14:sldIdLst>
            <p14:sldId id="258"/>
            <p14:sldId id="263"/>
            <p14:sldId id="260"/>
            <p14:sldId id="261"/>
            <p14:sldId id="262"/>
            <p14:sldId id="257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1A024-F603-5E7F-0C7F-18BC41C70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B3731E-D2C4-1A64-978A-E4406436B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A2920-1472-81B5-1E05-DF088FBC0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D17A-5CB9-4897-891A-6BBBF9B98F7C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03885-9807-ACA1-5E17-87AD9AA43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CBDFE-B356-0798-C950-F0F583FDD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6EF8-1A98-4BE9-B1FB-79FD9BC85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B405C-C1D9-E424-3D65-67D9AE2EA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C23A1B-1A9E-CEC6-7CE8-5E780E97B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D8F09-E175-9E0B-B2EF-DA37CFDAC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D17A-5CB9-4897-891A-6BBBF9B98F7C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6CD72-E375-5AE6-5066-0CF62775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FB60B-F29D-CAE3-22EF-90A9AF5A8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6EF8-1A98-4BE9-B1FB-79FD9BC85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9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F60C77-74D9-E7A7-D66A-77A4D3860C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3EE135-DBFC-2C1F-1A50-5D7BE4B48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95BB3-C6CE-B7E9-1C49-B73B7BDFD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D17A-5CB9-4897-891A-6BBBF9B98F7C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6F526-709A-D601-F175-F54F2247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8E7C1-3117-B83F-0D82-2BC5BA281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6EF8-1A98-4BE9-B1FB-79FD9BC85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4A8D8-3902-115B-1FC2-55B779C47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8B8F2-AA67-4F41-41E6-9D1240D89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FA23A-AFE3-258D-5CF1-DFA88EF14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D17A-5CB9-4897-891A-6BBBF9B98F7C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DDBF9-81A0-3E42-729B-20C0133DA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3BEBC-688D-7AAE-136B-C36C9A45D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6EF8-1A98-4BE9-B1FB-79FD9BC85BC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logo with a heart and text&#10;&#10;Description automatically generated">
            <a:extLst>
              <a:ext uri="{FF2B5EF4-FFF2-40B4-BE49-F238E27FC236}">
                <a16:creationId xmlns:a16="http://schemas.microsoft.com/office/drawing/2014/main" id="{8B421C00-D31A-C0DB-1F0A-50453365CA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018" y="5395912"/>
            <a:ext cx="13255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5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AB09A-6881-AA17-5C60-E7A339840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48CDF-02A6-BCAA-FE33-26C0D7A4A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1384B-0F78-AA05-C2FE-473C5298C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D17A-5CB9-4897-891A-6BBBF9B98F7C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892CC-D38C-BF6D-E74B-64FB9C444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C4BFB-7FA7-02BA-F065-615BBDB18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6EF8-1A98-4BE9-B1FB-79FD9BC85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28D8E-7E48-16CD-3FBE-4F002A161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34262-094D-E968-1B68-CC7E1C8277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5D4AF0-E22A-63F7-463C-EB9E67AF7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EBAF2-DD88-FD60-8A65-E9DA3FA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D17A-5CB9-4897-891A-6BBBF9B98F7C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7039F-F3BF-AF4E-E623-F0146B359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1733B4-8B1C-D7A1-858C-2DB492DF7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6EF8-1A98-4BE9-B1FB-79FD9BC85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3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694EB-8547-05C5-569A-BBAA5300C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76DC1-D68B-65C9-0948-D875A5DCE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C3081-E776-585B-5160-37808D944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477820-8063-4880-4320-0ECBFBC95A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FBA53A-2930-7E67-A9EA-E3883D675A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FD97AA-C5EE-7809-2F51-D84072E5A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D17A-5CB9-4897-891A-6BBBF9B98F7C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98412B-0245-54DA-061B-A0532EBF6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08F3C9-AD99-90B9-4231-9B194A51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6EF8-1A98-4BE9-B1FB-79FD9BC85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5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BC46E-41A8-E8F6-A2CD-EDF9D4A51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812BCC-4BEF-84C5-EA4F-DA8546625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D17A-5CB9-4897-891A-6BBBF9B98F7C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373CD-F644-D608-EE9A-07030F704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C97A31-D6AF-29E4-A38B-4EEBA4CEF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6EF8-1A98-4BE9-B1FB-79FD9BC85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B0E5B-CCE1-C659-49BD-D7D369AED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D17A-5CB9-4897-891A-6BBBF9B98F7C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26A4D2-79F4-9D9C-D548-0E2852487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2DF4E-B5FD-3B4A-006C-F0BF3CECF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6EF8-1A98-4BE9-B1FB-79FD9BC85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38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49FD2-A261-288C-4321-828D14092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EA1ED-2784-0AF7-3716-320B5243B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C5376-D2D3-CED7-B181-C415447C0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A44B85-B299-86A5-8B32-6A692A1A9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D17A-5CB9-4897-891A-6BBBF9B98F7C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CB6B6-2E24-B64B-4E8E-3D04CE43B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A62FC-43AC-5E73-C2BB-C41EB5499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6EF8-1A98-4BE9-B1FB-79FD9BC85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3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7765B-4F65-D0DE-1E88-9513AB79A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59E785-4AC5-5AA5-B54F-71CAFF1481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06016-8E82-34D2-F525-31F9D1EAE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9DEC3-2117-968F-A579-D812F89BB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D17A-5CB9-4897-891A-6BBBF9B98F7C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8C23F-A23E-028E-44B7-00C4DC5F6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CA0EF-2F92-2019-03EC-4B59A801B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6EF8-1A98-4BE9-B1FB-79FD9BC85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3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79D78E-3D75-CA31-C8E5-95401F96E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9E7D1-1C4E-2C43-5B0D-A3797D34A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C829A-2380-ED57-DEF0-791E64F89A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FD17A-5CB9-4897-891A-6BBBF9B98F7C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87DA9-D6C0-2932-E540-DC1307857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765EF-591F-4BBD-7369-EDBB12509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16EF8-1A98-4BE9-B1FB-79FD9BC85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5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218B3-6631-A6F0-641B-3D22A417C3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Freestanding Birth Centers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348C6B-151B-077F-5492-93F0420DA4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to the Interim Committee on Licensing, Occupations, &amp; Administrative Regulations</a:t>
            </a:r>
          </a:p>
          <a:p>
            <a:r>
              <a:rPr lang="en-US" dirty="0"/>
              <a:t>October 16, 2023</a:t>
            </a:r>
          </a:p>
        </p:txBody>
      </p:sp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55CA1F23-569F-0DBF-DC10-BC6E2A42EC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742" y="4782443"/>
            <a:ext cx="3946516" cy="236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623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31852-1068-521A-0BA3-6E7A61532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HB129 and SB67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2A9BE-7E16-C3B1-7727-2040AC5FB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 modernization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existing</a:t>
            </a:r>
            <a:r>
              <a:rPr lang="en-US" dirty="0"/>
              <a:t> facility licensing requirements for Freestanding Birth Centers</a:t>
            </a:r>
          </a:p>
          <a:p>
            <a:pPr lvl="1"/>
            <a:r>
              <a:rPr lang="en-US" dirty="0"/>
              <a:t>Require Accreditation by the Commission for the Accreditation of Birth Centers (CABC), as recommended by the American College of Obstetricians and Gynecologists (ACOG)</a:t>
            </a:r>
          </a:p>
          <a:p>
            <a:r>
              <a:rPr lang="en-US" dirty="0"/>
              <a:t>Exempt Freestanding Birth Centers from the Certificate of Need requirement</a:t>
            </a:r>
          </a:p>
        </p:txBody>
      </p:sp>
    </p:spTree>
    <p:extLst>
      <p:ext uri="{BB962C8B-B14F-4D97-AF65-F5344CB8AC3E}">
        <p14:creationId xmlns:p14="http://schemas.microsoft.com/office/powerpoint/2010/main" val="158070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4CDF1-8D20-8011-B899-397AE0904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Freestanding Birth Centers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269A2-1614-A0C8-4CF6-D98A81A23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small home-like health care facility, separate from a hospital, for childbirth using a midwifery and wellness model. </a:t>
            </a:r>
          </a:p>
          <a:p>
            <a:r>
              <a:rPr lang="en-US" dirty="0"/>
              <a:t>Support for pregnancy and birth as a natural physiological process, “normal until proven otherwise.”</a:t>
            </a:r>
          </a:p>
          <a:p>
            <a:r>
              <a:rPr lang="en-US" dirty="0"/>
              <a:t>Staffed by licensed, qualified staff who care for healthy women with healthy pregnancies. </a:t>
            </a:r>
          </a:p>
          <a:p>
            <a:r>
              <a:rPr lang="en-US" dirty="0"/>
              <a:t>Equipped to provide routine care and initiate emergency procedures. </a:t>
            </a:r>
          </a:p>
          <a:p>
            <a:r>
              <a:rPr lang="en-US" dirty="0"/>
              <a:t>Integrated into the healthcare system, works with qualified obstetric/pediatric consultants, and has a relationship with a hospital that provides acute obstetric care.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07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B5700-ABE5-101B-7737-2CC2774DB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 129 – RS 2023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E1DE7-8C27-6188-447B-C4C02447B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January 5, filed by Rep. Jason </a:t>
            </a:r>
            <a:r>
              <a:rPr lang="en-US" dirty="0" err="1"/>
              <a:t>Nemes</a:t>
            </a:r>
            <a:endParaRPr lang="en-US" dirty="0"/>
          </a:p>
          <a:p>
            <a:pPr lvl="1"/>
            <a:r>
              <a:rPr lang="en-US" dirty="0"/>
              <a:t>Co-sponsors: Bratcher, Chester-Burton, </a:t>
            </a:r>
            <a:r>
              <a:rPr lang="en-US" dirty="0" err="1"/>
              <a:t>Fister</a:t>
            </a:r>
            <a:r>
              <a:rPr lang="en-US" dirty="0"/>
              <a:t>, Grossberg, Heath, Hodgson, Kulkarni, Lockett, </a:t>
            </a:r>
            <a:r>
              <a:rPr lang="en-US" dirty="0" err="1"/>
              <a:t>Massaroni</a:t>
            </a:r>
            <a:r>
              <a:rPr lang="en-US" dirty="0"/>
              <a:t>, Palumbo, Rawlings, Webber, </a:t>
            </a:r>
            <a:r>
              <a:rPr lang="en-US" dirty="0" err="1"/>
              <a:t>Willner</a:t>
            </a:r>
            <a:endParaRPr lang="en-US" dirty="0"/>
          </a:p>
          <a:p>
            <a:r>
              <a:rPr lang="en-US" dirty="0"/>
              <a:t>February 22- Passed in House Licensing, Occupations, &amp; Administrative Regulations Committee</a:t>
            </a:r>
          </a:p>
          <a:p>
            <a:pPr lvl="1"/>
            <a:r>
              <a:rPr lang="en-US" dirty="0"/>
              <a:t>18 Yes, 0 No, 2 Pass votes</a:t>
            </a:r>
          </a:p>
        </p:txBody>
      </p:sp>
    </p:spTree>
    <p:extLst>
      <p:ext uri="{BB962C8B-B14F-4D97-AF65-F5344CB8AC3E}">
        <p14:creationId xmlns:p14="http://schemas.microsoft.com/office/powerpoint/2010/main" val="353252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B5700-ABE5-101B-7737-2CC2774DB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 67 – RS 2023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E1DE7-8C27-6188-447B-C4C02447B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February 7, filed by Sen. Shelley Funke </a:t>
            </a:r>
            <a:r>
              <a:rPr lang="en-US" dirty="0" err="1"/>
              <a:t>Frommeyer</a:t>
            </a:r>
            <a:endParaRPr lang="en-US" dirty="0"/>
          </a:p>
          <a:p>
            <a:pPr lvl="1"/>
            <a:r>
              <a:rPr lang="en-US" dirty="0"/>
              <a:t>Co-sponsors: </a:t>
            </a:r>
            <a:r>
              <a:rPr lang="en-US" dirty="0" err="1"/>
              <a:t>Schickel</a:t>
            </a:r>
            <a:r>
              <a:rPr lang="en-US" dirty="0"/>
              <a:t>, Adams, Armstrong, Deneen, Harper Angel, Neal, Southworth, Tichenor, Williams, Yates</a:t>
            </a:r>
          </a:p>
          <a:p>
            <a:r>
              <a:rPr lang="en-US" dirty="0"/>
              <a:t>February 21- Passed in Senate Licensing &amp; Occupations Committee</a:t>
            </a:r>
          </a:p>
          <a:p>
            <a:pPr lvl="1"/>
            <a:r>
              <a:rPr lang="en-US" dirty="0"/>
              <a:t>9 Yes, 2 No votes</a:t>
            </a:r>
          </a:p>
          <a:p>
            <a:r>
              <a:rPr lang="en-US" dirty="0"/>
              <a:t>March 7- Passed in Senate Licensing &amp; Occupations Committee with Senate Committee Substitute 1</a:t>
            </a:r>
          </a:p>
          <a:p>
            <a:pPr lvl="1"/>
            <a:r>
              <a:rPr lang="en-US" dirty="0"/>
              <a:t>7 Yes, 3 No, 1 Pass vote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108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AC1AB-B6CC-E6AB-351F-0673C5367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SB67 - Committee Substitute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D7A78-C8EE-172B-64BD-1A7BE35D6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Maximum of 4 beds</a:t>
            </a:r>
          </a:p>
          <a:p>
            <a:r>
              <a:rPr lang="en-US" dirty="0"/>
              <a:t>Regulations to address malpractice insurance</a:t>
            </a:r>
          </a:p>
          <a:p>
            <a:r>
              <a:rPr lang="en-US" dirty="0"/>
              <a:t>Uniform language of “freestanding birth centers” throughout KRS</a:t>
            </a:r>
          </a:p>
          <a:p>
            <a:r>
              <a:rPr lang="en-US" dirty="0"/>
              <a:t>Reiterate responsibilities of freestanding birth centers regarding vital statistics and newborn testing</a:t>
            </a:r>
          </a:p>
        </p:txBody>
      </p:sp>
    </p:spTree>
    <p:extLst>
      <p:ext uri="{BB962C8B-B14F-4D97-AF65-F5344CB8AC3E}">
        <p14:creationId xmlns:p14="http://schemas.microsoft.com/office/powerpoint/2010/main" val="386773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map of the united states&#10;&#10;Description automatically generated">
            <a:extLst>
              <a:ext uri="{FF2B5EF4-FFF2-40B4-BE49-F238E27FC236}">
                <a16:creationId xmlns:a16="http://schemas.microsoft.com/office/drawing/2014/main" id="{B18F619D-0167-8884-1B71-B4CF4ADAE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6200" y="564065"/>
            <a:ext cx="8406095" cy="6225169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C1A547E8-821E-668F-9684-7D4EC255C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280717"/>
            <a:ext cx="11125200" cy="796925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States with Certificate of Need for Birth Centers and </a:t>
            </a:r>
            <a:br>
              <a:rPr lang="en-US" sz="3200" dirty="0"/>
            </a:br>
            <a:r>
              <a:rPr lang="en-US" sz="3200" dirty="0"/>
              <a:t>Number of Birth Centers</a:t>
            </a:r>
          </a:p>
        </p:txBody>
      </p:sp>
    </p:spTree>
    <p:extLst>
      <p:ext uri="{BB962C8B-B14F-4D97-AF65-F5344CB8AC3E}">
        <p14:creationId xmlns:p14="http://schemas.microsoft.com/office/powerpoint/2010/main" val="4258640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707033-2FAC-3929-05C4-72829CC27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01" y="164613"/>
            <a:ext cx="11903454" cy="663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391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351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Freestanding Birth Centers</vt:lpstr>
      <vt:lpstr>HB129 and SB67</vt:lpstr>
      <vt:lpstr>Freestanding Birth Centers</vt:lpstr>
      <vt:lpstr>HB 129 – RS 2023 </vt:lpstr>
      <vt:lpstr>SB 67 – RS 2023 </vt:lpstr>
      <vt:lpstr>SB67 - Committee Substitute</vt:lpstr>
      <vt:lpstr>States with Certificate of Need for Birth Centers and  Number of Birth Centers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Freestanding Birth Centers</dc:title>
  <dc:creator>Mary Kathryn DeLodder</dc:creator>
  <cp:lastModifiedBy>Mary Kathryn DeLodder</cp:lastModifiedBy>
  <cp:revision>1</cp:revision>
  <dcterms:created xsi:type="dcterms:W3CDTF">2023-10-12T15:16:02Z</dcterms:created>
  <dcterms:modified xsi:type="dcterms:W3CDTF">2023-10-12T18:03:42Z</dcterms:modified>
</cp:coreProperties>
</file>