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7" r:id="rId2"/>
    <p:sldId id="258" r:id="rId3"/>
    <p:sldId id="277" r:id="rId4"/>
    <p:sldId id="286" r:id="rId5"/>
    <p:sldId id="289" r:id="rId6"/>
    <p:sldId id="291" r:id="rId7"/>
    <p:sldId id="290" r:id="rId8"/>
    <p:sldId id="288" r:id="rId9"/>
    <p:sldId id="271" r:id="rId10"/>
  </p:sldIdLst>
  <p:sldSz cx="9144000" cy="5143500" type="screen16x9"/>
  <p:notesSz cx="6858000" cy="9144000"/>
  <p:embeddedFontLst>
    <p:embeddedFont>
      <p:font typeface="Barlow" pitchFamily="2" charset="77"/>
      <p:regular r:id="rId12"/>
      <p:bold r:id="rId13"/>
      <p:italic r:id="rId14"/>
      <p:boldItalic r:id="rId15"/>
    </p:embeddedFont>
    <p:embeddedFont>
      <p:font typeface="Barlow SemiBold" pitchFamily="2" charset="77"/>
      <p:regular r:id="rId16"/>
      <p:bold r:id="rId17"/>
      <p:italic r:id="rId18"/>
      <p:boldItalic r:id="rId19"/>
    </p:embeddedFont>
    <p:embeddedFont>
      <p:font typeface="Bebas Neue" panose="020B0606020202050201" pitchFamily="34" charset="77"/>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4"/>
    <p:restoredTop sz="94376"/>
  </p:normalViewPr>
  <p:slideViewPr>
    <p:cSldViewPr snapToGrid="0">
      <p:cViewPr>
        <p:scale>
          <a:sx n="120" d="100"/>
          <a:sy n="120" d="100"/>
        </p:scale>
        <p:origin x="1048"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37464-7B86-924B-A9D6-A60B6395F2F6}"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0DAD5EBA-870E-0641-9142-09398648F1B4}">
      <dgm:prSet phldrT="[Text]" custT="1"/>
      <dgm:spPr/>
      <dgm:t>
        <a:bodyPr/>
        <a:lstStyle/>
        <a:p>
          <a:r>
            <a:rPr lang="en-US" sz="1400" b="1" dirty="0">
              <a:solidFill>
                <a:schemeClr val="bg1"/>
              </a:solidFill>
            </a:rPr>
            <a:t>Education</a:t>
          </a:r>
          <a:endParaRPr lang="en-US" sz="1200" b="1" dirty="0">
            <a:solidFill>
              <a:schemeClr val="bg1"/>
            </a:solidFill>
          </a:endParaRPr>
        </a:p>
      </dgm:t>
    </dgm:pt>
    <dgm:pt modelId="{643004F5-4089-C042-9EF1-899FE7ACE139}" type="parTrans" cxnId="{8EAC2596-CFC0-A444-9100-F9FEE92C4595}">
      <dgm:prSet/>
      <dgm:spPr/>
      <dgm:t>
        <a:bodyPr/>
        <a:lstStyle/>
        <a:p>
          <a:endParaRPr lang="en-US"/>
        </a:p>
      </dgm:t>
    </dgm:pt>
    <dgm:pt modelId="{243AF4C3-E234-184B-AEF5-4638F10A000C}" type="sibTrans" cxnId="{8EAC2596-CFC0-A444-9100-F9FEE92C4595}">
      <dgm:prSet/>
      <dgm:spPr/>
      <dgm:t>
        <a:bodyPr/>
        <a:lstStyle/>
        <a:p>
          <a:endParaRPr lang="en-US"/>
        </a:p>
      </dgm:t>
    </dgm:pt>
    <dgm:pt modelId="{61364504-AD5F-884E-9C1F-2F1DEAE4AC36}">
      <dgm:prSet phldrT="[Text]" custT="1"/>
      <dgm:spPr/>
      <dgm:t>
        <a:bodyPr/>
        <a:lstStyle/>
        <a:p>
          <a:pPr>
            <a:spcAft>
              <a:spcPts val="0"/>
            </a:spcAft>
          </a:pPr>
          <a:r>
            <a:rPr lang="en-US" sz="1200" b="1" dirty="0">
              <a:solidFill>
                <a:schemeClr val="bg1"/>
              </a:solidFill>
            </a:rPr>
            <a:t>Examination (Fundamentals </a:t>
          </a:r>
        </a:p>
        <a:p>
          <a:pPr>
            <a:spcAft>
              <a:spcPts val="0"/>
            </a:spcAft>
          </a:pPr>
          <a:r>
            <a:rPr lang="en-US" sz="1200" b="1" dirty="0">
              <a:solidFill>
                <a:schemeClr val="bg1"/>
              </a:solidFill>
            </a:rPr>
            <a:t>of Engineering)</a:t>
          </a:r>
        </a:p>
      </dgm:t>
    </dgm:pt>
    <dgm:pt modelId="{C8AC9B85-028C-D244-ABA2-342898338F08}" type="parTrans" cxnId="{EEFECDAC-EAC8-9F47-984F-767055134108}">
      <dgm:prSet/>
      <dgm:spPr/>
      <dgm:t>
        <a:bodyPr/>
        <a:lstStyle/>
        <a:p>
          <a:endParaRPr lang="en-US"/>
        </a:p>
      </dgm:t>
    </dgm:pt>
    <dgm:pt modelId="{635F552D-C2C2-084E-8EEF-E332246B4DE5}" type="sibTrans" cxnId="{EEFECDAC-EAC8-9F47-984F-767055134108}">
      <dgm:prSet/>
      <dgm:spPr/>
      <dgm:t>
        <a:bodyPr/>
        <a:lstStyle/>
        <a:p>
          <a:endParaRPr lang="en-US"/>
        </a:p>
      </dgm:t>
    </dgm:pt>
    <dgm:pt modelId="{6D8CEA0F-3618-604B-A2B8-7CD6A6511AFC}">
      <dgm:prSet phldrT="[Text]" custT="1"/>
      <dgm:spPr/>
      <dgm:t>
        <a:bodyPr/>
        <a:lstStyle/>
        <a:p>
          <a:r>
            <a:rPr lang="en-US" sz="1200" b="1" dirty="0">
              <a:solidFill>
                <a:schemeClr val="bg1"/>
              </a:solidFill>
            </a:rPr>
            <a:t>Professional Experience</a:t>
          </a:r>
        </a:p>
      </dgm:t>
    </dgm:pt>
    <dgm:pt modelId="{740D3600-CBA7-8B45-A2C5-F941F3B746F0}" type="parTrans" cxnId="{0DCF41BF-3F25-7846-87F5-D8C8BAE72F2B}">
      <dgm:prSet/>
      <dgm:spPr/>
      <dgm:t>
        <a:bodyPr/>
        <a:lstStyle/>
        <a:p>
          <a:endParaRPr lang="en-US"/>
        </a:p>
      </dgm:t>
    </dgm:pt>
    <dgm:pt modelId="{D1E1ED01-0112-7941-8E95-F6FCDC4CF659}" type="sibTrans" cxnId="{0DCF41BF-3F25-7846-87F5-D8C8BAE72F2B}">
      <dgm:prSet/>
      <dgm:spPr/>
      <dgm:t>
        <a:bodyPr/>
        <a:lstStyle/>
        <a:p>
          <a:endParaRPr lang="en-US"/>
        </a:p>
      </dgm:t>
    </dgm:pt>
    <dgm:pt modelId="{2F3EE286-97C2-184F-AF1B-A9DE87D89654}">
      <dgm:prSet phldrT="[Text]" custT="1"/>
      <dgm:spPr/>
      <dgm:t>
        <a:bodyPr/>
        <a:lstStyle/>
        <a:p>
          <a:r>
            <a:rPr lang="en-US" sz="1200" b="1" dirty="0">
              <a:solidFill>
                <a:schemeClr val="bg1"/>
              </a:solidFill>
            </a:rPr>
            <a:t>Examination (Principles &amp; Practice of Engineering)</a:t>
          </a:r>
        </a:p>
      </dgm:t>
    </dgm:pt>
    <dgm:pt modelId="{9C2D06E2-0F39-6143-BE47-F02E836DF21C}" type="parTrans" cxnId="{F557FA6D-FBE5-114E-B840-20BAE6D69EEE}">
      <dgm:prSet/>
      <dgm:spPr/>
      <dgm:t>
        <a:bodyPr/>
        <a:lstStyle/>
        <a:p>
          <a:endParaRPr lang="en-US"/>
        </a:p>
      </dgm:t>
    </dgm:pt>
    <dgm:pt modelId="{118F7C61-5540-D046-ACDA-97AE76D9AF39}" type="sibTrans" cxnId="{F557FA6D-FBE5-114E-B840-20BAE6D69EEE}">
      <dgm:prSet/>
      <dgm:spPr/>
      <dgm:t>
        <a:bodyPr/>
        <a:lstStyle/>
        <a:p>
          <a:endParaRPr lang="en-US"/>
        </a:p>
      </dgm:t>
    </dgm:pt>
    <dgm:pt modelId="{A9B778D9-ECE1-FB4F-AF3A-DBB1252D73BA}" type="pres">
      <dgm:prSet presAssocID="{7E737464-7B86-924B-A9D6-A60B6395F2F6}" presName="Name0" presStyleCnt="0">
        <dgm:presLayoutVars>
          <dgm:chMax val="7"/>
          <dgm:chPref val="7"/>
          <dgm:dir/>
          <dgm:animLvl val="lvl"/>
        </dgm:presLayoutVars>
      </dgm:prSet>
      <dgm:spPr/>
    </dgm:pt>
    <dgm:pt modelId="{560FB21C-1C6F-3845-BBE9-7A6DA3871516}" type="pres">
      <dgm:prSet presAssocID="{0DAD5EBA-870E-0641-9142-09398648F1B4}" presName="Accent1" presStyleCnt="0"/>
      <dgm:spPr/>
    </dgm:pt>
    <dgm:pt modelId="{1A4AC71E-D2A7-6845-BF88-C770CB074D0C}" type="pres">
      <dgm:prSet presAssocID="{0DAD5EBA-870E-0641-9142-09398648F1B4}" presName="Accent" presStyleLbl="node1" presStyleIdx="0" presStyleCnt="4"/>
      <dgm:spPr/>
    </dgm:pt>
    <dgm:pt modelId="{4839A0E8-6068-CE4A-9E12-083B686F0A7D}" type="pres">
      <dgm:prSet presAssocID="{0DAD5EBA-870E-0641-9142-09398648F1B4}" presName="Parent1" presStyleLbl="revTx" presStyleIdx="0" presStyleCnt="4">
        <dgm:presLayoutVars>
          <dgm:chMax val="1"/>
          <dgm:chPref val="1"/>
          <dgm:bulletEnabled val="1"/>
        </dgm:presLayoutVars>
      </dgm:prSet>
      <dgm:spPr/>
    </dgm:pt>
    <dgm:pt modelId="{B8197B18-CB59-C444-A649-9E4AF82584E2}" type="pres">
      <dgm:prSet presAssocID="{61364504-AD5F-884E-9C1F-2F1DEAE4AC36}" presName="Accent2" presStyleCnt="0"/>
      <dgm:spPr/>
    </dgm:pt>
    <dgm:pt modelId="{2A53710C-D7E6-2444-8091-51EEC46D25F0}" type="pres">
      <dgm:prSet presAssocID="{61364504-AD5F-884E-9C1F-2F1DEAE4AC36}" presName="Accent" presStyleLbl="node1" presStyleIdx="1" presStyleCnt="4"/>
      <dgm:spPr/>
    </dgm:pt>
    <dgm:pt modelId="{0DCCDA98-FD7C-CB41-B5E1-C32B44C4E211}" type="pres">
      <dgm:prSet presAssocID="{61364504-AD5F-884E-9C1F-2F1DEAE4AC36}" presName="Parent2" presStyleLbl="revTx" presStyleIdx="1" presStyleCnt="4" custScaleX="155225" custLinFactNeighborX="7776" custLinFactNeighborY="-10372">
        <dgm:presLayoutVars>
          <dgm:chMax val="1"/>
          <dgm:chPref val="1"/>
          <dgm:bulletEnabled val="1"/>
        </dgm:presLayoutVars>
      </dgm:prSet>
      <dgm:spPr/>
    </dgm:pt>
    <dgm:pt modelId="{6057866B-7EF9-224B-BF74-556EAC3484AE}" type="pres">
      <dgm:prSet presAssocID="{6D8CEA0F-3618-604B-A2B8-7CD6A6511AFC}" presName="Accent3" presStyleCnt="0"/>
      <dgm:spPr/>
    </dgm:pt>
    <dgm:pt modelId="{2CD37177-E7BD-8745-8563-54273057A8DC}" type="pres">
      <dgm:prSet presAssocID="{6D8CEA0F-3618-604B-A2B8-7CD6A6511AFC}" presName="Accent" presStyleLbl="node1" presStyleIdx="2" presStyleCnt="4"/>
      <dgm:spPr/>
    </dgm:pt>
    <dgm:pt modelId="{AB266F01-DA24-CD44-A0C9-129A3E4DA704}" type="pres">
      <dgm:prSet presAssocID="{6D8CEA0F-3618-604B-A2B8-7CD6A6511AFC}" presName="Parent3" presStyleLbl="revTx" presStyleIdx="2" presStyleCnt="4">
        <dgm:presLayoutVars>
          <dgm:chMax val="1"/>
          <dgm:chPref val="1"/>
          <dgm:bulletEnabled val="1"/>
        </dgm:presLayoutVars>
      </dgm:prSet>
      <dgm:spPr/>
    </dgm:pt>
    <dgm:pt modelId="{411A07D8-68E7-824E-9D74-08CE2A6ACFBE}" type="pres">
      <dgm:prSet presAssocID="{2F3EE286-97C2-184F-AF1B-A9DE87D89654}" presName="Accent4" presStyleCnt="0"/>
      <dgm:spPr/>
    </dgm:pt>
    <dgm:pt modelId="{D29DD002-5D9B-AE4A-930E-3C5005E15ECA}" type="pres">
      <dgm:prSet presAssocID="{2F3EE286-97C2-184F-AF1B-A9DE87D89654}" presName="Accent" presStyleLbl="node1" presStyleIdx="3" presStyleCnt="4"/>
      <dgm:spPr/>
    </dgm:pt>
    <dgm:pt modelId="{2CD6EF13-37CD-AD4C-B698-5FFE7BE224E0}" type="pres">
      <dgm:prSet presAssocID="{2F3EE286-97C2-184F-AF1B-A9DE87D89654}" presName="Parent4" presStyleLbl="revTx" presStyleIdx="3" presStyleCnt="4">
        <dgm:presLayoutVars>
          <dgm:chMax val="1"/>
          <dgm:chPref val="1"/>
          <dgm:bulletEnabled val="1"/>
        </dgm:presLayoutVars>
      </dgm:prSet>
      <dgm:spPr/>
    </dgm:pt>
  </dgm:ptLst>
  <dgm:cxnLst>
    <dgm:cxn modelId="{7717C039-E9EA-FD41-A83C-A9D141615F1A}" type="presOf" srcId="{6D8CEA0F-3618-604B-A2B8-7CD6A6511AFC}" destId="{AB266F01-DA24-CD44-A0C9-129A3E4DA704}" srcOrd="0" destOrd="0" presId="urn:microsoft.com/office/officeart/2009/layout/CircleArrowProcess"/>
    <dgm:cxn modelId="{F85BCB51-96C8-6243-92E3-3776200FDF2C}" type="presOf" srcId="{61364504-AD5F-884E-9C1F-2F1DEAE4AC36}" destId="{0DCCDA98-FD7C-CB41-B5E1-C32B44C4E211}" srcOrd="0" destOrd="0" presId="urn:microsoft.com/office/officeart/2009/layout/CircleArrowProcess"/>
    <dgm:cxn modelId="{F557FA6D-FBE5-114E-B840-20BAE6D69EEE}" srcId="{7E737464-7B86-924B-A9D6-A60B6395F2F6}" destId="{2F3EE286-97C2-184F-AF1B-A9DE87D89654}" srcOrd="3" destOrd="0" parTransId="{9C2D06E2-0F39-6143-BE47-F02E836DF21C}" sibTransId="{118F7C61-5540-D046-ACDA-97AE76D9AF39}"/>
    <dgm:cxn modelId="{8EAC2596-CFC0-A444-9100-F9FEE92C4595}" srcId="{7E737464-7B86-924B-A9D6-A60B6395F2F6}" destId="{0DAD5EBA-870E-0641-9142-09398648F1B4}" srcOrd="0" destOrd="0" parTransId="{643004F5-4089-C042-9EF1-899FE7ACE139}" sibTransId="{243AF4C3-E234-184B-AEF5-4638F10A000C}"/>
    <dgm:cxn modelId="{EEFECDAC-EAC8-9F47-984F-767055134108}" srcId="{7E737464-7B86-924B-A9D6-A60B6395F2F6}" destId="{61364504-AD5F-884E-9C1F-2F1DEAE4AC36}" srcOrd="1" destOrd="0" parTransId="{C8AC9B85-028C-D244-ABA2-342898338F08}" sibTransId="{635F552D-C2C2-084E-8EEF-E332246B4DE5}"/>
    <dgm:cxn modelId="{0DCF41BF-3F25-7846-87F5-D8C8BAE72F2B}" srcId="{7E737464-7B86-924B-A9D6-A60B6395F2F6}" destId="{6D8CEA0F-3618-604B-A2B8-7CD6A6511AFC}" srcOrd="2" destOrd="0" parTransId="{740D3600-CBA7-8B45-A2C5-F941F3B746F0}" sibTransId="{D1E1ED01-0112-7941-8E95-F6FCDC4CF659}"/>
    <dgm:cxn modelId="{5E994BCE-D710-5543-AF12-C209007724C2}" type="presOf" srcId="{0DAD5EBA-870E-0641-9142-09398648F1B4}" destId="{4839A0E8-6068-CE4A-9E12-083B686F0A7D}" srcOrd="0" destOrd="0" presId="urn:microsoft.com/office/officeart/2009/layout/CircleArrowProcess"/>
    <dgm:cxn modelId="{C72812EA-54BD-3F44-A174-597F849A3888}" type="presOf" srcId="{2F3EE286-97C2-184F-AF1B-A9DE87D89654}" destId="{2CD6EF13-37CD-AD4C-B698-5FFE7BE224E0}" srcOrd="0" destOrd="0" presId="urn:microsoft.com/office/officeart/2009/layout/CircleArrowProcess"/>
    <dgm:cxn modelId="{1BB9FAF9-948A-8A4A-90B5-631F8E88F5F7}" type="presOf" srcId="{7E737464-7B86-924B-A9D6-A60B6395F2F6}" destId="{A9B778D9-ECE1-FB4F-AF3A-DBB1252D73BA}" srcOrd="0" destOrd="0" presId="urn:microsoft.com/office/officeart/2009/layout/CircleArrowProcess"/>
    <dgm:cxn modelId="{08099A0E-881C-D348-A664-AC6122AB43DF}" type="presParOf" srcId="{A9B778D9-ECE1-FB4F-AF3A-DBB1252D73BA}" destId="{560FB21C-1C6F-3845-BBE9-7A6DA3871516}" srcOrd="0" destOrd="0" presId="urn:microsoft.com/office/officeart/2009/layout/CircleArrowProcess"/>
    <dgm:cxn modelId="{1F81E7E1-D228-6045-AA07-8EBD915BCA68}" type="presParOf" srcId="{560FB21C-1C6F-3845-BBE9-7A6DA3871516}" destId="{1A4AC71E-D2A7-6845-BF88-C770CB074D0C}" srcOrd="0" destOrd="0" presId="urn:microsoft.com/office/officeart/2009/layout/CircleArrowProcess"/>
    <dgm:cxn modelId="{E3DA444C-13CF-3140-BE9F-B791BAC458F8}" type="presParOf" srcId="{A9B778D9-ECE1-FB4F-AF3A-DBB1252D73BA}" destId="{4839A0E8-6068-CE4A-9E12-083B686F0A7D}" srcOrd="1" destOrd="0" presId="urn:microsoft.com/office/officeart/2009/layout/CircleArrowProcess"/>
    <dgm:cxn modelId="{B3069990-7BFE-464C-8EB5-A270C8C4CDB2}" type="presParOf" srcId="{A9B778D9-ECE1-FB4F-AF3A-DBB1252D73BA}" destId="{B8197B18-CB59-C444-A649-9E4AF82584E2}" srcOrd="2" destOrd="0" presId="urn:microsoft.com/office/officeart/2009/layout/CircleArrowProcess"/>
    <dgm:cxn modelId="{DF1F74BF-5E10-E148-B310-223B3405303A}" type="presParOf" srcId="{B8197B18-CB59-C444-A649-9E4AF82584E2}" destId="{2A53710C-D7E6-2444-8091-51EEC46D25F0}" srcOrd="0" destOrd="0" presId="urn:microsoft.com/office/officeart/2009/layout/CircleArrowProcess"/>
    <dgm:cxn modelId="{25E0B037-F061-1F4A-913D-B0C7C02F163D}" type="presParOf" srcId="{A9B778D9-ECE1-FB4F-AF3A-DBB1252D73BA}" destId="{0DCCDA98-FD7C-CB41-B5E1-C32B44C4E211}" srcOrd="3" destOrd="0" presId="urn:microsoft.com/office/officeart/2009/layout/CircleArrowProcess"/>
    <dgm:cxn modelId="{0B3176C6-0623-B94E-86FB-66B4FEA02244}" type="presParOf" srcId="{A9B778D9-ECE1-FB4F-AF3A-DBB1252D73BA}" destId="{6057866B-7EF9-224B-BF74-556EAC3484AE}" srcOrd="4" destOrd="0" presId="urn:microsoft.com/office/officeart/2009/layout/CircleArrowProcess"/>
    <dgm:cxn modelId="{E7D402E8-07E8-6444-BD74-64812645EF68}" type="presParOf" srcId="{6057866B-7EF9-224B-BF74-556EAC3484AE}" destId="{2CD37177-E7BD-8745-8563-54273057A8DC}" srcOrd="0" destOrd="0" presId="urn:microsoft.com/office/officeart/2009/layout/CircleArrowProcess"/>
    <dgm:cxn modelId="{05F3A393-EDAE-E645-9CED-873B13AB97D9}" type="presParOf" srcId="{A9B778D9-ECE1-FB4F-AF3A-DBB1252D73BA}" destId="{AB266F01-DA24-CD44-A0C9-129A3E4DA704}" srcOrd="5" destOrd="0" presId="urn:microsoft.com/office/officeart/2009/layout/CircleArrowProcess"/>
    <dgm:cxn modelId="{58D1C0D6-61C4-764A-BD7F-0DE5BAB9C276}" type="presParOf" srcId="{A9B778D9-ECE1-FB4F-AF3A-DBB1252D73BA}" destId="{411A07D8-68E7-824E-9D74-08CE2A6ACFBE}" srcOrd="6" destOrd="0" presId="urn:microsoft.com/office/officeart/2009/layout/CircleArrowProcess"/>
    <dgm:cxn modelId="{3D885C6D-5A27-D443-98FF-A8ACCD2FE729}" type="presParOf" srcId="{411A07D8-68E7-824E-9D74-08CE2A6ACFBE}" destId="{D29DD002-5D9B-AE4A-930E-3C5005E15ECA}" srcOrd="0" destOrd="0" presId="urn:microsoft.com/office/officeart/2009/layout/CircleArrowProcess"/>
    <dgm:cxn modelId="{CA5D6741-D250-1F46-9EAD-F19B9C650811}" type="presParOf" srcId="{A9B778D9-ECE1-FB4F-AF3A-DBB1252D73BA}" destId="{2CD6EF13-37CD-AD4C-B698-5FFE7BE224E0}"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AC71E-D2A7-6845-BF88-C770CB074D0C}">
      <dsp:nvSpPr>
        <dsp:cNvPr id="0" name=""/>
        <dsp:cNvSpPr/>
      </dsp:nvSpPr>
      <dsp:spPr>
        <a:xfrm>
          <a:off x="1720644" y="0"/>
          <a:ext cx="1915318" cy="191551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9A0E8-6068-CE4A-9E12-083B686F0A7D}">
      <dsp:nvSpPr>
        <dsp:cNvPr id="0" name=""/>
        <dsp:cNvSpPr/>
      </dsp:nvSpPr>
      <dsp:spPr>
        <a:xfrm>
          <a:off x="2143516" y="693363"/>
          <a:ext cx="1068856" cy="53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Education</a:t>
          </a:r>
          <a:endParaRPr lang="en-US" sz="1200" b="1" kern="1200" dirty="0">
            <a:solidFill>
              <a:schemeClr val="bg1"/>
            </a:solidFill>
          </a:endParaRPr>
        </a:p>
      </dsp:txBody>
      <dsp:txXfrm>
        <a:off x="2143516" y="693363"/>
        <a:ext cx="1068856" cy="534372"/>
      </dsp:txXfrm>
    </dsp:sp>
    <dsp:sp modelId="{2A53710C-D7E6-2444-8091-51EEC46D25F0}">
      <dsp:nvSpPr>
        <dsp:cNvPr id="0" name=""/>
        <dsp:cNvSpPr/>
      </dsp:nvSpPr>
      <dsp:spPr>
        <a:xfrm>
          <a:off x="1188551" y="1100746"/>
          <a:ext cx="1915318" cy="191551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CDA98-FD7C-CB41-B5E1-C32B44C4E211}">
      <dsp:nvSpPr>
        <dsp:cNvPr id="0" name=""/>
        <dsp:cNvSpPr/>
      </dsp:nvSpPr>
      <dsp:spPr>
        <a:xfrm>
          <a:off x="1397244" y="1740717"/>
          <a:ext cx="1659131" cy="53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n-US" sz="1200" b="1" kern="1200" dirty="0">
              <a:solidFill>
                <a:schemeClr val="bg1"/>
              </a:solidFill>
            </a:rPr>
            <a:t>Examination (Fundamentals </a:t>
          </a:r>
        </a:p>
        <a:p>
          <a:pPr marL="0" lvl="0" indent="0" algn="ctr" defTabSz="533400">
            <a:lnSpc>
              <a:spcPct val="90000"/>
            </a:lnSpc>
            <a:spcBef>
              <a:spcPct val="0"/>
            </a:spcBef>
            <a:spcAft>
              <a:spcPts val="0"/>
            </a:spcAft>
            <a:buNone/>
          </a:pPr>
          <a:r>
            <a:rPr lang="en-US" sz="1200" b="1" kern="1200" dirty="0">
              <a:solidFill>
                <a:schemeClr val="bg1"/>
              </a:solidFill>
            </a:rPr>
            <a:t>of Engineering)</a:t>
          </a:r>
        </a:p>
      </dsp:txBody>
      <dsp:txXfrm>
        <a:off x="1397244" y="1740717"/>
        <a:ext cx="1659131" cy="534372"/>
      </dsp:txXfrm>
    </dsp:sp>
    <dsp:sp modelId="{2CD37177-E7BD-8745-8563-54273057A8DC}">
      <dsp:nvSpPr>
        <dsp:cNvPr id="0" name=""/>
        <dsp:cNvSpPr/>
      </dsp:nvSpPr>
      <dsp:spPr>
        <a:xfrm>
          <a:off x="1720644" y="2205557"/>
          <a:ext cx="1915318" cy="1915513"/>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66F01-DA24-CD44-A0C9-129A3E4DA704}">
      <dsp:nvSpPr>
        <dsp:cNvPr id="0" name=""/>
        <dsp:cNvSpPr/>
      </dsp:nvSpPr>
      <dsp:spPr>
        <a:xfrm>
          <a:off x="2143516" y="2898921"/>
          <a:ext cx="1068856" cy="53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Professional Experience</a:t>
          </a:r>
        </a:p>
      </dsp:txBody>
      <dsp:txXfrm>
        <a:off x="2143516" y="2898921"/>
        <a:ext cx="1068856" cy="534372"/>
      </dsp:txXfrm>
    </dsp:sp>
    <dsp:sp modelId="{D29DD002-5D9B-AE4A-930E-3C5005E15ECA}">
      <dsp:nvSpPr>
        <dsp:cNvPr id="0" name=""/>
        <dsp:cNvSpPr/>
      </dsp:nvSpPr>
      <dsp:spPr>
        <a:xfrm>
          <a:off x="1325077" y="3433294"/>
          <a:ext cx="1645499" cy="1646294"/>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6EF13-37CD-AD4C-B698-5FFE7BE224E0}">
      <dsp:nvSpPr>
        <dsp:cNvPr id="0" name=""/>
        <dsp:cNvSpPr/>
      </dsp:nvSpPr>
      <dsp:spPr>
        <a:xfrm>
          <a:off x="1609267" y="4001700"/>
          <a:ext cx="1068856" cy="53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Examination (Principles &amp; Practice of Engineering)</a:t>
          </a:r>
        </a:p>
      </dsp:txBody>
      <dsp:txXfrm>
        <a:off x="1609267" y="4001700"/>
        <a:ext cx="1068856" cy="5343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8da50cca5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8da50cca5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da50cca5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da50cca5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53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da50cca5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61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C6113499-87FE-CD06-71B9-D743C87AB877}"/>
            </a:ext>
          </a:extLst>
        </p:cNvPr>
        <p:cNvGrpSpPr/>
        <p:nvPr/>
      </p:nvGrpSpPr>
      <p:grpSpPr>
        <a:xfrm>
          <a:off x="0" y="0"/>
          <a:ext cx="0" cy="0"/>
          <a:chOff x="0" y="0"/>
          <a:chExt cx="0" cy="0"/>
        </a:xfrm>
      </p:grpSpPr>
      <p:sp>
        <p:nvSpPr>
          <p:cNvPr id="65" name="Google Shape;65;g28da50cca5e_0_29:notes">
            <a:extLst>
              <a:ext uri="{FF2B5EF4-FFF2-40B4-BE49-F238E27FC236}">
                <a16:creationId xmlns:a16="http://schemas.microsoft.com/office/drawing/2014/main" id="{9FAFA09A-96F8-F960-382F-DFAB322172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a:extLst>
              <a:ext uri="{FF2B5EF4-FFF2-40B4-BE49-F238E27FC236}">
                <a16:creationId xmlns:a16="http://schemas.microsoft.com/office/drawing/2014/main" id="{F52C554B-FFB1-9A13-AFE7-383B978E72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94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17F45045-602B-A2A3-3641-8B8F1206A1C0}"/>
            </a:ext>
          </a:extLst>
        </p:cNvPr>
        <p:cNvGrpSpPr/>
        <p:nvPr/>
      </p:nvGrpSpPr>
      <p:grpSpPr>
        <a:xfrm>
          <a:off x="0" y="0"/>
          <a:ext cx="0" cy="0"/>
          <a:chOff x="0" y="0"/>
          <a:chExt cx="0" cy="0"/>
        </a:xfrm>
      </p:grpSpPr>
      <p:sp>
        <p:nvSpPr>
          <p:cNvPr id="65" name="Google Shape;65;g28da50cca5e_0_29:notes">
            <a:extLst>
              <a:ext uri="{FF2B5EF4-FFF2-40B4-BE49-F238E27FC236}">
                <a16:creationId xmlns:a16="http://schemas.microsoft.com/office/drawing/2014/main" id="{0556D869-2063-B135-F8B5-21A7F3AB82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a:extLst>
              <a:ext uri="{FF2B5EF4-FFF2-40B4-BE49-F238E27FC236}">
                <a16:creationId xmlns:a16="http://schemas.microsoft.com/office/drawing/2014/main" id="{CF6F0B66-415E-2DCD-77A6-5C60AB2AC3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94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293B4E86-AC5C-2106-FF63-26EEBF3C4DE3}"/>
            </a:ext>
          </a:extLst>
        </p:cNvPr>
        <p:cNvGrpSpPr/>
        <p:nvPr/>
      </p:nvGrpSpPr>
      <p:grpSpPr>
        <a:xfrm>
          <a:off x="0" y="0"/>
          <a:ext cx="0" cy="0"/>
          <a:chOff x="0" y="0"/>
          <a:chExt cx="0" cy="0"/>
        </a:xfrm>
      </p:grpSpPr>
      <p:sp>
        <p:nvSpPr>
          <p:cNvPr id="65" name="Google Shape;65;g28da50cca5e_0_29:notes">
            <a:extLst>
              <a:ext uri="{FF2B5EF4-FFF2-40B4-BE49-F238E27FC236}">
                <a16:creationId xmlns:a16="http://schemas.microsoft.com/office/drawing/2014/main" id="{7EF52793-26F6-24A3-8F13-CC2B5678C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a:extLst>
              <a:ext uri="{FF2B5EF4-FFF2-40B4-BE49-F238E27FC236}">
                <a16:creationId xmlns:a16="http://schemas.microsoft.com/office/drawing/2014/main" id="{E06F2FAD-9B9A-A915-6B51-78C9A3794F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22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da50cca5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da50cca5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36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4577949c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4577949c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srcRect t="15267" b="12324"/>
          <a:stretch/>
        </p:blipFill>
        <p:spPr>
          <a:xfrm>
            <a:off x="-59227" y="-410265"/>
            <a:ext cx="9943329" cy="5346466"/>
          </a:xfrm>
          <a:prstGeom prst="rect">
            <a:avLst/>
          </a:prstGeom>
          <a:noFill/>
          <a:ln>
            <a:noFill/>
          </a:ln>
        </p:spPr>
      </p:pic>
      <p:sp>
        <p:nvSpPr>
          <p:cNvPr id="62" name="Google Shape;62;p14"/>
          <p:cNvSpPr/>
          <p:nvPr/>
        </p:nvSpPr>
        <p:spPr>
          <a:xfrm>
            <a:off x="-59228" y="3397240"/>
            <a:ext cx="9203227" cy="1746259"/>
          </a:xfrm>
          <a:prstGeom prst="rect">
            <a:avLst/>
          </a:prstGeom>
          <a:solidFill>
            <a:srgbClr val="861F4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63;p14">
            <a:extLst>
              <a:ext uri="{FF2B5EF4-FFF2-40B4-BE49-F238E27FC236}">
                <a16:creationId xmlns:a16="http://schemas.microsoft.com/office/drawing/2014/main" id="{153D764A-1576-1952-A25D-FE327859238D}"/>
              </a:ext>
            </a:extLst>
          </p:cNvPr>
          <p:cNvSpPr txBox="1">
            <a:spLocks/>
          </p:cNvSpPr>
          <p:nvPr/>
        </p:nvSpPr>
        <p:spPr>
          <a:xfrm>
            <a:off x="-608287" y="3548551"/>
            <a:ext cx="10301344" cy="1443636"/>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1100"/>
            </a:pPr>
            <a:r>
              <a:rPr lang="en-US" sz="4000" b="1" dirty="0">
                <a:solidFill>
                  <a:schemeClr val="lt1"/>
                </a:solidFill>
                <a:latin typeface="Barlow" pitchFamily="2" charset="77"/>
                <a:sym typeface="Barlow SemiBold"/>
              </a:rPr>
              <a:t>KENTUCKY IS </a:t>
            </a:r>
            <a:r>
              <a:rPr lang="en-US" sz="4000" b="1" dirty="0">
                <a:solidFill>
                  <a:schemeClr val="accent3"/>
                </a:solidFill>
                <a:latin typeface="Barlow" pitchFamily="2" charset="77"/>
                <a:sym typeface="Barlow SemiBold"/>
              </a:rPr>
              <a:t>LOSING</a:t>
            </a:r>
            <a:r>
              <a:rPr lang="en-US" sz="4000" b="1" dirty="0">
                <a:solidFill>
                  <a:schemeClr val="lt1"/>
                </a:solidFill>
                <a:latin typeface="Barlow" pitchFamily="2" charset="77"/>
                <a:sym typeface="Barlow SemiBold"/>
              </a:rPr>
              <a:t> OUR FUTURE </a:t>
            </a:r>
          </a:p>
          <a:p>
            <a:pPr>
              <a:buSzPts val="1100"/>
            </a:pPr>
            <a:r>
              <a:rPr lang="en-US" sz="4000" b="1" dirty="0">
                <a:solidFill>
                  <a:schemeClr val="lt1"/>
                </a:solidFill>
                <a:latin typeface="Barlow" pitchFamily="2" charset="77"/>
                <a:sym typeface="Barlow SemiBold"/>
              </a:rPr>
              <a:t>FIRE PROTECTION ENGINEERS</a:t>
            </a:r>
            <a:endParaRPr lang="en-US" sz="4000" b="1" dirty="0">
              <a:latin typeface="Barlow"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a:spLocks noGrp="1"/>
          </p:cNvSpPr>
          <p:nvPr>
            <p:ph type="title"/>
          </p:nvPr>
        </p:nvSpPr>
        <p:spPr>
          <a:xfrm>
            <a:off x="311699" y="555600"/>
            <a:ext cx="3732156" cy="2376786"/>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700" dirty="0">
                <a:solidFill>
                  <a:schemeClr val="lt1"/>
                </a:solidFill>
                <a:latin typeface="Bebas Neue" panose="020B0606020202050201" pitchFamily="34" charset="77"/>
                <a:ea typeface="Bebas Neue Bold"/>
                <a:cs typeface="Bebas Neue Bold"/>
                <a:sym typeface="Bebas Neue"/>
              </a:rPr>
              <a:t>Pathways to Professional Licensure</a:t>
            </a:r>
            <a:endParaRPr dirty="0">
              <a:latin typeface="Bebas Neue" panose="020B0606020202050201" pitchFamily="34" charset="77"/>
            </a:endParaRPr>
          </a:p>
        </p:txBody>
      </p:sp>
      <p:pic>
        <p:nvPicPr>
          <p:cNvPr id="2" name="Picture 1">
            <a:extLst>
              <a:ext uri="{FF2B5EF4-FFF2-40B4-BE49-F238E27FC236}">
                <a16:creationId xmlns:a16="http://schemas.microsoft.com/office/drawing/2014/main" id="{B7F16086-2932-F79C-BE7F-6A53B286E9E7}"/>
              </a:ext>
            </a:extLst>
          </p:cNvPr>
          <p:cNvPicPr>
            <a:picLocks noChangeAspect="1"/>
          </p:cNvPicPr>
          <p:nvPr/>
        </p:nvPicPr>
        <p:blipFill>
          <a:blip r:embed="rId3"/>
          <a:srcRect/>
          <a:stretch/>
        </p:blipFill>
        <p:spPr>
          <a:xfrm>
            <a:off x="275631" y="2907977"/>
            <a:ext cx="1485900" cy="1501951"/>
          </a:xfrm>
          <a:prstGeom prst="rect">
            <a:avLst/>
          </a:prstGeom>
        </p:spPr>
      </p:pic>
      <p:graphicFrame>
        <p:nvGraphicFramePr>
          <p:cNvPr id="3" name="Diagram 2">
            <a:extLst>
              <a:ext uri="{FF2B5EF4-FFF2-40B4-BE49-F238E27FC236}">
                <a16:creationId xmlns:a16="http://schemas.microsoft.com/office/drawing/2014/main" id="{0003B96A-E1C7-072D-D9CB-9AAB7DB7A15C}"/>
              </a:ext>
            </a:extLst>
          </p:cNvPr>
          <p:cNvGraphicFramePr/>
          <p:nvPr>
            <p:extLst>
              <p:ext uri="{D42A27DB-BD31-4B8C-83A1-F6EECF244321}">
                <p14:modId xmlns:p14="http://schemas.microsoft.com/office/powerpoint/2010/main" val="4239854014"/>
              </p:ext>
            </p:extLst>
          </p:nvPr>
        </p:nvGraphicFramePr>
        <p:xfrm>
          <a:off x="4043855" y="-37322"/>
          <a:ext cx="4824514" cy="5079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Bebas Neue" panose="020B0606020202050201" pitchFamily="34" charset="77"/>
            </a:endParaRPr>
          </a:p>
        </p:txBody>
      </p:sp>
      <p:sp>
        <p:nvSpPr>
          <p:cNvPr id="71" name="Google Shape;71;p15"/>
          <p:cNvSpPr txBox="1">
            <a:spLocks noGrp="1"/>
          </p:cNvSpPr>
          <p:nvPr>
            <p:ph type="title"/>
          </p:nvPr>
        </p:nvSpPr>
        <p:spPr>
          <a:xfrm>
            <a:off x="311699" y="337306"/>
            <a:ext cx="8319922" cy="975027"/>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700" dirty="0">
                <a:solidFill>
                  <a:schemeClr val="lt1"/>
                </a:solidFill>
                <a:latin typeface="Bebas Neue" panose="020B0606020202050201" pitchFamily="34" charset="77"/>
                <a:ea typeface="Bebas Neue Bold"/>
                <a:cs typeface="Bebas Neue Bold"/>
                <a:sym typeface="Bebas Neue"/>
              </a:rPr>
              <a:t>FIRE PROTECTION ACCREDITATION</a:t>
            </a:r>
            <a:endParaRPr dirty="0">
              <a:latin typeface="Bebas Neue" panose="020B0606020202050201" pitchFamily="34" charset="77"/>
            </a:endParaRPr>
          </a:p>
        </p:txBody>
      </p:sp>
      <p:sp>
        <p:nvSpPr>
          <p:cNvPr id="69" name="Google Shape;69;p15"/>
          <p:cNvSpPr txBox="1">
            <a:spLocks noGrp="1"/>
          </p:cNvSpPr>
          <p:nvPr>
            <p:ph type="body" idx="1"/>
          </p:nvPr>
        </p:nvSpPr>
        <p:spPr>
          <a:xfrm>
            <a:off x="311700" y="1498251"/>
            <a:ext cx="8319922" cy="3493861"/>
          </a:xfrm>
          <a:prstGeom prst="rect">
            <a:avLst/>
          </a:prstGeom>
        </p:spPr>
        <p:txBody>
          <a:bodyPr spcFirstLastPara="1" wrap="square" lIns="91425" tIns="91425" rIns="91425" bIns="91425" anchor="t" anchorCtr="0">
            <a:noAutofit/>
          </a:bodyPr>
          <a:lstStyle/>
          <a:p>
            <a:pPr marL="425450" indent="-285750">
              <a:lnSpc>
                <a:spcPct val="100000"/>
              </a:lnSpc>
              <a:spcBef>
                <a:spcPts val="600"/>
              </a:spcBef>
              <a:spcAft>
                <a:spcPts val="600"/>
              </a:spcAft>
              <a:buClr>
                <a:schemeClr val="lt1"/>
              </a:buClr>
              <a:buSzPts val="1400"/>
            </a:pPr>
            <a:r>
              <a:rPr lang="en-US" sz="2200" dirty="0">
                <a:solidFill>
                  <a:schemeClr val="lt1"/>
                </a:solidFill>
                <a:latin typeface="Barlow SemiBold"/>
                <a:ea typeface="Barlow SemiBold"/>
                <a:cs typeface="Barlow SemiBold"/>
                <a:sym typeface="Barlow SemiBold"/>
              </a:rPr>
              <a:t>EKU is </a:t>
            </a:r>
            <a:r>
              <a:rPr lang="en-US" sz="2200" dirty="0">
                <a:solidFill>
                  <a:schemeClr val="accent3"/>
                </a:solidFill>
                <a:latin typeface="Barlow SemiBold"/>
                <a:ea typeface="Barlow SemiBold"/>
                <a:cs typeface="Barlow SemiBold"/>
                <a:sym typeface="Barlow SemiBold"/>
              </a:rPr>
              <a:t>one of three</a:t>
            </a:r>
            <a:r>
              <a:rPr lang="en-US" sz="2200" dirty="0">
                <a:solidFill>
                  <a:schemeClr val="lt1"/>
                </a:solidFill>
                <a:latin typeface="Barlow SemiBold"/>
                <a:ea typeface="Barlow SemiBold"/>
                <a:cs typeface="Barlow SemiBold"/>
                <a:sym typeface="Barlow SemiBold"/>
              </a:rPr>
              <a:t> ABET accredited programs in the U.S. to offer a BS in fire protection.</a:t>
            </a:r>
          </a:p>
          <a:p>
            <a:pPr marL="425450" indent="-285750">
              <a:lnSpc>
                <a:spcPct val="100000"/>
              </a:lnSpc>
              <a:spcBef>
                <a:spcPts val="600"/>
              </a:spcBef>
              <a:spcAft>
                <a:spcPts val="600"/>
              </a:spcAft>
              <a:buClr>
                <a:schemeClr val="lt1"/>
              </a:buClr>
              <a:buSzPts val="1400"/>
            </a:pPr>
            <a:r>
              <a:rPr lang="en-US" sz="2200" dirty="0">
                <a:solidFill>
                  <a:schemeClr val="lt1"/>
                </a:solidFill>
                <a:latin typeface="Barlow SemiBold"/>
                <a:ea typeface="Barlow SemiBold"/>
                <a:cs typeface="Barlow SemiBold"/>
                <a:sym typeface="Barlow SemiBold"/>
              </a:rPr>
              <a:t>EKU’s fire protection degree is </a:t>
            </a:r>
            <a:r>
              <a:rPr lang="en-US" sz="2200" dirty="0">
                <a:solidFill>
                  <a:schemeClr val="accent3"/>
                </a:solidFill>
                <a:latin typeface="Barlow SemiBold"/>
                <a:ea typeface="Barlow SemiBold"/>
                <a:cs typeface="Barlow SemiBold"/>
                <a:sym typeface="Barlow SemiBold"/>
              </a:rPr>
              <a:t>growing</a:t>
            </a:r>
            <a:r>
              <a:rPr lang="en-US" sz="2200" dirty="0">
                <a:solidFill>
                  <a:schemeClr val="lt1"/>
                </a:solidFill>
                <a:latin typeface="Barlow SemiBold"/>
                <a:ea typeface="Barlow SemiBold"/>
                <a:cs typeface="Barlow SemiBold"/>
                <a:sym typeface="Barlow SemiBold"/>
              </a:rPr>
              <a:t>, and we recruit students from across the world.</a:t>
            </a:r>
          </a:p>
          <a:p>
            <a:pPr marL="425450" indent="-285750">
              <a:lnSpc>
                <a:spcPct val="100000"/>
              </a:lnSpc>
              <a:spcBef>
                <a:spcPts val="600"/>
              </a:spcBef>
              <a:spcAft>
                <a:spcPts val="600"/>
              </a:spcAft>
              <a:buClr>
                <a:schemeClr val="lt1"/>
              </a:buClr>
              <a:buSzPts val="1400"/>
            </a:pPr>
            <a:r>
              <a:rPr lang="en-US" sz="2200" dirty="0">
                <a:solidFill>
                  <a:schemeClr val="accent3"/>
                </a:solidFill>
                <a:latin typeface="Barlow SemiBold"/>
                <a:ea typeface="Barlow SemiBold"/>
                <a:cs typeface="Barlow SemiBold"/>
                <a:sym typeface="Barlow SemiBold"/>
              </a:rPr>
              <a:t>Two kinds</a:t>
            </a:r>
            <a:r>
              <a:rPr lang="en-US" sz="2200" dirty="0">
                <a:solidFill>
                  <a:schemeClr val="lt1"/>
                </a:solidFill>
                <a:latin typeface="Barlow SemiBold"/>
                <a:ea typeface="Barlow SemiBold"/>
                <a:cs typeface="Barlow SemiBold"/>
                <a:sym typeface="Barlow SemiBold"/>
              </a:rPr>
              <a:t> of ABET accreditation:</a:t>
            </a:r>
          </a:p>
          <a:p>
            <a:pPr marL="882650" lvl="1" indent="-285750">
              <a:lnSpc>
                <a:spcPct val="100000"/>
              </a:lnSpc>
              <a:spcBef>
                <a:spcPts val="600"/>
              </a:spcBef>
              <a:spcAft>
                <a:spcPts val="600"/>
              </a:spcAft>
              <a:buClr>
                <a:schemeClr val="lt1"/>
              </a:buClr>
              <a:buSzPts val="1400"/>
            </a:pPr>
            <a:r>
              <a:rPr lang="en-US" sz="1800" dirty="0">
                <a:solidFill>
                  <a:schemeClr val="lt1"/>
                </a:solidFill>
                <a:latin typeface="Barlow SemiBold"/>
                <a:ea typeface="Barlow SemiBold"/>
                <a:cs typeface="Barlow SemiBold"/>
                <a:sym typeface="Barlow SemiBold"/>
              </a:rPr>
              <a:t>Engineering Technology Accreditation Commission (ETAC) – EKU &amp; OSU</a:t>
            </a:r>
          </a:p>
          <a:p>
            <a:pPr marL="882650" lvl="1" indent="-285750">
              <a:lnSpc>
                <a:spcPct val="100000"/>
              </a:lnSpc>
              <a:spcBef>
                <a:spcPts val="600"/>
              </a:spcBef>
              <a:spcAft>
                <a:spcPts val="600"/>
              </a:spcAft>
              <a:buClr>
                <a:schemeClr val="lt1"/>
              </a:buClr>
              <a:buSzPts val="1400"/>
            </a:pPr>
            <a:r>
              <a:rPr lang="en-US" sz="1800" dirty="0">
                <a:solidFill>
                  <a:schemeClr val="lt1"/>
                </a:solidFill>
                <a:latin typeface="Barlow SemiBold"/>
                <a:ea typeface="Barlow SemiBold"/>
                <a:cs typeface="Barlow SemiBold"/>
                <a:sym typeface="Barlow SemiBold"/>
              </a:rPr>
              <a:t>Engineering Accreditation Commission (EAC) – UM</a:t>
            </a:r>
          </a:p>
        </p:txBody>
      </p:sp>
      <p:pic>
        <p:nvPicPr>
          <p:cNvPr id="10" name="Picture 9">
            <a:extLst>
              <a:ext uri="{FF2B5EF4-FFF2-40B4-BE49-F238E27FC236}">
                <a16:creationId xmlns:a16="http://schemas.microsoft.com/office/drawing/2014/main" id="{848245F0-56D6-C5AC-5987-6589839978DA}"/>
              </a:ext>
            </a:extLst>
          </p:cNvPr>
          <p:cNvPicPr>
            <a:picLocks noChangeAspect="1"/>
          </p:cNvPicPr>
          <p:nvPr/>
        </p:nvPicPr>
        <p:blipFill>
          <a:blip r:embed="rId3"/>
          <a:stretch>
            <a:fillRect/>
          </a:stretch>
        </p:blipFill>
        <p:spPr>
          <a:xfrm>
            <a:off x="6557670" y="337306"/>
            <a:ext cx="2343150" cy="1028700"/>
          </a:xfrm>
          <a:prstGeom prst="rect">
            <a:avLst/>
          </a:prstGeom>
        </p:spPr>
      </p:pic>
      <p:sp>
        <p:nvSpPr>
          <p:cNvPr id="28" name="Connector 27">
            <a:extLst>
              <a:ext uri="{FF2B5EF4-FFF2-40B4-BE49-F238E27FC236}">
                <a16:creationId xmlns:a16="http://schemas.microsoft.com/office/drawing/2014/main" id="{415B29CB-8C61-C6C2-5401-C4BF6434CECA}"/>
              </a:ext>
            </a:extLst>
          </p:cNvPr>
          <p:cNvSpPr/>
          <p:nvPr/>
        </p:nvSpPr>
        <p:spPr>
          <a:xfrm>
            <a:off x="8144054" y="710793"/>
            <a:ext cx="150371" cy="15037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urved Connector 31">
            <a:extLst>
              <a:ext uri="{FF2B5EF4-FFF2-40B4-BE49-F238E27FC236}">
                <a16:creationId xmlns:a16="http://schemas.microsoft.com/office/drawing/2014/main" id="{9F42742A-8F7C-27E7-8821-E74463503F0B}"/>
              </a:ext>
            </a:extLst>
          </p:cNvPr>
          <p:cNvCxnSpPr>
            <a:cxnSpLocks/>
          </p:cNvCxnSpPr>
          <p:nvPr/>
        </p:nvCxnSpPr>
        <p:spPr>
          <a:xfrm>
            <a:off x="5823673" y="-134683"/>
            <a:ext cx="2288482" cy="952561"/>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a:extLst>
              <a:ext uri="{FF2B5EF4-FFF2-40B4-BE49-F238E27FC236}">
                <a16:creationId xmlns:a16="http://schemas.microsoft.com/office/drawing/2014/main" id="{868A8FE9-4CDE-5B18-C6FA-E5B00481DFAA}"/>
              </a:ext>
            </a:extLst>
          </p:cNvPr>
          <p:cNvCxnSpPr>
            <a:cxnSpLocks/>
          </p:cNvCxnSpPr>
          <p:nvPr/>
        </p:nvCxnSpPr>
        <p:spPr>
          <a:xfrm rot="5400000">
            <a:off x="7887628" y="-193293"/>
            <a:ext cx="1203797" cy="583109"/>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CC76C07C-80CF-0E69-34F7-F5DD258E1316}"/>
              </a:ext>
            </a:extLst>
          </p:cNvPr>
          <p:cNvCxnSpPr>
            <a:cxnSpLocks/>
          </p:cNvCxnSpPr>
          <p:nvPr/>
        </p:nvCxnSpPr>
        <p:spPr>
          <a:xfrm rot="10800000">
            <a:off x="8305656" y="780641"/>
            <a:ext cx="1053287" cy="862308"/>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E8B8DE64-EC4C-6ECF-70CB-B1F59DAA446C}"/>
              </a:ext>
            </a:extLst>
          </p:cNvPr>
          <p:cNvCxnSpPr>
            <a:cxnSpLocks/>
          </p:cNvCxnSpPr>
          <p:nvPr/>
        </p:nvCxnSpPr>
        <p:spPr>
          <a:xfrm rot="5400000" flipH="1" flipV="1">
            <a:off x="7670909" y="981316"/>
            <a:ext cx="631999" cy="441395"/>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Bebas Neue" panose="020B0606020202050201" pitchFamily="34" charset="77"/>
            </a:endParaRPr>
          </a:p>
        </p:txBody>
      </p:sp>
      <p:sp>
        <p:nvSpPr>
          <p:cNvPr id="71" name="Google Shape;71;p15"/>
          <p:cNvSpPr txBox="1">
            <a:spLocks noGrp="1"/>
          </p:cNvSpPr>
          <p:nvPr>
            <p:ph type="title"/>
          </p:nvPr>
        </p:nvSpPr>
        <p:spPr>
          <a:xfrm>
            <a:off x="311700" y="259004"/>
            <a:ext cx="8319922" cy="801726"/>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700" dirty="0">
                <a:solidFill>
                  <a:schemeClr val="lt1"/>
                </a:solidFill>
                <a:latin typeface="Bebas Neue" panose="020B0606020202050201" pitchFamily="34" charset="77"/>
                <a:ea typeface="Bebas Neue Bold"/>
                <a:cs typeface="Bebas Neue Bold"/>
                <a:sym typeface="Bebas Neue"/>
              </a:rPr>
              <a:t>FIRE PROTECTION ENGINEERS AGREE </a:t>
            </a:r>
            <a:endParaRPr dirty="0">
              <a:latin typeface="Bebas Neue" panose="020B0606020202050201" pitchFamily="34" charset="77"/>
            </a:endParaRPr>
          </a:p>
        </p:txBody>
      </p:sp>
      <p:sp>
        <p:nvSpPr>
          <p:cNvPr id="69" name="Google Shape;69;p15"/>
          <p:cNvSpPr txBox="1">
            <a:spLocks noGrp="1"/>
          </p:cNvSpPr>
          <p:nvPr>
            <p:ph type="body" idx="1"/>
          </p:nvPr>
        </p:nvSpPr>
        <p:spPr>
          <a:xfrm>
            <a:off x="311700" y="1060730"/>
            <a:ext cx="5799851" cy="3508269"/>
          </a:xfrm>
          <a:prstGeom prst="rect">
            <a:avLst/>
          </a:prstGeom>
        </p:spPr>
        <p:txBody>
          <a:bodyPr spcFirstLastPara="1" wrap="square" lIns="91425" tIns="91425" rIns="91425" bIns="91425" anchor="t" anchorCtr="0">
            <a:noAutofit/>
          </a:bodyPr>
          <a:lstStyle/>
          <a:p>
            <a:pPr marL="425450" indent="-285750">
              <a:lnSpc>
                <a:spcPct val="100000"/>
              </a:lnSpc>
              <a:spcBef>
                <a:spcPts val="600"/>
              </a:spcBef>
              <a:spcAft>
                <a:spcPts val="600"/>
              </a:spcAft>
              <a:buClr>
                <a:schemeClr val="lt1"/>
              </a:buClr>
              <a:buSzPts val="1400"/>
            </a:pPr>
            <a:r>
              <a:rPr lang="en-US" sz="2200" dirty="0">
                <a:solidFill>
                  <a:schemeClr val="lt1"/>
                </a:solidFill>
                <a:latin typeface="Barlow SemiBold"/>
                <a:ea typeface="Barlow SemiBold"/>
                <a:cs typeface="Barlow SemiBold"/>
                <a:sym typeface="Barlow SemiBold"/>
              </a:rPr>
              <a:t>Society of Fire Protection Engineers works with ABET to establish curriculum for and accredit </a:t>
            </a:r>
            <a:r>
              <a:rPr lang="en-US" sz="2200" i="1" dirty="0">
                <a:solidFill>
                  <a:schemeClr val="lt1"/>
                </a:solidFill>
                <a:latin typeface="Barlow SemiBold"/>
                <a:ea typeface="Barlow SemiBold"/>
                <a:cs typeface="Barlow SemiBold"/>
                <a:sym typeface="Barlow SemiBold"/>
              </a:rPr>
              <a:t>both</a:t>
            </a:r>
            <a:r>
              <a:rPr lang="en-US" sz="2200" dirty="0">
                <a:solidFill>
                  <a:schemeClr val="lt1"/>
                </a:solidFill>
                <a:latin typeface="Barlow SemiBold"/>
                <a:ea typeface="Barlow SemiBold"/>
                <a:cs typeface="Barlow SemiBold"/>
                <a:sym typeface="Barlow SemiBold"/>
              </a:rPr>
              <a:t> BS degrees in: </a:t>
            </a:r>
          </a:p>
          <a:p>
            <a:pPr marL="1339850" lvl="2" indent="-285750">
              <a:lnSpc>
                <a:spcPct val="100000"/>
              </a:lnSpc>
              <a:spcBef>
                <a:spcPts val="600"/>
              </a:spcBef>
              <a:spcAft>
                <a:spcPts val="600"/>
              </a:spcAft>
              <a:buClr>
                <a:schemeClr val="lt1"/>
              </a:buClr>
              <a:buSzPts val="1400"/>
            </a:pPr>
            <a:r>
              <a:rPr lang="en-US" sz="1800" dirty="0">
                <a:solidFill>
                  <a:schemeClr val="lt1"/>
                </a:solidFill>
                <a:latin typeface="Barlow SemiBold"/>
                <a:ea typeface="Barlow SemiBold"/>
                <a:cs typeface="Barlow SemiBold"/>
                <a:sym typeface="Barlow SemiBold"/>
              </a:rPr>
              <a:t>Fire Protection Engineering </a:t>
            </a:r>
          </a:p>
          <a:p>
            <a:pPr marL="1339850" lvl="2" indent="-285750">
              <a:lnSpc>
                <a:spcPct val="100000"/>
              </a:lnSpc>
              <a:spcBef>
                <a:spcPts val="600"/>
              </a:spcBef>
              <a:spcAft>
                <a:spcPts val="600"/>
              </a:spcAft>
              <a:buClr>
                <a:schemeClr val="lt1"/>
              </a:buClr>
              <a:buSzPts val="1400"/>
            </a:pPr>
            <a:r>
              <a:rPr lang="en-US" sz="1800" dirty="0">
                <a:solidFill>
                  <a:schemeClr val="lt1"/>
                </a:solidFill>
                <a:latin typeface="Barlow SemiBold"/>
                <a:ea typeface="Barlow SemiBold"/>
                <a:cs typeface="Barlow SemiBold"/>
                <a:sym typeface="Barlow SemiBold"/>
              </a:rPr>
              <a:t>Fire Protection Engineering Technology </a:t>
            </a:r>
          </a:p>
          <a:p>
            <a:pPr marL="425450" indent="-285750">
              <a:lnSpc>
                <a:spcPct val="100000"/>
              </a:lnSpc>
              <a:spcBef>
                <a:spcPts val="600"/>
              </a:spcBef>
              <a:spcAft>
                <a:spcPts val="600"/>
              </a:spcAft>
              <a:buClr>
                <a:schemeClr val="lt1"/>
              </a:buClr>
              <a:buSzPts val="1400"/>
            </a:pPr>
            <a:r>
              <a:rPr lang="en-US" sz="2200" dirty="0">
                <a:solidFill>
                  <a:schemeClr val="bg1"/>
                </a:solidFill>
                <a:latin typeface="Barlow SemiBold"/>
                <a:ea typeface="Barlow SemiBold"/>
                <a:cs typeface="Barlow SemiBold"/>
                <a:sym typeface="Barlow SemiBold"/>
              </a:rPr>
              <a:t>In 2022, they stated, </a:t>
            </a:r>
            <a:r>
              <a:rPr lang="en-US" sz="2200" dirty="0">
                <a:solidFill>
                  <a:schemeClr val="accent3"/>
                </a:solidFill>
                <a:latin typeface="Barlow SemiBold"/>
                <a:ea typeface="Barlow SemiBold"/>
                <a:cs typeface="Barlow SemiBold"/>
                <a:sym typeface="Barlow SemiBold"/>
              </a:rPr>
              <a:t>“Fire protection engineering technology graduates should be allowed to pursue professional engineering licensure.”</a:t>
            </a:r>
          </a:p>
          <a:p>
            <a:pPr indent="-317500">
              <a:lnSpc>
                <a:spcPct val="100000"/>
              </a:lnSpc>
              <a:spcBef>
                <a:spcPts val="600"/>
              </a:spcBef>
              <a:spcAft>
                <a:spcPts val="600"/>
              </a:spcAft>
              <a:buClr>
                <a:schemeClr val="lt1"/>
              </a:buClr>
              <a:buSzPts val="1400"/>
              <a:buFont typeface="Barlow SemiBold"/>
              <a:buChar char="●"/>
            </a:pPr>
            <a:endParaRPr lang="en-US" sz="2200" dirty="0">
              <a:solidFill>
                <a:schemeClr val="lt1"/>
              </a:solidFill>
              <a:latin typeface="Barlow SemiBold"/>
              <a:ea typeface="Barlow SemiBold"/>
              <a:cs typeface="Barlow SemiBold"/>
              <a:sym typeface="Barlow SemiBold"/>
            </a:endParaRPr>
          </a:p>
          <a:p>
            <a:pPr marL="457200" lvl="0" indent="-317500" algn="l" rtl="0">
              <a:lnSpc>
                <a:spcPct val="100000"/>
              </a:lnSpc>
              <a:spcBef>
                <a:spcPts val="600"/>
              </a:spcBef>
              <a:spcAft>
                <a:spcPts val="600"/>
              </a:spcAft>
              <a:buClr>
                <a:schemeClr val="lt1"/>
              </a:buClr>
              <a:buSzPts val="1400"/>
              <a:buFont typeface="Barlow SemiBold"/>
              <a:buChar char="●"/>
            </a:pPr>
            <a:endParaRPr lang="en" sz="2200" dirty="0">
              <a:solidFill>
                <a:schemeClr val="lt1"/>
              </a:solidFill>
              <a:latin typeface="Barlow SemiBold"/>
              <a:cs typeface="Barlow SemiBold"/>
              <a:sym typeface="Barlow SemiBold"/>
            </a:endParaRPr>
          </a:p>
        </p:txBody>
      </p:sp>
      <p:pic>
        <p:nvPicPr>
          <p:cNvPr id="1026" name="Picture 2" descr="Home - 2024 SFPE Annual Conference">
            <a:extLst>
              <a:ext uri="{FF2B5EF4-FFF2-40B4-BE49-F238E27FC236}">
                <a16:creationId xmlns:a16="http://schemas.microsoft.com/office/drawing/2014/main" id="{4B77F8A6-B5B2-BC82-0D95-D094DCE15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551" y="1077314"/>
            <a:ext cx="2416532" cy="1448578"/>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Clipboard Checked with solid fill">
            <a:extLst>
              <a:ext uri="{FF2B5EF4-FFF2-40B4-BE49-F238E27FC236}">
                <a16:creationId xmlns:a16="http://schemas.microsoft.com/office/drawing/2014/main" id="{BDEF9729-4466-D9D9-DA5F-98059F6C16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7368" y="2814864"/>
            <a:ext cx="1924897" cy="1924897"/>
          </a:xfrm>
          <a:prstGeom prst="rect">
            <a:avLst/>
          </a:prstGeom>
        </p:spPr>
      </p:pic>
    </p:spTree>
    <p:extLst>
      <p:ext uri="{BB962C8B-B14F-4D97-AF65-F5344CB8AC3E}">
        <p14:creationId xmlns:p14="http://schemas.microsoft.com/office/powerpoint/2010/main" val="26516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09A2436A-8809-2191-54EF-17798AB7D7A8}"/>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81D7C094-EBF6-6FD7-614E-8FDAD08814D1}"/>
              </a:ext>
            </a:extLst>
          </p:cNvPr>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1;p15">
            <a:extLst>
              <a:ext uri="{FF2B5EF4-FFF2-40B4-BE49-F238E27FC236}">
                <a16:creationId xmlns:a16="http://schemas.microsoft.com/office/drawing/2014/main" id="{42523DAA-4825-F8BC-66D2-AAB6CD21340C}"/>
              </a:ext>
            </a:extLst>
          </p:cNvPr>
          <p:cNvSpPr txBox="1">
            <a:spLocks/>
          </p:cNvSpPr>
          <p:nvPr/>
        </p:nvSpPr>
        <p:spPr>
          <a:xfrm>
            <a:off x="-20351" y="1102447"/>
            <a:ext cx="9143999" cy="2376786"/>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n-US" sz="10000">
                <a:solidFill>
                  <a:schemeClr val="lt1"/>
                </a:solidFill>
                <a:latin typeface="Bebas Neue" panose="020B0606020202050201" pitchFamily="34" charset="77"/>
                <a:ea typeface="Bebas Neue Bold"/>
                <a:cs typeface="Bebas Neue Bold"/>
                <a:sym typeface="Bebas Neue"/>
              </a:rPr>
              <a:t>PROBLEM</a:t>
            </a:r>
            <a:endParaRPr lang="en-US" sz="10000" dirty="0">
              <a:latin typeface="Bebas Neue" panose="020B0606020202050201" pitchFamily="34" charset="77"/>
            </a:endParaRPr>
          </a:p>
        </p:txBody>
      </p:sp>
    </p:spTree>
    <p:extLst>
      <p:ext uri="{BB962C8B-B14F-4D97-AF65-F5344CB8AC3E}">
        <p14:creationId xmlns:p14="http://schemas.microsoft.com/office/powerpoint/2010/main" val="294925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6020385-348E-1A37-0208-5B4EBA3CD013}"/>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F61E45A7-2477-E580-5B09-A1698BF1E17B}"/>
              </a:ext>
            </a:extLst>
          </p:cNvPr>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Bebas Neue" panose="020B0606020202050201" pitchFamily="34" charset="77"/>
            </a:endParaRPr>
          </a:p>
        </p:txBody>
      </p:sp>
      <p:sp>
        <p:nvSpPr>
          <p:cNvPr id="71" name="Google Shape;71;p15">
            <a:extLst>
              <a:ext uri="{FF2B5EF4-FFF2-40B4-BE49-F238E27FC236}">
                <a16:creationId xmlns:a16="http://schemas.microsoft.com/office/drawing/2014/main" id="{F83E59BB-AECD-336E-77A0-D250C5820839}"/>
              </a:ext>
            </a:extLst>
          </p:cNvPr>
          <p:cNvSpPr txBox="1">
            <a:spLocks noGrp="1"/>
          </p:cNvSpPr>
          <p:nvPr>
            <p:ph type="title"/>
          </p:nvPr>
        </p:nvSpPr>
        <p:spPr>
          <a:xfrm>
            <a:off x="311700" y="161366"/>
            <a:ext cx="8319922" cy="1492898"/>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700" dirty="0">
                <a:solidFill>
                  <a:schemeClr val="lt1"/>
                </a:solidFill>
                <a:latin typeface="Bebas Neue" panose="020B0606020202050201" pitchFamily="34" charset="77"/>
                <a:ea typeface="Bebas Neue Bold"/>
                <a:cs typeface="Bebas Neue Bold"/>
                <a:sym typeface="Bebas Neue"/>
              </a:rPr>
              <a:t>FUTURE FIRE PROTECTION ENGINEERS </a:t>
            </a:r>
            <a:br>
              <a:rPr lang="en" sz="4700" dirty="0">
                <a:solidFill>
                  <a:schemeClr val="lt1"/>
                </a:solidFill>
                <a:latin typeface="Bebas Neue" panose="020B0606020202050201" pitchFamily="34" charset="77"/>
                <a:ea typeface="Bebas Neue Bold"/>
                <a:cs typeface="Bebas Neue Bold"/>
                <a:sym typeface="Bebas Neue"/>
              </a:rPr>
            </a:br>
            <a:r>
              <a:rPr lang="en" sz="4700" dirty="0">
                <a:solidFill>
                  <a:schemeClr val="lt1"/>
                </a:solidFill>
                <a:latin typeface="Bebas Neue" panose="020B0606020202050201" pitchFamily="34" charset="77"/>
                <a:ea typeface="Bebas Neue Bold"/>
                <a:cs typeface="Bebas Neue Bold"/>
                <a:sym typeface="Bebas Neue"/>
              </a:rPr>
              <a:t>ARE LEAVING KENTUCKY</a:t>
            </a:r>
            <a:endParaRPr dirty="0">
              <a:latin typeface="Bebas Neue" panose="020B0606020202050201" pitchFamily="34" charset="77"/>
            </a:endParaRPr>
          </a:p>
        </p:txBody>
      </p:sp>
      <p:sp>
        <p:nvSpPr>
          <p:cNvPr id="69" name="Google Shape;69;p15">
            <a:extLst>
              <a:ext uri="{FF2B5EF4-FFF2-40B4-BE49-F238E27FC236}">
                <a16:creationId xmlns:a16="http://schemas.microsoft.com/office/drawing/2014/main" id="{396B4999-7899-7017-3E73-2450867FA0FD}"/>
              </a:ext>
            </a:extLst>
          </p:cNvPr>
          <p:cNvSpPr txBox="1">
            <a:spLocks noGrp="1"/>
          </p:cNvSpPr>
          <p:nvPr>
            <p:ph type="body" idx="1"/>
          </p:nvPr>
        </p:nvSpPr>
        <p:spPr>
          <a:xfrm>
            <a:off x="311699" y="1807566"/>
            <a:ext cx="8617555" cy="4256424"/>
          </a:xfrm>
          <a:prstGeom prst="rect">
            <a:avLst/>
          </a:prstGeom>
        </p:spPr>
        <p:txBody>
          <a:bodyPr spcFirstLastPara="1" wrap="square" lIns="91425" tIns="91425" rIns="91425" bIns="91425" anchor="t" anchorCtr="0">
            <a:noAutofit/>
          </a:bodyPr>
          <a:lstStyle/>
          <a:p>
            <a:pPr marL="425450" indent="-285750">
              <a:lnSpc>
                <a:spcPct val="100000"/>
              </a:lnSpc>
              <a:spcBef>
                <a:spcPts val="600"/>
              </a:spcBef>
              <a:spcAft>
                <a:spcPts val="600"/>
              </a:spcAft>
              <a:buClr>
                <a:schemeClr val="lt1"/>
              </a:buClr>
              <a:buSzPts val="1400"/>
            </a:pPr>
            <a:r>
              <a:rPr lang="en-US" sz="2200" b="1" dirty="0">
                <a:solidFill>
                  <a:schemeClr val="bg1"/>
                </a:solidFill>
                <a:latin typeface="Barlow SemiBold" pitchFamily="2" charset="77"/>
                <a:cs typeface="Barlow SemiBold"/>
                <a:sym typeface="Barlow SemiBold"/>
              </a:rPr>
              <a:t>KRS 322.040 </a:t>
            </a:r>
            <a:r>
              <a:rPr lang="en-US" sz="2200" b="1" dirty="0">
                <a:solidFill>
                  <a:schemeClr val="lt1"/>
                </a:solidFill>
                <a:latin typeface="Barlow SemiBold" pitchFamily="2" charset="77"/>
                <a:cs typeface="Barlow SemiBold"/>
                <a:sym typeface="Barlow SemiBold"/>
              </a:rPr>
              <a:t>only recognizes </a:t>
            </a:r>
            <a:r>
              <a:rPr lang="en-US" sz="2200" b="1" dirty="0">
                <a:solidFill>
                  <a:schemeClr val="accent3"/>
                </a:solidFill>
                <a:latin typeface="Barlow SemiBold" pitchFamily="2" charset="77"/>
                <a:cs typeface="Barlow SemiBold"/>
                <a:sym typeface="Barlow SemiBold"/>
              </a:rPr>
              <a:t>EAC/ABET accredited </a:t>
            </a:r>
            <a:r>
              <a:rPr lang="en-US" sz="2200" b="1" dirty="0">
                <a:solidFill>
                  <a:schemeClr val="bg1"/>
                </a:solidFill>
                <a:latin typeface="Barlow SemiBold" pitchFamily="2" charset="77"/>
                <a:cs typeface="Barlow SemiBold"/>
                <a:sym typeface="Barlow SemiBold"/>
              </a:rPr>
              <a:t>programs for engineering licensure in Kentucky.</a:t>
            </a:r>
            <a:endParaRPr lang="en-US" sz="2200" b="1" dirty="0">
              <a:solidFill>
                <a:schemeClr val="lt1"/>
              </a:solidFill>
              <a:latin typeface="Barlow SemiBold" pitchFamily="2" charset="77"/>
              <a:ea typeface="Barlow SemiBold"/>
              <a:cs typeface="Barlow SemiBold"/>
              <a:sym typeface="Barlow SemiBold"/>
            </a:endParaRPr>
          </a:p>
          <a:p>
            <a:pPr marL="425450" indent="-285750">
              <a:lnSpc>
                <a:spcPct val="100000"/>
              </a:lnSpc>
              <a:spcBef>
                <a:spcPts val="600"/>
              </a:spcBef>
              <a:spcAft>
                <a:spcPts val="600"/>
              </a:spcAft>
              <a:buClr>
                <a:schemeClr val="lt1"/>
              </a:buClr>
              <a:buSzPts val="1400"/>
            </a:pPr>
            <a:r>
              <a:rPr lang="en-US" sz="2200" b="1" dirty="0">
                <a:solidFill>
                  <a:schemeClr val="lt1"/>
                </a:solidFill>
                <a:latin typeface="Barlow SemiBold" pitchFamily="2" charset="77"/>
                <a:ea typeface="Barlow SemiBold"/>
                <a:cs typeface="Barlow SemiBold"/>
                <a:sym typeface="Barlow SemiBold"/>
              </a:rPr>
              <a:t>EKU fire protection graduates </a:t>
            </a:r>
            <a:r>
              <a:rPr lang="en-US" sz="2200" b="1" dirty="0">
                <a:solidFill>
                  <a:schemeClr val="bg1"/>
                </a:solidFill>
                <a:latin typeface="Barlow SemiBold" pitchFamily="2" charset="77"/>
                <a:ea typeface="Barlow SemiBold"/>
                <a:cs typeface="Barlow SemiBold"/>
                <a:sym typeface="Barlow SemiBold"/>
              </a:rPr>
              <a:t>leave Kentucky </a:t>
            </a:r>
            <a:r>
              <a:rPr lang="en-US" sz="2200" b="1" dirty="0">
                <a:solidFill>
                  <a:schemeClr val="lt1"/>
                </a:solidFill>
                <a:latin typeface="Barlow SemiBold" pitchFamily="2" charset="77"/>
                <a:ea typeface="Barlow SemiBold"/>
                <a:cs typeface="Barlow SemiBold"/>
                <a:sym typeface="Barlow SemiBold"/>
              </a:rPr>
              <a:t>and get licensed in other states.</a:t>
            </a:r>
            <a:endParaRPr lang="en-US" sz="2200" b="1" dirty="0">
              <a:solidFill>
                <a:schemeClr val="lt1"/>
              </a:solidFill>
              <a:latin typeface="Barlow SemiBold" pitchFamily="2" charset="77"/>
              <a:cs typeface="Barlow SemiBold"/>
              <a:sym typeface="Barlow SemiBold"/>
            </a:endParaRPr>
          </a:p>
          <a:p>
            <a:pPr marL="882650" lvl="1" indent="-285750">
              <a:lnSpc>
                <a:spcPct val="100000"/>
              </a:lnSpc>
              <a:spcBef>
                <a:spcPts val="600"/>
              </a:spcBef>
              <a:spcAft>
                <a:spcPts val="600"/>
              </a:spcAft>
              <a:buClr>
                <a:schemeClr val="lt1"/>
              </a:buClr>
              <a:buSzPts val="1400"/>
            </a:pPr>
            <a:r>
              <a:rPr lang="en-US" sz="2000" b="1" dirty="0">
                <a:solidFill>
                  <a:schemeClr val="bg1"/>
                </a:solidFill>
                <a:latin typeface="Barlow SemiBold" pitchFamily="2" charset="77"/>
                <a:ea typeface="Barlow SemiBold"/>
                <a:cs typeface="Barlow SemiBold"/>
                <a:sym typeface="Barlow SemiBold"/>
              </a:rPr>
              <a:t>EKU graduates pass the </a:t>
            </a:r>
            <a:r>
              <a:rPr lang="en-US" sz="2000" b="1" dirty="0">
                <a:solidFill>
                  <a:schemeClr val="lt1"/>
                </a:solidFill>
                <a:latin typeface="Barlow SemiBold" pitchFamily="2" charset="77"/>
                <a:ea typeface="Barlow SemiBold"/>
                <a:cs typeface="Barlow SemiBold"/>
                <a:sym typeface="Barlow SemiBold"/>
              </a:rPr>
              <a:t>Principles &amp; Practice of Engineering (PE) </a:t>
            </a:r>
            <a:r>
              <a:rPr lang="en-US" sz="2000" b="1" dirty="0">
                <a:solidFill>
                  <a:schemeClr val="accent3"/>
                </a:solidFill>
                <a:latin typeface="Barlow SemiBold" pitchFamily="2" charset="77"/>
                <a:ea typeface="Barlow SemiBold"/>
                <a:cs typeface="Barlow SemiBold"/>
                <a:sym typeface="Barlow SemiBold"/>
              </a:rPr>
              <a:t>at the same rate as the national average.</a:t>
            </a:r>
          </a:p>
          <a:p>
            <a:pPr marL="425450" indent="-285750">
              <a:lnSpc>
                <a:spcPct val="100000"/>
              </a:lnSpc>
              <a:spcBef>
                <a:spcPts val="600"/>
              </a:spcBef>
              <a:spcAft>
                <a:spcPts val="600"/>
              </a:spcAft>
              <a:buClr>
                <a:schemeClr val="lt1"/>
              </a:buClr>
              <a:buSzPts val="1400"/>
            </a:pPr>
            <a:r>
              <a:rPr lang="en-US" sz="2200" b="1" dirty="0">
                <a:solidFill>
                  <a:schemeClr val="bg1"/>
                </a:solidFill>
                <a:latin typeface="Barlow SemiBold" pitchFamily="2" charset="77"/>
                <a:ea typeface="Barlow SemiBold"/>
                <a:cs typeface="Barlow SemiBold"/>
                <a:sym typeface="Barlow SemiBold"/>
              </a:rPr>
              <a:t>The job market is strong, and Kentucky has openings. Unfortunately, </a:t>
            </a:r>
            <a:r>
              <a:rPr lang="en-US" sz="2200" b="1" dirty="0">
                <a:solidFill>
                  <a:schemeClr val="accent3"/>
                </a:solidFill>
                <a:latin typeface="Barlow SemiBold" pitchFamily="2" charset="77"/>
                <a:ea typeface="Barlow SemiBold"/>
                <a:cs typeface="Barlow SemiBold"/>
                <a:sym typeface="Barlow SemiBold"/>
              </a:rPr>
              <a:t>those jobs are filled by non-residents</a:t>
            </a:r>
            <a:r>
              <a:rPr lang="en-US" sz="2200" b="1" dirty="0">
                <a:solidFill>
                  <a:schemeClr val="bg1"/>
                </a:solidFill>
                <a:latin typeface="Barlow SemiBold" pitchFamily="2" charset="77"/>
                <a:ea typeface="Barlow SemiBold"/>
                <a:cs typeface="Barlow SemiBold"/>
                <a:sym typeface="Barlow SemiBold"/>
              </a:rPr>
              <a:t>.</a:t>
            </a:r>
          </a:p>
          <a:p>
            <a:pPr marL="457200" lvl="0" indent="-317500" algn="l" rtl="0">
              <a:lnSpc>
                <a:spcPct val="100000"/>
              </a:lnSpc>
              <a:spcBef>
                <a:spcPts val="600"/>
              </a:spcBef>
              <a:spcAft>
                <a:spcPts val="600"/>
              </a:spcAft>
              <a:buClr>
                <a:schemeClr val="lt1"/>
              </a:buClr>
              <a:buSzPts val="1400"/>
              <a:buFont typeface="Barlow SemiBold"/>
              <a:buChar char="●"/>
            </a:pPr>
            <a:endParaRPr lang="en" sz="2000" dirty="0">
              <a:solidFill>
                <a:schemeClr val="lt1"/>
              </a:solidFill>
              <a:latin typeface="Barlow SemiBold"/>
              <a:cs typeface="Barlow SemiBold"/>
              <a:sym typeface="Barlow SemiBold"/>
            </a:endParaRPr>
          </a:p>
        </p:txBody>
      </p:sp>
      <p:pic>
        <p:nvPicPr>
          <p:cNvPr id="2" name="Picture 1">
            <a:extLst>
              <a:ext uri="{FF2B5EF4-FFF2-40B4-BE49-F238E27FC236}">
                <a16:creationId xmlns:a16="http://schemas.microsoft.com/office/drawing/2014/main" id="{7B2A6503-F4A8-4234-DBEC-D69F797C2157}"/>
              </a:ext>
            </a:extLst>
          </p:cNvPr>
          <p:cNvPicPr>
            <a:picLocks noChangeAspect="1"/>
          </p:cNvPicPr>
          <p:nvPr/>
        </p:nvPicPr>
        <p:blipFill>
          <a:blip r:embed="rId3"/>
          <a:stretch>
            <a:fillRect/>
          </a:stretch>
        </p:blipFill>
        <p:spPr>
          <a:xfrm>
            <a:off x="6226876" y="570486"/>
            <a:ext cx="2343150" cy="1028700"/>
          </a:xfrm>
          <a:prstGeom prst="rect">
            <a:avLst/>
          </a:prstGeom>
        </p:spPr>
      </p:pic>
      <p:cxnSp>
        <p:nvCxnSpPr>
          <p:cNvPr id="4" name="Curved Connector 3">
            <a:extLst>
              <a:ext uri="{FF2B5EF4-FFF2-40B4-BE49-F238E27FC236}">
                <a16:creationId xmlns:a16="http://schemas.microsoft.com/office/drawing/2014/main" id="{22C6A44F-9A66-4564-0690-9A4F69299200}"/>
              </a:ext>
            </a:extLst>
          </p:cNvPr>
          <p:cNvCxnSpPr>
            <a:cxnSpLocks/>
          </p:cNvCxnSpPr>
          <p:nvPr/>
        </p:nvCxnSpPr>
        <p:spPr>
          <a:xfrm rot="10800000">
            <a:off x="7029451" y="515409"/>
            <a:ext cx="925135" cy="518159"/>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 name="Curved Connector 4">
            <a:extLst>
              <a:ext uri="{FF2B5EF4-FFF2-40B4-BE49-F238E27FC236}">
                <a16:creationId xmlns:a16="http://schemas.microsoft.com/office/drawing/2014/main" id="{D4BF64A2-D830-50EB-AC7C-1E86D2F00E33}"/>
              </a:ext>
            </a:extLst>
          </p:cNvPr>
          <p:cNvCxnSpPr>
            <a:cxnSpLocks/>
          </p:cNvCxnSpPr>
          <p:nvPr/>
        </p:nvCxnSpPr>
        <p:spPr>
          <a:xfrm flipV="1">
            <a:off x="7946039" y="424502"/>
            <a:ext cx="655108" cy="610408"/>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BA402645-F0DE-3FF1-D7FF-94D882DEB7B9}"/>
              </a:ext>
            </a:extLst>
          </p:cNvPr>
          <p:cNvCxnSpPr>
            <a:cxnSpLocks/>
          </p:cNvCxnSpPr>
          <p:nvPr/>
        </p:nvCxnSpPr>
        <p:spPr>
          <a:xfrm>
            <a:off x="7946039" y="1042228"/>
            <a:ext cx="698947" cy="556958"/>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F4A8B9C4-972E-FB0B-1B45-D475E0B6ECEA}"/>
              </a:ext>
            </a:extLst>
          </p:cNvPr>
          <p:cNvCxnSpPr>
            <a:cxnSpLocks/>
          </p:cNvCxnSpPr>
          <p:nvPr/>
        </p:nvCxnSpPr>
        <p:spPr>
          <a:xfrm rot="10800000" flipV="1">
            <a:off x="6829425" y="1036502"/>
            <a:ext cx="1125522" cy="763746"/>
          </a:xfrm>
          <a:prstGeom prst="curvedConnector3">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Connector 21">
            <a:extLst>
              <a:ext uri="{FF2B5EF4-FFF2-40B4-BE49-F238E27FC236}">
                <a16:creationId xmlns:a16="http://schemas.microsoft.com/office/drawing/2014/main" id="{A306A88B-2275-F61F-7799-7EE627615A99}"/>
              </a:ext>
            </a:extLst>
          </p:cNvPr>
          <p:cNvSpPr/>
          <p:nvPr/>
        </p:nvSpPr>
        <p:spPr>
          <a:xfrm>
            <a:off x="7825369" y="959865"/>
            <a:ext cx="150371" cy="15037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7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017C0793-0B9D-D4A7-D20F-2318FC4A7504}"/>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C8EE655D-243F-6F61-FC83-D9753C07CDF4}"/>
              </a:ext>
            </a:extLst>
          </p:cNvPr>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1;p15">
            <a:extLst>
              <a:ext uri="{FF2B5EF4-FFF2-40B4-BE49-F238E27FC236}">
                <a16:creationId xmlns:a16="http://schemas.microsoft.com/office/drawing/2014/main" id="{53E1FD2F-4F8B-AB65-ECA2-047501E04D8E}"/>
              </a:ext>
            </a:extLst>
          </p:cNvPr>
          <p:cNvSpPr txBox="1">
            <a:spLocks/>
          </p:cNvSpPr>
          <p:nvPr/>
        </p:nvSpPr>
        <p:spPr>
          <a:xfrm>
            <a:off x="-20351" y="1102447"/>
            <a:ext cx="9143999" cy="2376786"/>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n-US" sz="10000" dirty="0">
                <a:solidFill>
                  <a:schemeClr val="lt1"/>
                </a:solidFill>
                <a:latin typeface="Bebas Neue" panose="020B0606020202050201" pitchFamily="34" charset="77"/>
                <a:ea typeface="Bebas Neue Bold"/>
                <a:cs typeface="Bebas Neue Bold"/>
                <a:sym typeface="Bebas Neue"/>
              </a:rPr>
              <a:t>SOLUTION</a:t>
            </a:r>
            <a:endParaRPr lang="en-US" sz="10000" dirty="0">
              <a:latin typeface="Bebas Neue" panose="020B0606020202050201" pitchFamily="34" charset="77"/>
            </a:endParaRPr>
          </a:p>
        </p:txBody>
      </p:sp>
    </p:spTree>
    <p:extLst>
      <p:ext uri="{BB962C8B-B14F-4D97-AF65-F5344CB8AC3E}">
        <p14:creationId xmlns:p14="http://schemas.microsoft.com/office/powerpoint/2010/main" val="9996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20351" y="-14576"/>
            <a:ext cx="9190369" cy="5158075"/>
          </a:xfrm>
          <a:prstGeom prst="rect">
            <a:avLst/>
          </a:prstGeom>
          <a:solidFill>
            <a:srgbClr val="861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a:spLocks noGrp="1"/>
          </p:cNvSpPr>
          <p:nvPr>
            <p:ph type="title"/>
          </p:nvPr>
        </p:nvSpPr>
        <p:spPr>
          <a:xfrm>
            <a:off x="311700" y="309662"/>
            <a:ext cx="7603865"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700" dirty="0">
                <a:solidFill>
                  <a:schemeClr val="lt1"/>
                </a:solidFill>
                <a:latin typeface="Bebas Neue" panose="020B0606020202050201" pitchFamily="34" charset="77"/>
                <a:ea typeface="Bebas Neue Bold"/>
                <a:cs typeface="Bebas Neue Bold"/>
                <a:sym typeface="Bebas Neue"/>
              </a:rPr>
              <a:t>Proposed change to KRS 322.040</a:t>
            </a:r>
            <a:endParaRPr dirty="0">
              <a:latin typeface="Bebas Neue" panose="020B0606020202050201" pitchFamily="34" charset="77"/>
            </a:endParaRPr>
          </a:p>
        </p:txBody>
      </p:sp>
      <p:sp>
        <p:nvSpPr>
          <p:cNvPr id="69" name="Google Shape;69;p15"/>
          <p:cNvSpPr txBox="1">
            <a:spLocks noGrp="1"/>
          </p:cNvSpPr>
          <p:nvPr>
            <p:ph type="body" idx="1"/>
          </p:nvPr>
        </p:nvSpPr>
        <p:spPr>
          <a:xfrm>
            <a:off x="311700" y="867064"/>
            <a:ext cx="8520600" cy="4276436"/>
          </a:xfrm>
          <a:prstGeom prst="rect">
            <a:avLst/>
          </a:prstGeom>
        </p:spPr>
        <p:txBody>
          <a:bodyPr spcFirstLastPara="1" wrap="square" lIns="91425" tIns="91425" rIns="91425" bIns="91425" anchor="t" anchorCtr="0">
            <a:noAutofit/>
          </a:bodyPr>
          <a:lstStyle/>
          <a:p>
            <a:pPr marL="482600" indent="-342900">
              <a:lnSpc>
                <a:spcPct val="100000"/>
              </a:lnSpc>
              <a:spcBef>
                <a:spcPts val="600"/>
              </a:spcBef>
              <a:spcAft>
                <a:spcPts val="600"/>
              </a:spcAft>
              <a:buClr>
                <a:schemeClr val="lt1"/>
              </a:buClr>
              <a:buSzPts val="1400"/>
              <a:buAutoNum type="arabicParenBoth"/>
            </a:pPr>
            <a:r>
              <a:rPr lang="en-US" sz="1800" dirty="0">
                <a:solidFill>
                  <a:schemeClr val="lt1"/>
                </a:solidFill>
                <a:latin typeface="Barlow" pitchFamily="2" charset="77"/>
                <a:ea typeface="Barlow SemiBold"/>
                <a:cs typeface="Barlow SemiBold"/>
                <a:sym typeface="Barlow SemiBold"/>
              </a:rPr>
              <a:t>A person shall qualify for licensure as a professional engineer by meeting the requirements set forth in paragraph (a) or (b) of this subsection</a:t>
            </a:r>
          </a:p>
          <a:p>
            <a:pPr marL="596900" lvl="1" indent="0">
              <a:lnSpc>
                <a:spcPct val="100000"/>
              </a:lnSpc>
              <a:spcBef>
                <a:spcPts val="600"/>
              </a:spcBef>
              <a:spcAft>
                <a:spcPts val="600"/>
              </a:spcAft>
              <a:buClr>
                <a:schemeClr val="lt1"/>
              </a:buClr>
              <a:buSzPts val="1400"/>
              <a:buNone/>
            </a:pPr>
            <a:r>
              <a:rPr lang="en-US" sz="1800" dirty="0">
                <a:solidFill>
                  <a:schemeClr val="lt1"/>
                </a:solidFill>
                <a:latin typeface="Barlow" pitchFamily="2" charset="77"/>
                <a:cs typeface="Barlow SemiBold"/>
                <a:sym typeface="Barlow SemiBold"/>
              </a:rPr>
              <a:t>(a) A person shall qualify if he or she has:</a:t>
            </a:r>
          </a:p>
          <a:p>
            <a:pPr marL="1054100" lvl="2" indent="0">
              <a:lnSpc>
                <a:spcPct val="100000"/>
              </a:lnSpc>
              <a:spcBef>
                <a:spcPts val="600"/>
              </a:spcBef>
              <a:spcAft>
                <a:spcPts val="600"/>
              </a:spcAft>
              <a:buClr>
                <a:schemeClr val="lt1"/>
              </a:buClr>
              <a:buSzPts val="1400"/>
              <a:buNone/>
            </a:pPr>
            <a:r>
              <a:rPr lang="en-US" sz="1800" dirty="0">
                <a:solidFill>
                  <a:schemeClr val="lt1"/>
                </a:solidFill>
                <a:latin typeface="Barlow" pitchFamily="2" charset="77"/>
                <a:cs typeface="Barlow SemiBold"/>
                <a:sym typeface="Barlow SemiBold"/>
              </a:rPr>
              <a:t>1. Graduated from </a:t>
            </a:r>
            <a:r>
              <a:rPr lang="en-US" sz="1800" u="sng" dirty="0">
                <a:solidFill>
                  <a:schemeClr val="lt1"/>
                </a:solidFill>
                <a:latin typeface="Barlow" pitchFamily="2" charset="77"/>
                <a:cs typeface="Barlow SemiBold"/>
                <a:sym typeface="Barlow SemiBold"/>
              </a:rPr>
              <a:t>one of the following</a:t>
            </a:r>
            <a:r>
              <a:rPr lang="en-US" sz="1800" dirty="0">
                <a:solidFill>
                  <a:schemeClr val="lt1"/>
                </a:solidFill>
                <a:latin typeface="Barlow" pitchFamily="2" charset="77"/>
                <a:cs typeface="Barlow SemiBold"/>
                <a:sym typeface="Barlow SemiBold"/>
              </a:rPr>
              <a:t>;</a:t>
            </a:r>
          </a:p>
          <a:p>
            <a:pPr marL="1511300" lvl="3" indent="0">
              <a:lnSpc>
                <a:spcPct val="100000"/>
              </a:lnSpc>
              <a:spcBef>
                <a:spcPts val="600"/>
              </a:spcBef>
              <a:spcAft>
                <a:spcPts val="600"/>
              </a:spcAft>
              <a:buClr>
                <a:schemeClr val="lt1"/>
              </a:buClr>
              <a:buSzPts val="1400"/>
              <a:buNone/>
            </a:pPr>
            <a:r>
              <a:rPr lang="en-US" sz="1800" dirty="0">
                <a:solidFill>
                  <a:schemeClr val="lt1"/>
                </a:solidFill>
                <a:latin typeface="Barlow" pitchFamily="2" charset="77"/>
                <a:cs typeface="Barlow SemiBold"/>
                <a:sym typeface="Barlow SemiBold"/>
              </a:rPr>
              <a:t>a.  An engineering program of four (4) years or more accredited by the Engineering Accreditation Commission of the Accreditation Board for Engineering and Technology or any engineering program deemed equivalent by the board;</a:t>
            </a:r>
          </a:p>
          <a:p>
            <a:pPr marL="1511300" lvl="3" indent="0">
              <a:lnSpc>
                <a:spcPct val="100000"/>
              </a:lnSpc>
              <a:spcBef>
                <a:spcPts val="600"/>
              </a:spcBef>
              <a:spcAft>
                <a:spcPts val="600"/>
              </a:spcAft>
              <a:buClr>
                <a:schemeClr val="lt1"/>
              </a:buClr>
              <a:buSzPts val="1400"/>
              <a:buNone/>
            </a:pPr>
            <a:r>
              <a:rPr lang="en-US" sz="1800" dirty="0">
                <a:solidFill>
                  <a:schemeClr val="lt1"/>
                </a:solidFill>
                <a:latin typeface="Barlow SemiBold"/>
                <a:cs typeface="Barlow SemiBold"/>
                <a:sym typeface="Barlow SemiBold"/>
              </a:rPr>
              <a:t>b. </a:t>
            </a:r>
            <a:r>
              <a:rPr lang="en-US" sz="1800" u="sng" dirty="0">
                <a:solidFill>
                  <a:schemeClr val="lt1"/>
                </a:solidFill>
                <a:latin typeface="Barlow SemiBold"/>
                <a:cs typeface="Barlow SemiBold"/>
                <a:sym typeface="Barlow SemiBold"/>
              </a:rPr>
              <a:t>A fire protection engineering technology program of four (4) years or more accredited by the Engineering Technology Accreditation Commission of the Accreditation Board for Engineering and Technology</a:t>
            </a:r>
          </a:p>
          <a:p>
            <a:pPr marL="139700" lvl="0" indent="0" algn="l" rtl="0">
              <a:lnSpc>
                <a:spcPct val="100000"/>
              </a:lnSpc>
              <a:spcBef>
                <a:spcPts val="600"/>
              </a:spcBef>
              <a:spcAft>
                <a:spcPts val="600"/>
              </a:spcAft>
              <a:buClr>
                <a:schemeClr val="lt1"/>
              </a:buClr>
              <a:buSzPts val="1400"/>
              <a:buNone/>
            </a:pPr>
            <a:endParaRPr lang="en-US" sz="1800" dirty="0">
              <a:solidFill>
                <a:schemeClr val="lt1"/>
              </a:solidFill>
              <a:latin typeface="Barlow SemiBold"/>
              <a:cs typeface="Barlow SemiBold"/>
              <a:sym typeface="Barlow SemiBold"/>
            </a:endParaRPr>
          </a:p>
        </p:txBody>
      </p:sp>
    </p:spTree>
    <p:extLst>
      <p:ext uri="{BB962C8B-B14F-4D97-AF65-F5344CB8AC3E}">
        <p14:creationId xmlns:p14="http://schemas.microsoft.com/office/powerpoint/2010/main" val="121164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p:nvPr/>
        </p:nvSpPr>
        <p:spPr>
          <a:xfrm>
            <a:off x="-20351" y="-5148"/>
            <a:ext cx="9289041" cy="5148648"/>
          </a:xfrm>
          <a:prstGeom prst="rect">
            <a:avLst/>
          </a:prstGeom>
          <a:solidFill>
            <a:srgbClr val="861F4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8"/>
          <p:cNvSpPr txBox="1">
            <a:spLocks noGrp="1"/>
          </p:cNvSpPr>
          <p:nvPr>
            <p:ph type="title"/>
          </p:nvPr>
        </p:nvSpPr>
        <p:spPr>
          <a:xfrm>
            <a:off x="2145900" y="1098575"/>
            <a:ext cx="4852200" cy="16994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891"/>
              <a:buNone/>
            </a:pPr>
            <a:r>
              <a:rPr lang="en" sz="10000" dirty="0">
                <a:solidFill>
                  <a:schemeClr val="lt1"/>
                </a:solidFill>
                <a:latin typeface="Bebas Neue"/>
                <a:ea typeface="Bebas Neue"/>
                <a:cs typeface="Bebas Neue"/>
                <a:sym typeface="Bebas Neue"/>
              </a:rPr>
              <a:t>QUESTIONS? </a:t>
            </a:r>
            <a:endParaRPr sz="10000" dirty="0">
              <a:solidFill>
                <a:schemeClr val="lt1"/>
              </a:solidFill>
              <a:latin typeface="Bebas Neue"/>
              <a:ea typeface="Bebas Neue"/>
              <a:cs typeface="Bebas Neue"/>
              <a:sym typeface="Bebas Neue"/>
            </a:endParaRPr>
          </a:p>
        </p:txBody>
      </p:sp>
      <p:pic>
        <p:nvPicPr>
          <p:cNvPr id="181" name="Google Shape;181;p28" descr="EKU Primary Logo"/>
          <p:cNvPicPr preferRelativeResize="0"/>
          <p:nvPr/>
        </p:nvPicPr>
        <p:blipFill>
          <a:blip r:embed="rId3">
            <a:alphaModFix/>
          </a:blip>
          <a:stretch>
            <a:fillRect/>
          </a:stretch>
        </p:blipFill>
        <p:spPr>
          <a:xfrm>
            <a:off x="2982846" y="3407315"/>
            <a:ext cx="1185425" cy="375625"/>
          </a:xfrm>
          <a:prstGeom prst="rect">
            <a:avLst/>
          </a:prstGeom>
          <a:noFill/>
          <a:ln>
            <a:noFill/>
          </a:ln>
        </p:spPr>
      </p:pic>
      <p:pic>
        <p:nvPicPr>
          <p:cNvPr id="2" name="Picture 1">
            <a:extLst>
              <a:ext uri="{FF2B5EF4-FFF2-40B4-BE49-F238E27FC236}">
                <a16:creationId xmlns:a16="http://schemas.microsoft.com/office/drawing/2014/main" id="{50547AD2-C364-C085-553E-1CB0D59C7D6A}"/>
              </a:ext>
            </a:extLst>
          </p:cNvPr>
          <p:cNvPicPr>
            <a:picLocks noChangeAspect="1"/>
          </p:cNvPicPr>
          <p:nvPr/>
        </p:nvPicPr>
        <p:blipFill>
          <a:blip r:embed="rId4"/>
          <a:srcRect/>
          <a:stretch/>
        </p:blipFill>
        <p:spPr>
          <a:xfrm>
            <a:off x="4975730" y="2833626"/>
            <a:ext cx="1485900" cy="1501951"/>
          </a:xfrm>
          <a:prstGeom prst="rect">
            <a:avLst/>
          </a:prstGeom>
        </p:spPr>
      </p:pic>
    </p:spTree>
  </p:cSld>
  <p:clrMapOvr>
    <a:masterClrMapping/>
  </p:clrMapOvr>
</p:sld>
</file>

<file path=ppt/theme/theme1.xml><?xml version="1.0" encoding="utf-8"?>
<a:theme xmlns:a="http://schemas.openxmlformats.org/drawingml/2006/main" name="Simple Light">
  <a:themeElements>
    <a:clrScheme name="2023 Eastern Kentucky University Brand Colors">
      <a:dk1>
        <a:srgbClr val="000000"/>
      </a:dk1>
      <a:lt1>
        <a:srgbClr val="FFFFFF"/>
      </a:lt1>
      <a:dk2>
        <a:srgbClr val="595959"/>
      </a:dk2>
      <a:lt2>
        <a:srgbClr val="EEEEEE"/>
      </a:lt2>
      <a:accent1>
        <a:srgbClr val="861F41"/>
      </a:accent1>
      <a:accent2>
        <a:srgbClr val="DC582A"/>
      </a:accent2>
      <a:accent3>
        <a:srgbClr val="FFC658"/>
      </a:accent3>
      <a:accent4>
        <a:srgbClr val="E6A65D"/>
      </a:accent4>
      <a:accent5>
        <a:srgbClr val="009681"/>
      </a:accent5>
      <a:accent6>
        <a:srgbClr val="861F41"/>
      </a:accent6>
      <a:hlink>
        <a:srgbClr val="861F41"/>
      </a:hlink>
      <a:folHlink>
        <a:srgbClr val="861F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6032</TotalTime>
  <Words>350</Words>
  <Application>Microsoft Macintosh PowerPoint</Application>
  <PresentationFormat>On-screen Show (16:9)</PresentationFormat>
  <Paragraphs>33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Bebas Neue</vt:lpstr>
      <vt:lpstr>Barlow</vt:lpstr>
      <vt:lpstr>Barlow SemiBold</vt:lpstr>
      <vt:lpstr>Arial</vt:lpstr>
      <vt:lpstr>Simple Light</vt:lpstr>
      <vt:lpstr>PowerPoint Presentation</vt:lpstr>
      <vt:lpstr>Pathways to Professional Licensure</vt:lpstr>
      <vt:lpstr>FIRE PROTECTION ACCREDITATION</vt:lpstr>
      <vt:lpstr>FIRE PROTECTION ENGINEERS AGREE </vt:lpstr>
      <vt:lpstr>PowerPoint Presentation</vt:lpstr>
      <vt:lpstr>FUTURE FIRE PROTECTION ENGINEERS  ARE LEAVING KENTUCKY</vt:lpstr>
      <vt:lpstr>PowerPoint Presentation</vt:lpstr>
      <vt:lpstr>Proposed change to KRS 322.040</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KENTUCKY UNIVERSITY</dc:title>
  <cp:lastModifiedBy>Collings, Erick</cp:lastModifiedBy>
  <cp:revision>37</cp:revision>
  <dcterms:modified xsi:type="dcterms:W3CDTF">2024-09-17T22:09:19Z</dcterms:modified>
</cp:coreProperties>
</file>