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77" r:id="rId4"/>
    <p:sldId id="278" r:id="rId5"/>
    <p:sldId id="259" r:id="rId6"/>
    <p:sldId id="280" r:id="rId7"/>
    <p:sldId id="281" r:id="rId8"/>
    <p:sldId id="282" r:id="rId9"/>
    <p:sldId id="289" r:id="rId10"/>
    <p:sldId id="286" r:id="rId11"/>
    <p:sldId id="283" r:id="rId12"/>
    <p:sldId id="284" r:id="rId13"/>
    <p:sldId id="294" r:id="rId14"/>
    <p:sldId id="290" r:id="rId15"/>
    <p:sldId id="291" r:id="rId16"/>
    <p:sldId id="292" r:id="rId17"/>
    <p:sldId id="293" r:id="rId18"/>
    <p:sldId id="276"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9D8"/>
    <a:srgbClr val="80C2D0"/>
    <a:srgbClr val="9900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86458" autoAdjust="0"/>
  </p:normalViewPr>
  <p:slideViewPr>
    <p:cSldViewPr snapToGrid="0">
      <p:cViewPr varScale="1">
        <p:scale>
          <a:sx n="58" d="100"/>
          <a:sy n="58" d="100"/>
        </p:scale>
        <p:origin x="113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78D5B-0A0F-4FB3-BA50-3D38D72014E8}"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23BFFC64-3D65-443E-BDA9-D686838170DC}">
      <dgm:prSet phldrT="[Text]" custT="1"/>
      <dgm:spPr/>
      <dgm:t>
        <a:bodyPr/>
        <a:lstStyle/>
        <a:p>
          <a:r>
            <a:rPr lang="en-US" sz="2800" b="1" dirty="0"/>
            <a:t>State CON laws differ, but generally address:</a:t>
          </a:r>
        </a:p>
      </dgm:t>
      <dgm:extLst>
        <a:ext uri="{E40237B7-FDA0-4F09-8148-C483321AD2D9}">
          <dgm14:cNvPr xmlns:dgm14="http://schemas.microsoft.com/office/drawing/2010/diagram" id="0" name="" descr="State CON laws differ, but generally address:&#10;The types of health care facilities that require CON&#10;Activities that trigger CON review&#10;The agency that reviews applications&#10;The information considered during a CON review"/>
        </a:ext>
      </dgm:extLst>
    </dgm:pt>
    <dgm:pt modelId="{66A9417B-5D1E-4A09-8151-0A445977BD3F}" type="parTrans" cxnId="{7358CB7B-6439-4690-97A1-841D8152ADD2}">
      <dgm:prSet/>
      <dgm:spPr/>
      <dgm:t>
        <a:bodyPr/>
        <a:lstStyle/>
        <a:p>
          <a:endParaRPr lang="en-US" sz="2800"/>
        </a:p>
      </dgm:t>
    </dgm:pt>
    <dgm:pt modelId="{3D7B8600-BEDE-4EA7-86D1-68C4DCB05EC2}" type="sibTrans" cxnId="{7358CB7B-6439-4690-97A1-841D8152ADD2}">
      <dgm:prSet/>
      <dgm:spPr/>
      <dgm:t>
        <a:bodyPr/>
        <a:lstStyle/>
        <a:p>
          <a:endParaRPr lang="en-US" sz="2800"/>
        </a:p>
      </dgm:t>
    </dgm:pt>
    <dgm:pt modelId="{0F58BD7B-772B-4B74-827C-C5D1A54C953E}">
      <dgm:prSet custT="1"/>
      <dgm:spPr/>
      <dgm:t>
        <a:bodyPr/>
        <a:lstStyle/>
        <a:p>
          <a:pPr>
            <a:buFont typeface="Symbol" panose="05050102010706020507" pitchFamily="18" charset="2"/>
            <a:buChar char=""/>
          </a:pPr>
          <a:r>
            <a:rPr lang="en-US" sz="2800"/>
            <a:t>The types of health care facilities that require CON</a:t>
          </a:r>
          <a:endParaRPr lang="en-US" sz="2800" dirty="0"/>
        </a:p>
      </dgm:t>
      <dgm:extLst>
        <a:ext uri="{E40237B7-FDA0-4F09-8148-C483321AD2D9}">
          <dgm14:cNvPr xmlns:dgm14="http://schemas.microsoft.com/office/drawing/2010/diagram" id="0" name="" descr="State CON laws differ, but generally address:&#10;The types of health care facilities that require CON&#10;Activities that trigger CON review&#10;The agency that reviews applications&#10;The information considered during a CON review"/>
        </a:ext>
      </dgm:extLst>
    </dgm:pt>
    <dgm:pt modelId="{82FD322E-3143-4DC9-B1A9-5F1093A40367}" type="parTrans" cxnId="{67FE2B6B-43C2-42DA-9A12-2512179136BA}">
      <dgm:prSet/>
      <dgm:spPr/>
      <dgm:t>
        <a:bodyPr/>
        <a:lstStyle/>
        <a:p>
          <a:endParaRPr lang="en-US" sz="2800"/>
        </a:p>
      </dgm:t>
    </dgm:pt>
    <dgm:pt modelId="{C243A08D-8E5C-405B-BD4F-346402502A13}" type="sibTrans" cxnId="{67FE2B6B-43C2-42DA-9A12-2512179136BA}">
      <dgm:prSet/>
      <dgm:spPr/>
      <dgm:t>
        <a:bodyPr/>
        <a:lstStyle/>
        <a:p>
          <a:endParaRPr lang="en-US" sz="2800"/>
        </a:p>
      </dgm:t>
    </dgm:pt>
    <dgm:pt modelId="{F2F3C6F0-29B9-482F-8CD0-15552B9BFE9B}">
      <dgm:prSet custT="1"/>
      <dgm:spPr/>
      <dgm:t>
        <a:bodyPr/>
        <a:lstStyle/>
        <a:p>
          <a:pPr>
            <a:buFont typeface="Symbol" panose="05050102010706020507" pitchFamily="18" charset="2"/>
            <a:buChar char=""/>
          </a:pPr>
          <a:r>
            <a:rPr lang="en-US" sz="2800"/>
            <a:t>Activities that trigger CON review</a:t>
          </a:r>
          <a:endParaRPr lang="en-US" sz="2800" dirty="0"/>
        </a:p>
      </dgm:t>
    </dgm:pt>
    <dgm:pt modelId="{907DEC5A-9D96-488A-ADB7-F4D2F786E686}" type="parTrans" cxnId="{05134BCB-FDC2-4119-BF2D-18A41FAF7433}">
      <dgm:prSet/>
      <dgm:spPr/>
      <dgm:t>
        <a:bodyPr/>
        <a:lstStyle/>
        <a:p>
          <a:endParaRPr lang="en-US" sz="2800"/>
        </a:p>
      </dgm:t>
    </dgm:pt>
    <dgm:pt modelId="{B697A307-EB7A-4B72-821B-F483669FC99E}" type="sibTrans" cxnId="{05134BCB-FDC2-4119-BF2D-18A41FAF7433}">
      <dgm:prSet/>
      <dgm:spPr/>
      <dgm:t>
        <a:bodyPr/>
        <a:lstStyle/>
        <a:p>
          <a:endParaRPr lang="en-US" sz="2800"/>
        </a:p>
      </dgm:t>
    </dgm:pt>
    <dgm:pt modelId="{622F8490-2C5E-4FDC-8930-60553FDD6439}">
      <dgm:prSet custT="1"/>
      <dgm:spPr/>
      <dgm:t>
        <a:bodyPr/>
        <a:lstStyle/>
        <a:p>
          <a:pPr>
            <a:buFont typeface="Symbol" panose="05050102010706020507" pitchFamily="18" charset="2"/>
            <a:buChar char=""/>
          </a:pPr>
          <a:r>
            <a:rPr lang="en-US" sz="2800"/>
            <a:t>The agency that reviews applications</a:t>
          </a:r>
          <a:endParaRPr lang="en-US" sz="2800" dirty="0"/>
        </a:p>
      </dgm:t>
    </dgm:pt>
    <dgm:pt modelId="{F2BBA4C7-28E5-49D0-80B0-20D388A14681}" type="parTrans" cxnId="{7B1149BD-161A-4EF6-BCD3-49A4FB76B243}">
      <dgm:prSet/>
      <dgm:spPr/>
      <dgm:t>
        <a:bodyPr/>
        <a:lstStyle/>
        <a:p>
          <a:endParaRPr lang="en-US" sz="2800"/>
        </a:p>
      </dgm:t>
    </dgm:pt>
    <dgm:pt modelId="{5360E73C-F69D-4B7C-882D-508FCB54D9C3}" type="sibTrans" cxnId="{7B1149BD-161A-4EF6-BCD3-49A4FB76B243}">
      <dgm:prSet/>
      <dgm:spPr/>
      <dgm:t>
        <a:bodyPr/>
        <a:lstStyle/>
        <a:p>
          <a:endParaRPr lang="en-US" sz="2800"/>
        </a:p>
      </dgm:t>
    </dgm:pt>
    <dgm:pt modelId="{94342F14-E779-44F8-A51F-F1D97D0B9B00}">
      <dgm:prSet custT="1"/>
      <dgm:spPr/>
      <dgm:t>
        <a:bodyPr/>
        <a:lstStyle/>
        <a:p>
          <a:pPr>
            <a:buFont typeface="Symbol" panose="05050102010706020507" pitchFamily="18" charset="2"/>
            <a:buChar char=""/>
          </a:pPr>
          <a:r>
            <a:rPr lang="en-US" sz="2800"/>
            <a:t>The information considered during a CON review</a:t>
          </a:r>
          <a:endParaRPr lang="en-US" sz="2800" dirty="0"/>
        </a:p>
      </dgm:t>
    </dgm:pt>
    <dgm:pt modelId="{5F68DA9C-9A50-4CA8-98E7-659776D79497}" type="parTrans" cxnId="{A0D6CDE4-72EF-4F9E-BB32-375B6FFF9DB4}">
      <dgm:prSet/>
      <dgm:spPr/>
      <dgm:t>
        <a:bodyPr/>
        <a:lstStyle/>
        <a:p>
          <a:endParaRPr lang="en-US" sz="2800"/>
        </a:p>
      </dgm:t>
    </dgm:pt>
    <dgm:pt modelId="{59EA1E22-AA41-46F6-BE47-EA0C4AE8B8BE}" type="sibTrans" cxnId="{A0D6CDE4-72EF-4F9E-BB32-375B6FFF9DB4}">
      <dgm:prSet/>
      <dgm:spPr/>
      <dgm:t>
        <a:bodyPr/>
        <a:lstStyle/>
        <a:p>
          <a:endParaRPr lang="en-US" sz="2800"/>
        </a:p>
      </dgm:t>
    </dgm:pt>
    <dgm:pt modelId="{E7BD3BE7-112F-43EB-83E1-ECA059925A98}" type="pres">
      <dgm:prSet presAssocID="{B5178D5B-0A0F-4FB3-BA50-3D38D72014E8}" presName="linear" presStyleCnt="0">
        <dgm:presLayoutVars>
          <dgm:dir/>
          <dgm:animLvl val="lvl"/>
          <dgm:resizeHandles val="exact"/>
        </dgm:presLayoutVars>
      </dgm:prSet>
      <dgm:spPr/>
    </dgm:pt>
    <dgm:pt modelId="{284127F5-3C4B-4B7F-9C5C-4554398F7F9B}" type="pres">
      <dgm:prSet presAssocID="{23BFFC64-3D65-443E-BDA9-D686838170DC}" presName="parentLin" presStyleCnt="0"/>
      <dgm:spPr/>
    </dgm:pt>
    <dgm:pt modelId="{C42926D4-8B6A-4322-B27C-47D1E33F4DC5}" type="pres">
      <dgm:prSet presAssocID="{23BFFC64-3D65-443E-BDA9-D686838170DC}" presName="parentLeftMargin" presStyleLbl="node1" presStyleIdx="0" presStyleCnt="1"/>
      <dgm:spPr/>
    </dgm:pt>
    <dgm:pt modelId="{4C07E04D-BB40-4EAF-A141-7736CD3F4A29}" type="pres">
      <dgm:prSet presAssocID="{23BFFC64-3D65-443E-BDA9-D686838170DC}" presName="parentText" presStyleLbl="node1" presStyleIdx="0" presStyleCnt="1">
        <dgm:presLayoutVars>
          <dgm:chMax val="0"/>
          <dgm:bulletEnabled val="1"/>
        </dgm:presLayoutVars>
      </dgm:prSet>
      <dgm:spPr/>
    </dgm:pt>
    <dgm:pt modelId="{B4F56DC1-04C9-4AAD-977B-2FB6CCA49F55}" type="pres">
      <dgm:prSet presAssocID="{23BFFC64-3D65-443E-BDA9-D686838170DC}" presName="negativeSpace" presStyleCnt="0"/>
      <dgm:spPr/>
    </dgm:pt>
    <dgm:pt modelId="{BBCB7A2B-0C06-4169-A39E-445E4D332741}" type="pres">
      <dgm:prSet presAssocID="{23BFFC64-3D65-443E-BDA9-D686838170DC}" presName="childText" presStyleLbl="conFgAcc1" presStyleIdx="0" presStyleCnt="1">
        <dgm:presLayoutVars>
          <dgm:bulletEnabled val="1"/>
        </dgm:presLayoutVars>
      </dgm:prSet>
      <dgm:spPr/>
    </dgm:pt>
  </dgm:ptLst>
  <dgm:cxnLst>
    <dgm:cxn modelId="{E476C520-B4BF-44FC-92CF-2EA4871EEA8F}" type="presOf" srcId="{94342F14-E779-44F8-A51F-F1D97D0B9B00}" destId="{BBCB7A2B-0C06-4169-A39E-445E4D332741}" srcOrd="0" destOrd="3" presId="urn:microsoft.com/office/officeart/2005/8/layout/list1"/>
    <dgm:cxn modelId="{B4EBF827-7646-41CF-8829-EEA231D82491}" type="presOf" srcId="{622F8490-2C5E-4FDC-8930-60553FDD6439}" destId="{BBCB7A2B-0C06-4169-A39E-445E4D332741}" srcOrd="0" destOrd="2" presId="urn:microsoft.com/office/officeart/2005/8/layout/list1"/>
    <dgm:cxn modelId="{AB341448-D687-4771-A4FB-FB523A63B317}" type="presOf" srcId="{23BFFC64-3D65-443E-BDA9-D686838170DC}" destId="{4C07E04D-BB40-4EAF-A141-7736CD3F4A29}" srcOrd="1" destOrd="0" presId="urn:microsoft.com/office/officeart/2005/8/layout/list1"/>
    <dgm:cxn modelId="{67FE2B6B-43C2-42DA-9A12-2512179136BA}" srcId="{23BFFC64-3D65-443E-BDA9-D686838170DC}" destId="{0F58BD7B-772B-4B74-827C-C5D1A54C953E}" srcOrd="0" destOrd="0" parTransId="{82FD322E-3143-4DC9-B1A9-5F1093A40367}" sibTransId="{C243A08D-8E5C-405B-BD4F-346402502A13}"/>
    <dgm:cxn modelId="{7358CB7B-6439-4690-97A1-841D8152ADD2}" srcId="{B5178D5B-0A0F-4FB3-BA50-3D38D72014E8}" destId="{23BFFC64-3D65-443E-BDA9-D686838170DC}" srcOrd="0" destOrd="0" parTransId="{66A9417B-5D1E-4A09-8151-0A445977BD3F}" sibTransId="{3D7B8600-BEDE-4EA7-86D1-68C4DCB05EC2}"/>
    <dgm:cxn modelId="{5B76B39F-9E9D-45E6-9C1C-AD6DC0E37266}" type="presOf" srcId="{23BFFC64-3D65-443E-BDA9-D686838170DC}" destId="{C42926D4-8B6A-4322-B27C-47D1E33F4DC5}" srcOrd="0" destOrd="0" presId="urn:microsoft.com/office/officeart/2005/8/layout/list1"/>
    <dgm:cxn modelId="{FF6408B7-23C4-4129-B189-4497E4E921D7}" type="presOf" srcId="{0F58BD7B-772B-4B74-827C-C5D1A54C953E}" destId="{BBCB7A2B-0C06-4169-A39E-445E4D332741}" srcOrd="0" destOrd="0" presId="urn:microsoft.com/office/officeart/2005/8/layout/list1"/>
    <dgm:cxn modelId="{D492DBB7-A6CD-43C2-8A67-FFF025F21934}" type="presOf" srcId="{F2F3C6F0-29B9-482F-8CD0-15552B9BFE9B}" destId="{BBCB7A2B-0C06-4169-A39E-445E4D332741}" srcOrd="0" destOrd="1" presId="urn:microsoft.com/office/officeart/2005/8/layout/list1"/>
    <dgm:cxn modelId="{7B1149BD-161A-4EF6-BCD3-49A4FB76B243}" srcId="{23BFFC64-3D65-443E-BDA9-D686838170DC}" destId="{622F8490-2C5E-4FDC-8930-60553FDD6439}" srcOrd="2" destOrd="0" parTransId="{F2BBA4C7-28E5-49D0-80B0-20D388A14681}" sibTransId="{5360E73C-F69D-4B7C-882D-508FCB54D9C3}"/>
    <dgm:cxn modelId="{3DFCC2BF-6D27-49CC-8B45-CDEA5900A071}" type="presOf" srcId="{B5178D5B-0A0F-4FB3-BA50-3D38D72014E8}" destId="{E7BD3BE7-112F-43EB-83E1-ECA059925A98}" srcOrd="0" destOrd="0" presId="urn:microsoft.com/office/officeart/2005/8/layout/list1"/>
    <dgm:cxn modelId="{05134BCB-FDC2-4119-BF2D-18A41FAF7433}" srcId="{23BFFC64-3D65-443E-BDA9-D686838170DC}" destId="{F2F3C6F0-29B9-482F-8CD0-15552B9BFE9B}" srcOrd="1" destOrd="0" parTransId="{907DEC5A-9D96-488A-ADB7-F4D2F786E686}" sibTransId="{B697A307-EB7A-4B72-821B-F483669FC99E}"/>
    <dgm:cxn modelId="{A0D6CDE4-72EF-4F9E-BB32-375B6FFF9DB4}" srcId="{23BFFC64-3D65-443E-BDA9-D686838170DC}" destId="{94342F14-E779-44F8-A51F-F1D97D0B9B00}" srcOrd="3" destOrd="0" parTransId="{5F68DA9C-9A50-4CA8-98E7-659776D79497}" sibTransId="{59EA1E22-AA41-46F6-BE47-EA0C4AE8B8BE}"/>
    <dgm:cxn modelId="{CEC3A79A-59EE-4CAD-8ED4-ED7053B5EE78}" type="presParOf" srcId="{E7BD3BE7-112F-43EB-83E1-ECA059925A98}" destId="{284127F5-3C4B-4B7F-9C5C-4554398F7F9B}" srcOrd="0" destOrd="0" presId="urn:microsoft.com/office/officeart/2005/8/layout/list1"/>
    <dgm:cxn modelId="{7B348469-876C-497E-8C6B-247393E903B7}" type="presParOf" srcId="{284127F5-3C4B-4B7F-9C5C-4554398F7F9B}" destId="{C42926D4-8B6A-4322-B27C-47D1E33F4DC5}" srcOrd="0" destOrd="0" presId="urn:microsoft.com/office/officeart/2005/8/layout/list1"/>
    <dgm:cxn modelId="{E9F0812C-1892-47FF-94A8-EC4DBA96D2A2}" type="presParOf" srcId="{284127F5-3C4B-4B7F-9C5C-4554398F7F9B}" destId="{4C07E04D-BB40-4EAF-A141-7736CD3F4A29}" srcOrd="1" destOrd="0" presId="urn:microsoft.com/office/officeart/2005/8/layout/list1"/>
    <dgm:cxn modelId="{90FBD4D2-D72C-4E1E-B633-4D882FC60FFC}" type="presParOf" srcId="{E7BD3BE7-112F-43EB-83E1-ECA059925A98}" destId="{B4F56DC1-04C9-4AAD-977B-2FB6CCA49F55}" srcOrd="1" destOrd="0" presId="urn:microsoft.com/office/officeart/2005/8/layout/list1"/>
    <dgm:cxn modelId="{694A25AC-A846-4E1F-8632-72B562BBEB42}" type="presParOf" srcId="{E7BD3BE7-112F-43EB-83E1-ECA059925A98}" destId="{BBCB7A2B-0C06-4169-A39E-445E4D33274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0A955-D744-4CCA-9E19-1B88F54819E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BBAA970-4365-4D7A-B05F-F27EC586957F}">
      <dgm:prSet phldrT="[Text]" custT="1"/>
      <dgm:spPr/>
      <dgm:t>
        <a:bodyPr/>
        <a:lstStyle/>
        <a:p>
          <a:r>
            <a:rPr lang="en-US" sz="2400" b="1" dirty="0"/>
            <a:t>The process by which potential health care providers can obtain a CON is governed by both statute and regulation. </a:t>
          </a:r>
        </a:p>
      </dgm:t>
    </dgm:pt>
    <dgm:pt modelId="{1C9C8A11-8707-4277-82B6-3135E5454A57}" type="parTrans" cxnId="{D2BA5A2A-A603-47B6-B6B7-734B42B785AA}">
      <dgm:prSet/>
      <dgm:spPr/>
      <dgm:t>
        <a:bodyPr/>
        <a:lstStyle/>
        <a:p>
          <a:endParaRPr lang="en-US" sz="1600"/>
        </a:p>
      </dgm:t>
    </dgm:pt>
    <dgm:pt modelId="{F937C71A-E20E-477D-B24E-544631DE2EE8}" type="sibTrans" cxnId="{D2BA5A2A-A603-47B6-B6B7-734B42B785AA}">
      <dgm:prSet/>
      <dgm:spPr/>
      <dgm:t>
        <a:bodyPr/>
        <a:lstStyle/>
        <a:p>
          <a:endParaRPr lang="en-US" sz="1600"/>
        </a:p>
      </dgm:t>
    </dgm:pt>
    <dgm:pt modelId="{153A85B2-93C8-4B6A-8D5A-E1F0E494B899}">
      <dgm:prSet custT="1"/>
      <dgm:spPr/>
      <dgm:t>
        <a:bodyPr/>
        <a:lstStyle/>
        <a:p>
          <a:pPr algn="l">
            <a:buFont typeface="Arial" panose="020B0604020202020204" pitchFamily="34" charset="0"/>
            <a:buChar char="•"/>
          </a:pPr>
          <a:r>
            <a:rPr lang="en-US" sz="2100" b="1" dirty="0">
              <a:solidFill>
                <a:schemeClr val="tx1"/>
              </a:solidFill>
            </a:rPr>
            <a:t>KRS Chapter 216B </a:t>
          </a:r>
          <a:r>
            <a:rPr lang="en-US" sz="2100" dirty="0">
              <a:solidFill>
                <a:schemeClr val="tx1"/>
              </a:solidFill>
            </a:rPr>
            <a:t>allows an affected party to request a public hearing, establishes </a:t>
          </a:r>
          <a:r>
            <a:rPr lang="en-US" sz="2100" dirty="0" err="1">
              <a:solidFill>
                <a:schemeClr val="tx1"/>
              </a:solidFill>
            </a:rPr>
            <a:t>nonsubstantive</a:t>
          </a:r>
          <a:r>
            <a:rPr lang="en-US" sz="2100" dirty="0">
              <a:solidFill>
                <a:schemeClr val="tx1"/>
              </a:solidFill>
            </a:rPr>
            <a:t> review, prohibits the transfer of a CON, and requires notice to the cabinet of acquisitions and other actions that may require a CON. </a:t>
          </a:r>
        </a:p>
      </dgm:t>
    </dgm:pt>
    <dgm:pt modelId="{71E14AF1-6950-45A7-A127-3687D3DE68EB}" type="parTrans" cxnId="{14576BD6-4EAA-4F63-B8F8-C24D3DBCCC5D}">
      <dgm:prSet/>
      <dgm:spPr/>
      <dgm:t>
        <a:bodyPr/>
        <a:lstStyle/>
        <a:p>
          <a:endParaRPr lang="en-US" sz="1600"/>
        </a:p>
      </dgm:t>
    </dgm:pt>
    <dgm:pt modelId="{590AD4F7-945E-42FD-947B-4B4A4BCC36F7}" type="sibTrans" cxnId="{14576BD6-4EAA-4F63-B8F8-C24D3DBCCC5D}">
      <dgm:prSet/>
      <dgm:spPr/>
      <dgm:t>
        <a:bodyPr/>
        <a:lstStyle/>
        <a:p>
          <a:endParaRPr lang="en-US" sz="1600"/>
        </a:p>
      </dgm:t>
    </dgm:pt>
    <dgm:pt modelId="{9CAA763D-5703-476F-971E-75AF4DF7C0BE}">
      <dgm:prSet custT="1"/>
      <dgm:spPr/>
      <dgm:t>
        <a:bodyPr/>
        <a:lstStyle/>
        <a:p>
          <a:pPr algn="l">
            <a:buFont typeface="Arial" panose="020B0604020202020204" pitchFamily="34" charset="0"/>
            <a:buChar char="•"/>
          </a:pPr>
          <a:r>
            <a:rPr lang="en-US" sz="2100" b="1" dirty="0">
              <a:solidFill>
                <a:schemeClr val="tx1"/>
              </a:solidFill>
            </a:rPr>
            <a:t>900 KAR 5:020 </a:t>
          </a:r>
          <a:r>
            <a:rPr lang="en-US" sz="2100" dirty="0">
              <a:solidFill>
                <a:schemeClr val="tx1"/>
              </a:solidFill>
            </a:rPr>
            <a:t>incorporates the State Health Plan, which contains formulas and other criteria to determine whether there is a documented need for a particular health facility or service.</a:t>
          </a:r>
        </a:p>
      </dgm:t>
    </dgm:pt>
    <dgm:pt modelId="{431A7874-13B4-4AE0-9596-75161FD04F63}" type="parTrans" cxnId="{F7C6BAAB-3D95-4022-B56A-7EB443B5AB95}">
      <dgm:prSet/>
      <dgm:spPr/>
      <dgm:t>
        <a:bodyPr/>
        <a:lstStyle/>
        <a:p>
          <a:endParaRPr lang="en-US" sz="1600"/>
        </a:p>
      </dgm:t>
    </dgm:pt>
    <dgm:pt modelId="{B7247420-5AB9-4502-A7B7-D501E042FB5A}" type="sibTrans" cxnId="{F7C6BAAB-3D95-4022-B56A-7EB443B5AB95}">
      <dgm:prSet/>
      <dgm:spPr/>
      <dgm:t>
        <a:bodyPr/>
        <a:lstStyle/>
        <a:p>
          <a:endParaRPr lang="en-US" sz="1600"/>
        </a:p>
      </dgm:t>
    </dgm:pt>
    <dgm:pt modelId="{B7AFF62F-DEF7-40FF-9DAB-D05C28CAA236}">
      <dgm:prSet custT="1"/>
      <dgm:spPr/>
      <dgm:t>
        <a:bodyPr/>
        <a:lstStyle/>
        <a:p>
          <a:pPr algn="l">
            <a:buFont typeface="Arial" panose="020B0604020202020204" pitchFamily="34" charset="0"/>
            <a:buChar char="•"/>
          </a:pPr>
          <a:r>
            <a:rPr lang="en-US" sz="2100" b="1" dirty="0">
              <a:solidFill>
                <a:schemeClr val="tx1"/>
              </a:solidFill>
            </a:rPr>
            <a:t>900 KAR 6:010 through 6:130 </a:t>
          </a:r>
          <a:r>
            <a:rPr lang="en-US" sz="2100" dirty="0">
              <a:solidFill>
                <a:schemeClr val="tx1"/>
              </a:solidFill>
            </a:rPr>
            <a:t>establish CON review procedures, application procedures, reasonable fees, notice provisions, procedures for review of completeness of applications, and timetables for review cycles. </a:t>
          </a:r>
        </a:p>
      </dgm:t>
    </dgm:pt>
    <dgm:pt modelId="{60EC58DD-5A82-4ABA-8774-1C6CF67F679C}" type="parTrans" cxnId="{41C1B60A-F030-4371-AD74-A3CA0D3189F1}">
      <dgm:prSet/>
      <dgm:spPr/>
      <dgm:t>
        <a:bodyPr/>
        <a:lstStyle/>
        <a:p>
          <a:endParaRPr lang="en-US" sz="1600"/>
        </a:p>
      </dgm:t>
    </dgm:pt>
    <dgm:pt modelId="{F6287732-077F-4A02-AA39-3313BC661F35}" type="sibTrans" cxnId="{41C1B60A-F030-4371-AD74-A3CA0D3189F1}">
      <dgm:prSet/>
      <dgm:spPr/>
      <dgm:t>
        <a:bodyPr/>
        <a:lstStyle/>
        <a:p>
          <a:endParaRPr lang="en-US" sz="1600"/>
        </a:p>
      </dgm:t>
    </dgm:pt>
    <dgm:pt modelId="{6B4062F4-0790-4DA7-9689-DAE9165CA179}" type="pres">
      <dgm:prSet presAssocID="{5B80A955-D744-4CCA-9E19-1B88F54819EC}" presName="linear" presStyleCnt="0">
        <dgm:presLayoutVars>
          <dgm:animLvl val="lvl"/>
          <dgm:resizeHandles val="exact"/>
        </dgm:presLayoutVars>
      </dgm:prSet>
      <dgm:spPr/>
    </dgm:pt>
    <dgm:pt modelId="{A16AC7AE-8A3F-42F8-AF57-5AFA2F8B9CC3}" type="pres">
      <dgm:prSet presAssocID="{FBBAA970-4365-4D7A-B05F-F27EC586957F}" presName="parentText" presStyleLbl="node1" presStyleIdx="0" presStyleCnt="1" custScaleY="83429" custLinFactNeighborX="-530" custLinFactNeighborY="-8348">
        <dgm:presLayoutVars>
          <dgm:chMax val="0"/>
          <dgm:bulletEnabled val="1"/>
        </dgm:presLayoutVars>
      </dgm:prSet>
      <dgm:spPr/>
    </dgm:pt>
    <dgm:pt modelId="{544EA802-0AE0-4C13-9038-BAB6A57BF3A2}" type="pres">
      <dgm:prSet presAssocID="{FBBAA970-4365-4D7A-B05F-F27EC586957F}" presName="childText" presStyleLbl="revTx" presStyleIdx="0" presStyleCnt="1" custScaleY="106418" custLinFactNeighborY="1139">
        <dgm:presLayoutVars>
          <dgm:bulletEnabled val="1"/>
        </dgm:presLayoutVars>
      </dgm:prSet>
      <dgm:spPr/>
    </dgm:pt>
  </dgm:ptLst>
  <dgm:cxnLst>
    <dgm:cxn modelId="{41C1B60A-F030-4371-AD74-A3CA0D3189F1}" srcId="{FBBAA970-4365-4D7A-B05F-F27EC586957F}" destId="{B7AFF62F-DEF7-40FF-9DAB-D05C28CAA236}" srcOrd="2" destOrd="0" parTransId="{60EC58DD-5A82-4ABA-8774-1C6CF67F679C}" sibTransId="{F6287732-077F-4A02-AA39-3313BC661F35}"/>
    <dgm:cxn modelId="{D2BA5A2A-A603-47B6-B6B7-734B42B785AA}" srcId="{5B80A955-D744-4CCA-9E19-1B88F54819EC}" destId="{FBBAA970-4365-4D7A-B05F-F27EC586957F}" srcOrd="0" destOrd="0" parTransId="{1C9C8A11-8707-4277-82B6-3135E5454A57}" sibTransId="{F937C71A-E20E-477D-B24E-544631DE2EE8}"/>
    <dgm:cxn modelId="{D217F074-E4E9-4EE1-9134-05D516C04E96}" type="presOf" srcId="{FBBAA970-4365-4D7A-B05F-F27EC586957F}" destId="{A16AC7AE-8A3F-42F8-AF57-5AFA2F8B9CC3}" srcOrd="0" destOrd="0" presId="urn:microsoft.com/office/officeart/2005/8/layout/vList2"/>
    <dgm:cxn modelId="{8D319F84-6B37-4D85-A0D2-77BFF8133F22}" type="presOf" srcId="{9CAA763D-5703-476F-971E-75AF4DF7C0BE}" destId="{544EA802-0AE0-4C13-9038-BAB6A57BF3A2}" srcOrd="0" destOrd="1" presId="urn:microsoft.com/office/officeart/2005/8/layout/vList2"/>
    <dgm:cxn modelId="{014D6BA0-0022-42E4-A4A1-545263442CDD}" type="presOf" srcId="{5B80A955-D744-4CCA-9E19-1B88F54819EC}" destId="{6B4062F4-0790-4DA7-9689-DAE9165CA179}" srcOrd="0" destOrd="0" presId="urn:microsoft.com/office/officeart/2005/8/layout/vList2"/>
    <dgm:cxn modelId="{6A3D1EAB-8549-44EA-A564-A69EEAA5C9F0}" type="presOf" srcId="{B7AFF62F-DEF7-40FF-9DAB-D05C28CAA236}" destId="{544EA802-0AE0-4C13-9038-BAB6A57BF3A2}" srcOrd="0" destOrd="2" presId="urn:microsoft.com/office/officeart/2005/8/layout/vList2"/>
    <dgm:cxn modelId="{F7C6BAAB-3D95-4022-B56A-7EB443B5AB95}" srcId="{FBBAA970-4365-4D7A-B05F-F27EC586957F}" destId="{9CAA763D-5703-476F-971E-75AF4DF7C0BE}" srcOrd="1" destOrd="0" parTransId="{431A7874-13B4-4AE0-9596-75161FD04F63}" sibTransId="{B7247420-5AB9-4502-A7B7-D501E042FB5A}"/>
    <dgm:cxn modelId="{14576BD6-4EAA-4F63-B8F8-C24D3DBCCC5D}" srcId="{FBBAA970-4365-4D7A-B05F-F27EC586957F}" destId="{153A85B2-93C8-4B6A-8D5A-E1F0E494B899}" srcOrd="0" destOrd="0" parTransId="{71E14AF1-6950-45A7-A127-3687D3DE68EB}" sibTransId="{590AD4F7-945E-42FD-947B-4B4A4BCC36F7}"/>
    <dgm:cxn modelId="{7A0DC4D7-D759-4EDF-B5AC-03686EDC9912}" type="presOf" srcId="{153A85B2-93C8-4B6A-8D5A-E1F0E494B899}" destId="{544EA802-0AE0-4C13-9038-BAB6A57BF3A2}" srcOrd="0" destOrd="0" presId="urn:microsoft.com/office/officeart/2005/8/layout/vList2"/>
    <dgm:cxn modelId="{CBD80437-8B56-40F8-8312-1DCDF63A9A17}" type="presParOf" srcId="{6B4062F4-0790-4DA7-9689-DAE9165CA179}" destId="{A16AC7AE-8A3F-42F8-AF57-5AFA2F8B9CC3}" srcOrd="0" destOrd="0" presId="urn:microsoft.com/office/officeart/2005/8/layout/vList2"/>
    <dgm:cxn modelId="{9976DFF5-770F-432B-BB35-42878FFB38A5}" type="presParOf" srcId="{6B4062F4-0790-4DA7-9689-DAE9165CA179}" destId="{544EA802-0AE0-4C13-9038-BAB6A57BF3A2}" srcOrd="1" destOrd="0" presId="urn:microsoft.com/office/officeart/2005/8/layout/vList2"/>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EA435-5217-484F-8D45-5D23F9D0AD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424BEA7-F5E9-4868-8E61-174772BE656B}">
      <dgm:prSet phldrT="[Text]"/>
      <dgm:spPr/>
      <dgm:t>
        <a:bodyPr/>
        <a:lstStyle/>
        <a:p>
          <a:r>
            <a:rPr lang="en-US" b="1" dirty="0"/>
            <a:t>Consistency with the State Health Plan</a:t>
          </a:r>
        </a:p>
      </dgm:t>
    </dgm:pt>
    <dgm:pt modelId="{67CE6E05-A323-4297-B109-CA04E85DABF5}" type="parTrans" cxnId="{416EC7D6-45F6-4FB3-899B-3F904499659F}">
      <dgm:prSet/>
      <dgm:spPr/>
      <dgm:t>
        <a:bodyPr/>
        <a:lstStyle/>
        <a:p>
          <a:endParaRPr lang="en-US"/>
        </a:p>
      </dgm:t>
    </dgm:pt>
    <dgm:pt modelId="{1B0EBEC9-F8B0-4BFE-99A0-B174DE787528}" type="sibTrans" cxnId="{416EC7D6-45F6-4FB3-899B-3F904499659F}">
      <dgm:prSet/>
      <dgm:spPr/>
      <dgm:t>
        <a:bodyPr/>
        <a:lstStyle/>
        <a:p>
          <a:endParaRPr lang="en-US"/>
        </a:p>
      </dgm:t>
    </dgm:pt>
    <dgm:pt modelId="{D29F917F-A890-4480-84F8-815B8D23ED27}">
      <dgm:prSet phldrT="[Text]"/>
      <dgm:spPr/>
      <dgm:t>
        <a:bodyPr/>
        <a:lstStyle/>
        <a:p>
          <a:r>
            <a:rPr lang="en-US" b="1" dirty="0"/>
            <a:t>Need and accessibility</a:t>
          </a:r>
        </a:p>
      </dgm:t>
    </dgm:pt>
    <dgm:pt modelId="{FB4C04EB-4D7B-4AE5-BF30-1BF9852ABFF4}" type="parTrans" cxnId="{27B06A15-21C0-4078-B48B-F91A0DD7876B}">
      <dgm:prSet/>
      <dgm:spPr/>
      <dgm:t>
        <a:bodyPr/>
        <a:lstStyle/>
        <a:p>
          <a:endParaRPr lang="en-US"/>
        </a:p>
      </dgm:t>
    </dgm:pt>
    <dgm:pt modelId="{15F333F9-E9FB-471D-8732-1B782DAEDEC5}" type="sibTrans" cxnId="{27B06A15-21C0-4078-B48B-F91A0DD7876B}">
      <dgm:prSet/>
      <dgm:spPr/>
      <dgm:t>
        <a:bodyPr/>
        <a:lstStyle/>
        <a:p>
          <a:endParaRPr lang="en-US"/>
        </a:p>
      </dgm:t>
    </dgm:pt>
    <dgm:pt modelId="{7F208CC2-26E8-499F-8562-D08F71ACE67A}">
      <dgm:prSet phldrT="[Text]"/>
      <dgm:spPr/>
      <dgm:t>
        <a:bodyPr/>
        <a:lstStyle/>
        <a:p>
          <a:r>
            <a:rPr lang="en-US" b="1" dirty="0"/>
            <a:t>Interrelationships and linkages</a:t>
          </a:r>
        </a:p>
      </dgm:t>
    </dgm:pt>
    <dgm:pt modelId="{92A0BAD6-1088-4E40-BDFF-C162D908E8E3}" type="parTrans" cxnId="{B6B17345-52C8-491B-A71C-5E4F5D4BF485}">
      <dgm:prSet/>
      <dgm:spPr/>
      <dgm:t>
        <a:bodyPr/>
        <a:lstStyle/>
        <a:p>
          <a:endParaRPr lang="en-US"/>
        </a:p>
      </dgm:t>
    </dgm:pt>
    <dgm:pt modelId="{28805754-1E4A-4E15-A74F-5458BAFF7EC1}" type="sibTrans" cxnId="{B6B17345-52C8-491B-A71C-5E4F5D4BF485}">
      <dgm:prSet/>
      <dgm:spPr/>
      <dgm:t>
        <a:bodyPr/>
        <a:lstStyle/>
        <a:p>
          <a:endParaRPr lang="en-US"/>
        </a:p>
      </dgm:t>
    </dgm:pt>
    <dgm:pt modelId="{EC6A1FF5-49B5-482F-9A3A-8BF1D797A664}">
      <dgm:prSet phldrT="[Text]"/>
      <dgm:spPr/>
      <dgm:t>
        <a:bodyPr/>
        <a:lstStyle/>
        <a:p>
          <a:r>
            <a:rPr lang="en-US" b="1" dirty="0"/>
            <a:t>Costs, economic feasibility, and resource availability</a:t>
          </a:r>
        </a:p>
      </dgm:t>
    </dgm:pt>
    <dgm:pt modelId="{8365CAB4-D871-4231-A635-6EC74A9E5F7A}" type="parTrans" cxnId="{3D9DA481-FD95-4DE2-8F45-996349A647EF}">
      <dgm:prSet/>
      <dgm:spPr/>
      <dgm:t>
        <a:bodyPr/>
        <a:lstStyle/>
        <a:p>
          <a:endParaRPr lang="en-US"/>
        </a:p>
      </dgm:t>
    </dgm:pt>
    <dgm:pt modelId="{86F576AE-CF06-412E-A4E2-59BF64421DDF}" type="sibTrans" cxnId="{3D9DA481-FD95-4DE2-8F45-996349A647EF}">
      <dgm:prSet/>
      <dgm:spPr/>
      <dgm:t>
        <a:bodyPr/>
        <a:lstStyle/>
        <a:p>
          <a:endParaRPr lang="en-US"/>
        </a:p>
      </dgm:t>
    </dgm:pt>
    <dgm:pt modelId="{BEC584C8-0564-475F-83A1-460B402C9FB3}">
      <dgm:prSet phldrT="[Text]"/>
      <dgm:spPr/>
      <dgm:t>
        <a:bodyPr/>
        <a:lstStyle/>
        <a:p>
          <a:r>
            <a:rPr lang="en-US" b="1" dirty="0"/>
            <a:t>Quality of Care</a:t>
          </a:r>
        </a:p>
      </dgm:t>
    </dgm:pt>
    <dgm:pt modelId="{EC7B5FC3-10CC-4373-AA58-58E06246CD92}" type="parTrans" cxnId="{BEB1422C-5A99-476C-BCE5-4B60A13A19F2}">
      <dgm:prSet/>
      <dgm:spPr/>
      <dgm:t>
        <a:bodyPr/>
        <a:lstStyle/>
        <a:p>
          <a:endParaRPr lang="en-US"/>
        </a:p>
      </dgm:t>
    </dgm:pt>
    <dgm:pt modelId="{3BB5038C-33B1-4C55-BDC1-A1CE9F4BF6CA}" type="sibTrans" cxnId="{BEB1422C-5A99-476C-BCE5-4B60A13A19F2}">
      <dgm:prSet/>
      <dgm:spPr/>
      <dgm:t>
        <a:bodyPr/>
        <a:lstStyle/>
        <a:p>
          <a:endParaRPr lang="en-US"/>
        </a:p>
      </dgm:t>
    </dgm:pt>
    <dgm:pt modelId="{CB52FCA0-1C38-4919-9866-CEE30A145012}">
      <dgm:prSet phldrT="[Text]"/>
      <dgm:spPr/>
      <dgm:t>
        <a:bodyPr/>
        <a:lstStyle/>
        <a:p>
          <a:pPr marL="0" indent="0">
            <a:buFontTx/>
            <a:buNone/>
          </a:pPr>
          <a:r>
            <a:rPr lang="en-US" dirty="0"/>
            <a:t>The State Health Plan outlines the numerical need criteria by which CON applications are assessed by the cabinet. The applicant must show the proposed facility is consistent with the state's assessment of need for various health services.</a:t>
          </a:r>
        </a:p>
      </dgm:t>
    </dgm:pt>
    <dgm:pt modelId="{B115ADDD-8735-492B-A142-E97D1F78D5CA}" type="parTrans" cxnId="{434EB967-6C25-4F55-BD92-3ACAF9BE4FC0}">
      <dgm:prSet/>
      <dgm:spPr/>
      <dgm:t>
        <a:bodyPr/>
        <a:lstStyle/>
        <a:p>
          <a:endParaRPr lang="en-US"/>
        </a:p>
      </dgm:t>
    </dgm:pt>
    <dgm:pt modelId="{68A0381E-E61C-4767-BAE3-EC8055E7BF58}" type="sibTrans" cxnId="{434EB967-6C25-4F55-BD92-3ACAF9BE4FC0}">
      <dgm:prSet/>
      <dgm:spPr/>
      <dgm:t>
        <a:bodyPr/>
        <a:lstStyle/>
        <a:p>
          <a:endParaRPr lang="en-US"/>
        </a:p>
      </dgm:t>
    </dgm:pt>
    <dgm:pt modelId="{87F6B4B5-C060-472E-B9DA-38DC01B9CE69}">
      <dgm:prSet phldrT="[Text]"/>
      <dgm:spPr/>
      <dgm:t>
        <a:bodyPr/>
        <a:lstStyle/>
        <a:p>
          <a:pPr marL="0" indent="0">
            <a:buFontTx/>
            <a:buNone/>
          </a:pPr>
          <a:r>
            <a:rPr lang="en-US" dirty="0"/>
            <a:t>The proposal must meet an identified need in a defined geographic area and be accessible to all residents of the area.</a:t>
          </a:r>
        </a:p>
      </dgm:t>
    </dgm:pt>
    <dgm:pt modelId="{29C21581-0F11-4EFA-A2AC-505BA45206F3}" type="parTrans" cxnId="{30802F04-7BF8-454B-9CDE-4C4C6AC13873}">
      <dgm:prSet/>
      <dgm:spPr/>
      <dgm:t>
        <a:bodyPr/>
        <a:lstStyle/>
        <a:p>
          <a:endParaRPr lang="en-US"/>
        </a:p>
      </dgm:t>
    </dgm:pt>
    <dgm:pt modelId="{DA7A4EAF-4F8C-4EE3-96EF-83E09686EDBC}" type="sibTrans" cxnId="{30802F04-7BF8-454B-9CDE-4C4C6AC13873}">
      <dgm:prSet/>
      <dgm:spPr/>
      <dgm:t>
        <a:bodyPr/>
        <a:lstStyle/>
        <a:p>
          <a:endParaRPr lang="en-US"/>
        </a:p>
      </dgm:t>
    </dgm:pt>
    <dgm:pt modelId="{4CC3189D-CA85-4198-B105-E613B5780DDD}">
      <dgm:prSet phldrT="[Text]"/>
      <dgm:spPr/>
      <dgm:t>
        <a:bodyPr/>
        <a:lstStyle/>
        <a:p>
          <a:pPr marL="0" indent="0">
            <a:buFontTx/>
            <a:buNone/>
          </a:pPr>
          <a:r>
            <a:rPr lang="en-US" dirty="0"/>
            <a:t>The proposal must serve to accomplish appropriate and effective linkages with other services, facilities, and elements of the healthcare system in the region and state, accompanied by assurance of effort to achieve comprehensive care, proper utilization of services, and efficient functioning of the healthcare system.</a:t>
          </a:r>
        </a:p>
      </dgm:t>
    </dgm:pt>
    <dgm:pt modelId="{E64553E1-A792-46CA-9783-0CBD8510188B}" type="parTrans" cxnId="{62453E7E-F79D-4860-9409-8D27CED1AB96}">
      <dgm:prSet/>
      <dgm:spPr/>
      <dgm:t>
        <a:bodyPr/>
        <a:lstStyle/>
        <a:p>
          <a:endParaRPr lang="en-US"/>
        </a:p>
      </dgm:t>
    </dgm:pt>
    <dgm:pt modelId="{4238A1E3-DD9C-432E-8B82-543A1A04F1BA}" type="sibTrans" cxnId="{62453E7E-F79D-4860-9409-8D27CED1AB96}">
      <dgm:prSet/>
      <dgm:spPr/>
      <dgm:t>
        <a:bodyPr/>
        <a:lstStyle/>
        <a:p>
          <a:endParaRPr lang="en-US"/>
        </a:p>
      </dgm:t>
    </dgm:pt>
    <dgm:pt modelId="{14DED9C1-F469-431B-A788-5A20762E6F76}">
      <dgm:prSet phldrT="[Text]"/>
      <dgm:spPr/>
      <dgm:t>
        <a:bodyPr/>
        <a:lstStyle/>
        <a:p>
          <a:pPr marL="0" indent="0">
            <a:buFontTx/>
            <a:buNone/>
          </a:pPr>
          <a:r>
            <a:rPr lang="en-US" dirty="0"/>
            <a:t>The proposal, when measured against the cost of alternatives for meeting needs, must be an effective and economical use of resources, not only of capital investment, but also ongoing requirements for health manpower and operational financing.</a:t>
          </a:r>
        </a:p>
      </dgm:t>
    </dgm:pt>
    <dgm:pt modelId="{6158A904-7AD6-4F64-B971-BA989B14A943}" type="parTrans" cxnId="{65213FC9-CC0F-4021-99D9-4E37E166562B}">
      <dgm:prSet/>
      <dgm:spPr/>
      <dgm:t>
        <a:bodyPr/>
        <a:lstStyle/>
        <a:p>
          <a:endParaRPr lang="en-US"/>
        </a:p>
      </dgm:t>
    </dgm:pt>
    <dgm:pt modelId="{0F3B3075-05C6-45DA-A24A-425A5462B9CF}" type="sibTrans" cxnId="{65213FC9-CC0F-4021-99D9-4E37E166562B}">
      <dgm:prSet/>
      <dgm:spPr/>
      <dgm:t>
        <a:bodyPr/>
        <a:lstStyle/>
        <a:p>
          <a:endParaRPr lang="en-US"/>
        </a:p>
      </dgm:t>
    </dgm:pt>
    <dgm:pt modelId="{440527FF-C78D-40CB-8B93-BB64E1F5A5F8}">
      <dgm:prSet phldrT="[Text]"/>
      <dgm:spPr/>
      <dgm:t>
        <a:bodyPr/>
        <a:lstStyle/>
        <a:p>
          <a:pPr marL="0" indent="0">
            <a:buFontTx/>
            <a:buNone/>
          </a:pPr>
          <a:r>
            <a:rPr lang="en-US" dirty="0"/>
            <a:t>The applicant must be prepared to and capable of undertaking and carrying out the responsibilities involved in the proposal in a manner consistent with appropriate standards and requirements assuring the provision of quality healthcare services, as established by the cabinet.</a:t>
          </a:r>
        </a:p>
      </dgm:t>
    </dgm:pt>
    <dgm:pt modelId="{762BC940-2BD7-49D8-8E0A-A993EA75FB53}" type="parTrans" cxnId="{BD23E119-4106-4648-9BB3-7758589CC8B6}">
      <dgm:prSet/>
      <dgm:spPr/>
      <dgm:t>
        <a:bodyPr/>
        <a:lstStyle/>
        <a:p>
          <a:endParaRPr lang="en-US"/>
        </a:p>
      </dgm:t>
    </dgm:pt>
    <dgm:pt modelId="{4D2FD5C2-4F07-4826-994C-5605A54A3C4B}" type="sibTrans" cxnId="{BD23E119-4106-4648-9BB3-7758589CC8B6}">
      <dgm:prSet/>
      <dgm:spPr/>
      <dgm:t>
        <a:bodyPr/>
        <a:lstStyle/>
        <a:p>
          <a:endParaRPr lang="en-US"/>
        </a:p>
      </dgm:t>
    </dgm:pt>
    <dgm:pt modelId="{3D598C62-AEE7-44FB-9A99-9EEE973136F3}" type="pres">
      <dgm:prSet presAssocID="{FB7EA435-5217-484F-8D45-5D23F9D0AD08}" presName="Name0" presStyleCnt="0">
        <dgm:presLayoutVars>
          <dgm:dir/>
          <dgm:animLvl val="lvl"/>
          <dgm:resizeHandles val="exact"/>
        </dgm:presLayoutVars>
      </dgm:prSet>
      <dgm:spPr/>
    </dgm:pt>
    <dgm:pt modelId="{93D51F82-CED4-473B-A785-C8EA3E9AAF06}" type="pres">
      <dgm:prSet presAssocID="{3424BEA7-F5E9-4868-8E61-174772BE656B}" presName="composite" presStyleCnt="0"/>
      <dgm:spPr/>
    </dgm:pt>
    <dgm:pt modelId="{A45DD340-5769-4F23-BC1E-FAE9A02C186E}" type="pres">
      <dgm:prSet presAssocID="{3424BEA7-F5E9-4868-8E61-174772BE656B}" presName="parTx" presStyleLbl="alignNode1" presStyleIdx="0" presStyleCnt="5">
        <dgm:presLayoutVars>
          <dgm:chMax val="0"/>
          <dgm:chPref val="0"/>
          <dgm:bulletEnabled val="1"/>
        </dgm:presLayoutVars>
      </dgm:prSet>
      <dgm:spPr/>
    </dgm:pt>
    <dgm:pt modelId="{8433850D-934C-4F61-972F-1A131C15B824}" type="pres">
      <dgm:prSet presAssocID="{3424BEA7-F5E9-4868-8E61-174772BE656B}" presName="desTx" presStyleLbl="alignAccFollowNode1" presStyleIdx="0" presStyleCnt="5">
        <dgm:presLayoutVars>
          <dgm:bulletEnabled val="1"/>
        </dgm:presLayoutVars>
      </dgm:prSet>
      <dgm:spPr/>
    </dgm:pt>
    <dgm:pt modelId="{774B79D1-CFFC-44B6-84AD-1DDF935DDD77}" type="pres">
      <dgm:prSet presAssocID="{1B0EBEC9-F8B0-4BFE-99A0-B174DE787528}" presName="space" presStyleCnt="0"/>
      <dgm:spPr/>
    </dgm:pt>
    <dgm:pt modelId="{39B37D9E-A018-458F-9C07-A1347C68BA0C}" type="pres">
      <dgm:prSet presAssocID="{D29F917F-A890-4480-84F8-815B8D23ED27}" presName="composite" presStyleCnt="0"/>
      <dgm:spPr/>
    </dgm:pt>
    <dgm:pt modelId="{88ED96DC-C276-4915-A8F1-6D9ED11AD2E2}" type="pres">
      <dgm:prSet presAssocID="{D29F917F-A890-4480-84F8-815B8D23ED27}" presName="parTx" presStyleLbl="alignNode1" presStyleIdx="1" presStyleCnt="5">
        <dgm:presLayoutVars>
          <dgm:chMax val="0"/>
          <dgm:chPref val="0"/>
          <dgm:bulletEnabled val="1"/>
        </dgm:presLayoutVars>
      </dgm:prSet>
      <dgm:spPr/>
    </dgm:pt>
    <dgm:pt modelId="{3E27C4F7-0AC7-40A8-A69C-87216E2F5AA8}" type="pres">
      <dgm:prSet presAssocID="{D29F917F-A890-4480-84F8-815B8D23ED27}" presName="desTx" presStyleLbl="alignAccFollowNode1" presStyleIdx="1" presStyleCnt="5">
        <dgm:presLayoutVars>
          <dgm:bulletEnabled val="1"/>
        </dgm:presLayoutVars>
      </dgm:prSet>
      <dgm:spPr/>
    </dgm:pt>
    <dgm:pt modelId="{59D92ECC-1F24-4293-8527-58F9B4343CFD}" type="pres">
      <dgm:prSet presAssocID="{15F333F9-E9FB-471D-8732-1B782DAEDEC5}" presName="space" presStyleCnt="0"/>
      <dgm:spPr/>
    </dgm:pt>
    <dgm:pt modelId="{3A09B74A-0FB8-462E-A0B2-55CC3A0A594D}" type="pres">
      <dgm:prSet presAssocID="{7F208CC2-26E8-499F-8562-D08F71ACE67A}" presName="composite" presStyleCnt="0"/>
      <dgm:spPr/>
    </dgm:pt>
    <dgm:pt modelId="{8CDEA93C-7AA8-44DE-9BAC-3520BE84F473}" type="pres">
      <dgm:prSet presAssocID="{7F208CC2-26E8-499F-8562-D08F71ACE67A}" presName="parTx" presStyleLbl="alignNode1" presStyleIdx="2" presStyleCnt="5">
        <dgm:presLayoutVars>
          <dgm:chMax val="0"/>
          <dgm:chPref val="0"/>
          <dgm:bulletEnabled val="1"/>
        </dgm:presLayoutVars>
      </dgm:prSet>
      <dgm:spPr/>
    </dgm:pt>
    <dgm:pt modelId="{AF21F1ED-3E6B-46D3-B567-A95B8116EFF4}" type="pres">
      <dgm:prSet presAssocID="{7F208CC2-26E8-499F-8562-D08F71ACE67A}" presName="desTx" presStyleLbl="alignAccFollowNode1" presStyleIdx="2" presStyleCnt="5">
        <dgm:presLayoutVars>
          <dgm:bulletEnabled val="1"/>
        </dgm:presLayoutVars>
      </dgm:prSet>
      <dgm:spPr/>
    </dgm:pt>
    <dgm:pt modelId="{0A0C37A6-F862-4B39-9F1D-EAE125C725E2}" type="pres">
      <dgm:prSet presAssocID="{28805754-1E4A-4E15-A74F-5458BAFF7EC1}" presName="space" presStyleCnt="0"/>
      <dgm:spPr/>
    </dgm:pt>
    <dgm:pt modelId="{73C14297-77C2-4F34-83F9-3A524F9D4774}" type="pres">
      <dgm:prSet presAssocID="{EC6A1FF5-49B5-482F-9A3A-8BF1D797A664}" presName="composite" presStyleCnt="0"/>
      <dgm:spPr/>
    </dgm:pt>
    <dgm:pt modelId="{9C117484-2532-487E-9996-E24D85B16395}" type="pres">
      <dgm:prSet presAssocID="{EC6A1FF5-49B5-482F-9A3A-8BF1D797A664}" presName="parTx" presStyleLbl="alignNode1" presStyleIdx="3" presStyleCnt="5">
        <dgm:presLayoutVars>
          <dgm:chMax val="0"/>
          <dgm:chPref val="0"/>
          <dgm:bulletEnabled val="1"/>
        </dgm:presLayoutVars>
      </dgm:prSet>
      <dgm:spPr/>
    </dgm:pt>
    <dgm:pt modelId="{33D0CB60-5FE8-4C8B-8055-72B1F510F541}" type="pres">
      <dgm:prSet presAssocID="{EC6A1FF5-49B5-482F-9A3A-8BF1D797A664}" presName="desTx" presStyleLbl="alignAccFollowNode1" presStyleIdx="3" presStyleCnt="5">
        <dgm:presLayoutVars>
          <dgm:bulletEnabled val="1"/>
        </dgm:presLayoutVars>
      </dgm:prSet>
      <dgm:spPr/>
    </dgm:pt>
    <dgm:pt modelId="{0554DEED-C450-43BF-921A-E175850276C8}" type="pres">
      <dgm:prSet presAssocID="{86F576AE-CF06-412E-A4E2-59BF64421DDF}" presName="space" presStyleCnt="0"/>
      <dgm:spPr/>
    </dgm:pt>
    <dgm:pt modelId="{62DB71ED-F79B-4A45-942B-791F98B31B87}" type="pres">
      <dgm:prSet presAssocID="{BEC584C8-0564-475F-83A1-460B402C9FB3}" presName="composite" presStyleCnt="0"/>
      <dgm:spPr/>
    </dgm:pt>
    <dgm:pt modelId="{C8040BE0-7F2C-4EDF-B465-D34A8E47F0B1}" type="pres">
      <dgm:prSet presAssocID="{BEC584C8-0564-475F-83A1-460B402C9FB3}" presName="parTx" presStyleLbl="alignNode1" presStyleIdx="4" presStyleCnt="5">
        <dgm:presLayoutVars>
          <dgm:chMax val="0"/>
          <dgm:chPref val="0"/>
          <dgm:bulletEnabled val="1"/>
        </dgm:presLayoutVars>
      </dgm:prSet>
      <dgm:spPr/>
    </dgm:pt>
    <dgm:pt modelId="{7B7C698E-F2EA-4B1D-AEE4-B0E86FC0343D}" type="pres">
      <dgm:prSet presAssocID="{BEC584C8-0564-475F-83A1-460B402C9FB3}" presName="desTx" presStyleLbl="alignAccFollowNode1" presStyleIdx="4" presStyleCnt="5">
        <dgm:presLayoutVars>
          <dgm:bulletEnabled val="1"/>
        </dgm:presLayoutVars>
      </dgm:prSet>
      <dgm:spPr/>
    </dgm:pt>
  </dgm:ptLst>
  <dgm:cxnLst>
    <dgm:cxn modelId="{30802F04-7BF8-454B-9CDE-4C4C6AC13873}" srcId="{D29F917F-A890-4480-84F8-815B8D23ED27}" destId="{87F6B4B5-C060-472E-B9DA-38DC01B9CE69}" srcOrd="0" destOrd="0" parTransId="{29C21581-0F11-4EFA-A2AC-505BA45206F3}" sibTransId="{DA7A4EAF-4F8C-4EE3-96EF-83E09686EDBC}"/>
    <dgm:cxn modelId="{27B06A15-21C0-4078-B48B-F91A0DD7876B}" srcId="{FB7EA435-5217-484F-8D45-5D23F9D0AD08}" destId="{D29F917F-A890-4480-84F8-815B8D23ED27}" srcOrd="1" destOrd="0" parTransId="{FB4C04EB-4D7B-4AE5-BF30-1BF9852ABFF4}" sibTransId="{15F333F9-E9FB-471D-8732-1B782DAEDEC5}"/>
    <dgm:cxn modelId="{2BCAB919-59ED-45AE-96DD-21849653048E}" type="presOf" srcId="{14DED9C1-F469-431B-A788-5A20762E6F76}" destId="{33D0CB60-5FE8-4C8B-8055-72B1F510F541}" srcOrd="0" destOrd="0" presId="urn:microsoft.com/office/officeart/2005/8/layout/hList1"/>
    <dgm:cxn modelId="{BD23E119-4106-4648-9BB3-7758589CC8B6}" srcId="{BEC584C8-0564-475F-83A1-460B402C9FB3}" destId="{440527FF-C78D-40CB-8B93-BB64E1F5A5F8}" srcOrd="0" destOrd="0" parTransId="{762BC940-2BD7-49D8-8E0A-A993EA75FB53}" sibTransId="{4D2FD5C2-4F07-4826-994C-5605A54A3C4B}"/>
    <dgm:cxn modelId="{BEB1422C-5A99-476C-BCE5-4B60A13A19F2}" srcId="{FB7EA435-5217-484F-8D45-5D23F9D0AD08}" destId="{BEC584C8-0564-475F-83A1-460B402C9FB3}" srcOrd="4" destOrd="0" parTransId="{EC7B5FC3-10CC-4373-AA58-58E06246CD92}" sibTransId="{3BB5038C-33B1-4C55-BDC1-A1CE9F4BF6CA}"/>
    <dgm:cxn modelId="{B6B17345-52C8-491B-A71C-5E4F5D4BF485}" srcId="{FB7EA435-5217-484F-8D45-5D23F9D0AD08}" destId="{7F208CC2-26E8-499F-8562-D08F71ACE67A}" srcOrd="2" destOrd="0" parTransId="{92A0BAD6-1088-4E40-BDFF-C162D908E8E3}" sibTransId="{28805754-1E4A-4E15-A74F-5458BAFF7EC1}"/>
    <dgm:cxn modelId="{434EB967-6C25-4F55-BD92-3ACAF9BE4FC0}" srcId="{3424BEA7-F5E9-4868-8E61-174772BE656B}" destId="{CB52FCA0-1C38-4919-9866-CEE30A145012}" srcOrd="0" destOrd="0" parTransId="{B115ADDD-8735-492B-A142-E97D1F78D5CA}" sibTransId="{68A0381E-E61C-4767-BAE3-EC8055E7BF58}"/>
    <dgm:cxn modelId="{82394A76-7D41-48AB-BC90-B09C8422CD71}" type="presOf" srcId="{4CC3189D-CA85-4198-B105-E613B5780DDD}" destId="{AF21F1ED-3E6B-46D3-B567-A95B8116EFF4}" srcOrd="0" destOrd="0" presId="urn:microsoft.com/office/officeart/2005/8/layout/hList1"/>
    <dgm:cxn modelId="{DA57187B-8264-4566-A249-215153FF77BF}" type="presOf" srcId="{EC6A1FF5-49B5-482F-9A3A-8BF1D797A664}" destId="{9C117484-2532-487E-9996-E24D85B16395}" srcOrd="0" destOrd="0" presId="urn:microsoft.com/office/officeart/2005/8/layout/hList1"/>
    <dgm:cxn modelId="{62453E7E-F79D-4860-9409-8D27CED1AB96}" srcId="{7F208CC2-26E8-499F-8562-D08F71ACE67A}" destId="{4CC3189D-CA85-4198-B105-E613B5780DDD}" srcOrd="0" destOrd="0" parTransId="{E64553E1-A792-46CA-9783-0CBD8510188B}" sibTransId="{4238A1E3-DD9C-432E-8B82-543A1A04F1BA}"/>
    <dgm:cxn modelId="{43029381-35EB-4CED-8CE1-3C2A69E8B80F}" type="presOf" srcId="{87F6B4B5-C060-472E-B9DA-38DC01B9CE69}" destId="{3E27C4F7-0AC7-40A8-A69C-87216E2F5AA8}" srcOrd="0" destOrd="0" presId="urn:microsoft.com/office/officeart/2005/8/layout/hList1"/>
    <dgm:cxn modelId="{3D9DA481-FD95-4DE2-8F45-996349A647EF}" srcId="{FB7EA435-5217-484F-8D45-5D23F9D0AD08}" destId="{EC6A1FF5-49B5-482F-9A3A-8BF1D797A664}" srcOrd="3" destOrd="0" parTransId="{8365CAB4-D871-4231-A635-6EC74A9E5F7A}" sibTransId="{86F576AE-CF06-412E-A4E2-59BF64421DDF}"/>
    <dgm:cxn modelId="{6153058A-0AF1-4D13-AAA4-F44535424053}" type="presOf" srcId="{BEC584C8-0564-475F-83A1-460B402C9FB3}" destId="{C8040BE0-7F2C-4EDF-B465-D34A8E47F0B1}" srcOrd="0" destOrd="0" presId="urn:microsoft.com/office/officeart/2005/8/layout/hList1"/>
    <dgm:cxn modelId="{B912838C-5419-49ED-9377-65AD36C87FA4}" type="presOf" srcId="{3424BEA7-F5E9-4868-8E61-174772BE656B}" destId="{A45DD340-5769-4F23-BC1E-FAE9A02C186E}" srcOrd="0" destOrd="0" presId="urn:microsoft.com/office/officeart/2005/8/layout/hList1"/>
    <dgm:cxn modelId="{1A463399-FA25-4CDC-98FC-2736FE41A7F5}" type="presOf" srcId="{7F208CC2-26E8-499F-8562-D08F71ACE67A}" destId="{8CDEA93C-7AA8-44DE-9BAC-3520BE84F473}" srcOrd="0" destOrd="0" presId="urn:microsoft.com/office/officeart/2005/8/layout/hList1"/>
    <dgm:cxn modelId="{562F729E-491F-41C3-B541-49ED35A4F884}" type="presOf" srcId="{D29F917F-A890-4480-84F8-815B8D23ED27}" destId="{88ED96DC-C276-4915-A8F1-6D9ED11AD2E2}" srcOrd="0" destOrd="0" presId="urn:microsoft.com/office/officeart/2005/8/layout/hList1"/>
    <dgm:cxn modelId="{65213FC9-CC0F-4021-99D9-4E37E166562B}" srcId="{EC6A1FF5-49B5-482F-9A3A-8BF1D797A664}" destId="{14DED9C1-F469-431B-A788-5A20762E6F76}" srcOrd="0" destOrd="0" parTransId="{6158A904-7AD6-4F64-B971-BA989B14A943}" sibTransId="{0F3B3075-05C6-45DA-A24A-425A5462B9CF}"/>
    <dgm:cxn modelId="{44AA62D5-51EE-4705-A484-5562AA532AA1}" type="presOf" srcId="{FB7EA435-5217-484F-8D45-5D23F9D0AD08}" destId="{3D598C62-AEE7-44FB-9A99-9EEE973136F3}" srcOrd="0" destOrd="0" presId="urn:microsoft.com/office/officeart/2005/8/layout/hList1"/>
    <dgm:cxn modelId="{04DDA8D5-5CBE-4DAC-970F-6D0389D995AC}" type="presOf" srcId="{440527FF-C78D-40CB-8B93-BB64E1F5A5F8}" destId="{7B7C698E-F2EA-4B1D-AEE4-B0E86FC0343D}" srcOrd="0" destOrd="0" presId="urn:microsoft.com/office/officeart/2005/8/layout/hList1"/>
    <dgm:cxn modelId="{416EC7D6-45F6-4FB3-899B-3F904499659F}" srcId="{FB7EA435-5217-484F-8D45-5D23F9D0AD08}" destId="{3424BEA7-F5E9-4868-8E61-174772BE656B}" srcOrd="0" destOrd="0" parTransId="{67CE6E05-A323-4297-B109-CA04E85DABF5}" sibTransId="{1B0EBEC9-F8B0-4BFE-99A0-B174DE787528}"/>
    <dgm:cxn modelId="{960AAFF9-545C-43C0-A39F-6EF717A8EA95}" type="presOf" srcId="{CB52FCA0-1C38-4919-9866-CEE30A145012}" destId="{8433850D-934C-4F61-972F-1A131C15B824}" srcOrd="0" destOrd="0" presId="urn:microsoft.com/office/officeart/2005/8/layout/hList1"/>
    <dgm:cxn modelId="{1B8CD312-6D4B-4D8E-9F55-FC90648FF23B}" type="presParOf" srcId="{3D598C62-AEE7-44FB-9A99-9EEE973136F3}" destId="{93D51F82-CED4-473B-A785-C8EA3E9AAF06}" srcOrd="0" destOrd="0" presId="urn:microsoft.com/office/officeart/2005/8/layout/hList1"/>
    <dgm:cxn modelId="{E4AF4ECF-2F52-4D51-AE0D-97AFEE98B4D2}" type="presParOf" srcId="{93D51F82-CED4-473B-A785-C8EA3E9AAF06}" destId="{A45DD340-5769-4F23-BC1E-FAE9A02C186E}" srcOrd="0" destOrd="0" presId="urn:microsoft.com/office/officeart/2005/8/layout/hList1"/>
    <dgm:cxn modelId="{F305C83A-2552-420F-AE9C-F7F56E4CF4A2}" type="presParOf" srcId="{93D51F82-CED4-473B-A785-C8EA3E9AAF06}" destId="{8433850D-934C-4F61-972F-1A131C15B824}" srcOrd="1" destOrd="0" presId="urn:microsoft.com/office/officeart/2005/8/layout/hList1"/>
    <dgm:cxn modelId="{6373385A-160B-4592-BB3C-ABE56A7C6207}" type="presParOf" srcId="{3D598C62-AEE7-44FB-9A99-9EEE973136F3}" destId="{774B79D1-CFFC-44B6-84AD-1DDF935DDD77}" srcOrd="1" destOrd="0" presId="urn:microsoft.com/office/officeart/2005/8/layout/hList1"/>
    <dgm:cxn modelId="{A0BF38CF-A172-4E5E-93BC-238E7B176A73}" type="presParOf" srcId="{3D598C62-AEE7-44FB-9A99-9EEE973136F3}" destId="{39B37D9E-A018-458F-9C07-A1347C68BA0C}" srcOrd="2" destOrd="0" presId="urn:microsoft.com/office/officeart/2005/8/layout/hList1"/>
    <dgm:cxn modelId="{FF1D1EF9-FE1A-4AB2-8A81-1B7ADD85FDAC}" type="presParOf" srcId="{39B37D9E-A018-458F-9C07-A1347C68BA0C}" destId="{88ED96DC-C276-4915-A8F1-6D9ED11AD2E2}" srcOrd="0" destOrd="0" presId="urn:microsoft.com/office/officeart/2005/8/layout/hList1"/>
    <dgm:cxn modelId="{D120C6F5-4F25-4B72-B6A2-CD9B5D27245C}" type="presParOf" srcId="{39B37D9E-A018-458F-9C07-A1347C68BA0C}" destId="{3E27C4F7-0AC7-40A8-A69C-87216E2F5AA8}" srcOrd="1" destOrd="0" presId="urn:microsoft.com/office/officeart/2005/8/layout/hList1"/>
    <dgm:cxn modelId="{8A3DE952-4AD5-4D09-9F76-48F619D9AEDF}" type="presParOf" srcId="{3D598C62-AEE7-44FB-9A99-9EEE973136F3}" destId="{59D92ECC-1F24-4293-8527-58F9B4343CFD}" srcOrd="3" destOrd="0" presId="urn:microsoft.com/office/officeart/2005/8/layout/hList1"/>
    <dgm:cxn modelId="{D055B809-4CF5-4485-8968-1C3EE11D0015}" type="presParOf" srcId="{3D598C62-AEE7-44FB-9A99-9EEE973136F3}" destId="{3A09B74A-0FB8-462E-A0B2-55CC3A0A594D}" srcOrd="4" destOrd="0" presId="urn:microsoft.com/office/officeart/2005/8/layout/hList1"/>
    <dgm:cxn modelId="{A9881E7E-C346-498A-8BF2-C2619A9D6B57}" type="presParOf" srcId="{3A09B74A-0FB8-462E-A0B2-55CC3A0A594D}" destId="{8CDEA93C-7AA8-44DE-9BAC-3520BE84F473}" srcOrd="0" destOrd="0" presId="urn:microsoft.com/office/officeart/2005/8/layout/hList1"/>
    <dgm:cxn modelId="{33DAFB6D-C076-48F8-A8E0-53FFF1ED090A}" type="presParOf" srcId="{3A09B74A-0FB8-462E-A0B2-55CC3A0A594D}" destId="{AF21F1ED-3E6B-46D3-B567-A95B8116EFF4}" srcOrd="1" destOrd="0" presId="urn:microsoft.com/office/officeart/2005/8/layout/hList1"/>
    <dgm:cxn modelId="{3DE57DB5-6C33-4B92-AE74-39BD976E9927}" type="presParOf" srcId="{3D598C62-AEE7-44FB-9A99-9EEE973136F3}" destId="{0A0C37A6-F862-4B39-9F1D-EAE125C725E2}" srcOrd="5" destOrd="0" presId="urn:microsoft.com/office/officeart/2005/8/layout/hList1"/>
    <dgm:cxn modelId="{8A0B8896-9498-4CD2-AED4-A21127BCF636}" type="presParOf" srcId="{3D598C62-AEE7-44FB-9A99-9EEE973136F3}" destId="{73C14297-77C2-4F34-83F9-3A524F9D4774}" srcOrd="6" destOrd="0" presId="urn:microsoft.com/office/officeart/2005/8/layout/hList1"/>
    <dgm:cxn modelId="{0D228BDA-C1D9-4DA1-8167-5A6A110198BE}" type="presParOf" srcId="{73C14297-77C2-4F34-83F9-3A524F9D4774}" destId="{9C117484-2532-487E-9996-E24D85B16395}" srcOrd="0" destOrd="0" presId="urn:microsoft.com/office/officeart/2005/8/layout/hList1"/>
    <dgm:cxn modelId="{4BF457B3-1335-43F0-A8F3-4EE1E588E52B}" type="presParOf" srcId="{73C14297-77C2-4F34-83F9-3A524F9D4774}" destId="{33D0CB60-5FE8-4C8B-8055-72B1F510F541}" srcOrd="1" destOrd="0" presId="urn:microsoft.com/office/officeart/2005/8/layout/hList1"/>
    <dgm:cxn modelId="{6A0FBF6F-2127-4A9A-82CE-FBD7B6197949}" type="presParOf" srcId="{3D598C62-AEE7-44FB-9A99-9EEE973136F3}" destId="{0554DEED-C450-43BF-921A-E175850276C8}" srcOrd="7" destOrd="0" presId="urn:microsoft.com/office/officeart/2005/8/layout/hList1"/>
    <dgm:cxn modelId="{D703D668-11FF-4D03-8C83-5E30DE576696}" type="presParOf" srcId="{3D598C62-AEE7-44FB-9A99-9EEE973136F3}" destId="{62DB71ED-F79B-4A45-942B-791F98B31B87}" srcOrd="8" destOrd="0" presId="urn:microsoft.com/office/officeart/2005/8/layout/hList1"/>
    <dgm:cxn modelId="{88CACEE5-BD57-437C-86AE-A6D2D8A69BAB}" type="presParOf" srcId="{62DB71ED-F79B-4A45-942B-791F98B31B87}" destId="{C8040BE0-7F2C-4EDF-B465-D34A8E47F0B1}" srcOrd="0" destOrd="0" presId="urn:microsoft.com/office/officeart/2005/8/layout/hList1"/>
    <dgm:cxn modelId="{6E29D3AC-51DE-4B9C-AD53-4BFA7FB8F6C6}" type="presParOf" srcId="{62DB71ED-F79B-4A45-942B-791F98B31B87}" destId="{7B7C698E-F2EA-4B1D-AEE4-B0E86FC0343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6EBA6-1A70-4928-B54A-3C0AFA7F3C1D}"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052AD01B-B543-4C17-BD56-7D46F68B925A}">
      <dgm:prSet phldrT="[Text]" custT="1"/>
      <dgm:spPr/>
      <dgm:t>
        <a:bodyPr/>
        <a:lstStyle/>
        <a:p>
          <a:r>
            <a:rPr lang="en-US" sz="1900" dirty="0"/>
            <a:t>To change the location of a proposed health facility</a:t>
          </a:r>
        </a:p>
      </dgm:t>
    </dgm:pt>
    <dgm:pt modelId="{40B087CE-377C-4830-B786-A63C81512121}" type="parTrans" cxnId="{A50B6F4E-EBB2-4ABC-B508-0D51FE1B5709}">
      <dgm:prSet/>
      <dgm:spPr/>
      <dgm:t>
        <a:bodyPr/>
        <a:lstStyle/>
        <a:p>
          <a:endParaRPr lang="en-US" sz="1900"/>
        </a:p>
      </dgm:t>
    </dgm:pt>
    <dgm:pt modelId="{69644E67-BB78-4D34-944D-884636073775}" type="sibTrans" cxnId="{A50B6F4E-EBB2-4ABC-B508-0D51FE1B5709}">
      <dgm:prSet/>
      <dgm:spPr/>
      <dgm:t>
        <a:bodyPr/>
        <a:lstStyle/>
        <a:p>
          <a:endParaRPr lang="en-US" sz="1900"/>
        </a:p>
      </dgm:t>
    </dgm:pt>
    <dgm:pt modelId="{92F508A3-3859-4429-90B7-41906F2EDF03}">
      <dgm:prSet custT="1"/>
      <dgm:spPr/>
      <dgm:t>
        <a:bodyPr/>
        <a:lstStyle/>
        <a:p>
          <a:r>
            <a:rPr lang="en-US" sz="1900" dirty="0"/>
            <a:t>To replace or relocate a licensed health facility, if there is no substantial change in health services or substantial change in bed capacity</a:t>
          </a:r>
        </a:p>
      </dgm:t>
    </dgm:pt>
    <dgm:pt modelId="{5112DCD7-EC27-4159-A82E-F4137A68B14E}" type="parTrans" cxnId="{A249874B-FF19-4A74-8885-A3C3EBB22B76}">
      <dgm:prSet/>
      <dgm:spPr/>
      <dgm:t>
        <a:bodyPr/>
        <a:lstStyle/>
        <a:p>
          <a:endParaRPr lang="en-US" sz="1900"/>
        </a:p>
      </dgm:t>
    </dgm:pt>
    <dgm:pt modelId="{A909AA1E-58D3-4470-A9D6-71FB5CED78ED}" type="sibTrans" cxnId="{A249874B-FF19-4A74-8885-A3C3EBB22B76}">
      <dgm:prSet/>
      <dgm:spPr/>
      <dgm:t>
        <a:bodyPr/>
        <a:lstStyle/>
        <a:p>
          <a:endParaRPr lang="en-US" sz="1900"/>
        </a:p>
      </dgm:t>
    </dgm:pt>
    <dgm:pt modelId="{3BDAEFD1-8184-4106-BF13-743A5EDBB849}">
      <dgm:prSet custT="1"/>
      <dgm:spPr/>
      <dgm:t>
        <a:bodyPr/>
        <a:lstStyle/>
        <a:p>
          <a:r>
            <a:rPr lang="en-US" sz="1900" dirty="0"/>
            <a:t>To replace or repair worn equipment if the worn equipment has been used by the applicant in a health facility for five years or more</a:t>
          </a:r>
        </a:p>
      </dgm:t>
    </dgm:pt>
    <dgm:pt modelId="{D625A46C-BDA7-4AB0-A4CA-408BBF9F0D66}" type="parTrans" cxnId="{7A289F8C-4C07-4CC9-B056-9CBD7C6EE489}">
      <dgm:prSet/>
      <dgm:spPr/>
      <dgm:t>
        <a:bodyPr/>
        <a:lstStyle/>
        <a:p>
          <a:endParaRPr lang="en-US" sz="1900"/>
        </a:p>
      </dgm:t>
    </dgm:pt>
    <dgm:pt modelId="{7743AE3B-1764-4D42-848A-486500286413}" type="sibTrans" cxnId="{7A289F8C-4C07-4CC9-B056-9CBD7C6EE489}">
      <dgm:prSet/>
      <dgm:spPr/>
      <dgm:t>
        <a:bodyPr/>
        <a:lstStyle/>
        <a:p>
          <a:endParaRPr lang="en-US" sz="1900"/>
        </a:p>
      </dgm:t>
    </dgm:pt>
    <dgm:pt modelId="{F7E16385-AF0A-418A-83E3-CCC53D67633D}">
      <dgm:prSet custT="1"/>
      <dgm:spPr/>
      <dgm:t>
        <a:bodyPr/>
        <a:lstStyle/>
        <a:p>
          <a:r>
            <a:rPr lang="en-US" sz="1900" dirty="0"/>
            <a:t>For cost escalations</a:t>
          </a:r>
        </a:p>
      </dgm:t>
    </dgm:pt>
    <dgm:pt modelId="{B7EB7E09-E0A3-44D5-84FE-76AFA5AF94A1}" type="parTrans" cxnId="{9F981DB8-F92E-444E-B9E7-0BE3A65A561D}">
      <dgm:prSet/>
      <dgm:spPr/>
      <dgm:t>
        <a:bodyPr/>
        <a:lstStyle/>
        <a:p>
          <a:endParaRPr lang="en-US" sz="1900"/>
        </a:p>
      </dgm:t>
    </dgm:pt>
    <dgm:pt modelId="{33894883-7B25-48A8-A556-98698C654184}" type="sibTrans" cxnId="{9F981DB8-F92E-444E-B9E7-0BE3A65A561D}">
      <dgm:prSet/>
      <dgm:spPr/>
      <dgm:t>
        <a:bodyPr/>
        <a:lstStyle/>
        <a:p>
          <a:endParaRPr lang="en-US" sz="1900"/>
        </a:p>
      </dgm:t>
    </dgm:pt>
    <dgm:pt modelId="{37F2F4E5-D529-4AB2-8855-8899E1290859}">
      <dgm:prSet custT="1"/>
      <dgm:spPr/>
      <dgm:t>
        <a:bodyPr/>
        <a:lstStyle/>
        <a:p>
          <a:r>
            <a:rPr lang="en-US" sz="1900" dirty="0"/>
            <a:t>In other circumstances the cabinet by administrative regulation may prescribe</a:t>
          </a:r>
        </a:p>
      </dgm:t>
    </dgm:pt>
    <dgm:pt modelId="{14B44CCF-6768-4CAB-B304-3D2953C74CE3}" type="parTrans" cxnId="{37D3ACF9-695D-4981-A844-86E1E16634FB}">
      <dgm:prSet/>
      <dgm:spPr/>
      <dgm:t>
        <a:bodyPr/>
        <a:lstStyle/>
        <a:p>
          <a:endParaRPr lang="en-US" sz="1900"/>
        </a:p>
      </dgm:t>
    </dgm:pt>
    <dgm:pt modelId="{78B9DCFB-6351-47D0-81B4-00947CAEAD42}" type="sibTrans" cxnId="{37D3ACF9-695D-4981-A844-86E1E16634FB}">
      <dgm:prSet/>
      <dgm:spPr/>
      <dgm:t>
        <a:bodyPr/>
        <a:lstStyle/>
        <a:p>
          <a:endParaRPr lang="en-US" sz="1900"/>
        </a:p>
      </dgm:t>
    </dgm:pt>
    <dgm:pt modelId="{86F63015-5718-4D24-9C45-EDC7734B32B3}" type="pres">
      <dgm:prSet presAssocID="{BD06EBA6-1A70-4928-B54A-3C0AFA7F3C1D}" presName="Name0" presStyleCnt="0">
        <dgm:presLayoutVars>
          <dgm:dir/>
          <dgm:resizeHandles val="exact"/>
        </dgm:presLayoutVars>
      </dgm:prSet>
      <dgm:spPr/>
    </dgm:pt>
    <dgm:pt modelId="{87FE3575-74F7-48DF-B4C4-21950FD1FE50}" type="pres">
      <dgm:prSet presAssocID="{052AD01B-B543-4C17-BD56-7D46F68B925A}" presName="compNode" presStyleCnt="0"/>
      <dgm:spPr/>
    </dgm:pt>
    <dgm:pt modelId="{8E61239B-8317-47BC-89C8-FEF48D08A5A3}" type="pres">
      <dgm:prSet presAssocID="{052AD01B-B543-4C17-BD56-7D46F68B925A}" presName="pictRect" presStyleLbl="node1" presStyleIdx="0" presStyleCnt="5" custLinFactNeighborY="-64810"/>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5549" r="15549"/>
          </a:stretch>
        </a:blipFill>
      </dgm:spPr>
      <dgm:extLst>
        <a:ext uri="{E40237B7-FDA0-4F09-8148-C483321AD2D9}">
          <dgm14:cNvPr xmlns:dgm14="http://schemas.microsoft.com/office/drawing/2010/diagram" id="0" name="" descr="Hospital with solid fill"/>
        </a:ext>
      </dgm:extLst>
    </dgm:pt>
    <dgm:pt modelId="{AC22439C-A8F5-44F3-8FDA-B691400FA24D}" type="pres">
      <dgm:prSet presAssocID="{052AD01B-B543-4C17-BD56-7D46F68B925A}" presName="textRect" presStyleLbl="revTx" presStyleIdx="0" presStyleCnt="5" custLinFactY="-20361" custLinFactNeighborY="-100000">
        <dgm:presLayoutVars>
          <dgm:bulletEnabled val="1"/>
        </dgm:presLayoutVars>
      </dgm:prSet>
      <dgm:spPr/>
    </dgm:pt>
    <dgm:pt modelId="{53EB06E0-EE80-49E2-A238-2E08A117D4A0}" type="pres">
      <dgm:prSet presAssocID="{69644E67-BB78-4D34-944D-884636073775}" presName="sibTrans" presStyleLbl="sibTrans2D1" presStyleIdx="0" presStyleCnt="0"/>
      <dgm:spPr/>
    </dgm:pt>
    <dgm:pt modelId="{66D22161-F6FC-427D-B727-33E682DCBB9A}" type="pres">
      <dgm:prSet presAssocID="{92F508A3-3859-4429-90B7-41906F2EDF03}" presName="compNode" presStyleCnt="0"/>
      <dgm:spPr/>
    </dgm:pt>
    <dgm:pt modelId="{D485FF93-7593-4A7F-8E02-A13FFEC37C1B}" type="pres">
      <dgm:prSet presAssocID="{92F508A3-3859-4429-90B7-41906F2EDF03}" presName="pictRect" presStyleLbl="node1" presStyleIdx="1" presStyleCnt="5" custLinFactNeighborY="-64810"/>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Transfer with solid fill"/>
        </a:ext>
      </dgm:extLst>
    </dgm:pt>
    <dgm:pt modelId="{E79A237A-4C54-4A57-B2A6-7F25A413981D}" type="pres">
      <dgm:prSet presAssocID="{92F508A3-3859-4429-90B7-41906F2EDF03}" presName="textRect" presStyleLbl="revTx" presStyleIdx="1" presStyleCnt="5" custLinFactY="-20361" custLinFactNeighborY="-100000">
        <dgm:presLayoutVars>
          <dgm:bulletEnabled val="1"/>
        </dgm:presLayoutVars>
      </dgm:prSet>
      <dgm:spPr/>
    </dgm:pt>
    <dgm:pt modelId="{360F1D66-62B7-42F6-B6BC-D822CA510158}" type="pres">
      <dgm:prSet presAssocID="{A909AA1E-58D3-4470-A9D6-71FB5CED78ED}" presName="sibTrans" presStyleLbl="sibTrans2D1" presStyleIdx="0" presStyleCnt="0"/>
      <dgm:spPr/>
    </dgm:pt>
    <dgm:pt modelId="{7181F997-0B10-47D5-A4CC-D49D296AE74A}" type="pres">
      <dgm:prSet presAssocID="{3BDAEFD1-8184-4106-BF13-743A5EDBB849}" presName="compNode" presStyleCnt="0"/>
      <dgm:spPr/>
    </dgm:pt>
    <dgm:pt modelId="{FFA6019C-D8FF-4073-BC54-897A92F3D15D}" type="pres">
      <dgm:prSet presAssocID="{3BDAEFD1-8184-4106-BF13-743A5EDBB849}" presName="pictRect" presStyleLbl="node1" presStyleIdx="2" presStyleCnt="5" custLinFactNeighborY="-64810"/>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Inpatient with solid fill"/>
        </a:ext>
      </dgm:extLst>
    </dgm:pt>
    <dgm:pt modelId="{CDFB1F70-51D5-4589-81AA-B2B7E314E44D}" type="pres">
      <dgm:prSet presAssocID="{3BDAEFD1-8184-4106-BF13-743A5EDBB849}" presName="textRect" presStyleLbl="revTx" presStyleIdx="2" presStyleCnt="5" custLinFactY="-20361" custLinFactNeighborY="-100000">
        <dgm:presLayoutVars>
          <dgm:bulletEnabled val="1"/>
        </dgm:presLayoutVars>
      </dgm:prSet>
      <dgm:spPr/>
    </dgm:pt>
    <dgm:pt modelId="{C4800E11-A47C-4C13-91C4-871FD5404F99}" type="pres">
      <dgm:prSet presAssocID="{7743AE3B-1764-4D42-848A-486500286413}" presName="sibTrans" presStyleLbl="sibTrans2D1" presStyleIdx="0" presStyleCnt="0"/>
      <dgm:spPr/>
    </dgm:pt>
    <dgm:pt modelId="{46999981-6D06-4B50-A963-C35A0D78BFF0}" type="pres">
      <dgm:prSet presAssocID="{F7E16385-AF0A-418A-83E3-CCC53D67633D}" presName="compNode" presStyleCnt="0"/>
      <dgm:spPr/>
    </dgm:pt>
    <dgm:pt modelId="{28DF16BB-4CF8-407A-8229-2AAEB88B19D0}" type="pres">
      <dgm:prSet presAssocID="{F7E16385-AF0A-418A-83E3-CCC53D67633D}" presName="pictRect" presStyleLbl="node1" presStyleIdx="3" presStyleCnt="5" custLinFactNeighborY="-64810"/>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Exponential Graph with solid fill"/>
        </a:ext>
      </dgm:extLst>
    </dgm:pt>
    <dgm:pt modelId="{3DEDE14F-821E-4BDE-9EE9-15875642F410}" type="pres">
      <dgm:prSet presAssocID="{F7E16385-AF0A-418A-83E3-CCC53D67633D}" presName="textRect" presStyleLbl="revTx" presStyleIdx="3" presStyleCnt="5" custLinFactY="-20361" custLinFactNeighborY="-100000">
        <dgm:presLayoutVars>
          <dgm:bulletEnabled val="1"/>
        </dgm:presLayoutVars>
      </dgm:prSet>
      <dgm:spPr/>
    </dgm:pt>
    <dgm:pt modelId="{9C2597F8-E1FF-4025-A943-2A924984FFD9}" type="pres">
      <dgm:prSet presAssocID="{33894883-7B25-48A8-A556-98698C654184}" presName="sibTrans" presStyleLbl="sibTrans2D1" presStyleIdx="0" presStyleCnt="0"/>
      <dgm:spPr/>
    </dgm:pt>
    <dgm:pt modelId="{DA3F1F5D-4AC7-46D9-9EE3-3A13FC5B8465}" type="pres">
      <dgm:prSet presAssocID="{37F2F4E5-D529-4AB2-8855-8899E1290859}" presName="compNode" presStyleCnt="0"/>
      <dgm:spPr/>
    </dgm:pt>
    <dgm:pt modelId="{18B90E4D-7E65-4394-AA48-040DCF4C5676}" type="pres">
      <dgm:prSet presAssocID="{37F2F4E5-D529-4AB2-8855-8899E1290859}" presName="pictRect" presStyleLbl="node1" presStyleIdx="4" presStyleCnt="5" custLinFactNeighborY="-64810"/>
      <dgm:spPr>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l="15550" r="15550"/>
          </a:stretch>
        </a:blipFill>
      </dgm:spPr>
      <dgm:extLst>
        <a:ext uri="{E40237B7-FDA0-4F09-8148-C483321AD2D9}">
          <dgm14:cNvPr xmlns:dgm14="http://schemas.microsoft.com/office/drawing/2010/diagram" id="0" name="" descr="Clipboard All Crosses with solid fill"/>
        </a:ext>
      </dgm:extLst>
    </dgm:pt>
    <dgm:pt modelId="{954E1E1A-B10F-4CA0-B493-2C0D23CBBE82}" type="pres">
      <dgm:prSet presAssocID="{37F2F4E5-D529-4AB2-8855-8899E1290859}" presName="textRect" presStyleLbl="revTx" presStyleIdx="4" presStyleCnt="5" custLinFactY="-20361" custLinFactNeighborY="-100000">
        <dgm:presLayoutVars>
          <dgm:bulletEnabled val="1"/>
        </dgm:presLayoutVars>
      </dgm:prSet>
      <dgm:spPr/>
    </dgm:pt>
  </dgm:ptLst>
  <dgm:cxnLst>
    <dgm:cxn modelId="{74DE460C-167E-4CFD-9825-95141BF3FFDD}" type="presOf" srcId="{A909AA1E-58D3-4470-A9D6-71FB5CED78ED}" destId="{360F1D66-62B7-42F6-B6BC-D822CA510158}" srcOrd="0" destOrd="0" presId="urn:microsoft.com/office/officeart/2005/8/layout/pList1"/>
    <dgm:cxn modelId="{B471F522-7DAA-4A42-8132-2730BCFFACD1}" type="presOf" srcId="{BD06EBA6-1A70-4928-B54A-3C0AFA7F3C1D}" destId="{86F63015-5718-4D24-9C45-EDC7734B32B3}" srcOrd="0" destOrd="0" presId="urn:microsoft.com/office/officeart/2005/8/layout/pList1"/>
    <dgm:cxn modelId="{65A05426-B6B3-4205-AA99-2CFEE3FFEADD}" type="presOf" srcId="{3BDAEFD1-8184-4106-BF13-743A5EDBB849}" destId="{CDFB1F70-51D5-4589-81AA-B2B7E314E44D}" srcOrd="0" destOrd="0" presId="urn:microsoft.com/office/officeart/2005/8/layout/pList1"/>
    <dgm:cxn modelId="{9A545828-574F-4AC0-9DE2-EBA5500DA13C}" type="presOf" srcId="{37F2F4E5-D529-4AB2-8855-8899E1290859}" destId="{954E1E1A-B10F-4CA0-B493-2C0D23CBBE82}" srcOrd="0" destOrd="0" presId="urn:microsoft.com/office/officeart/2005/8/layout/pList1"/>
    <dgm:cxn modelId="{92EF9969-17D9-4759-A9AA-91DF28DBF965}" type="presOf" srcId="{052AD01B-B543-4C17-BD56-7D46F68B925A}" destId="{AC22439C-A8F5-44F3-8FDA-B691400FA24D}" srcOrd="0" destOrd="0" presId="urn:microsoft.com/office/officeart/2005/8/layout/pList1"/>
    <dgm:cxn modelId="{A249874B-FF19-4A74-8885-A3C3EBB22B76}" srcId="{BD06EBA6-1A70-4928-B54A-3C0AFA7F3C1D}" destId="{92F508A3-3859-4429-90B7-41906F2EDF03}" srcOrd="1" destOrd="0" parTransId="{5112DCD7-EC27-4159-A82E-F4137A68B14E}" sibTransId="{A909AA1E-58D3-4470-A9D6-71FB5CED78ED}"/>
    <dgm:cxn modelId="{A50B6F4E-EBB2-4ABC-B508-0D51FE1B5709}" srcId="{BD06EBA6-1A70-4928-B54A-3C0AFA7F3C1D}" destId="{052AD01B-B543-4C17-BD56-7D46F68B925A}" srcOrd="0" destOrd="0" parTransId="{40B087CE-377C-4830-B786-A63C81512121}" sibTransId="{69644E67-BB78-4D34-944D-884636073775}"/>
    <dgm:cxn modelId="{8AE5A280-F535-4226-BE28-94F0ABF62118}" type="presOf" srcId="{F7E16385-AF0A-418A-83E3-CCC53D67633D}" destId="{3DEDE14F-821E-4BDE-9EE9-15875642F410}" srcOrd="0" destOrd="0" presId="urn:microsoft.com/office/officeart/2005/8/layout/pList1"/>
    <dgm:cxn modelId="{EFC7E685-DE41-49F5-86B9-5CA7139D80CC}" type="presOf" srcId="{7743AE3B-1764-4D42-848A-486500286413}" destId="{C4800E11-A47C-4C13-91C4-871FD5404F99}" srcOrd="0" destOrd="0" presId="urn:microsoft.com/office/officeart/2005/8/layout/pList1"/>
    <dgm:cxn modelId="{7A289F8C-4C07-4CC9-B056-9CBD7C6EE489}" srcId="{BD06EBA6-1A70-4928-B54A-3C0AFA7F3C1D}" destId="{3BDAEFD1-8184-4106-BF13-743A5EDBB849}" srcOrd="2" destOrd="0" parTransId="{D625A46C-BDA7-4AB0-A4CA-408BBF9F0D66}" sibTransId="{7743AE3B-1764-4D42-848A-486500286413}"/>
    <dgm:cxn modelId="{298F71A9-40E0-44A2-BA7F-879993947DBF}" type="presOf" srcId="{69644E67-BB78-4D34-944D-884636073775}" destId="{53EB06E0-EE80-49E2-A238-2E08A117D4A0}" srcOrd="0" destOrd="0" presId="urn:microsoft.com/office/officeart/2005/8/layout/pList1"/>
    <dgm:cxn modelId="{9F981DB8-F92E-444E-B9E7-0BE3A65A561D}" srcId="{BD06EBA6-1A70-4928-B54A-3C0AFA7F3C1D}" destId="{F7E16385-AF0A-418A-83E3-CCC53D67633D}" srcOrd="3" destOrd="0" parTransId="{B7EB7E09-E0A3-44D5-84FE-76AFA5AF94A1}" sibTransId="{33894883-7B25-48A8-A556-98698C654184}"/>
    <dgm:cxn modelId="{992C3FC7-C840-486A-9A26-EF0B52D72049}" type="presOf" srcId="{92F508A3-3859-4429-90B7-41906F2EDF03}" destId="{E79A237A-4C54-4A57-B2A6-7F25A413981D}" srcOrd="0" destOrd="0" presId="urn:microsoft.com/office/officeart/2005/8/layout/pList1"/>
    <dgm:cxn modelId="{1F1BF6F8-CFAB-475A-9AA4-71ABD4E1DD11}" type="presOf" srcId="{33894883-7B25-48A8-A556-98698C654184}" destId="{9C2597F8-E1FF-4025-A943-2A924984FFD9}" srcOrd="0" destOrd="0" presId="urn:microsoft.com/office/officeart/2005/8/layout/pList1"/>
    <dgm:cxn modelId="{37D3ACF9-695D-4981-A844-86E1E16634FB}" srcId="{BD06EBA6-1A70-4928-B54A-3C0AFA7F3C1D}" destId="{37F2F4E5-D529-4AB2-8855-8899E1290859}" srcOrd="4" destOrd="0" parTransId="{14B44CCF-6768-4CAB-B304-3D2953C74CE3}" sibTransId="{78B9DCFB-6351-47D0-81B4-00947CAEAD42}"/>
    <dgm:cxn modelId="{561796F0-BDB7-4057-93FD-C4A5F3463055}" type="presParOf" srcId="{86F63015-5718-4D24-9C45-EDC7734B32B3}" destId="{87FE3575-74F7-48DF-B4C4-21950FD1FE50}" srcOrd="0" destOrd="0" presId="urn:microsoft.com/office/officeart/2005/8/layout/pList1"/>
    <dgm:cxn modelId="{7DA84610-D43F-4989-A30A-B4A3D502C3CB}" type="presParOf" srcId="{87FE3575-74F7-48DF-B4C4-21950FD1FE50}" destId="{8E61239B-8317-47BC-89C8-FEF48D08A5A3}" srcOrd="0" destOrd="0" presId="urn:microsoft.com/office/officeart/2005/8/layout/pList1"/>
    <dgm:cxn modelId="{8A24D049-998F-4CC5-B37F-DC6A0066912C}" type="presParOf" srcId="{87FE3575-74F7-48DF-B4C4-21950FD1FE50}" destId="{AC22439C-A8F5-44F3-8FDA-B691400FA24D}" srcOrd="1" destOrd="0" presId="urn:microsoft.com/office/officeart/2005/8/layout/pList1"/>
    <dgm:cxn modelId="{5F39B089-FC64-44AD-8150-20C862386C3C}" type="presParOf" srcId="{86F63015-5718-4D24-9C45-EDC7734B32B3}" destId="{53EB06E0-EE80-49E2-A238-2E08A117D4A0}" srcOrd="1" destOrd="0" presId="urn:microsoft.com/office/officeart/2005/8/layout/pList1"/>
    <dgm:cxn modelId="{9E5FA834-3A3E-4C31-9C50-A4040167FCF6}" type="presParOf" srcId="{86F63015-5718-4D24-9C45-EDC7734B32B3}" destId="{66D22161-F6FC-427D-B727-33E682DCBB9A}" srcOrd="2" destOrd="0" presId="urn:microsoft.com/office/officeart/2005/8/layout/pList1"/>
    <dgm:cxn modelId="{76CDDCD4-E1EA-4DE4-9C32-DCADC07CD0F7}" type="presParOf" srcId="{66D22161-F6FC-427D-B727-33E682DCBB9A}" destId="{D485FF93-7593-4A7F-8E02-A13FFEC37C1B}" srcOrd="0" destOrd="0" presId="urn:microsoft.com/office/officeart/2005/8/layout/pList1"/>
    <dgm:cxn modelId="{71D24842-331C-42A5-95EF-8DBF5DC8F86D}" type="presParOf" srcId="{66D22161-F6FC-427D-B727-33E682DCBB9A}" destId="{E79A237A-4C54-4A57-B2A6-7F25A413981D}" srcOrd="1" destOrd="0" presId="urn:microsoft.com/office/officeart/2005/8/layout/pList1"/>
    <dgm:cxn modelId="{5EEA7D0A-2690-42EA-8CB1-D765A06F4027}" type="presParOf" srcId="{86F63015-5718-4D24-9C45-EDC7734B32B3}" destId="{360F1D66-62B7-42F6-B6BC-D822CA510158}" srcOrd="3" destOrd="0" presId="urn:microsoft.com/office/officeart/2005/8/layout/pList1"/>
    <dgm:cxn modelId="{FB269ACB-88DB-4F38-A116-4211171CA5B1}" type="presParOf" srcId="{86F63015-5718-4D24-9C45-EDC7734B32B3}" destId="{7181F997-0B10-47D5-A4CC-D49D296AE74A}" srcOrd="4" destOrd="0" presId="urn:microsoft.com/office/officeart/2005/8/layout/pList1"/>
    <dgm:cxn modelId="{13ED9E04-2F53-4866-9AEB-8F1F53850FCB}" type="presParOf" srcId="{7181F997-0B10-47D5-A4CC-D49D296AE74A}" destId="{FFA6019C-D8FF-4073-BC54-897A92F3D15D}" srcOrd="0" destOrd="0" presId="urn:microsoft.com/office/officeart/2005/8/layout/pList1"/>
    <dgm:cxn modelId="{EA7AF144-DF98-4C06-9289-06C095FFC668}" type="presParOf" srcId="{7181F997-0B10-47D5-A4CC-D49D296AE74A}" destId="{CDFB1F70-51D5-4589-81AA-B2B7E314E44D}" srcOrd="1" destOrd="0" presId="urn:microsoft.com/office/officeart/2005/8/layout/pList1"/>
    <dgm:cxn modelId="{CBE23DEA-364E-4279-9865-94BE5ABAFDAC}" type="presParOf" srcId="{86F63015-5718-4D24-9C45-EDC7734B32B3}" destId="{C4800E11-A47C-4C13-91C4-871FD5404F99}" srcOrd="5" destOrd="0" presId="urn:microsoft.com/office/officeart/2005/8/layout/pList1"/>
    <dgm:cxn modelId="{09C2D6D5-B19D-446B-822B-45ACA18671B8}" type="presParOf" srcId="{86F63015-5718-4D24-9C45-EDC7734B32B3}" destId="{46999981-6D06-4B50-A963-C35A0D78BFF0}" srcOrd="6" destOrd="0" presId="urn:microsoft.com/office/officeart/2005/8/layout/pList1"/>
    <dgm:cxn modelId="{24656673-D2D9-47F3-8621-9583DAD8A05F}" type="presParOf" srcId="{46999981-6D06-4B50-A963-C35A0D78BFF0}" destId="{28DF16BB-4CF8-407A-8229-2AAEB88B19D0}" srcOrd="0" destOrd="0" presId="urn:microsoft.com/office/officeart/2005/8/layout/pList1"/>
    <dgm:cxn modelId="{9C9845FA-700A-4950-86AA-2C00433F2CFD}" type="presParOf" srcId="{46999981-6D06-4B50-A963-C35A0D78BFF0}" destId="{3DEDE14F-821E-4BDE-9EE9-15875642F410}" srcOrd="1" destOrd="0" presId="urn:microsoft.com/office/officeart/2005/8/layout/pList1"/>
    <dgm:cxn modelId="{E689194A-CB1F-4A81-8BE5-268911A6DBFF}" type="presParOf" srcId="{86F63015-5718-4D24-9C45-EDC7734B32B3}" destId="{9C2597F8-E1FF-4025-A943-2A924984FFD9}" srcOrd="7" destOrd="0" presId="urn:microsoft.com/office/officeart/2005/8/layout/pList1"/>
    <dgm:cxn modelId="{97214389-0C9A-4A18-A43D-27767CE2D027}" type="presParOf" srcId="{86F63015-5718-4D24-9C45-EDC7734B32B3}" destId="{DA3F1F5D-4AC7-46D9-9EE3-3A13FC5B8465}" srcOrd="8" destOrd="0" presId="urn:microsoft.com/office/officeart/2005/8/layout/pList1"/>
    <dgm:cxn modelId="{F8E24A7A-8236-4415-BAF8-868B24F9B3D1}" type="presParOf" srcId="{DA3F1F5D-4AC7-46D9-9EE3-3A13FC5B8465}" destId="{18B90E4D-7E65-4394-AA48-040DCF4C5676}" srcOrd="0" destOrd="0" presId="urn:microsoft.com/office/officeart/2005/8/layout/pList1"/>
    <dgm:cxn modelId="{EFFA008A-198D-4148-AF62-C16F892780BF}" type="presParOf" srcId="{DA3F1F5D-4AC7-46D9-9EE3-3A13FC5B8465}" destId="{954E1E1A-B10F-4CA0-B493-2C0D23CBBE82}"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B7A2B-0C06-4169-A39E-445E4D332741}">
      <dsp:nvSpPr>
        <dsp:cNvPr id="0" name=""/>
        <dsp:cNvSpPr/>
      </dsp:nvSpPr>
      <dsp:spPr>
        <a:xfrm>
          <a:off x="0" y="512369"/>
          <a:ext cx="10972800" cy="2677500"/>
        </a:xfrm>
        <a:prstGeom prst="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708152" rIns="851611" bIns="199136"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a:t>The types of health care facilities that require CON</a:t>
          </a:r>
          <a:endParaRPr lang="en-US" sz="2800" kern="1200" dirty="0"/>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a:t>Activities that trigger CON review</a:t>
          </a:r>
          <a:endParaRPr lang="en-US" sz="2800" kern="1200" dirty="0"/>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a:t>The agency that reviews applications</a:t>
          </a:r>
          <a:endParaRPr lang="en-US" sz="2800" kern="1200" dirty="0"/>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a:t>The information considered during a CON review</a:t>
          </a:r>
          <a:endParaRPr lang="en-US" sz="2800" kern="1200" dirty="0"/>
        </a:p>
      </dsp:txBody>
      <dsp:txXfrm>
        <a:off x="0" y="512369"/>
        <a:ext cx="10972800" cy="2677500"/>
      </dsp:txXfrm>
    </dsp:sp>
    <dsp:sp modelId="{4C07E04D-BB40-4EAF-A141-7736CD3F4A29}">
      <dsp:nvSpPr>
        <dsp:cNvPr id="0" name=""/>
        <dsp:cNvSpPr/>
      </dsp:nvSpPr>
      <dsp:spPr>
        <a:xfrm>
          <a:off x="548640" y="10529"/>
          <a:ext cx="7680960" cy="100368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b="1" kern="1200" dirty="0"/>
            <a:t>State CON laws differ, but generally address:</a:t>
          </a:r>
        </a:p>
      </dsp:txBody>
      <dsp:txXfrm>
        <a:off x="597636" y="59525"/>
        <a:ext cx="758296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AC7AE-8A3F-42F8-AF57-5AFA2F8B9CC3}">
      <dsp:nvSpPr>
        <dsp:cNvPr id="0" name=""/>
        <dsp:cNvSpPr/>
      </dsp:nvSpPr>
      <dsp:spPr>
        <a:xfrm>
          <a:off x="0" y="0"/>
          <a:ext cx="8543038" cy="7402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The process by which potential health care providers can obtain a CON is governed by both statute and regulation. </a:t>
          </a:r>
        </a:p>
      </dsp:txBody>
      <dsp:txXfrm>
        <a:off x="36135" y="36135"/>
        <a:ext cx="8470768" cy="667960"/>
      </dsp:txXfrm>
    </dsp:sp>
    <dsp:sp modelId="{544EA802-0AE0-4C13-9038-BAB6A57BF3A2}">
      <dsp:nvSpPr>
        <dsp:cNvPr id="0" name=""/>
        <dsp:cNvSpPr/>
      </dsp:nvSpPr>
      <dsp:spPr>
        <a:xfrm>
          <a:off x="0" y="744473"/>
          <a:ext cx="8543038" cy="34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241" tIns="26670" rIns="149352" bIns="26670" numCol="1" spcCol="1270" anchor="t" anchorCtr="0">
          <a:noAutofit/>
        </a:bodyPr>
        <a:lstStyle/>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solidFill>
                <a:schemeClr val="tx1"/>
              </a:solidFill>
            </a:rPr>
            <a:t>KRS Chapter 216B </a:t>
          </a:r>
          <a:r>
            <a:rPr lang="en-US" sz="2100" kern="1200" dirty="0">
              <a:solidFill>
                <a:schemeClr val="tx1"/>
              </a:solidFill>
            </a:rPr>
            <a:t>allows an affected party to request a public hearing, establishes </a:t>
          </a:r>
          <a:r>
            <a:rPr lang="en-US" sz="2100" kern="1200" dirty="0" err="1">
              <a:solidFill>
                <a:schemeClr val="tx1"/>
              </a:solidFill>
            </a:rPr>
            <a:t>nonsubstantive</a:t>
          </a:r>
          <a:r>
            <a:rPr lang="en-US" sz="2100" kern="1200" dirty="0">
              <a:solidFill>
                <a:schemeClr val="tx1"/>
              </a:solidFill>
            </a:rPr>
            <a:t> review, prohibits the transfer of a CON, and requires notice to the cabinet of acquisitions and other actions that may require a CON. </a:t>
          </a:r>
        </a:p>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solidFill>
                <a:schemeClr val="tx1"/>
              </a:solidFill>
            </a:rPr>
            <a:t>900 KAR 5:020 </a:t>
          </a:r>
          <a:r>
            <a:rPr lang="en-US" sz="2100" kern="1200" dirty="0">
              <a:solidFill>
                <a:schemeClr val="tx1"/>
              </a:solidFill>
            </a:rPr>
            <a:t>incorporates the State Health Plan, which contains formulas and other criteria to determine whether there is a documented need for a particular health facility or service.</a:t>
          </a:r>
        </a:p>
        <a:p>
          <a:pPr marL="228600" lvl="1" indent="-228600" algn="l" defTabSz="933450">
            <a:lnSpc>
              <a:spcPct val="90000"/>
            </a:lnSpc>
            <a:spcBef>
              <a:spcPct val="0"/>
            </a:spcBef>
            <a:spcAft>
              <a:spcPct val="20000"/>
            </a:spcAft>
            <a:buFont typeface="Arial" panose="020B0604020202020204" pitchFamily="34" charset="0"/>
            <a:buChar char="•"/>
          </a:pPr>
          <a:r>
            <a:rPr lang="en-US" sz="2100" b="1" kern="1200" dirty="0">
              <a:solidFill>
                <a:schemeClr val="tx1"/>
              </a:solidFill>
            </a:rPr>
            <a:t>900 KAR 6:010 through 6:130 </a:t>
          </a:r>
          <a:r>
            <a:rPr lang="en-US" sz="2100" kern="1200" dirty="0">
              <a:solidFill>
                <a:schemeClr val="tx1"/>
              </a:solidFill>
            </a:rPr>
            <a:t>establish CON review procedures, application procedures, reasonable fees, notice provisions, procedures for review of completeness of applications, and timetables for review cycles. </a:t>
          </a:r>
        </a:p>
      </dsp:txBody>
      <dsp:txXfrm>
        <a:off x="0" y="744473"/>
        <a:ext cx="8543038" cy="3422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DD340-5769-4F23-BC1E-FAE9A02C186E}">
      <dsp:nvSpPr>
        <dsp:cNvPr id="0" name=""/>
        <dsp:cNvSpPr/>
      </dsp:nvSpPr>
      <dsp:spPr>
        <a:xfrm>
          <a:off x="5572" y="214535"/>
          <a:ext cx="2135981" cy="750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Consistency with the State Health Plan</a:t>
          </a:r>
        </a:p>
      </dsp:txBody>
      <dsp:txXfrm>
        <a:off x="5572" y="214535"/>
        <a:ext cx="2135981" cy="750031"/>
      </dsp:txXfrm>
    </dsp:sp>
    <dsp:sp modelId="{8433850D-934C-4F61-972F-1A131C15B824}">
      <dsp:nvSpPr>
        <dsp:cNvPr id="0" name=""/>
        <dsp:cNvSpPr/>
      </dsp:nvSpPr>
      <dsp:spPr>
        <a:xfrm>
          <a:off x="5572" y="964567"/>
          <a:ext cx="2135981" cy="337506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FontTx/>
            <a:buNone/>
          </a:pPr>
          <a:r>
            <a:rPr lang="en-US" sz="1500" kern="1200" dirty="0"/>
            <a:t>The State Health Plan outlines the numerical need criteria by which CON applications are assessed by the cabinet. The applicant must show the proposed facility is consistent with the state's assessment of need for various health services.</a:t>
          </a:r>
        </a:p>
      </dsp:txBody>
      <dsp:txXfrm>
        <a:off x="5572" y="964567"/>
        <a:ext cx="2135981" cy="3375063"/>
      </dsp:txXfrm>
    </dsp:sp>
    <dsp:sp modelId="{88ED96DC-C276-4915-A8F1-6D9ED11AD2E2}">
      <dsp:nvSpPr>
        <dsp:cNvPr id="0" name=""/>
        <dsp:cNvSpPr/>
      </dsp:nvSpPr>
      <dsp:spPr>
        <a:xfrm>
          <a:off x="2440590" y="214535"/>
          <a:ext cx="2135981" cy="75003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Need and accessibility</a:t>
          </a:r>
        </a:p>
      </dsp:txBody>
      <dsp:txXfrm>
        <a:off x="2440590" y="214535"/>
        <a:ext cx="2135981" cy="750031"/>
      </dsp:txXfrm>
    </dsp:sp>
    <dsp:sp modelId="{3E27C4F7-0AC7-40A8-A69C-87216E2F5AA8}">
      <dsp:nvSpPr>
        <dsp:cNvPr id="0" name=""/>
        <dsp:cNvSpPr/>
      </dsp:nvSpPr>
      <dsp:spPr>
        <a:xfrm>
          <a:off x="2440590" y="964567"/>
          <a:ext cx="2135981" cy="337506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FontTx/>
            <a:buNone/>
          </a:pPr>
          <a:r>
            <a:rPr lang="en-US" sz="1500" kern="1200" dirty="0"/>
            <a:t>The proposal must meet an identified need in a defined geographic area and be accessible to all residents of the area.</a:t>
          </a:r>
        </a:p>
      </dsp:txBody>
      <dsp:txXfrm>
        <a:off x="2440590" y="964567"/>
        <a:ext cx="2135981" cy="3375063"/>
      </dsp:txXfrm>
    </dsp:sp>
    <dsp:sp modelId="{8CDEA93C-7AA8-44DE-9BAC-3520BE84F473}">
      <dsp:nvSpPr>
        <dsp:cNvPr id="0" name=""/>
        <dsp:cNvSpPr/>
      </dsp:nvSpPr>
      <dsp:spPr>
        <a:xfrm>
          <a:off x="4875609" y="214535"/>
          <a:ext cx="2135981" cy="75003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Interrelationships and linkages</a:t>
          </a:r>
        </a:p>
      </dsp:txBody>
      <dsp:txXfrm>
        <a:off x="4875609" y="214535"/>
        <a:ext cx="2135981" cy="750031"/>
      </dsp:txXfrm>
    </dsp:sp>
    <dsp:sp modelId="{AF21F1ED-3E6B-46D3-B567-A95B8116EFF4}">
      <dsp:nvSpPr>
        <dsp:cNvPr id="0" name=""/>
        <dsp:cNvSpPr/>
      </dsp:nvSpPr>
      <dsp:spPr>
        <a:xfrm>
          <a:off x="4875609" y="964567"/>
          <a:ext cx="2135981" cy="337506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FontTx/>
            <a:buNone/>
          </a:pPr>
          <a:r>
            <a:rPr lang="en-US" sz="1500" kern="1200" dirty="0"/>
            <a:t>The proposal must serve to accomplish appropriate and effective linkages with other services, facilities, and elements of the healthcare system in the region and state, accompanied by assurance of effort to achieve comprehensive care, proper utilization of services, and efficient functioning of the healthcare system.</a:t>
          </a:r>
        </a:p>
      </dsp:txBody>
      <dsp:txXfrm>
        <a:off x="4875609" y="964567"/>
        <a:ext cx="2135981" cy="3375063"/>
      </dsp:txXfrm>
    </dsp:sp>
    <dsp:sp modelId="{9C117484-2532-487E-9996-E24D85B16395}">
      <dsp:nvSpPr>
        <dsp:cNvPr id="0" name=""/>
        <dsp:cNvSpPr/>
      </dsp:nvSpPr>
      <dsp:spPr>
        <a:xfrm>
          <a:off x="7310627" y="214535"/>
          <a:ext cx="2135981" cy="75003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Costs, economic feasibility, and resource availability</a:t>
          </a:r>
        </a:p>
      </dsp:txBody>
      <dsp:txXfrm>
        <a:off x="7310627" y="214535"/>
        <a:ext cx="2135981" cy="750031"/>
      </dsp:txXfrm>
    </dsp:sp>
    <dsp:sp modelId="{33D0CB60-5FE8-4C8B-8055-72B1F510F541}">
      <dsp:nvSpPr>
        <dsp:cNvPr id="0" name=""/>
        <dsp:cNvSpPr/>
      </dsp:nvSpPr>
      <dsp:spPr>
        <a:xfrm>
          <a:off x="7310627" y="964567"/>
          <a:ext cx="2135981" cy="3375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FontTx/>
            <a:buNone/>
          </a:pPr>
          <a:r>
            <a:rPr lang="en-US" sz="1500" kern="1200" dirty="0"/>
            <a:t>The proposal, when measured against the cost of alternatives for meeting needs, must be an effective and economical use of resources, not only of capital investment, but also ongoing requirements for health manpower and operational financing.</a:t>
          </a:r>
        </a:p>
      </dsp:txBody>
      <dsp:txXfrm>
        <a:off x="7310627" y="964567"/>
        <a:ext cx="2135981" cy="3375063"/>
      </dsp:txXfrm>
    </dsp:sp>
    <dsp:sp modelId="{C8040BE0-7F2C-4EDF-B465-D34A8E47F0B1}">
      <dsp:nvSpPr>
        <dsp:cNvPr id="0" name=""/>
        <dsp:cNvSpPr/>
      </dsp:nvSpPr>
      <dsp:spPr>
        <a:xfrm>
          <a:off x="9745646" y="214535"/>
          <a:ext cx="2135981" cy="75003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Quality of Care</a:t>
          </a:r>
        </a:p>
      </dsp:txBody>
      <dsp:txXfrm>
        <a:off x="9745646" y="214535"/>
        <a:ext cx="2135981" cy="750031"/>
      </dsp:txXfrm>
    </dsp:sp>
    <dsp:sp modelId="{7B7C698E-F2EA-4B1D-AEE4-B0E86FC0343D}">
      <dsp:nvSpPr>
        <dsp:cNvPr id="0" name=""/>
        <dsp:cNvSpPr/>
      </dsp:nvSpPr>
      <dsp:spPr>
        <a:xfrm>
          <a:off x="9745646" y="964567"/>
          <a:ext cx="2135981" cy="337506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FontTx/>
            <a:buNone/>
          </a:pPr>
          <a:r>
            <a:rPr lang="en-US" sz="1500" kern="1200" dirty="0"/>
            <a:t>The applicant must be prepared to and capable of undertaking and carrying out the responsibilities involved in the proposal in a manner consistent with appropriate standards and requirements assuring the provision of quality healthcare services, as established by the cabinet.</a:t>
          </a:r>
        </a:p>
      </dsp:txBody>
      <dsp:txXfrm>
        <a:off x="9745646" y="964567"/>
        <a:ext cx="2135981" cy="3375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1239B-8317-47BC-89C8-FEF48D08A5A3}">
      <dsp:nvSpPr>
        <dsp:cNvPr id="0" name=""/>
        <dsp:cNvSpPr/>
      </dsp:nvSpPr>
      <dsp:spPr>
        <a:xfrm>
          <a:off x="6127" y="0"/>
          <a:ext cx="2114331" cy="1456774"/>
        </a:xfrm>
        <a:prstGeom prst="round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5549" r="1554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2439C-A8F5-44F3-8FDA-B691400FA24D}">
      <dsp:nvSpPr>
        <dsp:cNvPr id="0" name=""/>
        <dsp:cNvSpPr/>
      </dsp:nvSpPr>
      <dsp:spPr>
        <a:xfrm>
          <a:off x="6127" y="1343195"/>
          <a:ext cx="2114331" cy="7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To change the location of a proposed health facility</a:t>
          </a:r>
        </a:p>
      </dsp:txBody>
      <dsp:txXfrm>
        <a:off x="6127" y="1343195"/>
        <a:ext cx="2114331" cy="784416"/>
      </dsp:txXfrm>
    </dsp:sp>
    <dsp:sp modelId="{D485FF93-7593-4A7F-8E02-A13FFEC37C1B}">
      <dsp:nvSpPr>
        <dsp:cNvPr id="0" name=""/>
        <dsp:cNvSpPr/>
      </dsp:nvSpPr>
      <dsp:spPr>
        <a:xfrm>
          <a:off x="2331981" y="0"/>
          <a:ext cx="2114331" cy="1456774"/>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A237A-4C54-4A57-B2A6-7F25A413981D}">
      <dsp:nvSpPr>
        <dsp:cNvPr id="0" name=""/>
        <dsp:cNvSpPr/>
      </dsp:nvSpPr>
      <dsp:spPr>
        <a:xfrm>
          <a:off x="2331981" y="1343195"/>
          <a:ext cx="2114331" cy="7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To replace or relocate a licensed health facility, if there is no substantial change in health services or substantial change in bed capacity</a:t>
          </a:r>
        </a:p>
      </dsp:txBody>
      <dsp:txXfrm>
        <a:off x="2331981" y="1343195"/>
        <a:ext cx="2114331" cy="784416"/>
      </dsp:txXfrm>
    </dsp:sp>
    <dsp:sp modelId="{FFA6019C-D8FF-4073-BC54-897A92F3D15D}">
      <dsp:nvSpPr>
        <dsp:cNvPr id="0" name=""/>
        <dsp:cNvSpPr/>
      </dsp:nvSpPr>
      <dsp:spPr>
        <a:xfrm>
          <a:off x="4657834" y="0"/>
          <a:ext cx="2114331" cy="1456774"/>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B1F70-51D5-4589-81AA-B2B7E314E44D}">
      <dsp:nvSpPr>
        <dsp:cNvPr id="0" name=""/>
        <dsp:cNvSpPr/>
      </dsp:nvSpPr>
      <dsp:spPr>
        <a:xfrm>
          <a:off x="4657834" y="1343195"/>
          <a:ext cx="2114331" cy="7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To replace or repair worn equipment if the worn equipment has been used by the applicant in a health facility for five years or more</a:t>
          </a:r>
        </a:p>
      </dsp:txBody>
      <dsp:txXfrm>
        <a:off x="4657834" y="1343195"/>
        <a:ext cx="2114331" cy="784416"/>
      </dsp:txXfrm>
    </dsp:sp>
    <dsp:sp modelId="{28DF16BB-4CF8-407A-8229-2AAEB88B19D0}">
      <dsp:nvSpPr>
        <dsp:cNvPr id="0" name=""/>
        <dsp:cNvSpPr/>
      </dsp:nvSpPr>
      <dsp:spPr>
        <a:xfrm>
          <a:off x="6983687" y="0"/>
          <a:ext cx="2114331" cy="1456774"/>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DE14F-821E-4BDE-9EE9-15875642F410}">
      <dsp:nvSpPr>
        <dsp:cNvPr id="0" name=""/>
        <dsp:cNvSpPr/>
      </dsp:nvSpPr>
      <dsp:spPr>
        <a:xfrm>
          <a:off x="6983687" y="1343195"/>
          <a:ext cx="2114331" cy="7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For cost escalations</a:t>
          </a:r>
        </a:p>
      </dsp:txBody>
      <dsp:txXfrm>
        <a:off x="6983687" y="1343195"/>
        <a:ext cx="2114331" cy="784416"/>
      </dsp:txXfrm>
    </dsp:sp>
    <dsp:sp modelId="{18B90E4D-7E65-4394-AA48-040DCF4C5676}">
      <dsp:nvSpPr>
        <dsp:cNvPr id="0" name=""/>
        <dsp:cNvSpPr/>
      </dsp:nvSpPr>
      <dsp:spPr>
        <a:xfrm>
          <a:off x="9309540" y="0"/>
          <a:ext cx="2114331" cy="1456774"/>
        </a:xfrm>
        <a:prstGeom prst="roundRect">
          <a:avLst/>
        </a:prstGeom>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l="15550" r="155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E1E1A-B10F-4CA0-B493-2C0D23CBBE82}">
      <dsp:nvSpPr>
        <dsp:cNvPr id="0" name=""/>
        <dsp:cNvSpPr/>
      </dsp:nvSpPr>
      <dsp:spPr>
        <a:xfrm>
          <a:off x="9309540" y="1343195"/>
          <a:ext cx="2114331" cy="78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In other circumstances the cabinet by administrative regulation may prescribe</a:t>
          </a:r>
        </a:p>
      </dsp:txBody>
      <dsp:txXfrm>
        <a:off x="9309540" y="1343195"/>
        <a:ext cx="2114331" cy="7844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BE6E5C8-73D8-4B1B-BB0C-C46E28D573F6}" type="datetimeFigureOut">
              <a:rPr lang="en-US" smtClean="0"/>
              <a:t>6/19/2024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CAB769C-9DDB-45FE-9ED1-B3812C34DCC6}" type="slidenum">
              <a:rPr lang="en-US" smtClean="0"/>
              <a:t>‹#›</a:t>
            </a:fld>
            <a:endParaRPr lang="en-US" dirty="0"/>
          </a:p>
        </p:txBody>
      </p:sp>
    </p:spTree>
    <p:extLst>
      <p:ext uri="{BB962C8B-B14F-4D97-AF65-F5344CB8AC3E}">
        <p14:creationId xmlns:p14="http://schemas.microsoft.com/office/powerpoint/2010/main" val="61224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a:t>
            </a:fld>
            <a:endParaRPr lang="en-US" dirty="0"/>
          </a:p>
        </p:txBody>
      </p:sp>
    </p:spTree>
    <p:extLst>
      <p:ext uri="{BB962C8B-B14F-4D97-AF65-F5344CB8AC3E}">
        <p14:creationId xmlns:p14="http://schemas.microsoft.com/office/powerpoint/2010/main" val="404799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B769C-9DDB-45FE-9ED1-B3812C34DCC6}" type="slidenum">
              <a:rPr lang="en-US" smtClean="0"/>
              <a:t>10</a:t>
            </a:fld>
            <a:endParaRPr lang="en-US" dirty="0"/>
          </a:p>
        </p:txBody>
      </p:sp>
    </p:spTree>
    <p:extLst>
      <p:ext uri="{BB962C8B-B14F-4D97-AF65-F5344CB8AC3E}">
        <p14:creationId xmlns:p14="http://schemas.microsoft.com/office/powerpoint/2010/main" val="412024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11</a:t>
            </a:fld>
            <a:endParaRPr lang="en-US" dirty="0"/>
          </a:p>
        </p:txBody>
      </p:sp>
    </p:spTree>
    <p:extLst>
      <p:ext uri="{BB962C8B-B14F-4D97-AF65-F5344CB8AC3E}">
        <p14:creationId xmlns:p14="http://schemas.microsoft.com/office/powerpoint/2010/main" val="44946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7CAB769C-9DDB-45FE-9ED1-B3812C34DCC6}" type="slidenum">
              <a:rPr lang="en-US" smtClean="0"/>
              <a:t>12</a:t>
            </a:fld>
            <a:endParaRPr lang="en-US" dirty="0"/>
          </a:p>
        </p:txBody>
      </p:sp>
    </p:spTree>
    <p:extLst>
      <p:ext uri="{BB962C8B-B14F-4D97-AF65-F5344CB8AC3E}">
        <p14:creationId xmlns:p14="http://schemas.microsoft.com/office/powerpoint/2010/main" val="414985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13</a:t>
            </a:fld>
            <a:endParaRPr lang="en-US" dirty="0"/>
          </a:p>
        </p:txBody>
      </p:sp>
    </p:spTree>
    <p:extLst>
      <p:ext uri="{BB962C8B-B14F-4D97-AF65-F5344CB8AC3E}">
        <p14:creationId xmlns:p14="http://schemas.microsoft.com/office/powerpoint/2010/main" val="8919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14</a:t>
            </a:fld>
            <a:endParaRPr lang="en-US" dirty="0"/>
          </a:p>
        </p:txBody>
      </p:sp>
    </p:spTree>
    <p:extLst>
      <p:ext uri="{BB962C8B-B14F-4D97-AF65-F5344CB8AC3E}">
        <p14:creationId xmlns:p14="http://schemas.microsoft.com/office/powerpoint/2010/main" val="129455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15</a:t>
            </a:fld>
            <a:endParaRPr lang="en-US" dirty="0"/>
          </a:p>
        </p:txBody>
      </p:sp>
    </p:spTree>
    <p:extLst>
      <p:ext uri="{BB962C8B-B14F-4D97-AF65-F5344CB8AC3E}">
        <p14:creationId xmlns:p14="http://schemas.microsoft.com/office/powerpoint/2010/main" val="419752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16</a:t>
            </a:fld>
            <a:endParaRPr lang="en-US" dirty="0"/>
          </a:p>
        </p:txBody>
      </p:sp>
    </p:spTree>
    <p:extLst>
      <p:ext uri="{BB962C8B-B14F-4D97-AF65-F5344CB8AC3E}">
        <p14:creationId xmlns:p14="http://schemas.microsoft.com/office/powerpoint/2010/main" val="338698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7CAB769C-9DDB-45FE-9ED1-B3812C34DCC6}" type="slidenum">
              <a:rPr lang="en-US" smtClean="0"/>
              <a:t>17</a:t>
            </a:fld>
            <a:endParaRPr lang="en-US" dirty="0"/>
          </a:p>
        </p:txBody>
      </p:sp>
    </p:spTree>
    <p:extLst>
      <p:ext uri="{BB962C8B-B14F-4D97-AF65-F5344CB8AC3E}">
        <p14:creationId xmlns:p14="http://schemas.microsoft.com/office/powerpoint/2010/main" val="103843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B769C-9DDB-45FE-9ED1-B3812C34DCC6}" type="slidenum">
              <a:rPr lang="en-US" smtClean="0"/>
              <a:t>18</a:t>
            </a:fld>
            <a:endParaRPr lang="en-US" dirty="0"/>
          </a:p>
        </p:txBody>
      </p:sp>
    </p:spTree>
    <p:extLst>
      <p:ext uri="{BB962C8B-B14F-4D97-AF65-F5344CB8AC3E}">
        <p14:creationId xmlns:p14="http://schemas.microsoft.com/office/powerpoint/2010/main" val="184432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B769C-9DDB-45FE-9ED1-B3812C34DCC6}" type="slidenum">
              <a:rPr lang="en-US" smtClean="0"/>
              <a:t>2</a:t>
            </a:fld>
            <a:endParaRPr lang="en-US" dirty="0"/>
          </a:p>
        </p:txBody>
      </p:sp>
    </p:spTree>
    <p:extLst>
      <p:ext uri="{BB962C8B-B14F-4D97-AF65-F5344CB8AC3E}">
        <p14:creationId xmlns:p14="http://schemas.microsoft.com/office/powerpoint/2010/main" val="260815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3</a:t>
            </a:fld>
            <a:endParaRPr lang="en-US" dirty="0"/>
          </a:p>
        </p:txBody>
      </p:sp>
    </p:spTree>
    <p:extLst>
      <p:ext uri="{BB962C8B-B14F-4D97-AF65-F5344CB8AC3E}">
        <p14:creationId xmlns:p14="http://schemas.microsoft.com/office/powerpoint/2010/main" val="89714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4</a:t>
            </a:fld>
            <a:endParaRPr lang="en-US" dirty="0"/>
          </a:p>
        </p:txBody>
      </p:sp>
    </p:spTree>
    <p:extLst>
      <p:ext uri="{BB962C8B-B14F-4D97-AF65-F5344CB8AC3E}">
        <p14:creationId xmlns:p14="http://schemas.microsoft.com/office/powerpoint/2010/main" val="244130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5</a:t>
            </a:fld>
            <a:endParaRPr lang="en-US" dirty="0"/>
          </a:p>
        </p:txBody>
      </p:sp>
    </p:spTree>
    <p:extLst>
      <p:ext uri="{BB962C8B-B14F-4D97-AF65-F5344CB8AC3E}">
        <p14:creationId xmlns:p14="http://schemas.microsoft.com/office/powerpoint/2010/main" val="261921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B769C-9DDB-45FE-9ED1-B3812C34DCC6}" type="slidenum">
              <a:rPr lang="en-US" smtClean="0"/>
              <a:t>6</a:t>
            </a:fld>
            <a:endParaRPr lang="en-US" dirty="0"/>
          </a:p>
        </p:txBody>
      </p:sp>
    </p:spTree>
    <p:extLst>
      <p:ext uri="{BB962C8B-B14F-4D97-AF65-F5344CB8AC3E}">
        <p14:creationId xmlns:p14="http://schemas.microsoft.com/office/powerpoint/2010/main" val="214283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B769C-9DDB-45FE-9ED1-B3812C34DCC6}" type="slidenum">
              <a:rPr lang="en-US" smtClean="0"/>
              <a:t>7</a:t>
            </a:fld>
            <a:endParaRPr lang="en-US" dirty="0"/>
          </a:p>
        </p:txBody>
      </p:sp>
    </p:spTree>
    <p:extLst>
      <p:ext uri="{BB962C8B-B14F-4D97-AF65-F5344CB8AC3E}">
        <p14:creationId xmlns:p14="http://schemas.microsoft.com/office/powerpoint/2010/main" val="348349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CAB769C-9DDB-45FE-9ED1-B3812C34DCC6}" type="slidenum">
              <a:rPr lang="en-US" smtClean="0"/>
              <a:t>8</a:t>
            </a:fld>
            <a:endParaRPr lang="en-US" dirty="0"/>
          </a:p>
        </p:txBody>
      </p:sp>
    </p:spTree>
    <p:extLst>
      <p:ext uri="{BB962C8B-B14F-4D97-AF65-F5344CB8AC3E}">
        <p14:creationId xmlns:p14="http://schemas.microsoft.com/office/powerpoint/2010/main" val="412643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B769C-9DDB-45FE-9ED1-B3812C34DCC6}" type="slidenum">
              <a:rPr lang="en-US" smtClean="0"/>
              <a:t>9</a:t>
            </a:fld>
            <a:endParaRPr lang="en-US" dirty="0"/>
          </a:p>
        </p:txBody>
      </p:sp>
    </p:spTree>
    <p:extLst>
      <p:ext uri="{BB962C8B-B14F-4D97-AF65-F5344CB8AC3E}">
        <p14:creationId xmlns:p14="http://schemas.microsoft.com/office/powerpoint/2010/main" val="314691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75F6-C7DB-89B9-C329-6614D614E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BD1538-6989-B070-01B5-3F3F12DE0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FF1067-B39E-D587-8402-19773B8DCA51}"/>
              </a:ext>
            </a:extLst>
          </p:cNvPr>
          <p:cNvSpPr>
            <a:spLocks noGrp="1"/>
          </p:cNvSpPr>
          <p:nvPr>
            <p:ph type="dt" sz="half" idx="10"/>
          </p:nvPr>
        </p:nvSpPr>
        <p:spPr/>
        <p:txBody>
          <a:bodyPr/>
          <a:lstStyle/>
          <a:p>
            <a:fld id="{288E37AB-04CE-4AE0-A9A7-3872F964DBA9}" type="datetime1">
              <a:rPr lang="en-US" smtClean="0"/>
              <a:t>6/19/2024</a:t>
            </a:fld>
            <a:endParaRPr lang="en-US" dirty="0"/>
          </a:p>
        </p:txBody>
      </p:sp>
      <p:sp>
        <p:nvSpPr>
          <p:cNvPr id="5" name="Footer Placeholder 4">
            <a:extLst>
              <a:ext uri="{FF2B5EF4-FFF2-40B4-BE49-F238E27FC236}">
                <a16:creationId xmlns:a16="http://schemas.microsoft.com/office/drawing/2014/main" id="{EC21CAF5-DA4E-3013-B423-678FB636D4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51E3C8-B8CD-D4F4-F16B-A8D2E224A288}"/>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24675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94B1-487A-877E-FECC-A8246AB030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AC7393-3321-60A0-052C-D2220ACE6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E70F3-7F0B-E4A3-D875-C19FFC06CF7E}"/>
              </a:ext>
            </a:extLst>
          </p:cNvPr>
          <p:cNvSpPr>
            <a:spLocks noGrp="1"/>
          </p:cNvSpPr>
          <p:nvPr>
            <p:ph type="dt" sz="half" idx="10"/>
          </p:nvPr>
        </p:nvSpPr>
        <p:spPr/>
        <p:txBody>
          <a:bodyPr/>
          <a:lstStyle/>
          <a:p>
            <a:fld id="{F283A651-A29B-4AE2-BDC6-DD4CD63F7443}" type="datetime1">
              <a:rPr lang="en-US" smtClean="0"/>
              <a:t>6/19/2024</a:t>
            </a:fld>
            <a:endParaRPr lang="en-US" dirty="0"/>
          </a:p>
        </p:txBody>
      </p:sp>
      <p:sp>
        <p:nvSpPr>
          <p:cNvPr id="5" name="Footer Placeholder 4">
            <a:extLst>
              <a:ext uri="{FF2B5EF4-FFF2-40B4-BE49-F238E27FC236}">
                <a16:creationId xmlns:a16="http://schemas.microsoft.com/office/drawing/2014/main" id="{740C06AA-2013-1F4A-1395-4B84537C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A56368-170E-9361-C5EC-D6893E35B810}"/>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17856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CF094-FD24-41D1-B6A9-54EB1557E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8AEFB-9652-370D-2768-C50BFAD85D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73BAB-FBD6-0B65-F0AA-9DAE870D4D02}"/>
              </a:ext>
            </a:extLst>
          </p:cNvPr>
          <p:cNvSpPr>
            <a:spLocks noGrp="1"/>
          </p:cNvSpPr>
          <p:nvPr>
            <p:ph type="dt" sz="half" idx="10"/>
          </p:nvPr>
        </p:nvSpPr>
        <p:spPr/>
        <p:txBody>
          <a:bodyPr/>
          <a:lstStyle/>
          <a:p>
            <a:fld id="{1A2FDF57-FBDB-486A-BC0A-45CD474DEA64}" type="datetime1">
              <a:rPr lang="en-US" smtClean="0"/>
              <a:t>6/19/2024</a:t>
            </a:fld>
            <a:endParaRPr lang="en-US" dirty="0"/>
          </a:p>
        </p:txBody>
      </p:sp>
      <p:sp>
        <p:nvSpPr>
          <p:cNvPr id="5" name="Footer Placeholder 4">
            <a:extLst>
              <a:ext uri="{FF2B5EF4-FFF2-40B4-BE49-F238E27FC236}">
                <a16:creationId xmlns:a16="http://schemas.microsoft.com/office/drawing/2014/main" id="{3C2A2887-1A48-60B5-9B79-845B8CDBE5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3A23E1-F766-4E07-DF08-C84C2D5360A5}"/>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58809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F8D9-3753-81D9-A1AF-AF395436D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EA6A3-2E3D-B8D9-10A4-00A45ACF4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A5827-9857-F9B5-AC48-6D4DDAECA084}"/>
              </a:ext>
            </a:extLst>
          </p:cNvPr>
          <p:cNvSpPr>
            <a:spLocks noGrp="1"/>
          </p:cNvSpPr>
          <p:nvPr>
            <p:ph type="dt" sz="half" idx="10"/>
          </p:nvPr>
        </p:nvSpPr>
        <p:spPr/>
        <p:txBody>
          <a:bodyPr/>
          <a:lstStyle/>
          <a:p>
            <a:fld id="{BE890D55-FD41-48EE-AFA8-F05E9714924F}" type="datetime1">
              <a:rPr lang="en-US" smtClean="0"/>
              <a:t>6/19/2024</a:t>
            </a:fld>
            <a:endParaRPr lang="en-US" dirty="0"/>
          </a:p>
        </p:txBody>
      </p:sp>
      <p:sp>
        <p:nvSpPr>
          <p:cNvPr id="5" name="Footer Placeholder 4">
            <a:extLst>
              <a:ext uri="{FF2B5EF4-FFF2-40B4-BE49-F238E27FC236}">
                <a16:creationId xmlns:a16="http://schemas.microsoft.com/office/drawing/2014/main" id="{2EF739ED-17A7-9BCA-EAEE-15ED9DC2E8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E5772B-3B4C-35D9-E516-331766B03B4C}"/>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193836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6088-E2D1-2507-73A7-F5E932FAE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344B29-AF67-7629-5205-21409C769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966B1-4A1A-46BC-E814-67654BB0DA36}"/>
              </a:ext>
            </a:extLst>
          </p:cNvPr>
          <p:cNvSpPr>
            <a:spLocks noGrp="1"/>
          </p:cNvSpPr>
          <p:nvPr>
            <p:ph type="dt" sz="half" idx="10"/>
          </p:nvPr>
        </p:nvSpPr>
        <p:spPr/>
        <p:txBody>
          <a:bodyPr/>
          <a:lstStyle/>
          <a:p>
            <a:fld id="{71F62F3C-0A36-40A9-8C0D-84FB0E78D02C}" type="datetime1">
              <a:rPr lang="en-US" smtClean="0"/>
              <a:t>6/19/2024</a:t>
            </a:fld>
            <a:endParaRPr lang="en-US" dirty="0"/>
          </a:p>
        </p:txBody>
      </p:sp>
      <p:sp>
        <p:nvSpPr>
          <p:cNvPr id="5" name="Footer Placeholder 4">
            <a:extLst>
              <a:ext uri="{FF2B5EF4-FFF2-40B4-BE49-F238E27FC236}">
                <a16:creationId xmlns:a16="http://schemas.microsoft.com/office/drawing/2014/main" id="{A42C2CFA-E4ED-65B0-6C42-F13F9714B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500E9-A915-AEFD-5EE0-6A61B1E62624}"/>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44397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068E-C917-0093-1350-93D878D8C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C2135-377A-9824-B478-85659721D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70AF52-2CCE-656E-0F41-E52B5B157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54B0D-1B84-284C-C199-A03344FF65C5}"/>
              </a:ext>
            </a:extLst>
          </p:cNvPr>
          <p:cNvSpPr>
            <a:spLocks noGrp="1"/>
          </p:cNvSpPr>
          <p:nvPr>
            <p:ph type="dt" sz="half" idx="10"/>
          </p:nvPr>
        </p:nvSpPr>
        <p:spPr/>
        <p:txBody>
          <a:bodyPr/>
          <a:lstStyle/>
          <a:p>
            <a:fld id="{F3490A80-32DD-4284-AF88-42AF8A8D74B4}" type="datetime1">
              <a:rPr lang="en-US" smtClean="0"/>
              <a:t>6/19/2024</a:t>
            </a:fld>
            <a:endParaRPr lang="en-US" dirty="0"/>
          </a:p>
        </p:txBody>
      </p:sp>
      <p:sp>
        <p:nvSpPr>
          <p:cNvPr id="6" name="Footer Placeholder 5">
            <a:extLst>
              <a:ext uri="{FF2B5EF4-FFF2-40B4-BE49-F238E27FC236}">
                <a16:creationId xmlns:a16="http://schemas.microsoft.com/office/drawing/2014/main" id="{330B8D63-D03E-7AA9-20A4-F0193CBD1E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0A60C4-7CF7-0F57-ACBD-6D51299A5482}"/>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60839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FB12-7B7A-6783-3F5F-6F45FDA37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D9978-A2E8-1111-8E01-E7DB12652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7EE84-0B33-39C8-AFC9-102EBAF45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D5198-5A26-3D63-F5B2-DCD3342E1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977561-54B4-876C-E3D2-A4C917C96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49794E-9E14-0755-B999-75DB5D3DBD51}"/>
              </a:ext>
            </a:extLst>
          </p:cNvPr>
          <p:cNvSpPr>
            <a:spLocks noGrp="1"/>
          </p:cNvSpPr>
          <p:nvPr>
            <p:ph type="dt" sz="half" idx="10"/>
          </p:nvPr>
        </p:nvSpPr>
        <p:spPr/>
        <p:txBody>
          <a:bodyPr/>
          <a:lstStyle/>
          <a:p>
            <a:fld id="{14053A07-A012-48C6-98B3-37015D1E4A5C}" type="datetime1">
              <a:rPr lang="en-US" smtClean="0"/>
              <a:t>6/19/2024</a:t>
            </a:fld>
            <a:endParaRPr lang="en-US" dirty="0"/>
          </a:p>
        </p:txBody>
      </p:sp>
      <p:sp>
        <p:nvSpPr>
          <p:cNvPr id="8" name="Footer Placeholder 7">
            <a:extLst>
              <a:ext uri="{FF2B5EF4-FFF2-40B4-BE49-F238E27FC236}">
                <a16:creationId xmlns:a16="http://schemas.microsoft.com/office/drawing/2014/main" id="{6973CB1F-A20D-5B1D-31D6-098A35BC1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82C4C8-3E3C-03C5-66CD-1492B1880883}"/>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117941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FE7E-31B6-52F4-8C2A-6A17AEBA5A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51049C-CC2F-5CAF-3E16-A7FC245E539F}"/>
              </a:ext>
            </a:extLst>
          </p:cNvPr>
          <p:cNvSpPr>
            <a:spLocks noGrp="1"/>
          </p:cNvSpPr>
          <p:nvPr>
            <p:ph type="dt" sz="half" idx="10"/>
          </p:nvPr>
        </p:nvSpPr>
        <p:spPr/>
        <p:txBody>
          <a:bodyPr/>
          <a:lstStyle/>
          <a:p>
            <a:fld id="{76A59AF8-B940-40BA-94D0-1338EC00CE41}" type="datetime1">
              <a:rPr lang="en-US" smtClean="0"/>
              <a:t>6/19/2024</a:t>
            </a:fld>
            <a:endParaRPr lang="en-US" dirty="0"/>
          </a:p>
        </p:txBody>
      </p:sp>
      <p:sp>
        <p:nvSpPr>
          <p:cNvPr id="4" name="Footer Placeholder 3">
            <a:extLst>
              <a:ext uri="{FF2B5EF4-FFF2-40B4-BE49-F238E27FC236}">
                <a16:creationId xmlns:a16="http://schemas.microsoft.com/office/drawing/2014/main" id="{4F8F830D-3F77-CC92-097D-11B351785B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22841B-7B99-E35A-9130-44835E90734F}"/>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378783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1668D-3B6D-2DFC-0104-F1459C76AD94}"/>
              </a:ext>
            </a:extLst>
          </p:cNvPr>
          <p:cNvSpPr>
            <a:spLocks noGrp="1"/>
          </p:cNvSpPr>
          <p:nvPr>
            <p:ph type="dt" sz="half" idx="10"/>
          </p:nvPr>
        </p:nvSpPr>
        <p:spPr/>
        <p:txBody>
          <a:bodyPr/>
          <a:lstStyle/>
          <a:p>
            <a:fld id="{866EE44A-CCD7-4EAD-950B-4CA50CA7EBB7}" type="datetime1">
              <a:rPr lang="en-US" smtClean="0"/>
              <a:t>6/19/2024</a:t>
            </a:fld>
            <a:endParaRPr lang="en-US" dirty="0"/>
          </a:p>
        </p:txBody>
      </p:sp>
      <p:sp>
        <p:nvSpPr>
          <p:cNvPr id="3" name="Footer Placeholder 2">
            <a:extLst>
              <a:ext uri="{FF2B5EF4-FFF2-40B4-BE49-F238E27FC236}">
                <a16:creationId xmlns:a16="http://schemas.microsoft.com/office/drawing/2014/main" id="{6E93A8A7-572E-39F5-9E73-7A36D548D1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4169C6-1C1C-1373-2A0D-263003EE27C8}"/>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418154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7B35-6814-6797-5A8E-F802D122B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EA07CE-57FB-D769-FE3D-6B33D2151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72278-9471-7BE1-0027-90D5081DD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77E13-1EEE-DF54-9306-52B151178054}"/>
              </a:ext>
            </a:extLst>
          </p:cNvPr>
          <p:cNvSpPr>
            <a:spLocks noGrp="1"/>
          </p:cNvSpPr>
          <p:nvPr>
            <p:ph type="dt" sz="half" idx="10"/>
          </p:nvPr>
        </p:nvSpPr>
        <p:spPr/>
        <p:txBody>
          <a:bodyPr/>
          <a:lstStyle/>
          <a:p>
            <a:fld id="{E31E1F63-5B84-4271-8CB9-0EFDF0580740}" type="datetime1">
              <a:rPr lang="en-US" smtClean="0"/>
              <a:t>6/19/2024</a:t>
            </a:fld>
            <a:endParaRPr lang="en-US" dirty="0"/>
          </a:p>
        </p:txBody>
      </p:sp>
      <p:sp>
        <p:nvSpPr>
          <p:cNvPr id="6" name="Footer Placeholder 5">
            <a:extLst>
              <a:ext uri="{FF2B5EF4-FFF2-40B4-BE49-F238E27FC236}">
                <a16:creationId xmlns:a16="http://schemas.microsoft.com/office/drawing/2014/main" id="{0245D39E-CC65-37BD-202A-45336862A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A5C60-96F7-0538-CA9A-02B80D646468}"/>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301677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33B8-2FEA-486A-0A41-8154B51A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9B83A-42AD-EA3A-F50A-91A39F9E10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ABFDA14-98E4-D19F-6EB5-1F9A802AA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75FF0-AA4E-57AE-C543-AA831F1FD019}"/>
              </a:ext>
            </a:extLst>
          </p:cNvPr>
          <p:cNvSpPr>
            <a:spLocks noGrp="1"/>
          </p:cNvSpPr>
          <p:nvPr>
            <p:ph type="dt" sz="half" idx="10"/>
          </p:nvPr>
        </p:nvSpPr>
        <p:spPr/>
        <p:txBody>
          <a:bodyPr/>
          <a:lstStyle/>
          <a:p>
            <a:fld id="{E308DD16-8B47-4B8F-A74C-79101AA3C896}" type="datetime1">
              <a:rPr lang="en-US" smtClean="0"/>
              <a:t>6/19/2024</a:t>
            </a:fld>
            <a:endParaRPr lang="en-US" dirty="0"/>
          </a:p>
        </p:txBody>
      </p:sp>
      <p:sp>
        <p:nvSpPr>
          <p:cNvPr id="6" name="Footer Placeholder 5">
            <a:extLst>
              <a:ext uri="{FF2B5EF4-FFF2-40B4-BE49-F238E27FC236}">
                <a16:creationId xmlns:a16="http://schemas.microsoft.com/office/drawing/2014/main" id="{B3109516-CFA9-07B5-2ED5-56A9906E52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61C67B-8A9B-CB83-9859-A3B7015E16EA}"/>
              </a:ext>
            </a:extLst>
          </p:cNvPr>
          <p:cNvSpPr>
            <a:spLocks noGrp="1"/>
          </p:cNvSpPr>
          <p:nvPr>
            <p:ph type="sldNum" sz="quarter" idx="12"/>
          </p:nvPr>
        </p:nvSpPr>
        <p:spPr/>
        <p:txBody>
          <a:bodyPr/>
          <a:lstStyle/>
          <a:p>
            <a:fld id="{2C386105-9CD3-478F-B872-7F82198666AF}" type="slidenum">
              <a:rPr lang="en-US" smtClean="0"/>
              <a:t>‹#›</a:t>
            </a:fld>
            <a:endParaRPr lang="en-US" dirty="0"/>
          </a:p>
        </p:txBody>
      </p:sp>
    </p:spTree>
    <p:extLst>
      <p:ext uri="{BB962C8B-B14F-4D97-AF65-F5344CB8AC3E}">
        <p14:creationId xmlns:p14="http://schemas.microsoft.com/office/powerpoint/2010/main" val="36584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0ED81-4942-CEFF-1D27-0B2B77797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E9089-B280-CCF4-61F6-B254A89C9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DFB54-67FE-EA25-AA71-150BDF68E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C730-B304-4A12-B94E-63AEB075CAA2}" type="datetime1">
              <a:rPr lang="en-US" smtClean="0"/>
              <a:t>6/19/2024</a:t>
            </a:fld>
            <a:endParaRPr lang="en-US" dirty="0"/>
          </a:p>
        </p:txBody>
      </p:sp>
      <p:sp>
        <p:nvSpPr>
          <p:cNvPr id="5" name="Footer Placeholder 4">
            <a:extLst>
              <a:ext uri="{FF2B5EF4-FFF2-40B4-BE49-F238E27FC236}">
                <a16:creationId xmlns:a16="http://schemas.microsoft.com/office/drawing/2014/main" id="{1F3B5E56-3FF3-9697-BCCF-F2C62A714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121CE7-734F-554B-8CE7-1EE840BB3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86105-9CD3-478F-B872-7F82198666AF}" type="slidenum">
              <a:rPr lang="en-US" smtClean="0"/>
              <a:t>‹#›</a:t>
            </a:fld>
            <a:endParaRPr lang="en-US" dirty="0"/>
          </a:p>
        </p:txBody>
      </p:sp>
    </p:spTree>
    <p:extLst>
      <p:ext uri="{BB962C8B-B14F-4D97-AF65-F5344CB8AC3E}">
        <p14:creationId xmlns:p14="http://schemas.microsoft.com/office/powerpoint/2010/main" val="40925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CON@ky.gov"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E06D97-6263-DE05-5BCB-A5D5B880CC1A}"/>
              </a:ext>
            </a:extLst>
          </p:cNvPr>
          <p:cNvSpPr>
            <a:spLocks noGrp="1"/>
          </p:cNvSpPr>
          <p:nvPr>
            <p:ph type="title" idx="4294967295"/>
          </p:nvPr>
        </p:nvSpPr>
        <p:spPr>
          <a:xfrm>
            <a:off x="437745" y="4084414"/>
            <a:ext cx="11754255" cy="2035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3100" b="1" i="0" u="none" strike="noStrike" kern="1200" cap="none" spc="0" normalizeH="0" baseline="0" noProof="0" dirty="0">
                <a:ln>
                  <a:noFill/>
                </a:ln>
                <a:effectLst/>
                <a:uLnTx/>
                <a:uFillTx/>
                <a:latin typeface="+mn-lt"/>
                <a:ea typeface="+mn-ea"/>
                <a:cs typeface="+mn-cs"/>
              </a:rPr>
            </a:br>
            <a:br>
              <a:rPr kumimoji="0" lang="en-US" sz="3100" b="1" i="0" u="none" strike="noStrike" kern="1200" cap="none" spc="0" normalizeH="0" baseline="0" noProof="0" dirty="0">
                <a:ln>
                  <a:noFill/>
                </a:ln>
                <a:effectLst/>
                <a:uLnTx/>
                <a:uFillTx/>
                <a:latin typeface="+mn-lt"/>
                <a:ea typeface="+mn-ea"/>
                <a:cs typeface="+mn-cs"/>
              </a:rPr>
            </a:br>
            <a:r>
              <a:rPr kumimoji="0" lang="en-US" sz="3600" b="1" i="0" u="none" strike="noStrike" kern="1200" cap="none" spc="0" normalizeH="0" baseline="0" noProof="0" dirty="0">
                <a:ln>
                  <a:noFill/>
                </a:ln>
                <a:effectLst/>
                <a:uLnTx/>
                <a:uFillTx/>
                <a:latin typeface="+mn-lt"/>
                <a:ea typeface="+mn-ea"/>
                <a:cs typeface="+mn-cs"/>
              </a:rPr>
              <a:t>Certificate of Need (CON) Program Administration</a:t>
            </a:r>
            <a:br>
              <a:rPr kumimoji="0" lang="en-US" sz="3600" b="1" i="0" u="none" strike="noStrike" kern="1200" cap="none" spc="0" normalizeH="0" baseline="0" noProof="0" dirty="0">
                <a:ln>
                  <a:noFill/>
                </a:ln>
                <a:effectLst/>
                <a:uLnTx/>
                <a:uFillTx/>
                <a:latin typeface="+mn-lt"/>
                <a:ea typeface="+mn-ea"/>
                <a:cs typeface="+mn-cs"/>
              </a:rPr>
            </a:br>
            <a:r>
              <a:rPr lang="en-US" sz="3600" b="1" dirty="0">
                <a:effectLst/>
                <a:latin typeface="Calibri" panose="020F0502020204030204" pitchFamily="34" charset="0"/>
                <a:ea typeface="Calibri" panose="020F0502020204030204" pitchFamily="34" charset="0"/>
              </a:rPr>
              <a:t>Licensing, Occupations, and Administrative Regulations Committee </a:t>
            </a:r>
            <a:br>
              <a:rPr kumimoji="0" lang="en-US" sz="3100" b="1" i="0" u="none" strike="noStrike" kern="1200" cap="none" spc="0" normalizeH="0" baseline="0" noProof="0" dirty="0">
                <a:ln>
                  <a:noFill/>
                </a:ln>
                <a:effectLst/>
                <a:uLnTx/>
                <a:uFillTx/>
                <a:latin typeface="+mn-lt"/>
                <a:ea typeface="+mn-ea"/>
                <a:cs typeface="+mn-cs"/>
              </a:rPr>
            </a:br>
            <a:br>
              <a:rPr kumimoji="0" lang="en-US" sz="3100" b="1" i="0" u="none" strike="noStrike" kern="1200" cap="none" spc="0" normalizeH="0" baseline="0" noProof="0" dirty="0">
                <a:ln>
                  <a:noFill/>
                </a:ln>
                <a:effectLst/>
                <a:uLnTx/>
                <a:uFillTx/>
                <a:latin typeface="+mn-lt"/>
                <a:ea typeface="+mn-ea"/>
                <a:cs typeface="+mn-cs"/>
              </a:rPr>
            </a:br>
            <a:r>
              <a:rPr kumimoji="0" lang="en-US" sz="3100" b="1" i="0" u="none" strike="noStrike" kern="1200" cap="none" spc="0" normalizeH="0" baseline="0" noProof="0" dirty="0">
                <a:ln>
                  <a:noFill/>
                </a:ln>
                <a:effectLst/>
                <a:uLnTx/>
                <a:uFillTx/>
                <a:latin typeface="+mn-lt"/>
                <a:ea typeface="+mn-ea"/>
                <a:cs typeface="+mn-cs"/>
              </a:rPr>
              <a:t>June </a:t>
            </a:r>
            <a:r>
              <a:rPr lang="en-US" sz="3100" b="1" dirty="0">
                <a:latin typeface="+mn-lt"/>
                <a:ea typeface="+mn-ea"/>
                <a:cs typeface="+mn-cs"/>
              </a:rPr>
              <a:t>20</a:t>
            </a:r>
            <a:r>
              <a:rPr kumimoji="0" lang="en-US" sz="3100" b="1" i="0" u="none" strike="noStrike" kern="1200" cap="none" spc="0" normalizeH="0" baseline="0" noProof="0" dirty="0">
                <a:ln>
                  <a:noFill/>
                </a:ln>
                <a:effectLst/>
                <a:uLnTx/>
                <a:uFillTx/>
                <a:latin typeface="+mn-lt"/>
                <a:ea typeface="+mn-ea"/>
                <a:cs typeface="+mn-cs"/>
              </a:rPr>
              <a:t>, 2024  </a:t>
            </a:r>
            <a:br>
              <a:rPr kumimoji="0" lang="en-US" sz="3200" b="1" i="0" u="none" strike="noStrike" kern="1200" cap="none" spc="0" normalizeH="0" baseline="0" noProof="0" dirty="0">
                <a:ln>
                  <a:noFill/>
                </a:ln>
                <a:effectLst/>
                <a:uLnTx/>
                <a:uFillTx/>
                <a:latin typeface="+mn-lt"/>
                <a:ea typeface="+mn-ea"/>
                <a:cs typeface="+mn-cs"/>
              </a:rPr>
            </a:br>
            <a:br>
              <a:rPr kumimoji="0" lang="en-US" sz="3200" b="1" i="0" u="none" strike="noStrike" kern="1200" cap="none" spc="0" normalizeH="0" baseline="0" noProof="0" dirty="0">
                <a:ln>
                  <a:noFill/>
                </a:ln>
                <a:effectLst/>
                <a:uLnTx/>
                <a:uFillTx/>
                <a:latin typeface="+mn-lt"/>
                <a:ea typeface="+mn-ea"/>
                <a:cs typeface="+mn-cs"/>
              </a:rPr>
            </a:br>
            <a:br>
              <a:rPr kumimoji="0" lang="en-US" sz="1200" b="1" i="0" u="none" strike="noStrike" kern="1200" cap="none" spc="0" normalizeH="0" baseline="0" noProof="0" dirty="0">
                <a:ln>
                  <a:noFill/>
                </a:ln>
                <a:solidFill>
                  <a:schemeClr val="tx1"/>
                </a:solidFill>
                <a:effectLst/>
                <a:uLnTx/>
                <a:uFillTx/>
                <a:latin typeface="+mn-lt"/>
                <a:ea typeface="+mn-ea"/>
                <a:cs typeface="+mn-cs"/>
              </a:rPr>
            </a:br>
            <a:br>
              <a:rPr kumimoji="0" lang="en-US" sz="3000" b="1" i="0" u="none" strike="noStrike" kern="1200" cap="none" spc="0" normalizeH="0" baseline="0" noProof="0" dirty="0">
                <a:ln>
                  <a:noFill/>
                </a:ln>
                <a:effectLst/>
                <a:uLnTx/>
                <a:uFillTx/>
                <a:latin typeface="+mn-lt"/>
                <a:ea typeface="+mn-ea"/>
                <a:cs typeface="+mn-cs"/>
              </a:rPr>
            </a:br>
            <a:endParaRPr kumimoji="0" lang="en-US" sz="3000" b="1" i="0" u="none" strike="noStrike" kern="1200" cap="none" spc="0" normalizeH="0" baseline="0" noProof="0" dirty="0">
              <a:ln>
                <a:noFill/>
              </a:ln>
              <a:effectLst/>
              <a:uLnTx/>
              <a:uFillTx/>
              <a:latin typeface="+mn-lt"/>
              <a:ea typeface="+mn-ea"/>
              <a:cs typeface="+mn-cs"/>
            </a:endParaRPr>
          </a:p>
        </p:txBody>
      </p:sp>
      <p:pic>
        <p:nvPicPr>
          <p:cNvPr id="4" name="Picture 3">
            <a:extLst>
              <a:ext uri="{FF2B5EF4-FFF2-40B4-BE49-F238E27FC236}">
                <a16:creationId xmlns:a16="http://schemas.microsoft.com/office/drawing/2014/main" id="{0F24913C-6FDB-FCF4-CFB4-A36C9F67BA8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3908" y="1268286"/>
            <a:ext cx="4364181" cy="2286000"/>
          </a:xfrm>
          <a:prstGeom prst="rect">
            <a:avLst/>
          </a:prstGeom>
        </p:spPr>
      </p:pic>
      <p:sp>
        <p:nvSpPr>
          <p:cNvPr id="5" name="Rectangle 4">
            <a:extLst>
              <a:ext uri="{FF2B5EF4-FFF2-40B4-BE49-F238E27FC236}">
                <a16:creationId xmlns:a16="http://schemas.microsoft.com/office/drawing/2014/main" id="{9B693088-F649-0CD6-261C-B84B198DF191}"/>
              </a:ext>
              <a:ext uri="{C183D7F6-B498-43B3-948B-1728B52AA6E4}">
                <adec:decorative xmlns:adec="http://schemas.microsoft.com/office/drawing/2017/decorative" val="1"/>
              </a:ext>
            </a:extLst>
          </p:cNvPr>
          <p:cNvSpPr/>
          <p:nvPr/>
        </p:nvSpPr>
        <p:spPr>
          <a:xfrm>
            <a:off x="0" y="0"/>
            <a:ext cx="12192000" cy="914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5965634"/>
            <a:ext cx="12192000" cy="914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273" y="6100624"/>
            <a:ext cx="1188720" cy="600352"/>
          </a:xfrm>
          <a:prstGeom prst="rect">
            <a:avLst/>
          </a:prstGeom>
        </p:spPr>
      </p:pic>
    </p:spTree>
    <p:extLst>
      <p:ext uri="{BB962C8B-B14F-4D97-AF65-F5344CB8AC3E}">
        <p14:creationId xmlns:p14="http://schemas.microsoft.com/office/powerpoint/2010/main" val="157280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8"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t>Statutory Authority for Nonsubstantive Review</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13BFC7C7-FFC1-216F-FE1F-7113878B833F}"/>
              </a:ext>
            </a:extLst>
          </p:cNvPr>
          <p:cNvSpPr txBox="1"/>
          <p:nvPr/>
        </p:nvSpPr>
        <p:spPr>
          <a:xfrm>
            <a:off x="381000" y="1005840"/>
            <a:ext cx="11430000" cy="461665"/>
          </a:xfrm>
          <a:prstGeom prst="rect">
            <a:avLst/>
          </a:prstGeom>
          <a:noFill/>
        </p:spPr>
        <p:txBody>
          <a:bodyPr wrap="square" rtlCol="0" anchor="ctr">
            <a:spAutoFit/>
          </a:bodyPr>
          <a:lstStyle/>
          <a:p>
            <a:pPr algn="ctr"/>
            <a:r>
              <a:rPr lang="en-US" sz="2400" b="1" dirty="0"/>
              <a:t>KRS 216B.095 authorizes </a:t>
            </a:r>
            <a:r>
              <a:rPr lang="en-US" sz="2400" b="1" dirty="0" err="1"/>
              <a:t>nonsubstantive</a:t>
            </a:r>
            <a:r>
              <a:rPr lang="en-US" sz="2400" b="1" dirty="0"/>
              <a:t> review for a CON application:</a:t>
            </a:r>
          </a:p>
        </p:txBody>
      </p:sp>
      <p:graphicFrame>
        <p:nvGraphicFramePr>
          <p:cNvPr id="4" name="Diagram 3">
            <a:extLst>
              <a:ext uri="{FF2B5EF4-FFF2-40B4-BE49-F238E27FC236}">
                <a16:creationId xmlns:a16="http://schemas.microsoft.com/office/drawing/2014/main" id="{1F4AF9CF-749A-9A3F-CD53-74A49C43BF1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0150957"/>
              </p:ext>
            </p:extLst>
          </p:nvPr>
        </p:nvGraphicFramePr>
        <p:xfrm>
          <a:off x="381000" y="1983003"/>
          <a:ext cx="11430000" cy="3902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1800E1CA-C48A-45EA-E7DB-A1BC8656F628}"/>
              </a:ext>
            </a:extLst>
          </p:cNvPr>
          <p:cNvSpPr>
            <a:spLocks noGrp="1"/>
          </p:cNvSpPr>
          <p:nvPr>
            <p:ph type="sldNum" sz="quarter" idx="12"/>
          </p:nvPr>
        </p:nvSpPr>
        <p:spPr/>
        <p:txBody>
          <a:bodyPr/>
          <a:lstStyle/>
          <a:p>
            <a:fld id="{2C386105-9CD3-478F-B872-7F82198666AF}" type="slidenum">
              <a:rPr lang="en-US" smtClean="0"/>
              <a:t>10</a:t>
            </a:fld>
            <a:endParaRPr lang="en-US" dirty="0"/>
          </a:p>
        </p:txBody>
      </p:sp>
    </p:spTree>
    <p:extLst>
      <p:ext uri="{BB962C8B-B14F-4D97-AF65-F5344CB8AC3E}">
        <p14:creationId xmlns:p14="http://schemas.microsoft.com/office/powerpoint/2010/main" val="85700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14419"/>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3773"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atin typeface="Calibri" panose="020F0502020204030204" pitchFamily="34" charset="0"/>
                <a:ea typeface="Times New Roman" panose="02020603050405020304" pitchFamily="18" charset="0"/>
              </a:rPr>
              <a:t>Nonsubstantive R</a:t>
            </a:r>
            <a:r>
              <a:rPr lang="en-US" sz="4000" b="1">
                <a:effectLst/>
                <a:latin typeface="Calibri" panose="020F0502020204030204" pitchFamily="34" charset="0"/>
                <a:ea typeface="Times New Roman" panose="02020603050405020304" pitchFamily="18" charset="0"/>
              </a:rPr>
              <a:t>eview Status is Granted to: </a:t>
            </a:r>
            <a:endParaRPr kumimoji="0" lang="en-US" sz="4000" b="1" i="0" strike="noStrike" kern="1200" cap="none" spc="0" normalizeH="0" baseline="0" noProof="0" dirty="0">
              <a:ln>
                <a:noFill/>
              </a:ln>
              <a:solidFill>
                <a:schemeClr val="bg1"/>
              </a:solidFill>
              <a:effectLst/>
              <a:uLnTx/>
              <a:uFillTx/>
              <a:latin typeface="+mn-lt"/>
              <a:ea typeface="+mn-ea"/>
              <a:cs typeface="+mn-cs"/>
            </a:endParaRPr>
          </a:p>
        </p:txBody>
      </p:sp>
      <p:sp>
        <p:nvSpPr>
          <p:cNvPr id="15" name="Content Placeholder 14">
            <a:extLst>
              <a:ext uri="{FF2B5EF4-FFF2-40B4-BE49-F238E27FC236}">
                <a16:creationId xmlns:a16="http://schemas.microsoft.com/office/drawing/2014/main" id="{6D468D83-7AF8-A466-C5CF-3CAC00CCCE2F}"/>
              </a:ext>
            </a:extLst>
          </p:cNvPr>
          <p:cNvSpPr>
            <a:spLocks noGrp="1"/>
          </p:cNvSpPr>
          <p:nvPr>
            <p:ph sz="half" idx="1"/>
          </p:nvPr>
        </p:nvSpPr>
        <p:spPr>
          <a:xfrm>
            <a:off x="379379" y="914400"/>
            <a:ext cx="11431621" cy="5394960"/>
          </a:xfrm>
        </p:spPr>
        <p:txBody>
          <a:bodyPr anchor="ctr">
            <a:noAutofit/>
          </a:bodyPr>
          <a:lstStyle/>
          <a:p>
            <a:pPr marL="166688" marR="0" lvl="0" indent="-166688" algn="just">
              <a:lnSpc>
                <a:spcPct val="100000"/>
              </a:lnSpc>
              <a:spcBef>
                <a:spcPts val="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Acute care hospitals seeking to transfer acute care beds to a new facility under common ownership/in the same county and in accordance with additional criteria established by 900 KAR 6:075, Section 2(3)(f)</a:t>
            </a:r>
          </a:p>
          <a:p>
            <a:pPr marL="166688" marR="0" lvl="0" indent="-166688" algn="just">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Acute care hospitals seeking to convert existing acute care beds to psychiatric beds for adult patients in accordance with the criteria established by 900 KAR 6:075, Section 2(3)(</a:t>
            </a:r>
            <a:r>
              <a:rPr lang="en-US" sz="1800" dirty="0">
                <a:latin typeface="Calibri" panose="020F0502020204030204" pitchFamily="34" charset="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63550" marR="0" lvl="1" indent="-176213" algn="just">
              <a:lnSpc>
                <a:spcPct val="100000"/>
              </a:lnSpc>
              <a:spcBef>
                <a:spcPts val="0"/>
              </a:spcBef>
              <a:spcAft>
                <a:spcPts val="300"/>
              </a:spcAft>
              <a:buFont typeface="Arial" panose="020B0604020202020204" pitchFamily="34" charset="0"/>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Effective 3/26/24</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day health centers</a:t>
            </a:r>
          </a:p>
          <a:p>
            <a:pPr marL="166688" marR="0" lvl="0" indent="-166688" algn="just">
              <a:lnSpc>
                <a:spcPct val="100000"/>
              </a:lnSpc>
              <a:spcBef>
                <a:spcPts val="0"/>
              </a:spcBef>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Certain ambulance providers</a:t>
            </a:r>
          </a:p>
          <a:p>
            <a:pPr marL="463550" marR="0" lvl="2" indent="-163513" algn="just">
              <a:lnSpc>
                <a:spcPct val="100000"/>
              </a:lnSpc>
              <a:spcBef>
                <a:spcPts val="0"/>
              </a:spcBef>
              <a:tabLst>
                <a:tab pos="1371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City or county-owned ambulance providers that seek to provide non-911 transports</a:t>
            </a:r>
          </a:p>
          <a:p>
            <a:pPr marL="463550" marR="0" lvl="2" indent="-163513" algn="just">
              <a:lnSpc>
                <a:spcPct val="100000"/>
              </a:lnSpc>
              <a:spcBef>
                <a:spcPts val="0"/>
              </a:spcBef>
              <a:spcAft>
                <a:spcPts val="300"/>
              </a:spcAft>
              <a:tabLst>
                <a:tab pos="1371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Hospitals that seek to provide ambulance transports from a location that is not a health facility</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Certain Home Health Agencies that meet criteria set forth in 900 KAR 6:075, Section 2(3)(i) </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Industrial ambulance providers</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Freestanding birthing centers</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Freestanding emergency department owned by a KY-licensed hospital and located off-campus</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Private duty nursing agencies</a:t>
            </a:r>
          </a:p>
          <a:p>
            <a:pPr marL="166688" marR="0" lvl="0" indent="-166688" algn="just">
              <a:lnSpc>
                <a:spcPct val="100000"/>
              </a:lnSpc>
              <a:spcBef>
                <a:spcPts val="0"/>
              </a:spcBef>
              <a:spcAft>
                <a:spcPts val="3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 of All-Inclusive Care for the Elderly (PACE) organizations that provide a CON service (e.g. adult day, home health) directly to their members </a:t>
            </a:r>
          </a:p>
          <a:p>
            <a:pPr marL="166688" marR="0" lvl="0" indent="-166688" algn="just">
              <a:lnSpc>
                <a:spcPct val="100000"/>
              </a:lnSpc>
              <a:spcBef>
                <a:spcPts val="0"/>
              </a:spcBef>
              <a:spcAft>
                <a:spcPts val="300"/>
              </a:spcAft>
              <a:tabLst>
                <a:tab pos="4572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Psychiatric residential treatment facility (PRTF) Level II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39FFF62-7620-2D3D-61D1-F3FF663001AB}"/>
              </a:ext>
            </a:extLst>
          </p:cNvPr>
          <p:cNvSpPr>
            <a:spLocks noGrp="1"/>
          </p:cNvSpPr>
          <p:nvPr>
            <p:ph type="sldNum" sz="quarter" idx="12"/>
          </p:nvPr>
        </p:nvSpPr>
        <p:spPr/>
        <p:txBody>
          <a:bodyPr/>
          <a:lstStyle/>
          <a:p>
            <a:fld id="{2C386105-9CD3-478F-B872-7F82198666AF}" type="slidenum">
              <a:rPr lang="en-US" smtClean="0"/>
              <a:t>11</a:t>
            </a:fld>
            <a:endParaRPr lang="en-US" dirty="0"/>
          </a:p>
        </p:txBody>
      </p:sp>
    </p:spTree>
    <p:extLst>
      <p:ext uri="{BB962C8B-B14F-4D97-AF65-F5344CB8AC3E}">
        <p14:creationId xmlns:p14="http://schemas.microsoft.com/office/powerpoint/2010/main" val="178770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8"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atin typeface="Calibri" panose="020F0502020204030204" pitchFamily="34" charset="0"/>
                <a:ea typeface="Times New Roman" panose="02020603050405020304" pitchFamily="18" charset="0"/>
              </a:rPr>
              <a:t>CON Exemptions Authorized by State Law</a:t>
            </a:r>
            <a:endParaRPr kumimoji="0" lang="en-US" sz="4000" b="1" i="0" strike="noStrike" kern="1200" cap="none" spc="0" normalizeH="0" baseline="0" noProof="0" dirty="0">
              <a:ln>
                <a:noFill/>
              </a:ln>
              <a:solidFill>
                <a:schemeClr val="bg1"/>
              </a:solidFill>
              <a:effectLst/>
              <a:uLnTx/>
              <a:uFillTx/>
              <a:latin typeface="+mn-lt"/>
              <a:ea typeface="+mn-ea"/>
              <a:cs typeface="+mn-cs"/>
            </a:endParaRPr>
          </a:p>
        </p:txBody>
      </p:sp>
      <p:sp>
        <p:nvSpPr>
          <p:cNvPr id="10" name="Content Placeholder 2">
            <a:extLst>
              <a:ext uri="{FF2B5EF4-FFF2-40B4-BE49-F238E27FC236}">
                <a16:creationId xmlns:a16="http://schemas.microsoft.com/office/drawing/2014/main" id="{D055F8B1-2E6B-0356-D30F-1208EE5E5D86}"/>
              </a:ext>
            </a:extLst>
          </p:cNvPr>
          <p:cNvSpPr txBox="1">
            <a:spLocks/>
          </p:cNvSpPr>
          <p:nvPr/>
        </p:nvSpPr>
        <p:spPr>
          <a:xfrm>
            <a:off x="381000" y="914400"/>
            <a:ext cx="11430000" cy="82296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a:lnSpc>
                <a:spcPct val="100000"/>
              </a:lnSpc>
              <a:spcBef>
                <a:spcPts val="0"/>
              </a:spcBef>
              <a:spcAft>
                <a:spcPts val="0"/>
              </a:spcAft>
              <a:buSzPts val="1000"/>
              <a:tabLst>
                <a:tab pos="457200" algn="l"/>
              </a:tabLst>
            </a:pPr>
            <a:r>
              <a:rPr lang="en-US" b="1" dirty="0">
                <a:latin typeface="Calibri" panose="020F0502020204030204" pitchFamily="34" charset="0"/>
                <a:ea typeface="Times New Roman" panose="02020603050405020304" pitchFamily="18" charset="0"/>
                <a:cs typeface="Calibri" panose="020F0502020204030204" pitchFamily="34" charset="0"/>
              </a:rPr>
              <a:t>H</a:t>
            </a:r>
            <a:r>
              <a:rPr lang="en-US" b="1" dirty="0">
                <a:effectLst/>
                <a:latin typeface="Calibri" panose="020F0502020204030204" pitchFamily="34" charset="0"/>
                <a:ea typeface="Times New Roman" panose="02020603050405020304" pitchFamily="18" charset="0"/>
                <a:cs typeface="Calibri" panose="020F0502020204030204" pitchFamily="34" charset="0"/>
              </a:rPr>
              <a:t>ealth care providers that wish to initiate or expand health services in Kentucky are subject to CON approval unless they are exempt under KRS 216B.020(1) as follows:</a:t>
            </a:r>
            <a:endParaRPr lang="en-US" sz="1800" dirty="0">
              <a:effectLst/>
              <a:ea typeface="Times New Roman" panose="020206030504050203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24FC3DE3-7D5F-A87A-59F5-B98A548BD953}"/>
              </a:ext>
            </a:extLst>
          </p:cNvPr>
          <p:cNvSpPr txBox="1"/>
          <p:nvPr/>
        </p:nvSpPr>
        <p:spPr>
          <a:xfrm>
            <a:off x="381000" y="1835959"/>
            <a:ext cx="11430000" cy="4493538"/>
          </a:xfrm>
          <a:prstGeom prst="rect">
            <a:avLst/>
          </a:prstGeom>
          <a:noFill/>
        </p:spPr>
        <p:txBody>
          <a:bodyPr wrap="square" numCol="2" rtlCol="0">
            <a:spAutoFit/>
          </a:bodyPr>
          <a:lstStyle/>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Abortion facilities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Alcohol and drug prevention programs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Alcohol and other drug treatment entities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Ambulatory infusion agencies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Assisted living communities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Behavioral health services organizations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Blood establishments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Community mental health centers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Family care homes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Group homes</a:t>
            </a:r>
          </a:p>
          <a:p>
            <a:pPr marL="231775"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Home health services provided by a certified continuing care retirement community to its on-campus residents</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Hospital-owned pain management clinics</a:t>
            </a:r>
          </a:p>
          <a:p>
            <a:pPr marL="463550" marR="0" lvl="0" indent="-231775">
              <a:spcBef>
                <a:spcPts val="0"/>
              </a:spcBef>
              <a:buClr>
                <a:schemeClr val="tx1"/>
              </a:buClr>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Nursing home beds exclusively limited to on-campus residents of a certified continuing care retirement community</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Renal dialysis facilities</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Residential hospice facilities established by licensed hospice programs</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Residential crisis stabilization units</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Specialty intermediate care clinics</a:t>
            </a:r>
          </a:p>
          <a:p>
            <a:pPr marL="463550" marR="0" lvl="0" indent="-231775">
              <a:spcBef>
                <a:spcPts val="0"/>
              </a:spcBef>
              <a:buClr>
                <a:schemeClr val="tx1"/>
              </a:buClr>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State Veterans’ nursing homes</a:t>
            </a:r>
          </a:p>
          <a:p>
            <a:pPr>
              <a:buClr>
                <a:srgbClr val="002060"/>
              </a:buClr>
            </a:pPr>
            <a:endParaRPr lang="en-US" sz="2200" dirty="0">
              <a:solidFill>
                <a:schemeClr val="bg2">
                  <a:lumMod val="50000"/>
                </a:schemeClr>
              </a:solidFill>
            </a:endParaRPr>
          </a:p>
        </p:txBody>
      </p:sp>
      <p:sp>
        <p:nvSpPr>
          <p:cNvPr id="2" name="Slide Number Placeholder 1">
            <a:extLst>
              <a:ext uri="{FF2B5EF4-FFF2-40B4-BE49-F238E27FC236}">
                <a16:creationId xmlns:a16="http://schemas.microsoft.com/office/drawing/2014/main" id="{787EC5F4-99A1-319A-0C26-6D07068C0501}"/>
              </a:ext>
            </a:extLst>
          </p:cNvPr>
          <p:cNvSpPr>
            <a:spLocks noGrp="1"/>
          </p:cNvSpPr>
          <p:nvPr>
            <p:ph type="sldNum" sz="quarter" idx="12"/>
          </p:nvPr>
        </p:nvSpPr>
        <p:spPr/>
        <p:txBody>
          <a:bodyPr/>
          <a:lstStyle/>
          <a:p>
            <a:fld id="{2C386105-9CD3-478F-B872-7F82198666AF}" type="slidenum">
              <a:rPr lang="en-US" smtClean="0"/>
              <a:t>12</a:t>
            </a:fld>
            <a:endParaRPr lang="en-US" dirty="0"/>
          </a:p>
        </p:txBody>
      </p:sp>
    </p:spTree>
    <p:extLst>
      <p:ext uri="{BB962C8B-B14F-4D97-AF65-F5344CB8AC3E}">
        <p14:creationId xmlns:p14="http://schemas.microsoft.com/office/powerpoint/2010/main" val="114073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36"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atin typeface="Calibri" panose="020F0502020204030204" pitchFamily="34" charset="0"/>
                <a:ea typeface="Times New Roman" panose="02020603050405020304" pitchFamily="18" charset="0"/>
              </a:rPr>
              <a:t>Exemptions for Certain Ground Ambulance Services</a:t>
            </a:r>
            <a:endParaRPr kumimoji="0" lang="en-US" sz="4000" b="1" i="0"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F1ABCA15-89B8-EE8B-D368-1E8E6A4E7183}"/>
              </a:ext>
              <a:ext uri="{C183D7F6-B498-43B3-948B-1728B52AA6E4}">
                <adec:decorative xmlns:adec="http://schemas.microsoft.com/office/drawing/2017/decorative" val="1"/>
              </a:ext>
            </a:extLst>
          </p:cNvPr>
          <p:cNvSpPr txBox="1"/>
          <p:nvPr/>
        </p:nvSpPr>
        <p:spPr>
          <a:xfrm>
            <a:off x="234932" y="1566584"/>
            <a:ext cx="11722136" cy="2646878"/>
          </a:xfrm>
          <a:prstGeom prst="rect">
            <a:avLst/>
          </a:prstGeom>
          <a:noFill/>
        </p:spPr>
        <p:txBody>
          <a:bodyPr wrap="square" rtlCol="0" anchor="ctr">
            <a:spAutoFit/>
          </a:bodyPr>
          <a:lstStyle/>
          <a:p>
            <a:pPr marL="177800" indent="-177800">
              <a:spcAft>
                <a:spcPts val="600"/>
              </a:spcAft>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KRS 216B.020(6) exempts city-owned ambulance services that provide transport in a coterminous city outside of its service area if the </a:t>
            </a:r>
            <a:r>
              <a:rPr lang="en-US" sz="2000" b="1" dirty="0">
                <a:latin typeface="Calibri" panose="020F0502020204030204" pitchFamily="34" charset="0"/>
                <a:ea typeface="Calibri" panose="020F0502020204030204" pitchFamily="34" charset="0"/>
                <a:cs typeface="Times New Roman" panose="02020603050405020304" pitchFamily="18" charset="0"/>
              </a:rPr>
              <a:t>cities have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an agreement.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77800" marR="0" lvl="0" indent="-177800" algn="just">
              <a:spcBef>
                <a:spcPts val="0"/>
              </a:spcBef>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Effective </a:t>
            </a:r>
            <a:r>
              <a:rPr lang="en-US" sz="2000" b="1" dirty="0">
                <a:latin typeface="Calibri" panose="020F0502020204030204" pitchFamily="34" charset="0"/>
                <a:ea typeface="Calibri" panose="020F0502020204030204" pitchFamily="34" charset="0"/>
                <a:cs typeface="Times New Roman" panose="02020603050405020304" pitchFamily="18" charset="0"/>
              </a:rPr>
              <a:t>until</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July 1, 2026, HB 777 created a CON exemption in KRS 216B.020(7) for hospital-owned ambulance services that provide non-emergency or emergency transport originating from the hospital.</a:t>
            </a:r>
          </a:p>
          <a:p>
            <a:pPr marL="463550" lvl="1" indent="-180975" algn="just">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 hospital-owned ambulance service that is exempt may also provide transport from another health facility to its hospital if “authorized” by the ambulance provider in the other facility’s service area (KRS 311A.025).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7800" indent="-177800" algn="just">
              <a:buFont typeface="Wingdings" panose="05000000000000000000" pitchFamily="2"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Effective </a:t>
            </a:r>
            <a:r>
              <a:rPr lang="en-US" sz="2000" b="1" dirty="0">
                <a:latin typeface="Calibri" panose="020F0502020204030204" pitchFamily="34" charset="0"/>
                <a:ea typeface="Calibri" panose="020F0502020204030204" pitchFamily="34" charset="0"/>
                <a:cs typeface="Times New Roman" panose="02020603050405020304" pitchFamily="18" charset="0"/>
              </a:rPr>
              <a:t>until</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July 1, 2026, HB 777 created a CON exemption in KRS 216B.020(8) for or cities or counties seeking to provide emergency ambulance transport services under the following conditions:</a:t>
            </a:r>
          </a:p>
        </p:txBody>
      </p:sp>
      <p:pic>
        <p:nvPicPr>
          <p:cNvPr id="2" name="Graphic 1">
            <a:extLst>
              <a:ext uri="{FF2B5EF4-FFF2-40B4-BE49-F238E27FC236}">
                <a16:creationId xmlns:a16="http://schemas.microsoft.com/office/drawing/2014/main" id="{D6F33D66-7FEE-B897-A86C-160696B6D24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700" t="11292" r="4528" b="21402"/>
          <a:stretch/>
        </p:blipFill>
        <p:spPr>
          <a:xfrm>
            <a:off x="9546000" y="4526280"/>
            <a:ext cx="2493600" cy="1828800"/>
          </a:xfrm>
          <a:prstGeom prst="rect">
            <a:avLst/>
          </a:prstGeom>
        </p:spPr>
      </p:pic>
      <p:sp>
        <p:nvSpPr>
          <p:cNvPr id="4" name="TextBox 3">
            <a:extLst>
              <a:ext uri="{FF2B5EF4-FFF2-40B4-BE49-F238E27FC236}">
                <a16:creationId xmlns:a16="http://schemas.microsoft.com/office/drawing/2014/main" id="{17F95662-CA7F-33A7-F105-DB6A19E150B9}"/>
              </a:ext>
              <a:ext uri="{C183D7F6-B498-43B3-948B-1728B52AA6E4}">
                <adec:decorative xmlns:adec="http://schemas.microsoft.com/office/drawing/2017/decorative" val="1"/>
              </a:ext>
            </a:extLst>
          </p:cNvPr>
          <p:cNvSpPr txBox="1"/>
          <p:nvPr/>
        </p:nvSpPr>
        <p:spPr>
          <a:xfrm>
            <a:off x="265823" y="4431685"/>
            <a:ext cx="8812477" cy="1384995"/>
          </a:xfrm>
          <a:prstGeom prst="rect">
            <a:avLst/>
          </a:prstGeom>
          <a:noFill/>
        </p:spPr>
        <p:txBody>
          <a:bodyPr wrap="square" rtlCol="0">
            <a:spAutoFit/>
          </a:bodyPr>
          <a:lstStyle/>
          <a:p>
            <a:pPr marL="398463" marR="0" lvl="1" indent="-166688" algn="just">
              <a:spcBef>
                <a:spcPts val="0"/>
              </a:spcBef>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city or county government has conducted a public hearing to demonstrate an imperative need to provide emergency transport within the city or county  and it will:</a:t>
            </a:r>
          </a:p>
          <a:p>
            <a:pPr marL="631825" marR="0" lvl="2" indent="-168275" algn="just">
              <a:spcBef>
                <a:spcPts val="0"/>
              </a:spcBef>
              <a:buSzPct val="90000"/>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Directly provide emergency transport within its jurisdictional boundaries; or</a:t>
            </a:r>
          </a:p>
          <a:p>
            <a:pPr marL="631825" marR="0" lvl="2" indent="-168275">
              <a:spcBef>
                <a:spcPts val="0"/>
              </a:spcBef>
              <a:buSzPct val="90000"/>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Enter into a contract with a hospital located within its jurisdiction or in an adjacent county if there is no hospital in its county.</a:t>
            </a:r>
          </a:p>
        </p:txBody>
      </p:sp>
      <p:sp>
        <p:nvSpPr>
          <p:cNvPr id="5" name="Slide Number Placeholder 4">
            <a:extLst>
              <a:ext uri="{FF2B5EF4-FFF2-40B4-BE49-F238E27FC236}">
                <a16:creationId xmlns:a16="http://schemas.microsoft.com/office/drawing/2014/main" id="{55CAC7F1-9665-8BD1-89B2-3EF167702DE3}"/>
              </a:ext>
            </a:extLst>
          </p:cNvPr>
          <p:cNvSpPr>
            <a:spLocks noGrp="1"/>
          </p:cNvSpPr>
          <p:nvPr>
            <p:ph type="sldNum" sz="quarter" idx="12"/>
          </p:nvPr>
        </p:nvSpPr>
        <p:spPr/>
        <p:txBody>
          <a:bodyPr/>
          <a:lstStyle/>
          <a:p>
            <a:fld id="{2C386105-9CD3-478F-B872-7F82198666AF}" type="slidenum">
              <a:rPr lang="en-US" smtClean="0"/>
              <a:t>13</a:t>
            </a:fld>
            <a:endParaRPr lang="en-US" dirty="0"/>
          </a:p>
        </p:txBody>
      </p:sp>
    </p:spTree>
    <p:extLst>
      <p:ext uri="{BB962C8B-B14F-4D97-AF65-F5344CB8AC3E}">
        <p14:creationId xmlns:p14="http://schemas.microsoft.com/office/powerpoint/2010/main" val="84952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2257" y="6492240"/>
            <a:ext cx="543164" cy="274320"/>
          </a:xfrm>
          <a:prstGeom prst="rect">
            <a:avLst/>
          </a:prstGeom>
        </p:spPr>
      </p:pic>
      <p:pic>
        <p:nvPicPr>
          <p:cNvPr id="4" name="Picture 3">
            <a:extLst>
              <a:ext uri="{FF2B5EF4-FFF2-40B4-BE49-F238E27FC236}">
                <a16:creationId xmlns:a16="http://schemas.microsoft.com/office/drawing/2014/main" id="{DC6CABDA-5EB8-7542-7021-342573DF7929}"/>
              </a:ext>
              <a:ext uri="{C183D7F6-B498-43B3-948B-1728B52AA6E4}">
                <adec:decorative xmlns:adec="http://schemas.microsoft.com/office/drawing/2017/decorative" val="1"/>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r="29079"/>
          <a:stretch/>
        </p:blipFill>
        <p:spPr>
          <a:xfrm>
            <a:off x="0" y="914400"/>
            <a:ext cx="6590536" cy="5486400"/>
          </a:xfrm>
          <a:prstGeom prst="rect">
            <a:avLst/>
          </a:prstGeom>
          <a:gradFill>
            <a:gsLst>
              <a:gs pos="2000">
                <a:schemeClr val="accent2">
                  <a:lumMod val="5000"/>
                  <a:lumOff val="95000"/>
                  <a:alpha val="92000"/>
                </a:schemeClr>
              </a:gs>
              <a:gs pos="36000">
                <a:schemeClr val="bg1"/>
              </a:gs>
            </a:gsLst>
            <a:lin ang="5400000" scaled="1"/>
          </a:gradFill>
        </p:spPr>
      </p:pic>
      <p:sp>
        <p:nvSpPr>
          <p:cNvPr id="12" name="Title 11">
            <a:extLst>
              <a:ext uri="{FF2B5EF4-FFF2-40B4-BE49-F238E27FC236}">
                <a16:creationId xmlns:a16="http://schemas.microsoft.com/office/drawing/2014/main" id="{EB0E0828-29F1-A44C-E996-EAD6F9E993FD}"/>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n-lt"/>
              </a:rPr>
              <a:t>Private Practice Exemption from CON and Licensure</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E2974D9F-F64E-2EAA-D42B-8216DE2B51D7}"/>
              </a:ext>
              <a:ext uri="{C183D7F6-B498-43B3-948B-1728B52AA6E4}">
                <adec:decorative xmlns:adec="http://schemas.microsoft.com/office/drawing/2017/decorative" val="1"/>
              </a:ext>
            </a:extLst>
          </p:cNvPr>
          <p:cNvSpPr txBox="1"/>
          <p:nvPr/>
        </p:nvSpPr>
        <p:spPr>
          <a:xfrm>
            <a:off x="5163303" y="1027264"/>
            <a:ext cx="6590536" cy="5260671"/>
          </a:xfrm>
          <a:prstGeom prst="rect">
            <a:avLst/>
          </a:prstGeom>
          <a:noFill/>
        </p:spPr>
        <p:txBody>
          <a:bodyPr wrap="square" rtlCol="0" anchor="ctr">
            <a:spAutoFit/>
          </a:bodyPr>
          <a:lstStyle/>
          <a:p>
            <a:pPr marR="0" lvl="0" algn="just">
              <a:lnSpc>
                <a:spcPct val="107000"/>
              </a:lnSpc>
              <a:spcBef>
                <a:spcPts val="0"/>
              </a:spcBef>
              <a:spcAft>
                <a:spcPts val="800"/>
              </a:spcAft>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KRS 216B.020(2) exempts private offices and clinics from both the CON process and health facility licensure if the practice claiming the exemption is 100 percent owned by a Kentucky-licensed physician(s) or other practitioner(s) of the “healing arts” defined by KRS 311.271(2).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7663" marR="0" lvl="1" indent="-225425" algn="just">
              <a:spcBef>
                <a:spcPts val="0"/>
              </a:spcBef>
              <a:buFont typeface="Times New Roman" panose="02020603050405020304" pitchFamily="18" charset="0"/>
              <a:buChar char="•"/>
              <a:tabLst>
                <a:tab pos="914400" algn="l"/>
              </a:tabLs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In accordance with KRS 216B.020(2)(a), the private practice exemption from CON and licensure does not apply to a physician’s office that: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2" indent="-228600" algn="just">
              <a:spcBef>
                <a:spcPts val="0"/>
              </a:spcBef>
              <a:buFont typeface="Courier New" panose="02070309020205020404" pitchFamily="49" charset="0"/>
              <a:buChar char="o"/>
              <a:tabLst>
                <a:tab pos="1371600" algn="l"/>
              </a:tabLs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Provides outpatient surgical services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2" indent="-228600">
              <a:lnSpc>
                <a:spcPct val="107000"/>
              </a:lnSpc>
              <a:spcBef>
                <a:spcPts val="0"/>
              </a:spcBef>
              <a:spcAft>
                <a:spcPts val="800"/>
              </a:spcAft>
              <a:buFont typeface="Courier New" panose="02070309020205020404" pitchFamily="49" charset="0"/>
              <a:buChar char="o"/>
              <a:tabLst>
                <a:tab pos="1371600" algn="l"/>
              </a:tabLs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Requests an expenditure that exceeds the major medical equipment minimum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 practitioner-owner that qualifies for the private practice exemption must maintain overall responsibility for directing and coordinating the care and management of services provided to patients.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84D884F-7CB2-70D0-487F-D0C363E99DEC}"/>
              </a:ext>
            </a:extLst>
          </p:cNvPr>
          <p:cNvSpPr>
            <a:spLocks noGrp="1"/>
          </p:cNvSpPr>
          <p:nvPr>
            <p:ph type="sldNum" sz="quarter" idx="12"/>
          </p:nvPr>
        </p:nvSpPr>
        <p:spPr/>
        <p:txBody>
          <a:bodyPr/>
          <a:lstStyle/>
          <a:p>
            <a:fld id="{2C386105-9CD3-478F-B872-7F82198666AF}" type="slidenum">
              <a:rPr lang="en-US" smtClean="0"/>
              <a:t>14</a:t>
            </a:fld>
            <a:endParaRPr lang="en-US" dirty="0"/>
          </a:p>
        </p:txBody>
      </p:sp>
    </p:spTree>
    <p:extLst>
      <p:ext uri="{BB962C8B-B14F-4D97-AF65-F5344CB8AC3E}">
        <p14:creationId xmlns:p14="http://schemas.microsoft.com/office/powerpoint/2010/main" val="40822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8"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n-lt"/>
              </a:rPr>
              <a:t>Additional Exemptions from CON and Licensure</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Content Placeholder 2">
            <a:extLst>
              <a:ext uri="{FF2B5EF4-FFF2-40B4-BE49-F238E27FC236}">
                <a16:creationId xmlns:a16="http://schemas.microsoft.com/office/drawing/2014/main" id="{D055F8B1-2E6B-0356-D30F-1208EE5E5D86}"/>
              </a:ext>
            </a:extLst>
          </p:cNvPr>
          <p:cNvSpPr txBox="1">
            <a:spLocks/>
          </p:cNvSpPr>
          <p:nvPr/>
        </p:nvSpPr>
        <p:spPr>
          <a:xfrm>
            <a:off x="380948" y="914400"/>
            <a:ext cx="11430000" cy="54864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100" b="1" dirty="0">
                <a:latin typeface="Calibri" panose="020F0502020204030204" pitchFamily="34" charset="0"/>
                <a:ea typeface="Calibri" panose="020F0502020204030204" pitchFamily="34" charset="0"/>
                <a:cs typeface="Times New Roman" panose="02020603050405020304" pitchFamily="18" charset="0"/>
              </a:rPr>
              <a:t>The 2018 passage of HB 444 amended KRS 216B.020 to establish an exemption from CON and health facility licensure for outpatient facilities that provide nonemergency, noninvasive services equivalent to the types of services provided in a private office or clinic, including:</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Primary care centers</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Special health clinics such as weight loss clinics, speech and hearing clinics, wellness centers, sports medicine clinics, dental clinics, and other medical specialty clinics </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Retail-based clinics </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Ambulatory care clinics treating minor illnesses and injuries</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Outpatient rehabilitation services</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Rural health clinics</a:t>
            </a:r>
          </a:p>
          <a:p>
            <a:pPr marL="341313" lvl="1" indent="-231775" algn="just">
              <a:lnSpc>
                <a:spcPct val="100000"/>
              </a:lnSpc>
              <a:spcBef>
                <a:spcPts val="0"/>
              </a:spcBef>
              <a:spcAft>
                <a:spcPts val="1200"/>
              </a:spcAft>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Networks and off-campus, hospital-acquired physician practices</a:t>
            </a:r>
          </a:p>
          <a:p>
            <a:pPr algn="just">
              <a:lnSpc>
                <a:spcPct val="100000"/>
              </a:lnSpc>
              <a:spcBef>
                <a:spcPts val="0"/>
              </a:spcBef>
            </a:pPr>
            <a:r>
              <a:rPr lang="en-US" sz="2100" b="1" dirty="0">
                <a:latin typeface="Calibri" panose="020F0502020204030204" pitchFamily="34" charset="0"/>
                <a:ea typeface="Calibri" panose="020F0502020204030204" pitchFamily="34" charset="0"/>
                <a:cs typeface="Times New Roman" panose="02020603050405020304" pitchFamily="18" charset="0"/>
              </a:rPr>
              <a:t>Although rural health clinics and outpatient rehabilitation services are no longer subject to health facility licensure, the OIG continues to conduct surveys for those facilities that are federally certified as:</a:t>
            </a:r>
          </a:p>
          <a:p>
            <a:pPr marL="341313" lvl="1" indent="-231775" algn="just">
              <a:lnSpc>
                <a:spcPct val="100000"/>
              </a:lnSpc>
              <a:spcBef>
                <a:spcPts val="0"/>
              </a:spcBef>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Rural health clinics</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Comprehensive outpatient rehabilitation facilities </a:t>
            </a:r>
          </a:p>
          <a:p>
            <a:pPr marL="341313" lvl="1" indent="-231775" algn="just">
              <a:lnSpc>
                <a:spcPct val="100000"/>
              </a:lnSpc>
              <a:spcBef>
                <a:spcPts val="0"/>
              </a:spcBef>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Outpatient physical therapy/speech pathology services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E748295-021B-84D7-B1C4-8BAFF8DCCAE7}"/>
              </a:ext>
            </a:extLst>
          </p:cNvPr>
          <p:cNvSpPr>
            <a:spLocks noGrp="1"/>
          </p:cNvSpPr>
          <p:nvPr>
            <p:ph type="sldNum" sz="quarter" idx="12"/>
          </p:nvPr>
        </p:nvSpPr>
        <p:spPr/>
        <p:txBody>
          <a:bodyPr/>
          <a:lstStyle/>
          <a:p>
            <a:fld id="{2C386105-9CD3-478F-B872-7F82198666AF}" type="slidenum">
              <a:rPr lang="en-US" smtClean="0"/>
              <a:t>15</a:t>
            </a:fld>
            <a:endParaRPr lang="en-US" dirty="0"/>
          </a:p>
        </p:txBody>
      </p:sp>
    </p:spTree>
    <p:extLst>
      <p:ext uri="{BB962C8B-B14F-4D97-AF65-F5344CB8AC3E}">
        <p14:creationId xmlns:p14="http://schemas.microsoft.com/office/powerpoint/2010/main" val="4163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390564"/>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8" y="6482004"/>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n-lt"/>
              </a:rPr>
              <a:t>Regulations</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0D328295-8377-033B-C845-F790B4063B1D}"/>
              </a:ext>
            </a:extLst>
          </p:cNvPr>
          <p:cNvSpPr txBox="1"/>
          <p:nvPr/>
        </p:nvSpPr>
        <p:spPr>
          <a:xfrm>
            <a:off x="340290" y="1713489"/>
            <a:ext cx="11511419" cy="3877985"/>
          </a:xfrm>
          <a:prstGeom prst="rect">
            <a:avLst/>
          </a:prstGeom>
          <a:noFill/>
        </p:spPr>
        <p:txBody>
          <a:bodyPr wrap="square" rtlCol="0" anchor="ctr">
            <a:spAutoFit/>
          </a:bodyPr>
          <a:lstStyle/>
          <a:p>
            <a:pPr marR="0" lvl="0" algn="just">
              <a:spcBef>
                <a:spcPts val="0"/>
              </a:spcBef>
              <a:tabLst>
                <a:tab pos="457200" algn="l"/>
              </a:tabLs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In accordance with the requirement of KRS 216B.015(28) an annual update of the State Health Plan, 900 KAR 5:020 and 900 KAR 6:075 became effective on March 21, 2024. The changes include the following: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66688" marR="0" lvl="1" indent="-122238">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Allows acute care hospitals to convert existing acute care beds to psychiatric beds for adult patients </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nonsubstantive</a:t>
            </a:r>
            <a:r>
              <a:rPr lang="en-US" sz="2000" dirty="0">
                <a:effectLst/>
                <a:latin typeface="Calibri" panose="020F0502020204030204" pitchFamily="34" charset="0"/>
                <a:ea typeface="Calibri" panose="020F0502020204030204" pitchFamily="34" charset="0"/>
                <a:cs typeface="Times New Roman" panose="02020603050405020304" pitchFamily="18" charset="0"/>
              </a:rPr>
              <a:t> review</a:t>
            </a:r>
          </a:p>
          <a:p>
            <a:pPr marL="166688" marR="0" lvl="1" indent="-122238">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Deletes outdated language referring to tuberculosis beds</a:t>
            </a:r>
          </a:p>
          <a:p>
            <a:pPr marL="166688" marR="0" lvl="1" indent="-122238">
              <a:spcBef>
                <a:spcPts val="0"/>
              </a:spcBef>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Allows a long-term care pediatric facility to add 50 or fewer beds </a:t>
            </a:r>
          </a:p>
          <a:p>
            <a:pPr marL="166688" marR="0" lvl="1" indent="-122238">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llows an acute care hospital, a critical access hospital, or a nursing facility to provide home health services to their patients if certain conditions are met –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nonsubstantive</a:t>
            </a:r>
            <a:r>
              <a:rPr lang="en-US" sz="2000" dirty="0">
                <a:effectLst/>
                <a:latin typeface="Calibri" panose="020F0502020204030204" pitchFamily="34" charset="0"/>
                <a:ea typeface="Calibri" panose="020F0502020204030204" pitchFamily="34" charset="0"/>
                <a:cs typeface="Times New Roman" panose="02020603050405020304" pitchFamily="18" charset="0"/>
              </a:rPr>
              <a:t> review </a:t>
            </a:r>
          </a:p>
          <a:p>
            <a:pPr marL="166688" marR="0" lvl="1" indent="-122238">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Makes PRTF Level II subject to </a:t>
            </a:r>
            <a:r>
              <a:rPr lang="en-US" sz="2000" dirty="0" err="1">
                <a:latin typeface="Calibri" panose="020F0502020204030204" pitchFamily="34" charset="0"/>
                <a:ea typeface="Calibri" panose="020F0502020204030204" pitchFamily="34" charset="0"/>
                <a:cs typeface="Times New Roman" panose="02020603050405020304" pitchFamily="18" charset="0"/>
              </a:rPr>
              <a:t>nonsubstantive</a:t>
            </a:r>
            <a:r>
              <a:rPr lang="en-US" sz="2000" dirty="0">
                <a:latin typeface="Calibri" panose="020F0502020204030204" pitchFamily="34" charset="0"/>
                <a:ea typeface="Calibri" panose="020F0502020204030204" pitchFamily="34" charset="0"/>
                <a:cs typeface="Times New Roman" panose="02020603050405020304" pitchFamily="18" charset="0"/>
              </a:rPr>
              <a:t> review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66688" marR="0" lvl="1" indent="-122238">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Makes</a:t>
            </a:r>
            <a:r>
              <a:rPr lang="en-US" sz="2000" dirty="0">
                <a:effectLst/>
                <a:latin typeface="Calibri" panose="020F0502020204030204" pitchFamily="34" charset="0"/>
                <a:ea typeface="Calibri" panose="020F0502020204030204" pitchFamily="34" charset="0"/>
                <a:cs typeface="Times New Roman" panose="02020603050405020304" pitchFamily="18" charset="0"/>
              </a:rPr>
              <a:t> megavoltage radiation, MRI, and PET applications subject to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nonsubstantive</a:t>
            </a:r>
            <a:r>
              <a:rPr lang="en-US" sz="2000" dirty="0">
                <a:effectLst/>
                <a:latin typeface="Calibri" panose="020F0502020204030204" pitchFamily="34" charset="0"/>
                <a:ea typeface="Calibri" panose="020F0502020204030204" pitchFamily="34" charset="0"/>
                <a:cs typeface="Times New Roman" panose="02020603050405020304" pitchFamily="18" charset="0"/>
              </a:rPr>
              <a:t> review </a:t>
            </a:r>
          </a:p>
          <a:p>
            <a:pPr marL="166688" marR="0" lvl="1" indent="-122238">
              <a:spcBef>
                <a:spcPts val="0"/>
              </a:spcBef>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Broadens what qualifies as an</a:t>
            </a:r>
            <a:r>
              <a:rPr lang="en-US" sz="2000" dirty="0">
                <a:effectLst/>
                <a:latin typeface="Calibri" panose="020F0502020204030204" pitchFamily="34" charset="0"/>
                <a:ea typeface="Calibri" panose="020F0502020204030204" pitchFamily="34" charset="0"/>
                <a:cs typeface="Times New Roman" panose="02020603050405020304" pitchFamily="18" charset="0"/>
              </a:rPr>
              <a:t> ophthalmological ambulatory surgical centers</a:t>
            </a:r>
          </a:p>
        </p:txBody>
      </p:sp>
      <p:sp>
        <p:nvSpPr>
          <p:cNvPr id="2" name="Slide Number Placeholder 1">
            <a:extLst>
              <a:ext uri="{FF2B5EF4-FFF2-40B4-BE49-F238E27FC236}">
                <a16:creationId xmlns:a16="http://schemas.microsoft.com/office/drawing/2014/main" id="{4FD99614-1081-845A-9CA1-D458697A9AB5}"/>
              </a:ext>
            </a:extLst>
          </p:cNvPr>
          <p:cNvSpPr>
            <a:spLocks noGrp="1"/>
          </p:cNvSpPr>
          <p:nvPr>
            <p:ph type="sldNum" sz="quarter" idx="12"/>
          </p:nvPr>
        </p:nvSpPr>
        <p:spPr/>
        <p:txBody>
          <a:bodyPr/>
          <a:lstStyle/>
          <a:p>
            <a:fld id="{2C386105-9CD3-478F-B872-7F82198666AF}" type="slidenum">
              <a:rPr lang="en-US" smtClean="0"/>
              <a:t>16</a:t>
            </a:fld>
            <a:endParaRPr lang="en-US" dirty="0"/>
          </a:p>
        </p:txBody>
      </p:sp>
    </p:spTree>
    <p:extLst>
      <p:ext uri="{BB962C8B-B14F-4D97-AF65-F5344CB8AC3E}">
        <p14:creationId xmlns:p14="http://schemas.microsoft.com/office/powerpoint/2010/main" val="127390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1797"/>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0172" y="6493237"/>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ea typeface="+mn-ea"/>
                <a:cs typeface="+mn-cs"/>
              </a:rPr>
              <a:t>Emergency Circumstances</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73C21A0D-774D-26DB-CDDA-587012EF121C}"/>
              </a:ext>
            </a:extLst>
          </p:cNvPr>
          <p:cNvSpPr>
            <a:spLocks noGrp="1"/>
          </p:cNvSpPr>
          <p:nvPr>
            <p:ph idx="1"/>
          </p:nvPr>
        </p:nvSpPr>
        <p:spPr>
          <a:xfrm>
            <a:off x="380999" y="914403"/>
            <a:ext cx="11430000" cy="4173164"/>
          </a:xfrm>
        </p:spPr>
        <p:txBody>
          <a:bodyPr anchor="ctr">
            <a:normAutofit/>
          </a:bodyPr>
          <a:lstStyle/>
          <a:p>
            <a:pPr algn="just">
              <a:lnSpc>
                <a:spcPct val="100000"/>
              </a:lnSpc>
              <a:spcBef>
                <a:spcPts val="0"/>
              </a:spcBef>
              <a:spcAft>
                <a:spcPts val="1200"/>
              </a:spcAft>
            </a:pPr>
            <a:r>
              <a:rPr lang="en-US" sz="2400" dirty="0">
                <a:solidFill>
                  <a:srgbClr val="000000"/>
                </a:solidFill>
                <a:effectLst/>
                <a:ea typeface="Times New Roman" panose="02020603050405020304" pitchFamily="18" charset="0"/>
              </a:rPr>
              <a:t>In an effort to help address situations in which an ambulance provider surrenders its license or had its license suspended, </a:t>
            </a:r>
            <a:r>
              <a:rPr lang="en-US" sz="2400" dirty="0">
                <a:ea typeface="Calibri" panose="020F0502020204030204" pitchFamily="34" charset="0"/>
              </a:rPr>
              <a:t>the cabinet filed 900 KAR 6:080 became effective on December 15, 2023, to expand provider eligibility.</a:t>
            </a:r>
          </a:p>
          <a:p>
            <a:pPr algn="just">
              <a:lnSpc>
                <a:spcPct val="100000"/>
              </a:lnSpc>
              <a:spcBef>
                <a:spcPts val="0"/>
              </a:spcBef>
              <a:spcAft>
                <a:spcPts val="1200"/>
              </a:spcAft>
            </a:pPr>
            <a:r>
              <a:rPr lang="en-US" sz="2400" dirty="0">
                <a:ea typeface="Calibri" panose="020F0502020204030204" pitchFamily="34" charset="0"/>
              </a:rPr>
              <a:t>Under the regulation, a county government </a:t>
            </a:r>
            <a:r>
              <a:rPr lang="en-US" sz="2400" dirty="0">
                <a:solidFill>
                  <a:srgbClr val="000000"/>
                </a:solidFill>
                <a:ea typeface="Calibri" panose="020F0502020204030204" pitchFamily="34" charset="0"/>
              </a:rPr>
              <a:t>seeking</a:t>
            </a:r>
            <a:r>
              <a:rPr lang="en-US" sz="2400" dirty="0">
                <a:ea typeface="Calibri" panose="020F0502020204030204" pitchFamily="34" charset="0"/>
              </a:rPr>
              <a:t> a temporary Class I hardship license from the Kentucky Board of Emergency Medical Services may begin providing ambulance services without first obtaining CON approval if</a:t>
            </a:r>
            <a:r>
              <a:rPr lang="en-US" sz="2400" dirty="0">
                <a:solidFill>
                  <a:srgbClr val="000000"/>
                </a:solidFill>
                <a:ea typeface="Calibri" panose="020F0502020204030204" pitchFamily="34" charset="0"/>
              </a:rPr>
              <a:t> continuous ambulance services in the area have ceased.</a:t>
            </a:r>
          </a:p>
          <a:p>
            <a:pPr algn="just" defTabSz="666750">
              <a:lnSpc>
                <a:spcPct val="100000"/>
              </a:lnSpc>
              <a:spcBef>
                <a:spcPts val="0"/>
              </a:spcBef>
              <a:tabLst>
                <a:tab pos="914400" algn="l"/>
              </a:tabLst>
            </a:pPr>
            <a:r>
              <a:rPr lang="en-US" sz="2400" dirty="0">
                <a:effectLst/>
                <a:ea typeface="Calibri" panose="020F0502020204030204" pitchFamily="34" charset="0"/>
                <a:cs typeface="Times New Roman" panose="02020603050405020304" pitchFamily="18" charset="0"/>
              </a:rPr>
              <a:t>This will allow an ambulance provider to quickly begin serving an area where continuous</a:t>
            </a:r>
          </a:p>
          <a:p>
            <a:pPr marL="231775" indent="0" algn="just" defTabSz="666750">
              <a:lnSpc>
                <a:spcPct val="100000"/>
              </a:lnSpc>
              <a:spcBef>
                <a:spcPts val="0"/>
              </a:spcBef>
              <a:spcAft>
                <a:spcPts val="1200"/>
              </a:spcAft>
              <a:buNone/>
              <a:tabLst>
                <a:tab pos="914400" algn="l"/>
              </a:tabLst>
            </a:pPr>
            <a:r>
              <a:rPr lang="en-US" sz="2400" dirty="0">
                <a:effectLst/>
                <a:ea typeface="Calibri" panose="020F0502020204030204" pitchFamily="34" charset="0"/>
                <a:cs typeface="Times New Roman" panose="02020603050405020304" pitchFamily="18" charset="0"/>
              </a:rPr>
              <a:t>ambulance services are no longer available without waiting months to obtain a CON.</a:t>
            </a:r>
          </a:p>
        </p:txBody>
      </p:sp>
      <p:pic>
        <p:nvPicPr>
          <p:cNvPr id="4" name="Graphic 3" descr="Ambulance with solid fill">
            <a:extLst>
              <a:ext uri="{FF2B5EF4-FFF2-40B4-BE49-F238E27FC236}">
                <a16:creationId xmlns:a16="http://schemas.microsoft.com/office/drawing/2014/main" id="{F7170785-2599-3EE8-EE12-34E9B653046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1292" b="16814"/>
          <a:stretch/>
        </p:blipFill>
        <p:spPr>
          <a:xfrm flipH="1">
            <a:off x="9489587" y="4714664"/>
            <a:ext cx="2543749" cy="1828800"/>
          </a:xfrm>
          <a:prstGeom prst="rect">
            <a:avLst/>
          </a:prstGeom>
        </p:spPr>
      </p:pic>
      <p:sp>
        <p:nvSpPr>
          <p:cNvPr id="3" name="Slide Number Placeholder 2">
            <a:extLst>
              <a:ext uri="{FF2B5EF4-FFF2-40B4-BE49-F238E27FC236}">
                <a16:creationId xmlns:a16="http://schemas.microsoft.com/office/drawing/2014/main" id="{3E13910D-6330-2008-8269-0445AE956F0C}"/>
              </a:ext>
            </a:extLst>
          </p:cNvPr>
          <p:cNvSpPr>
            <a:spLocks noGrp="1"/>
          </p:cNvSpPr>
          <p:nvPr>
            <p:ph type="sldNum" sz="quarter" idx="12"/>
          </p:nvPr>
        </p:nvSpPr>
        <p:spPr/>
        <p:txBody>
          <a:bodyPr/>
          <a:lstStyle/>
          <a:p>
            <a:fld id="{2C386105-9CD3-478F-B872-7F82198666AF}" type="slidenum">
              <a:rPr lang="en-US" smtClean="0"/>
              <a:t>17</a:t>
            </a:fld>
            <a:endParaRPr lang="en-US" dirty="0"/>
          </a:p>
        </p:txBody>
      </p:sp>
    </p:spTree>
    <p:extLst>
      <p:ext uri="{BB962C8B-B14F-4D97-AF65-F5344CB8AC3E}">
        <p14:creationId xmlns:p14="http://schemas.microsoft.com/office/powerpoint/2010/main" val="367925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5943600"/>
            <a:ext cx="12192000" cy="914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6273" y="6100624"/>
            <a:ext cx="1188720" cy="600352"/>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CONTACT INFORMATION</a:t>
            </a:r>
          </a:p>
        </p:txBody>
      </p:sp>
      <p:sp>
        <p:nvSpPr>
          <p:cNvPr id="2" name="Title 1">
            <a:extLst>
              <a:ext uri="{FF2B5EF4-FFF2-40B4-BE49-F238E27FC236}">
                <a16:creationId xmlns:a16="http://schemas.microsoft.com/office/drawing/2014/main" id="{2A5DE62F-D6A0-2592-7420-7D4BD518B4FD}"/>
              </a:ext>
            </a:extLst>
          </p:cNvPr>
          <p:cNvSpPr txBox="1">
            <a:spLocks/>
          </p:cNvSpPr>
          <p:nvPr/>
        </p:nvSpPr>
        <p:spPr>
          <a:xfrm>
            <a:off x="408432" y="914400"/>
            <a:ext cx="11430000" cy="50292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0" indent="0" algn="ctr">
              <a:spcBef>
                <a:spcPts val="0"/>
              </a:spcBef>
              <a:buNone/>
            </a:pPr>
            <a:r>
              <a:rPr lang="en-US" sz="3600" b="1" dirty="0">
                <a:solidFill>
                  <a:srgbClr val="002060"/>
                </a:solidFill>
                <a:latin typeface="+mn-lt"/>
              </a:rPr>
              <a:t>Office of Inspector General</a:t>
            </a:r>
          </a:p>
          <a:p>
            <a:pPr marL="0" lvl="0" indent="0" algn="ctr">
              <a:spcBef>
                <a:spcPts val="0"/>
              </a:spcBef>
              <a:buNone/>
            </a:pPr>
            <a:r>
              <a:rPr lang="en-US" sz="3600" b="1" dirty="0">
                <a:solidFill>
                  <a:srgbClr val="002060"/>
                </a:solidFill>
                <a:latin typeface="+mn-lt"/>
              </a:rPr>
              <a:t>Division of Certificate of Need</a:t>
            </a:r>
          </a:p>
          <a:p>
            <a:pPr marL="0" lvl="0" indent="0" algn="ctr">
              <a:lnSpc>
                <a:spcPct val="100000"/>
              </a:lnSpc>
              <a:spcBef>
                <a:spcPts val="0"/>
              </a:spcBef>
              <a:spcAft>
                <a:spcPts val="3000"/>
              </a:spcAft>
              <a:buNone/>
            </a:pPr>
            <a:r>
              <a:rPr lang="en-US" sz="3600" b="1" dirty="0">
                <a:solidFill>
                  <a:srgbClr val="002060"/>
                </a:solidFill>
                <a:latin typeface="+mn-lt"/>
              </a:rPr>
              <a:t>275 East Main Street, 5E-A</a:t>
            </a:r>
            <a:br>
              <a:rPr lang="en-US" sz="3600" b="1" dirty="0">
                <a:solidFill>
                  <a:srgbClr val="002060"/>
                </a:solidFill>
                <a:latin typeface="+mn-lt"/>
              </a:rPr>
            </a:br>
            <a:r>
              <a:rPr lang="en-US" sz="3600" b="1" dirty="0">
                <a:solidFill>
                  <a:srgbClr val="002060"/>
                </a:solidFill>
                <a:latin typeface="+mn-lt"/>
              </a:rPr>
              <a:t>Frankfort, KY 40621</a:t>
            </a:r>
          </a:p>
          <a:p>
            <a:pPr marL="0" lvl="0" indent="0" algn="ctr">
              <a:lnSpc>
                <a:spcPct val="100000"/>
              </a:lnSpc>
              <a:spcBef>
                <a:spcPts val="0"/>
              </a:spcBef>
              <a:spcAft>
                <a:spcPts val="3000"/>
              </a:spcAft>
              <a:buNone/>
            </a:pPr>
            <a:r>
              <a:rPr lang="en-US" sz="3600" b="0" i="0" dirty="0">
                <a:effectLst/>
                <a:latin typeface="+mn-lt"/>
              </a:rPr>
              <a:t>Email: </a:t>
            </a:r>
            <a:r>
              <a:rPr lang="en-US" sz="3600" b="0" i="0" u="sng" dirty="0">
                <a:effectLst/>
                <a:latin typeface="+mn-lt"/>
                <a:hlinkClick r:id="rId4">
                  <a:extLst>
                    <a:ext uri="{A12FA001-AC4F-418D-AE19-62706E023703}">
                      <ahyp:hlinkClr xmlns:ahyp="http://schemas.microsoft.com/office/drawing/2018/hyperlinkcolor" val="tx"/>
                    </a:ext>
                  </a:extLst>
                </a:hlinkClick>
              </a:rPr>
              <a:t>CON@ky.gov</a:t>
            </a:r>
            <a:endParaRPr lang="en-US" sz="3600" b="0" i="0" u="sng" dirty="0">
              <a:effectLst/>
              <a:latin typeface="+mn-lt"/>
            </a:endParaRPr>
          </a:p>
          <a:p>
            <a:pPr marL="0" indent="0" algn="ctr">
              <a:spcBef>
                <a:spcPts val="0"/>
              </a:spcBef>
              <a:buNone/>
            </a:pPr>
            <a:r>
              <a:rPr lang="en-US" sz="3600" b="1" i="0" dirty="0">
                <a:solidFill>
                  <a:schemeClr val="bg2">
                    <a:lumMod val="10000"/>
                  </a:schemeClr>
                </a:solidFill>
                <a:effectLst/>
                <a:latin typeface="+mn-lt"/>
              </a:rPr>
              <a:t>(502) 564-9592</a:t>
            </a:r>
          </a:p>
        </p:txBody>
      </p:sp>
    </p:spTree>
    <p:extLst>
      <p:ext uri="{BB962C8B-B14F-4D97-AF65-F5344CB8AC3E}">
        <p14:creationId xmlns:p14="http://schemas.microsoft.com/office/powerpoint/2010/main" val="46478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5952"/>
            <a:ext cx="12192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0207" y="6484513"/>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What are CON Programs?</a:t>
            </a:r>
          </a:p>
        </p:txBody>
      </p:sp>
      <p:sp>
        <p:nvSpPr>
          <p:cNvPr id="2" name="Title 1">
            <a:extLst>
              <a:ext uri="{FF2B5EF4-FFF2-40B4-BE49-F238E27FC236}">
                <a16:creationId xmlns:a16="http://schemas.microsoft.com/office/drawing/2014/main" id="{2A5DE62F-D6A0-2592-7420-7D4BD518B4FD}"/>
              </a:ext>
            </a:extLst>
          </p:cNvPr>
          <p:cNvSpPr txBox="1">
            <a:spLocks/>
          </p:cNvSpPr>
          <p:nvPr/>
        </p:nvSpPr>
        <p:spPr>
          <a:xfrm>
            <a:off x="446183" y="1044096"/>
            <a:ext cx="11430000" cy="173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US" sz="2800" b="1" dirty="0">
                <a:effectLst/>
                <a:latin typeface="+mn-lt"/>
                <a:ea typeface="Times New Roman" panose="02020603050405020304" pitchFamily="18" charset="0"/>
                <a:cs typeface="Times New Roman" panose="02020603050405020304" pitchFamily="18" charset="0"/>
              </a:rPr>
              <a:t>A CON program is a state regulatory tool that controls the number of health care resources in an area. CON laws require a health care provider to demonstrate </a:t>
            </a:r>
            <a:r>
              <a:rPr lang="en-US" sz="2800" b="1" dirty="0">
                <a:latin typeface="+mn-lt"/>
                <a:ea typeface="Times New Roman" panose="02020603050405020304" pitchFamily="18" charset="0"/>
                <a:cs typeface="Times New Roman" panose="02020603050405020304" pitchFamily="18" charset="0"/>
              </a:rPr>
              <a:t>a </a:t>
            </a:r>
            <a:r>
              <a:rPr lang="en-US" sz="2800" b="1" dirty="0">
                <a:effectLst/>
                <a:latin typeface="+mn-lt"/>
                <a:ea typeface="Times New Roman" panose="02020603050405020304" pitchFamily="18" charset="0"/>
                <a:cs typeface="Times New Roman" panose="02020603050405020304" pitchFamily="18" charset="0"/>
              </a:rPr>
              <a:t>need in the community before establishing or expanding a health care facility or service. </a:t>
            </a:r>
            <a:endParaRPr lang="en-US" sz="2800" b="1" dirty="0">
              <a:effectLst/>
              <a:latin typeface="+mn-lt"/>
              <a:ea typeface="Calibri" panose="020F0502020204030204" pitchFamily="34" charset="0"/>
              <a:cs typeface="Times New Roman" panose="02020603050405020304" pitchFamily="18" charset="0"/>
            </a:endParaRPr>
          </a:p>
        </p:txBody>
      </p:sp>
      <p:graphicFrame>
        <p:nvGraphicFramePr>
          <p:cNvPr id="3" name="Diagram 2" descr="List of what State CON Law addresses.">
            <a:extLst>
              <a:ext uri="{FF2B5EF4-FFF2-40B4-BE49-F238E27FC236}">
                <a16:creationId xmlns:a16="http://schemas.microsoft.com/office/drawing/2014/main" id="{E97CA811-CA37-1422-363E-134EB60F032F}"/>
              </a:ext>
            </a:extLst>
          </p:cNvPr>
          <p:cNvGraphicFramePr/>
          <p:nvPr>
            <p:extLst>
              <p:ext uri="{D42A27DB-BD31-4B8C-83A1-F6EECF244321}">
                <p14:modId xmlns:p14="http://schemas.microsoft.com/office/powerpoint/2010/main" val="3020171015"/>
              </p:ext>
            </p:extLst>
          </p:nvPr>
        </p:nvGraphicFramePr>
        <p:xfrm>
          <a:off x="674783" y="2907060"/>
          <a:ext cx="109728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B148DF6-CDED-7382-177B-42FAEA09FCFC}"/>
              </a:ext>
            </a:extLst>
          </p:cNvPr>
          <p:cNvSpPr>
            <a:spLocks noGrp="1"/>
          </p:cNvSpPr>
          <p:nvPr>
            <p:ph type="sldNum" sz="quarter" idx="12"/>
          </p:nvPr>
        </p:nvSpPr>
        <p:spPr/>
        <p:txBody>
          <a:bodyPr/>
          <a:lstStyle/>
          <a:p>
            <a:fld id="{2C386105-9CD3-478F-B872-7F82198666AF}" type="slidenum">
              <a:rPr lang="en-US" smtClean="0"/>
              <a:t>2</a:t>
            </a:fld>
            <a:endParaRPr lang="en-US" dirty="0"/>
          </a:p>
        </p:txBody>
      </p:sp>
    </p:spTree>
    <p:extLst>
      <p:ext uri="{BB962C8B-B14F-4D97-AF65-F5344CB8AC3E}">
        <p14:creationId xmlns:p14="http://schemas.microsoft.com/office/powerpoint/2010/main" val="267269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7"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n-lt"/>
              </a:rPr>
              <a:t>Legislative Findings and Purpose</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a:extLst>
              <a:ext uri="{FF2B5EF4-FFF2-40B4-BE49-F238E27FC236}">
                <a16:creationId xmlns:a16="http://schemas.microsoft.com/office/drawing/2014/main" id="{2A5DE62F-D6A0-2592-7420-7D4BD518B4FD}"/>
              </a:ext>
            </a:extLst>
          </p:cNvPr>
          <p:cNvSpPr txBox="1">
            <a:spLocks/>
          </p:cNvSpPr>
          <p:nvPr/>
        </p:nvSpPr>
        <p:spPr>
          <a:xfrm>
            <a:off x="380999" y="914400"/>
            <a:ext cx="11430000" cy="54864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spcAft>
                <a:spcPts val="1200"/>
              </a:spcAft>
            </a:pPr>
            <a:r>
              <a:rPr lang="en-US" sz="2400" b="1" dirty="0">
                <a:latin typeface="+mn-lt"/>
              </a:rPr>
              <a:t>Originally adopted in July 1980, KRS 216B.010 envisioned Kentucky’s CON Program would result in cost-containment, improve quality, and increase access:</a:t>
            </a:r>
          </a:p>
          <a:p>
            <a:pPr marL="0" marR="0" algn="just">
              <a:lnSpc>
                <a:spcPct val="100000"/>
              </a:lnSpc>
              <a:spcBef>
                <a:spcPts val="0"/>
              </a:spcBef>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General Assembly finds that: </a:t>
            </a:r>
          </a:p>
          <a:p>
            <a:pPr marL="231775" marR="0" lvl="0" indent="-231775" algn="just">
              <a:lnSpc>
                <a:spcPct val="100000"/>
              </a:lnSpc>
              <a:spcBef>
                <a:spcPts val="0"/>
              </a:spcBef>
              <a:buFont typeface="Arial" panose="020B0604020202020204" pitchFamily="34" charset="0"/>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the licensure of health facilities and services is a means to insure safe, adequate, and efficient medical care; </a:t>
            </a:r>
          </a:p>
          <a:p>
            <a:pPr marL="231775" marR="0" lvl="0" indent="-231775" algn="just">
              <a:lnSpc>
                <a:spcPct val="100000"/>
              </a:lnSpc>
              <a:spcBef>
                <a:spcPts val="0"/>
              </a:spcBef>
              <a:buFont typeface="Arial" panose="020B0604020202020204" pitchFamily="34" charset="0"/>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the proliferation of unnecessary health-care facilities, health services, and major medical equipment results in costly duplication and underuse; and </a:t>
            </a:r>
          </a:p>
          <a:p>
            <a:pPr marL="231775" marR="0" lvl="0" indent="-231775" algn="just">
              <a:lnSpc>
                <a:spcPct val="100000"/>
              </a:lnSpc>
              <a:spcBef>
                <a:spcPts val="0"/>
              </a:spcBef>
              <a:spcAft>
                <a:spcPts val="1200"/>
              </a:spcAft>
              <a:buFont typeface="Arial" panose="020B0604020202020204" pitchFamily="34" charset="0"/>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proliferation increases the cost of quality health care.</a:t>
            </a:r>
          </a:p>
          <a:p>
            <a:pPr marL="0" marR="0" algn="just">
              <a:lnSpc>
                <a:spcPct val="100000"/>
              </a:lnSpc>
              <a:spcBef>
                <a:spcPts val="0"/>
              </a:spcBef>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It is the purpose of KRS Chapter 216B to authorize CHFS to perform any certificate-of-need function and other statutory functions necessary 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gn="just">
              <a:lnSpc>
                <a:spcPct val="100000"/>
              </a:lnSpc>
              <a:spcBef>
                <a:spcPts val="0"/>
              </a:spcBef>
              <a:buFont typeface="Arial" panose="020B0604020202020204" pitchFamily="34" charset="0"/>
              <a:buChar char="•"/>
              <a:tabLst>
                <a:tab pos="457200" algn="l"/>
              </a:tabLst>
            </a:pPr>
            <a:r>
              <a:rPr lang="en-US" sz="2300" dirty="0">
                <a:effectLst/>
                <a:latin typeface="Calibri" panose="020F0502020204030204" pitchFamily="34" charset="0"/>
                <a:ea typeface="Calibri" panose="020F0502020204030204" pitchFamily="34" charset="0"/>
                <a:cs typeface="Times New Roman" panose="02020603050405020304" pitchFamily="18" charset="0"/>
              </a:rPr>
              <a:t>improve quality of health-care facilities, services, and providers; </a:t>
            </a:r>
          </a:p>
          <a:p>
            <a:pPr marL="231775" marR="0" lvl="0" indent="-231775" algn="just">
              <a:lnSpc>
                <a:spcPct val="100000"/>
              </a:lnSpc>
              <a:spcBef>
                <a:spcPts val="0"/>
              </a:spcBef>
              <a:buFont typeface="Arial" panose="020B0604020202020204" pitchFamily="34" charset="0"/>
              <a:buChar char="•"/>
              <a:tabLst>
                <a:tab pos="457200" algn="l"/>
              </a:tabLst>
            </a:pPr>
            <a:r>
              <a:rPr lang="en-US" sz="2300" dirty="0">
                <a:effectLst/>
                <a:latin typeface="Calibri" panose="020F0502020204030204" pitchFamily="34" charset="0"/>
                <a:ea typeface="Calibri" panose="020F0502020204030204" pitchFamily="34" charset="0"/>
                <a:cs typeface="Times New Roman" panose="02020603050405020304" pitchFamily="18" charset="0"/>
              </a:rPr>
              <a:t>increase access to health-care facilities, services, and providers, and  </a:t>
            </a:r>
          </a:p>
          <a:p>
            <a:pPr marL="231775" marR="0" lvl="0" indent="-231775" algn="just">
              <a:lnSpc>
                <a:spcPct val="100000"/>
              </a:lnSpc>
              <a:spcBef>
                <a:spcPts val="0"/>
              </a:spcBef>
              <a:buFont typeface="Arial" panose="020B0604020202020204" pitchFamily="34" charset="0"/>
              <a:buChar char="•"/>
              <a:tabLst>
                <a:tab pos="457200" algn="l"/>
              </a:tabLst>
            </a:pPr>
            <a:r>
              <a:rPr lang="en-US" sz="2300" dirty="0">
                <a:effectLst/>
                <a:latin typeface="Calibri" panose="020F0502020204030204" pitchFamily="34" charset="0"/>
                <a:ea typeface="Calibri" panose="020F0502020204030204" pitchFamily="34" charset="0"/>
                <a:cs typeface="Times New Roman" panose="02020603050405020304" pitchFamily="18" charset="0"/>
              </a:rPr>
              <a:t>create a cost-efficient health-care delivery system for the citizens of the commonwealth.</a:t>
            </a:r>
          </a:p>
        </p:txBody>
      </p:sp>
      <p:sp>
        <p:nvSpPr>
          <p:cNvPr id="3" name="Slide Number Placeholder 2">
            <a:extLst>
              <a:ext uri="{FF2B5EF4-FFF2-40B4-BE49-F238E27FC236}">
                <a16:creationId xmlns:a16="http://schemas.microsoft.com/office/drawing/2014/main" id="{188AEDA1-9486-9FEA-995E-936D2EB24DD5}"/>
              </a:ext>
            </a:extLst>
          </p:cNvPr>
          <p:cNvSpPr>
            <a:spLocks noGrp="1"/>
          </p:cNvSpPr>
          <p:nvPr>
            <p:ph type="sldNum" sz="quarter" idx="12"/>
          </p:nvPr>
        </p:nvSpPr>
        <p:spPr/>
        <p:txBody>
          <a:bodyPr/>
          <a:lstStyle/>
          <a:p>
            <a:fld id="{2C386105-9CD3-478F-B872-7F82198666AF}" type="slidenum">
              <a:rPr lang="en-US" smtClean="0"/>
              <a:t>3</a:t>
            </a:fld>
            <a:endParaRPr lang="en-US" dirty="0"/>
          </a:p>
        </p:txBody>
      </p:sp>
    </p:spTree>
    <p:extLst>
      <p:ext uri="{BB962C8B-B14F-4D97-AF65-F5344CB8AC3E}">
        <p14:creationId xmlns:p14="http://schemas.microsoft.com/office/powerpoint/2010/main" val="218513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ouse Bill 176 - Page 3">
            <a:extLst>
              <a:ext uri="{FF2B5EF4-FFF2-40B4-BE49-F238E27FC236}">
                <a16:creationId xmlns:a16="http://schemas.microsoft.com/office/drawing/2014/main" id="{9B693088-F649-0CD6-261C-B84B198DF191}"/>
              </a:ext>
            </a:extLst>
          </p:cNvPr>
          <p:cNvSpPr/>
          <p:nvPr/>
        </p:nvSpPr>
        <p:spPr>
          <a:xfrm>
            <a:off x="0" y="0"/>
            <a:ext cx="12192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397425"/>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9418" y="6488865"/>
            <a:ext cx="543164" cy="274320"/>
          </a:xfrm>
          <a:prstGeom prst="rect">
            <a:avLst/>
          </a:prstGeom>
        </p:spPr>
      </p:pic>
      <p:sp>
        <p:nvSpPr>
          <p:cNvPr id="2" name="Title 1">
            <a:extLst>
              <a:ext uri="{FF2B5EF4-FFF2-40B4-BE49-F238E27FC236}">
                <a16:creationId xmlns:a16="http://schemas.microsoft.com/office/drawing/2014/main" id="{2A5DE62F-D6A0-2592-7420-7D4BD518B4FD}"/>
              </a:ext>
            </a:extLst>
          </p:cNvPr>
          <p:cNvSpPr txBox="1">
            <a:spLocks noGrp="1"/>
          </p:cNvSpPr>
          <p:nvPr>
            <p:ph type="title" idx="4294967295"/>
          </p:nvPr>
        </p:nvSpPr>
        <p:spPr>
          <a:xfrm>
            <a:off x="0" y="1"/>
            <a:ext cx="12192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j-ea"/>
                <a:cs typeface="+mj-cs"/>
              </a:rPr>
              <a:t>Kentucky’s Governing Statutes and Enabling Regulations</a:t>
            </a:r>
          </a:p>
        </p:txBody>
      </p:sp>
      <p:sp>
        <p:nvSpPr>
          <p:cNvPr id="4" name="Content Placeholder 2">
            <a:extLst>
              <a:ext uri="{FF2B5EF4-FFF2-40B4-BE49-F238E27FC236}">
                <a16:creationId xmlns:a16="http://schemas.microsoft.com/office/drawing/2014/main" id="{1F6C02FE-4741-6FA6-3F14-0B8DC4517A83}"/>
              </a:ext>
            </a:extLst>
          </p:cNvPr>
          <p:cNvSpPr txBox="1">
            <a:spLocks/>
          </p:cNvSpPr>
          <p:nvPr/>
        </p:nvSpPr>
        <p:spPr>
          <a:xfrm>
            <a:off x="381000" y="914400"/>
            <a:ext cx="11430000" cy="131603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buClr>
                <a:schemeClr val="tx2"/>
              </a:buClr>
            </a:pPr>
            <a:r>
              <a:rPr lang="en-US" b="1" dirty="0">
                <a:effectLst/>
                <a:ea typeface="Calibri" panose="020F0502020204030204" pitchFamily="34" charset="0"/>
                <a:cs typeface="Times New Roman" panose="02020603050405020304" pitchFamily="18" charset="0"/>
              </a:rPr>
              <a:t>KRS Chapter 216B requires certain types of health care providers to obtain CON approval from the Cabinet for Health and Family Services before applying for licensure to operate a health facility or service. </a:t>
            </a:r>
            <a:endParaRPr lang="en-US" b="1" dirty="0">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EBFD579B-E25D-D0A5-0680-BE08A02EADD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1301958"/>
              </p:ext>
            </p:extLst>
          </p:nvPr>
        </p:nvGraphicFramePr>
        <p:xfrm>
          <a:off x="381000" y="2230440"/>
          <a:ext cx="8543038" cy="4166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Stethoscope on white background">
            <a:extLst>
              <a:ext uri="{FF2B5EF4-FFF2-40B4-BE49-F238E27FC236}">
                <a16:creationId xmlns:a16="http://schemas.microsoft.com/office/drawing/2014/main" id="{B694AE80-858D-AA59-04DC-8577B8B961EB}"/>
              </a:ext>
            </a:extLst>
          </p:cNvPr>
          <p:cNvPicPr>
            <a:picLocks noChangeAspect="1"/>
          </p:cNvPicPr>
          <p:nvPr/>
        </p:nvPicPr>
        <p:blipFill rotWithShape="1">
          <a:blip r:embed="rId9">
            <a:extLst>
              <a:ext uri="{28A0092B-C50C-407E-A947-70E740481C1C}">
                <a14:useLocalDpi xmlns:a14="http://schemas.microsoft.com/office/drawing/2010/main" val="0"/>
              </a:ext>
            </a:extLst>
          </a:blip>
          <a:srcRect l="5505" t="6716" r="5856" b="4631"/>
          <a:stretch/>
        </p:blipFill>
        <p:spPr>
          <a:xfrm>
            <a:off x="9305038" y="1998620"/>
            <a:ext cx="2777544" cy="4166984"/>
          </a:xfrm>
          <a:prstGeom prst="rect">
            <a:avLst/>
          </a:prstGeom>
        </p:spPr>
      </p:pic>
      <p:sp>
        <p:nvSpPr>
          <p:cNvPr id="8" name="Slide Number Placeholder 7">
            <a:extLst>
              <a:ext uri="{FF2B5EF4-FFF2-40B4-BE49-F238E27FC236}">
                <a16:creationId xmlns:a16="http://schemas.microsoft.com/office/drawing/2014/main" id="{E6337EC1-1F63-B62C-9EBE-E82B17F60CB4}"/>
              </a:ext>
            </a:extLst>
          </p:cNvPr>
          <p:cNvSpPr>
            <a:spLocks noGrp="1"/>
          </p:cNvSpPr>
          <p:nvPr>
            <p:ph type="sldNum" sz="quarter" idx="12"/>
          </p:nvPr>
        </p:nvSpPr>
        <p:spPr/>
        <p:txBody>
          <a:bodyPr/>
          <a:lstStyle/>
          <a:p>
            <a:fld id="{2C386105-9CD3-478F-B872-7F82198666AF}" type="slidenum">
              <a:rPr lang="en-US" smtClean="0"/>
              <a:t>4</a:t>
            </a:fld>
            <a:endParaRPr lang="en-US" dirty="0"/>
          </a:p>
        </p:txBody>
      </p:sp>
    </p:spTree>
    <p:extLst>
      <p:ext uri="{BB962C8B-B14F-4D97-AF65-F5344CB8AC3E}">
        <p14:creationId xmlns:p14="http://schemas.microsoft.com/office/powerpoint/2010/main" val="398449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House Bill 176 - Page 3">
            <a:extLst>
              <a:ext uri="{FF2B5EF4-FFF2-40B4-BE49-F238E27FC236}">
                <a16:creationId xmlns:a16="http://schemas.microsoft.com/office/drawing/2014/main" id="{9B693088-F649-0CD6-261C-B84B198DF191}"/>
              </a:ext>
            </a:extLst>
          </p:cNvPr>
          <p:cNvSpPr/>
          <p:nvPr/>
        </p:nvSpPr>
        <p:spPr>
          <a:xfrm>
            <a:off x="0" y="0"/>
            <a:ext cx="12192000" cy="914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382965"/>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436" y="6474405"/>
            <a:ext cx="543164" cy="274320"/>
          </a:xfrm>
          <a:prstGeom prst="rect">
            <a:avLst/>
          </a:prstGeom>
        </p:spPr>
      </p:pic>
      <p:sp>
        <p:nvSpPr>
          <p:cNvPr id="2" name="Title 1">
            <a:extLst>
              <a:ext uri="{FF2B5EF4-FFF2-40B4-BE49-F238E27FC236}">
                <a16:creationId xmlns:a16="http://schemas.microsoft.com/office/drawing/2014/main" id="{2A5DE62F-D6A0-2592-7420-7D4BD518B4FD}"/>
              </a:ext>
            </a:extLst>
          </p:cNvPr>
          <p:cNvSpPr txBox="1">
            <a:spLocks noGrp="1"/>
          </p:cNvSpPr>
          <p:nvPr>
            <p:ph type="title" idx="4294967295"/>
          </p:nvPr>
        </p:nvSpPr>
        <p:spPr>
          <a:xfrm>
            <a:off x="0" y="1"/>
            <a:ext cx="12192000" cy="91440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j-ea"/>
                <a:cs typeface="+mj-cs"/>
              </a:rPr>
              <a:t>CON Review Criteria</a:t>
            </a:r>
          </a:p>
        </p:txBody>
      </p:sp>
      <p:sp>
        <p:nvSpPr>
          <p:cNvPr id="4" name="Content Placeholder 2">
            <a:extLst>
              <a:ext uri="{FF2B5EF4-FFF2-40B4-BE49-F238E27FC236}">
                <a16:creationId xmlns:a16="http://schemas.microsoft.com/office/drawing/2014/main" id="{1F6C02FE-4741-6FA6-3F14-0B8DC4517A83}"/>
              </a:ext>
            </a:extLst>
          </p:cNvPr>
          <p:cNvSpPr txBox="1">
            <a:spLocks/>
          </p:cNvSpPr>
          <p:nvPr/>
        </p:nvSpPr>
        <p:spPr>
          <a:xfrm>
            <a:off x="381000" y="914399"/>
            <a:ext cx="11430000" cy="9144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0000"/>
              </a:lnSpc>
              <a:spcBef>
                <a:spcPts val="0"/>
              </a:spcBef>
              <a:spcAft>
                <a:spcPts val="0"/>
              </a:spcAft>
            </a:pPr>
            <a:r>
              <a:rPr lang="en-US" sz="2200" b="1" dirty="0">
                <a:effectLst/>
                <a:latin typeface="Calibri" panose="020F0502020204030204" pitchFamily="34" charset="0"/>
                <a:ea typeface="Calibri" panose="020F0502020204030204" pitchFamily="34" charset="0"/>
                <a:cs typeface="Calibri" panose="020F0502020204030204" pitchFamily="34" charset="0"/>
              </a:rPr>
              <a:t>KRS 216B.040(2)(a)2. establishes the five criteria used to evaluate a CON application, including consistency with the State Health Plan. The criteria</a:t>
            </a:r>
            <a:r>
              <a:rPr lang="en-US" sz="2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summarized in the following chart: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2252AE-D78F-7A8E-86BA-EA75D552F27A}"/>
              </a:ext>
            </a:extLst>
          </p:cNvPr>
          <p:cNvSpPr txBox="1"/>
          <p:nvPr/>
        </p:nvSpPr>
        <p:spPr>
          <a:xfrm>
            <a:off x="4549140" y="-680243"/>
            <a:ext cx="3093720" cy="523220"/>
          </a:xfrm>
          <a:prstGeom prst="rect">
            <a:avLst/>
          </a:prstGeom>
          <a:noFill/>
        </p:spPr>
        <p:txBody>
          <a:bodyPr wrap="square" rtlCol="0">
            <a:spAutoFit/>
          </a:bodyPr>
          <a:lstStyle/>
          <a:p>
            <a:r>
              <a:rPr lang="en-US" sz="2800" dirty="0"/>
              <a:t>HOUSE Bill 176 p3</a:t>
            </a:r>
          </a:p>
        </p:txBody>
      </p:sp>
      <p:graphicFrame>
        <p:nvGraphicFramePr>
          <p:cNvPr id="9" name="Diagram 8">
            <a:extLst>
              <a:ext uri="{FF2B5EF4-FFF2-40B4-BE49-F238E27FC236}">
                <a16:creationId xmlns:a16="http://schemas.microsoft.com/office/drawing/2014/main" id="{FFDB9E93-4771-C3C8-021F-5CA0E5D3B82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0805844"/>
              </p:ext>
            </p:extLst>
          </p:nvPr>
        </p:nvGraphicFramePr>
        <p:xfrm>
          <a:off x="152400" y="1737358"/>
          <a:ext cx="11887200" cy="4554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a:extLst>
              <a:ext uri="{FF2B5EF4-FFF2-40B4-BE49-F238E27FC236}">
                <a16:creationId xmlns:a16="http://schemas.microsoft.com/office/drawing/2014/main" id="{CAFCFC60-BCBC-AC15-432B-23CD1102FCFA}"/>
              </a:ext>
            </a:extLst>
          </p:cNvPr>
          <p:cNvSpPr>
            <a:spLocks noGrp="1"/>
          </p:cNvSpPr>
          <p:nvPr>
            <p:ph type="sldNum" sz="quarter" idx="12"/>
          </p:nvPr>
        </p:nvSpPr>
        <p:spPr/>
        <p:txBody>
          <a:bodyPr/>
          <a:lstStyle/>
          <a:p>
            <a:fld id="{2C386105-9CD3-478F-B872-7F82198666AF}" type="slidenum">
              <a:rPr lang="en-US" smtClean="0"/>
              <a:t>5</a:t>
            </a:fld>
            <a:endParaRPr lang="en-US" dirty="0"/>
          </a:p>
        </p:txBody>
      </p:sp>
    </p:spTree>
    <p:extLst>
      <p:ext uri="{BB962C8B-B14F-4D97-AF65-F5344CB8AC3E}">
        <p14:creationId xmlns:p14="http://schemas.microsoft.com/office/powerpoint/2010/main" val="76189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6BD9164D-1E66-4B66-19CF-9A1FBBF0878D}"/>
              </a:ext>
              <a:ext uri="{C183D7F6-B498-43B3-948B-1728B52AA6E4}">
                <adec:decorative xmlns:adec="http://schemas.microsoft.com/office/drawing/2017/decorative" val="1"/>
              </a:ext>
            </a:extLst>
          </p:cNvPr>
          <p:cNvCxnSpPr/>
          <p:nvPr/>
        </p:nvCxnSpPr>
        <p:spPr>
          <a:xfrm>
            <a:off x="7457921" y="4544336"/>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137CBA4-A4D8-180B-FF04-72F831712937}"/>
              </a:ext>
              <a:ext uri="{C183D7F6-B498-43B3-948B-1728B52AA6E4}">
                <adec:decorative xmlns:adec="http://schemas.microsoft.com/office/drawing/2017/decorative" val="1"/>
              </a:ext>
            </a:extLst>
          </p:cNvPr>
          <p:cNvCxnSpPr/>
          <p:nvPr/>
        </p:nvCxnSpPr>
        <p:spPr>
          <a:xfrm>
            <a:off x="4030579" y="5184416"/>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EB0E0828-29F1-A44C-E996-EAD6F9E993FD}"/>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j-ea"/>
                <a:cs typeface="+mj-cs"/>
              </a:rPr>
              <a:t>CON Application Review Flowchart</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2" name="TextBox 1">
            <a:extLst>
              <a:ext uri="{FF2B5EF4-FFF2-40B4-BE49-F238E27FC236}">
                <a16:creationId xmlns:a16="http://schemas.microsoft.com/office/drawing/2014/main" id="{C21F8FC2-B50F-596D-B4FD-2F3D0226761F}"/>
              </a:ext>
              <a:ext uri="{C183D7F6-B498-43B3-948B-1728B52AA6E4}">
                <adec:decorative xmlns:adec="http://schemas.microsoft.com/office/drawing/2017/decorative" val="1"/>
              </a:ext>
            </a:extLst>
          </p:cNvPr>
          <p:cNvSpPr txBox="1"/>
          <p:nvPr/>
        </p:nvSpPr>
        <p:spPr>
          <a:xfrm>
            <a:off x="4300888" y="973283"/>
            <a:ext cx="3566160" cy="548640"/>
          </a:xfrm>
          <a:prstGeom prst="flowChartTerminator">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OIG Receives Application Incorporated By Reference In 900 KAR 6:065 and Filed Before the Batching Cycle Deadline</a:t>
            </a:r>
            <a:endParaRPr lang="en-US" sz="1000" dirty="0"/>
          </a:p>
        </p:txBody>
      </p:sp>
      <p:sp>
        <p:nvSpPr>
          <p:cNvPr id="5" name="TextBox 4">
            <a:extLst>
              <a:ext uri="{FF2B5EF4-FFF2-40B4-BE49-F238E27FC236}">
                <a16:creationId xmlns:a16="http://schemas.microsoft.com/office/drawing/2014/main" id="{91EA7317-2C50-DEAF-1778-5E51EC39B256}"/>
              </a:ext>
              <a:ext uri="{C183D7F6-B498-43B3-948B-1728B52AA6E4}">
                <adec:decorative xmlns:adec="http://schemas.microsoft.com/office/drawing/2017/decorative" val="1"/>
              </a:ext>
            </a:extLst>
          </p:cNvPr>
          <p:cNvSpPr txBox="1"/>
          <p:nvPr/>
        </p:nvSpPr>
        <p:spPr>
          <a:xfrm>
            <a:off x="7141891" y="2435321"/>
            <a:ext cx="365760" cy="182880"/>
          </a:xfrm>
          <a:prstGeom prst="rect">
            <a:avLst/>
          </a:prstGeom>
          <a:no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000" dirty="0"/>
          </a:p>
        </p:txBody>
      </p:sp>
      <p:sp>
        <p:nvSpPr>
          <p:cNvPr id="8" name="TextBox 7">
            <a:extLst>
              <a:ext uri="{FF2B5EF4-FFF2-40B4-BE49-F238E27FC236}">
                <a16:creationId xmlns:a16="http://schemas.microsoft.com/office/drawing/2014/main" id="{0468719B-AC3C-C7C8-2A29-3F10BB32D44E}"/>
              </a:ext>
              <a:ext uri="{C183D7F6-B498-43B3-948B-1728B52AA6E4}">
                <adec:decorative xmlns:adec="http://schemas.microsoft.com/office/drawing/2017/decorative" val="1"/>
              </a:ext>
            </a:extLst>
          </p:cNvPr>
          <p:cNvSpPr txBox="1"/>
          <p:nvPr/>
        </p:nvSpPr>
        <p:spPr>
          <a:xfrm>
            <a:off x="5634363" y="3136029"/>
            <a:ext cx="365760" cy="182880"/>
          </a:xfrm>
          <a:prstGeom prst="rect">
            <a:avLst/>
          </a:prstGeom>
          <a:no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latin typeface="Calibri" panose="020F0502020204030204" pitchFamily="34" charset="0"/>
                <a:cs typeface="Times New Roman" panose="02020603050405020304" pitchFamily="18" charset="0"/>
              </a:rPr>
              <a:t>YES</a:t>
            </a:r>
            <a:endParaRPr lang="en-US" sz="1000" dirty="0"/>
          </a:p>
        </p:txBody>
      </p:sp>
      <p:sp>
        <p:nvSpPr>
          <p:cNvPr id="9" name="TextBox 8">
            <a:extLst>
              <a:ext uri="{FF2B5EF4-FFF2-40B4-BE49-F238E27FC236}">
                <a16:creationId xmlns:a16="http://schemas.microsoft.com/office/drawing/2014/main" id="{24F7C345-02E6-8ABD-1A39-82BBECAB1032}"/>
              </a:ext>
              <a:ext uri="{C183D7F6-B498-43B3-948B-1728B52AA6E4}">
                <adec:decorative xmlns:adec="http://schemas.microsoft.com/office/drawing/2017/decorative" val="1"/>
              </a:ext>
            </a:extLst>
          </p:cNvPr>
          <p:cNvSpPr txBox="1"/>
          <p:nvPr/>
        </p:nvSpPr>
        <p:spPr>
          <a:xfrm>
            <a:off x="5181600" y="3348531"/>
            <a:ext cx="1828800" cy="274320"/>
          </a:xfrm>
          <a:prstGeom prst="rect">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Application Deemed Complete</a:t>
            </a:r>
            <a:endParaRPr lang="en-US" sz="1000" dirty="0"/>
          </a:p>
        </p:txBody>
      </p:sp>
      <p:sp>
        <p:nvSpPr>
          <p:cNvPr id="11" name="TextBox 10">
            <a:extLst>
              <a:ext uri="{FF2B5EF4-FFF2-40B4-BE49-F238E27FC236}">
                <a16:creationId xmlns:a16="http://schemas.microsoft.com/office/drawing/2014/main" id="{ACCD3A21-90B1-C422-2D98-178C237CE1A4}"/>
              </a:ext>
              <a:ext uri="{C183D7F6-B498-43B3-948B-1728B52AA6E4}">
                <adec:decorative xmlns:adec="http://schemas.microsoft.com/office/drawing/2017/decorative" val="1"/>
              </a:ext>
            </a:extLst>
          </p:cNvPr>
          <p:cNvSpPr txBox="1"/>
          <p:nvPr/>
        </p:nvSpPr>
        <p:spPr>
          <a:xfrm>
            <a:off x="609600" y="3919423"/>
            <a:ext cx="4572000" cy="640080"/>
          </a:xfrm>
          <a:prstGeom prst="rect">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Application is Subject to </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Formal Review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defined by KRS 216B.015(12) and Set Forth in 900 KAR 6:070, Cabinet Gives Notice via Newsletter.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Notice Includes an Affected Party’s Right to Request a Hearing (KRS 216B.062).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2E6D008-1576-280A-8DFF-B8A10F6ED952}"/>
              </a:ext>
              <a:ext uri="{C183D7F6-B498-43B3-948B-1728B52AA6E4}">
                <adec:decorative xmlns:adec="http://schemas.microsoft.com/office/drawing/2017/decorative" val="1"/>
              </a:ext>
            </a:extLst>
          </p:cNvPr>
          <p:cNvSpPr txBox="1"/>
          <p:nvPr/>
        </p:nvSpPr>
        <p:spPr>
          <a:xfrm>
            <a:off x="7010400" y="3919423"/>
            <a:ext cx="4572000" cy="640080"/>
          </a:xfrm>
          <a:prstGeom prst="rect">
            <a:avLst/>
          </a:prstGeom>
          <a:solidFill>
            <a:srgbClr val="FFFF00"/>
          </a:solidFill>
          <a:ln>
            <a:solidFill>
              <a:schemeClr val="tx1"/>
            </a:solidFill>
          </a:ln>
        </p:spPr>
        <p:txBody>
          <a:bodyPr wrap="square" rtlCol="0" anchor="ctr">
            <a:spAutoFit/>
          </a:bodyPr>
          <a:lstStyle/>
          <a:p>
            <a:pPr marL="0" marR="0" algn="ct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Application Qualifies for </a:t>
            </a:r>
            <a:r>
              <a:rPr lang="en-US" sz="1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Nonsubstantive</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Review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Accordance With KRS 216B.095 and as Set Forth in 900 KAR 6:075, Cabinet Gives Notice via Newsletter.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Notice Includes an Affected Party’s Right to Request a Hearing (KRS 216B.062)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C61B8AE-86BD-F26C-689C-7846D7190152}"/>
              </a:ext>
              <a:ext uri="{C183D7F6-B498-43B3-948B-1728B52AA6E4}">
                <adec:decorative xmlns:adec="http://schemas.microsoft.com/office/drawing/2017/decorative" val="1"/>
              </a:ext>
            </a:extLst>
          </p:cNvPr>
          <p:cNvSpPr txBox="1"/>
          <p:nvPr/>
        </p:nvSpPr>
        <p:spPr>
          <a:xfrm>
            <a:off x="615269" y="4771244"/>
            <a:ext cx="914400" cy="457200"/>
          </a:xfrm>
          <a:prstGeom prst="rect">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Hearing Requested</a:t>
            </a:r>
            <a:endParaRPr lang="en-US" sz="1000" dirty="0"/>
          </a:p>
        </p:txBody>
      </p:sp>
      <p:sp>
        <p:nvSpPr>
          <p:cNvPr id="15" name="TextBox 14">
            <a:extLst>
              <a:ext uri="{FF2B5EF4-FFF2-40B4-BE49-F238E27FC236}">
                <a16:creationId xmlns:a16="http://schemas.microsoft.com/office/drawing/2014/main" id="{24105F0F-FEEB-71F2-8236-7E788E887986}"/>
              </a:ext>
              <a:ext uri="{C183D7F6-B498-43B3-948B-1728B52AA6E4}">
                <adec:decorative xmlns:adec="http://schemas.microsoft.com/office/drawing/2017/decorative" val="1"/>
              </a:ext>
            </a:extLst>
          </p:cNvPr>
          <p:cNvSpPr txBox="1"/>
          <p:nvPr/>
        </p:nvSpPr>
        <p:spPr>
          <a:xfrm>
            <a:off x="2895600" y="4771244"/>
            <a:ext cx="2286000" cy="457200"/>
          </a:xfrm>
          <a:prstGeom prst="rect">
            <a:avLst/>
          </a:prstGeom>
          <a:solidFill>
            <a:srgbClr val="FFFF00"/>
          </a:solidFill>
          <a:ln>
            <a:solidFill>
              <a:schemeClr val="tx1"/>
            </a:solidFill>
          </a:ln>
        </p:spPr>
        <p:txBody>
          <a:bodyPr wrap="square" rtlCol="0" anchor="ctr">
            <a:spAutoFit/>
          </a:bodyPr>
          <a:lstStyle/>
          <a:p>
            <a:pPr marL="0" marR="0" algn="ctr">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Hearing Requested by Affected Party within 15 days After Public Notice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7CC1D361-52AE-B52E-8CE6-645D8DB1213A}"/>
              </a:ext>
              <a:ext uri="{C183D7F6-B498-43B3-948B-1728B52AA6E4}">
                <adec:decorative xmlns:adec="http://schemas.microsoft.com/office/drawing/2017/decorative" val="1"/>
              </a:ext>
            </a:extLst>
          </p:cNvPr>
          <p:cNvSpPr/>
          <p:nvPr/>
        </p:nvSpPr>
        <p:spPr>
          <a:xfrm>
            <a:off x="7696200" y="2447762"/>
            <a:ext cx="18288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00" dirty="0">
                <a:solidFill>
                  <a:srgbClr val="000000"/>
                </a:solidFill>
                <a:effectLst/>
                <a:ea typeface="Calibri" panose="020F0502020204030204" pitchFamily="34" charset="0"/>
                <a:cs typeface="Times New Roman" panose="02020603050405020304" pitchFamily="18" charset="0"/>
              </a:rPr>
              <a:t>Applicant Submits Revisions/ Additional Information</a:t>
            </a:r>
            <a:endParaRPr lang="en-US" sz="1100" dirty="0">
              <a:effectLst/>
              <a:ea typeface="Calibri" panose="020F0502020204030204" pitchFamily="34" charset="0"/>
              <a:cs typeface="Times New Roman" panose="02020603050405020304" pitchFamily="18" charset="0"/>
            </a:endParaRPr>
          </a:p>
        </p:txBody>
      </p:sp>
      <p:sp>
        <p:nvSpPr>
          <p:cNvPr id="19" name="Flowchart: Process 18">
            <a:extLst>
              <a:ext uri="{FF2B5EF4-FFF2-40B4-BE49-F238E27FC236}">
                <a16:creationId xmlns:a16="http://schemas.microsoft.com/office/drawing/2014/main" id="{439BF20E-AA17-BA56-ADAD-BD01FDFB817C}"/>
              </a:ext>
              <a:ext uri="{C183D7F6-B498-43B3-948B-1728B52AA6E4}">
                <adec:decorative xmlns:adec="http://schemas.microsoft.com/office/drawing/2017/decorative" val="1"/>
              </a:ext>
            </a:extLst>
          </p:cNvPr>
          <p:cNvSpPr/>
          <p:nvPr/>
        </p:nvSpPr>
        <p:spPr>
          <a:xfrm>
            <a:off x="2475167" y="5430192"/>
            <a:ext cx="310896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solidFill>
                  <a:srgbClr val="000000"/>
                </a:solidFill>
                <a:effectLst/>
                <a:ea typeface="Calibri" panose="020F0502020204030204" pitchFamily="34" charset="0"/>
                <a:cs typeface="Times New Roman" panose="02020603050405020304" pitchFamily="18" charset="0"/>
              </a:rPr>
              <a:t>In Accordance with Case Law, Applicant Bears Burden of Showing that the Proposal Meets the Review Criteria </a:t>
            </a:r>
            <a:endParaRPr lang="en-US" sz="1000" dirty="0">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805283D-9EC1-5434-F206-71C3350CA57E}"/>
              </a:ext>
              <a:ext uri="{C183D7F6-B498-43B3-948B-1728B52AA6E4}">
                <adec:decorative xmlns:adec="http://schemas.microsoft.com/office/drawing/2017/decorative" val="1"/>
              </a:ext>
            </a:extLst>
          </p:cNvPr>
          <p:cNvSpPr txBox="1"/>
          <p:nvPr/>
        </p:nvSpPr>
        <p:spPr>
          <a:xfrm>
            <a:off x="7004731" y="5411756"/>
            <a:ext cx="1005840" cy="640080"/>
          </a:xfrm>
          <a:prstGeom prst="flowChartTerminator">
            <a:avLst/>
          </a:prstGeom>
          <a:solidFill>
            <a:srgbClr val="FF9966"/>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OIG Issues Final Decision</a:t>
            </a:r>
            <a:endParaRPr lang="en-US" sz="1000" dirty="0"/>
          </a:p>
        </p:txBody>
      </p:sp>
      <p:sp>
        <p:nvSpPr>
          <p:cNvPr id="22" name="TextBox 21">
            <a:extLst>
              <a:ext uri="{FF2B5EF4-FFF2-40B4-BE49-F238E27FC236}">
                <a16:creationId xmlns:a16="http://schemas.microsoft.com/office/drawing/2014/main" id="{9FF6D6E4-591C-FB68-69DD-E51BCB3770BA}"/>
              </a:ext>
              <a:ext uri="{C183D7F6-B498-43B3-948B-1728B52AA6E4}">
                <adec:decorative xmlns:adec="http://schemas.microsoft.com/office/drawing/2017/decorative" val="1"/>
              </a:ext>
            </a:extLst>
          </p:cNvPr>
          <p:cNvSpPr txBox="1"/>
          <p:nvPr/>
        </p:nvSpPr>
        <p:spPr>
          <a:xfrm>
            <a:off x="1072472" y="6069336"/>
            <a:ext cx="1823128" cy="779026"/>
          </a:xfrm>
          <a:prstGeom prst="flowChartTerminator">
            <a:avLst/>
          </a:prstGeom>
          <a:solidFill>
            <a:srgbClr val="FF9966"/>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Administrative Hearing Officer Issues Final Decision- Office of Attorney General</a:t>
            </a:r>
            <a:endParaRPr lang="en-US" sz="1000" dirty="0"/>
          </a:p>
        </p:txBody>
      </p:sp>
      <p:sp>
        <p:nvSpPr>
          <p:cNvPr id="24" name="TextBox 23">
            <a:extLst>
              <a:ext uri="{FF2B5EF4-FFF2-40B4-BE49-F238E27FC236}">
                <a16:creationId xmlns:a16="http://schemas.microsoft.com/office/drawing/2014/main" id="{F9AD438B-A86C-C892-FB50-CB452F282D29}"/>
              </a:ext>
              <a:ext uri="{C183D7F6-B498-43B3-948B-1728B52AA6E4}">
                <adec:decorative xmlns:adec="http://schemas.microsoft.com/office/drawing/2017/decorative" val="1"/>
              </a:ext>
            </a:extLst>
          </p:cNvPr>
          <p:cNvSpPr txBox="1"/>
          <p:nvPr/>
        </p:nvSpPr>
        <p:spPr>
          <a:xfrm>
            <a:off x="9525000" y="6048018"/>
            <a:ext cx="1828800" cy="779026"/>
          </a:xfrm>
          <a:prstGeom prst="flowChartTerminator">
            <a:avLst/>
          </a:prstGeom>
          <a:solidFill>
            <a:srgbClr val="FF9966"/>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Administrative Hearing Officer Issues Final Decision- Office of Attorney General</a:t>
            </a:r>
            <a:endParaRPr lang="en-US" sz="1000" dirty="0"/>
          </a:p>
        </p:txBody>
      </p:sp>
      <p:cxnSp>
        <p:nvCxnSpPr>
          <p:cNvPr id="27" name="Straight Arrow Connector 26">
            <a:extLst>
              <a:ext uri="{FF2B5EF4-FFF2-40B4-BE49-F238E27FC236}">
                <a16:creationId xmlns:a16="http://schemas.microsoft.com/office/drawing/2014/main" id="{D5E9959A-E7B1-D14C-6E33-C997481ACF3D}"/>
              </a:ext>
              <a:ext uri="{C183D7F6-B498-43B3-948B-1728B52AA6E4}">
                <adec:decorative xmlns:adec="http://schemas.microsoft.com/office/drawing/2017/decorative" val="1"/>
              </a:ext>
            </a:extLst>
          </p:cNvPr>
          <p:cNvCxnSpPr/>
          <p:nvPr/>
        </p:nvCxnSpPr>
        <p:spPr>
          <a:xfrm>
            <a:off x="6096000" y="1996137"/>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C76B27-4714-284A-AE70-669B0E6D56F3}"/>
              </a:ext>
              <a:ext uri="{C183D7F6-B498-43B3-948B-1728B52AA6E4}">
                <adec:decorative xmlns:adec="http://schemas.microsoft.com/office/drawing/2017/decorative" val="1"/>
              </a:ext>
            </a:extLst>
          </p:cNvPr>
          <p:cNvCxnSpPr/>
          <p:nvPr/>
        </p:nvCxnSpPr>
        <p:spPr>
          <a:xfrm>
            <a:off x="6098452" y="1536937"/>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16502CE-CA92-C284-B007-DC40EA2C193D}"/>
              </a:ext>
              <a:ext uri="{C183D7F6-B498-43B3-948B-1728B52AA6E4}">
                <adec:decorative xmlns:adec="http://schemas.microsoft.com/office/drawing/2017/decorative" val="1"/>
              </a:ext>
            </a:extLst>
          </p:cNvPr>
          <p:cNvCxnSpPr/>
          <p:nvPr/>
        </p:nvCxnSpPr>
        <p:spPr>
          <a:xfrm>
            <a:off x="6096001" y="3111486"/>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D18608-D2FA-721F-E2C8-A0FCCC5A4759}"/>
              </a:ext>
              <a:ext uri="{C183D7F6-B498-43B3-948B-1728B52AA6E4}">
                <adec:decorative xmlns:adec="http://schemas.microsoft.com/office/drawing/2017/decorative" val="1"/>
              </a:ext>
            </a:extLst>
          </p:cNvPr>
          <p:cNvSpPr txBox="1"/>
          <p:nvPr/>
        </p:nvSpPr>
        <p:spPr>
          <a:xfrm>
            <a:off x="5181600" y="2223045"/>
            <a:ext cx="1828800" cy="914400"/>
          </a:xfrm>
          <a:prstGeom prst="diamond">
            <a:avLst/>
          </a:prstGeom>
          <a:solidFill>
            <a:schemeClr val="accent1">
              <a:lumMod val="20000"/>
              <a:lumOff val="80000"/>
            </a:schemeClr>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Application Complete?</a:t>
            </a:r>
            <a:endParaRPr lang="en-US" sz="1000" dirty="0"/>
          </a:p>
        </p:txBody>
      </p:sp>
      <p:sp>
        <p:nvSpPr>
          <p:cNvPr id="3" name="TextBox 2">
            <a:extLst>
              <a:ext uri="{FF2B5EF4-FFF2-40B4-BE49-F238E27FC236}">
                <a16:creationId xmlns:a16="http://schemas.microsoft.com/office/drawing/2014/main" id="{0892C974-0D40-3B06-54DB-9E46DED37B44}"/>
              </a:ext>
              <a:ext uri="{C183D7F6-B498-43B3-948B-1728B52AA6E4}">
                <adec:decorative xmlns:adec="http://schemas.microsoft.com/office/drawing/2017/decorative" val="1"/>
              </a:ext>
            </a:extLst>
          </p:cNvPr>
          <p:cNvSpPr txBox="1"/>
          <p:nvPr/>
        </p:nvSpPr>
        <p:spPr>
          <a:xfrm>
            <a:off x="4907280" y="1763845"/>
            <a:ext cx="2377440" cy="274320"/>
          </a:xfrm>
          <a:prstGeom prst="rect">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OIG Reviews Application for Completeness</a:t>
            </a:r>
            <a:endParaRPr lang="en-US" sz="1000" dirty="0"/>
          </a:p>
        </p:txBody>
      </p:sp>
      <p:cxnSp>
        <p:nvCxnSpPr>
          <p:cNvPr id="30" name="Straight Arrow Connector 29">
            <a:extLst>
              <a:ext uri="{FF2B5EF4-FFF2-40B4-BE49-F238E27FC236}">
                <a16:creationId xmlns:a16="http://schemas.microsoft.com/office/drawing/2014/main" id="{0E3D1D4F-4123-231E-1E59-FF58A5465A37}"/>
              </a:ext>
              <a:ext uri="{C183D7F6-B498-43B3-948B-1728B52AA6E4}">
                <adec:decorative xmlns:adec="http://schemas.microsoft.com/office/drawing/2017/decorative" val="1"/>
              </a:ext>
            </a:extLst>
          </p:cNvPr>
          <p:cNvCxnSpPr>
            <a:stCxn id="4" idx="3"/>
            <a:endCxn id="18" idx="1"/>
          </p:cNvCxnSpPr>
          <p:nvPr/>
        </p:nvCxnSpPr>
        <p:spPr>
          <a:xfrm flipV="1">
            <a:off x="7010400" y="2676362"/>
            <a:ext cx="685800" cy="38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07BD201-6941-54F6-7CCD-3283E4CF97D6}"/>
              </a:ext>
              <a:ext uri="{C183D7F6-B498-43B3-948B-1728B52AA6E4}">
                <adec:decorative xmlns:adec="http://schemas.microsoft.com/office/drawing/2017/decorative" val="1"/>
              </a:ext>
            </a:extLst>
          </p:cNvPr>
          <p:cNvCxnSpPr>
            <a:cxnSpLocks/>
            <a:stCxn id="9" idx="2"/>
          </p:cNvCxnSpPr>
          <p:nvPr/>
        </p:nvCxnSpPr>
        <p:spPr>
          <a:xfrm flipH="1">
            <a:off x="3838074" y="3622851"/>
            <a:ext cx="2257926" cy="270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B7D7257-35B6-EFDE-7A00-78FCF170882A}"/>
              </a:ext>
              <a:ext uri="{C183D7F6-B498-43B3-948B-1728B52AA6E4}">
                <adec:decorative xmlns:adec="http://schemas.microsoft.com/office/drawing/2017/decorative" val="1"/>
              </a:ext>
            </a:extLst>
          </p:cNvPr>
          <p:cNvCxnSpPr>
            <a:cxnSpLocks/>
          </p:cNvCxnSpPr>
          <p:nvPr/>
        </p:nvCxnSpPr>
        <p:spPr>
          <a:xfrm>
            <a:off x="6083968" y="3619069"/>
            <a:ext cx="2257926" cy="270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FB4F052-2034-6D6F-467A-62111A88CBC1}"/>
              </a:ext>
              <a:ext uri="{C183D7F6-B498-43B3-948B-1728B52AA6E4}">
                <adec:decorative xmlns:adec="http://schemas.microsoft.com/office/drawing/2017/decorative" val="1"/>
              </a:ext>
            </a:extLst>
          </p:cNvPr>
          <p:cNvCxnSpPr/>
          <p:nvPr/>
        </p:nvCxnSpPr>
        <p:spPr>
          <a:xfrm>
            <a:off x="4030579" y="4559503"/>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31755F-DCED-761B-9527-0C105B8A0B0F}"/>
              </a:ext>
              <a:ext uri="{C183D7F6-B498-43B3-948B-1728B52AA6E4}">
                <adec:decorative xmlns:adec="http://schemas.microsoft.com/office/drawing/2017/decorative" val="1"/>
              </a:ext>
            </a:extLst>
          </p:cNvPr>
          <p:cNvCxnSpPr/>
          <p:nvPr/>
        </p:nvCxnSpPr>
        <p:spPr>
          <a:xfrm>
            <a:off x="7468295" y="5177053"/>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9EAEFCC-5BA3-540D-E66F-7C4E625F6A5B}"/>
              </a:ext>
              <a:ext uri="{C183D7F6-B498-43B3-948B-1728B52AA6E4}">
                <adec:decorative xmlns:adec="http://schemas.microsoft.com/office/drawing/2017/decorative" val="1"/>
              </a:ext>
            </a:extLst>
          </p:cNvPr>
          <p:cNvCxnSpPr/>
          <p:nvPr/>
        </p:nvCxnSpPr>
        <p:spPr>
          <a:xfrm>
            <a:off x="1072469" y="4544336"/>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F1D384-E62A-CACD-17E3-3EB097EB3A76}"/>
              </a:ext>
              <a:ext uri="{C183D7F6-B498-43B3-948B-1728B52AA6E4}">
                <adec:decorative xmlns:adec="http://schemas.microsoft.com/office/drawing/2017/decorative" val="1"/>
              </a:ext>
            </a:extLst>
          </p:cNvPr>
          <p:cNvCxnSpPr/>
          <p:nvPr/>
        </p:nvCxnSpPr>
        <p:spPr>
          <a:xfrm>
            <a:off x="10459453" y="4559503"/>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19D997B-BFA4-2158-0ACA-BB10DBFC5114}"/>
              </a:ext>
              <a:ext uri="{C183D7F6-B498-43B3-948B-1728B52AA6E4}">
                <adec:decorative xmlns:adec="http://schemas.microsoft.com/office/drawing/2017/decorative" val="1"/>
              </a:ext>
            </a:extLst>
          </p:cNvPr>
          <p:cNvSpPr txBox="1"/>
          <p:nvPr/>
        </p:nvSpPr>
        <p:spPr>
          <a:xfrm>
            <a:off x="7004731" y="4771244"/>
            <a:ext cx="914400" cy="457200"/>
          </a:xfrm>
          <a:prstGeom prst="rect">
            <a:avLst/>
          </a:prstGeom>
          <a:solidFill>
            <a:srgbClr val="FFFF00"/>
          </a:solidFill>
          <a:ln>
            <a:solidFill>
              <a:schemeClr val="tx1"/>
            </a:solidFill>
          </a:ln>
        </p:spPr>
        <p:txBody>
          <a:bodyPr wrap="square" rtlCol="0" anchor="ctr">
            <a:spAutoFit/>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Hearing Requested</a:t>
            </a:r>
            <a:endParaRPr lang="en-US" sz="1000" dirty="0"/>
          </a:p>
        </p:txBody>
      </p:sp>
      <p:cxnSp>
        <p:nvCxnSpPr>
          <p:cNvPr id="46" name="Straight Arrow Connector 45">
            <a:extLst>
              <a:ext uri="{FF2B5EF4-FFF2-40B4-BE49-F238E27FC236}">
                <a16:creationId xmlns:a16="http://schemas.microsoft.com/office/drawing/2014/main" id="{CD060D24-AFA5-882A-DA6E-00F3321DAFE2}"/>
              </a:ext>
              <a:ext uri="{C183D7F6-B498-43B3-948B-1728B52AA6E4}">
                <adec:decorative xmlns:adec="http://schemas.microsoft.com/office/drawing/2017/decorative" val="1"/>
              </a:ext>
            </a:extLst>
          </p:cNvPr>
          <p:cNvCxnSpPr/>
          <p:nvPr/>
        </p:nvCxnSpPr>
        <p:spPr>
          <a:xfrm>
            <a:off x="10459453" y="5201810"/>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89210D8-4FD4-078A-41E6-A0086826EB58}"/>
              </a:ext>
              <a:ext uri="{C183D7F6-B498-43B3-948B-1728B52AA6E4}">
                <adec:decorative xmlns:adec="http://schemas.microsoft.com/office/drawing/2017/decorative" val="1"/>
              </a:ext>
            </a:extLst>
          </p:cNvPr>
          <p:cNvSpPr txBox="1"/>
          <p:nvPr/>
        </p:nvSpPr>
        <p:spPr>
          <a:xfrm>
            <a:off x="9296400" y="4771244"/>
            <a:ext cx="2286000" cy="457200"/>
          </a:xfrm>
          <a:prstGeom prst="rect">
            <a:avLst/>
          </a:prstGeom>
          <a:solidFill>
            <a:srgbClr val="FFFF00"/>
          </a:solidFill>
          <a:ln>
            <a:solidFill>
              <a:schemeClr val="tx1"/>
            </a:solidFill>
          </a:ln>
        </p:spPr>
        <p:txBody>
          <a:bodyPr wrap="square" rtlCol="0" anchor="ctr">
            <a:spAutoFit/>
          </a:bodyPr>
          <a:lstStyle/>
          <a:p>
            <a:pPr marL="0" marR="0" algn="ctr">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Hearing Requested by Affected Party within 10 days After Public Notice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FB8038A-4772-E948-AE41-E20AA1C09FE5}"/>
              </a:ext>
              <a:ext uri="{C183D7F6-B498-43B3-948B-1728B52AA6E4}">
                <adec:decorative xmlns:adec="http://schemas.microsoft.com/office/drawing/2017/decorative" val="1"/>
              </a:ext>
            </a:extLst>
          </p:cNvPr>
          <p:cNvCxnSpPr/>
          <p:nvPr/>
        </p:nvCxnSpPr>
        <p:spPr>
          <a:xfrm>
            <a:off x="10459453" y="6003341"/>
            <a:ext cx="0" cy="226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Process 19">
            <a:extLst>
              <a:ext uri="{FF2B5EF4-FFF2-40B4-BE49-F238E27FC236}">
                <a16:creationId xmlns:a16="http://schemas.microsoft.com/office/drawing/2014/main" id="{0F5FF353-02E4-60A1-A8FC-B66382CE127D}"/>
              </a:ext>
              <a:ext uri="{C183D7F6-B498-43B3-948B-1728B52AA6E4}">
                <adec:decorative xmlns:adec="http://schemas.microsoft.com/office/drawing/2017/decorative" val="1"/>
              </a:ext>
            </a:extLst>
          </p:cNvPr>
          <p:cNvSpPr/>
          <p:nvPr/>
        </p:nvSpPr>
        <p:spPr>
          <a:xfrm>
            <a:off x="8730693" y="5411324"/>
            <a:ext cx="3200400" cy="64008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solidFill>
                  <a:srgbClr val="000000"/>
                </a:solidFill>
                <a:effectLst/>
                <a:ea typeface="Calibri" panose="020F0502020204030204" pitchFamily="34" charset="0"/>
                <a:cs typeface="Times New Roman" panose="02020603050405020304" pitchFamily="18" charset="0"/>
              </a:rPr>
              <a:t>In Accordance with 900 KAR 6:075 and KRS 216B.095(4), there is a Presumption of Need Unless Rebutted by Clear and Convincing Evidence by an Affected Party </a:t>
            </a:r>
            <a:endParaRPr lang="en-US" sz="1200" dirty="0">
              <a:effectLst/>
              <a:ea typeface="Calibri" panose="020F0502020204030204" pitchFamily="34" charset="0"/>
              <a:cs typeface="Times New Roman" panose="02020603050405020304" pitchFamily="18" charset="0"/>
            </a:endParaRPr>
          </a:p>
        </p:txBody>
      </p:sp>
      <p:cxnSp>
        <p:nvCxnSpPr>
          <p:cNvPr id="49" name="Connector: Elbow 48">
            <a:extLst>
              <a:ext uri="{FF2B5EF4-FFF2-40B4-BE49-F238E27FC236}">
                <a16:creationId xmlns:a16="http://schemas.microsoft.com/office/drawing/2014/main" id="{5573D99B-7FD5-DEAE-3DB1-EF871504DF70}"/>
              </a:ext>
              <a:ext uri="{C183D7F6-B498-43B3-948B-1728B52AA6E4}">
                <adec:decorative xmlns:adec="http://schemas.microsoft.com/office/drawing/2017/decorative" val="1"/>
              </a:ext>
            </a:extLst>
          </p:cNvPr>
          <p:cNvCxnSpPr>
            <a:cxnSpLocks/>
            <a:stCxn id="14" idx="2"/>
            <a:endCxn id="19" idx="2"/>
          </p:cNvCxnSpPr>
          <p:nvPr/>
        </p:nvCxnSpPr>
        <p:spPr>
          <a:xfrm rot="16200000" flipH="1">
            <a:off x="2221584" y="4079329"/>
            <a:ext cx="658948" cy="2957178"/>
          </a:xfrm>
          <a:prstGeom prst="bentConnector3">
            <a:avLst>
              <a:gd name="adj1" fmla="val 12624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84AF9EC-B9C0-B593-2D78-185B12E84585}"/>
              </a:ext>
              <a:ext uri="{C183D7F6-B498-43B3-948B-1728B52AA6E4}">
                <adec:decorative xmlns:adec="http://schemas.microsoft.com/office/drawing/2017/decorative" val="1"/>
              </a:ext>
            </a:extLst>
          </p:cNvPr>
          <p:cNvCxnSpPr>
            <a:cxnSpLocks/>
          </p:cNvCxnSpPr>
          <p:nvPr/>
        </p:nvCxnSpPr>
        <p:spPr>
          <a:xfrm>
            <a:off x="1960436" y="6055320"/>
            <a:ext cx="0" cy="182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5FC483F5-2901-4A30-1FDA-E97E6762623F}"/>
              </a:ext>
              <a:ext uri="{C183D7F6-B498-43B3-948B-1728B52AA6E4}">
                <adec:decorative xmlns:adec="http://schemas.microsoft.com/office/drawing/2017/decorative" val="1"/>
              </a:ext>
            </a:extLst>
          </p:cNvPr>
          <p:cNvCxnSpPr>
            <a:cxnSpLocks/>
            <a:stCxn id="18" idx="0"/>
            <a:endCxn id="2" idx="3"/>
          </p:cNvCxnSpPr>
          <p:nvPr/>
        </p:nvCxnSpPr>
        <p:spPr>
          <a:xfrm rot="16200000" flipV="1">
            <a:off x="7638745" y="1475907"/>
            <a:ext cx="1200159" cy="7435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62D59C-6FA7-8B7C-B802-29A71414B6F9}"/>
              </a:ext>
            </a:extLst>
          </p:cNvPr>
          <p:cNvSpPr>
            <a:spLocks noGrp="1"/>
          </p:cNvSpPr>
          <p:nvPr>
            <p:ph type="sldNum" sz="quarter" idx="12"/>
          </p:nvPr>
        </p:nvSpPr>
        <p:spPr/>
        <p:txBody>
          <a:bodyPr/>
          <a:lstStyle/>
          <a:p>
            <a:fld id="{2C386105-9CD3-478F-B872-7F82198666AF}" type="slidenum">
              <a:rPr lang="en-US" smtClean="0"/>
              <a:t>6</a:t>
            </a:fld>
            <a:endParaRPr lang="en-US" dirty="0"/>
          </a:p>
        </p:txBody>
      </p:sp>
    </p:spTree>
    <p:extLst>
      <p:ext uri="{BB962C8B-B14F-4D97-AF65-F5344CB8AC3E}">
        <p14:creationId xmlns:p14="http://schemas.microsoft.com/office/powerpoint/2010/main" val="259865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ck of papers with paper clips">
            <a:extLst>
              <a:ext uri="{FF2B5EF4-FFF2-40B4-BE49-F238E27FC236}">
                <a16:creationId xmlns:a16="http://schemas.microsoft.com/office/drawing/2014/main" id="{F3548066-33EF-6BDF-FC58-C66AA2088F0F}"/>
              </a:ext>
            </a:extLst>
          </p:cNvPr>
          <p:cNvPicPr>
            <a:picLocks noChangeAspect="1"/>
          </p:cNvPicPr>
          <p:nvPr/>
        </p:nvPicPr>
        <p:blipFill rotWithShape="1">
          <a:blip r:embed="rId3">
            <a:extLst>
              <a:ext uri="{28A0092B-C50C-407E-A947-70E740481C1C}">
                <a14:useLocalDpi xmlns:a14="http://schemas.microsoft.com/office/drawing/2010/main" val="0"/>
              </a:ext>
            </a:extLst>
          </a:blip>
          <a:srcRect l="13149" t="20000" r="37243"/>
          <a:stretch/>
        </p:blipFill>
        <p:spPr>
          <a:xfrm>
            <a:off x="0" y="1"/>
            <a:ext cx="5344733" cy="6857999"/>
          </a:xfrm>
          <a:prstGeom prst="flowChartDelay">
            <a:avLst/>
          </a:prstGeom>
        </p:spPr>
      </p:pic>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6436"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rPr>
              <a:t>What is Formal</a:t>
            </a:r>
            <a:r>
              <a:rPr lang="en-US" sz="4000" b="1" dirty="0">
                <a:solidFill>
                  <a:schemeClr val="bg1"/>
                </a:solidFill>
                <a:latin typeface="+mn-lt"/>
              </a:rPr>
              <a:t> Review?</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7B737DFC-647F-ACA0-DAEA-F0157C9D3608}"/>
              </a:ext>
            </a:extLst>
          </p:cNvPr>
          <p:cNvSpPr txBox="1"/>
          <p:nvPr/>
        </p:nvSpPr>
        <p:spPr>
          <a:xfrm>
            <a:off x="5434885" y="1149221"/>
            <a:ext cx="6466267" cy="5016758"/>
          </a:xfrm>
          <a:prstGeom prst="rect">
            <a:avLst/>
          </a:prstGeom>
          <a:noFill/>
        </p:spPr>
        <p:txBody>
          <a:bodyPr wrap="square" rtlCol="0" anchor="ctr">
            <a:spAutoFit/>
          </a:bodyPr>
          <a:lstStyle/>
          <a:p>
            <a:pPr marL="342900" marR="0" lvl="0" indent="-342900">
              <a:spcBef>
                <a:spcPts val="0"/>
              </a:spcBef>
              <a:spcAft>
                <a:spcPts val="2400"/>
              </a:spcAft>
              <a:buFont typeface="Arial" panose="020B0604020202020204" pitchFamily="34" charset="0"/>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Formal review is the most common and most complex CON application process.</a:t>
            </a:r>
          </a:p>
          <a:p>
            <a:pPr marL="342900" marR="0" lvl="0" indent="-342900">
              <a:spcBef>
                <a:spcPts val="0"/>
              </a:spcBef>
              <a:spcAft>
                <a:spcPts val="2400"/>
              </a:spcAft>
              <a:buFont typeface="Arial" panose="020B0604020202020204" pitchFamily="34" charset="0"/>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applicant bears the burden of showing the proposed health service meets all five review criteria established by KRS 216B.040(2)(a), including consistency with the State Health Plan.</a:t>
            </a:r>
          </a:p>
          <a:p>
            <a:pPr marL="342900" marR="0" lvl="0" indent="-342900">
              <a:spcBef>
                <a:spcPts val="0"/>
              </a:spcBef>
              <a:spcAft>
                <a:spcPts val="2400"/>
              </a:spcAft>
              <a:buFont typeface="Arial" panose="020B0604020202020204" pitchFamily="34" charset="0"/>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A decision is rendered by a cabinet hearing officer approximately six months after the application date.</a:t>
            </a:r>
          </a:p>
        </p:txBody>
      </p:sp>
      <p:sp>
        <p:nvSpPr>
          <p:cNvPr id="2" name="Slide Number Placeholder 1">
            <a:extLst>
              <a:ext uri="{FF2B5EF4-FFF2-40B4-BE49-F238E27FC236}">
                <a16:creationId xmlns:a16="http://schemas.microsoft.com/office/drawing/2014/main" id="{D5726E8D-0C03-EB1F-0CE6-B728716E4FCC}"/>
              </a:ext>
            </a:extLst>
          </p:cNvPr>
          <p:cNvSpPr>
            <a:spLocks noGrp="1"/>
          </p:cNvSpPr>
          <p:nvPr>
            <p:ph type="sldNum" sz="quarter" idx="12"/>
          </p:nvPr>
        </p:nvSpPr>
        <p:spPr/>
        <p:txBody>
          <a:bodyPr/>
          <a:lstStyle/>
          <a:p>
            <a:fld id="{2C386105-9CD3-478F-B872-7F82198666AF}" type="slidenum">
              <a:rPr lang="en-US" smtClean="0"/>
              <a:t>7</a:t>
            </a:fld>
            <a:endParaRPr lang="en-US" dirty="0"/>
          </a:p>
        </p:txBody>
      </p:sp>
    </p:spTree>
    <p:extLst>
      <p:ext uri="{BB962C8B-B14F-4D97-AF65-F5344CB8AC3E}">
        <p14:creationId xmlns:p14="http://schemas.microsoft.com/office/powerpoint/2010/main" val="251997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253"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p:nvPr>
        </p:nvSpPr>
        <p:spPr>
          <a:xfrm>
            <a:off x="-3183"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atin typeface="Calibri" panose="020F0502020204030204" pitchFamily="34" charset="0"/>
                <a:ea typeface="Times New Roman" panose="02020603050405020304" pitchFamily="18" charset="0"/>
              </a:rPr>
              <a:t>F</a:t>
            </a:r>
            <a:r>
              <a:rPr lang="en-US" sz="4000" b="1" dirty="0">
                <a:effectLst/>
                <a:latin typeface="Calibri" panose="020F0502020204030204" pitchFamily="34" charset="0"/>
                <a:ea typeface="Times New Roman" panose="02020603050405020304" pitchFamily="18" charset="0"/>
              </a:rPr>
              <a:t>ormal </a:t>
            </a:r>
            <a:r>
              <a:rPr lang="en-US" sz="4000" b="1" dirty="0">
                <a:latin typeface="Calibri" panose="020F0502020204030204" pitchFamily="34" charset="0"/>
                <a:ea typeface="Times New Roman" panose="02020603050405020304" pitchFamily="18" charset="0"/>
              </a:rPr>
              <a:t>R</a:t>
            </a:r>
            <a:r>
              <a:rPr lang="en-US" sz="4000" b="1" dirty="0">
                <a:effectLst/>
                <a:latin typeface="Calibri" panose="020F0502020204030204" pitchFamily="34" charset="0"/>
                <a:ea typeface="Times New Roman" panose="02020603050405020304" pitchFamily="18" charset="0"/>
              </a:rPr>
              <a:t>eview is Required for the Following: </a:t>
            </a:r>
            <a:endParaRPr kumimoji="0" lang="en-US" sz="4000" b="1" i="0" strike="noStrike" kern="1200" cap="none" spc="0" normalizeH="0" baseline="0" noProof="0" dirty="0">
              <a:ln>
                <a:noFill/>
              </a:ln>
              <a:solidFill>
                <a:schemeClr val="bg1"/>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71D5028B-6E2B-76A4-AD3A-AE4507012897}"/>
              </a:ext>
            </a:extLst>
          </p:cNvPr>
          <p:cNvSpPr>
            <a:spLocks noGrp="1"/>
          </p:cNvSpPr>
          <p:nvPr>
            <p:ph sz="half" idx="1"/>
          </p:nvPr>
        </p:nvSpPr>
        <p:spPr>
          <a:xfrm>
            <a:off x="377817" y="1067659"/>
            <a:ext cx="11430000" cy="5241701"/>
          </a:xfrm>
        </p:spPr>
        <p:txBody>
          <a:bodyPr numCol="2" anchor="ctr">
            <a:normAutofit/>
          </a:bodyPr>
          <a:lstStyle/>
          <a:p>
            <a:pPr marR="0" lvl="0" defTabSz="876300">
              <a:lnSpc>
                <a:spcPct val="100000"/>
              </a:lnSpc>
              <a:spcBef>
                <a:spcPts val="0"/>
              </a:spcBef>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Ambulance services,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unless a statutory exception applies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Ambulatory surgical centers</a:t>
            </a: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Chemical dependency treatment programs</a:t>
            </a: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Home health agencies</a:t>
            </a: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Hospices,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including residential hospice if provided by a non-hospice entity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Hospitals</a:t>
            </a:r>
          </a:p>
          <a:p>
            <a:pPr marR="0" lvl="0">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Long-term care facilities,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excluding family care homes and assisted living communities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Freestanding or mobile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echnology</a:t>
            </a: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Open heart surgery programs</a:t>
            </a: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Organ transplant programs</a:t>
            </a: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Prescribed pediatric extended care facilities</a:t>
            </a: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Psychiatric residential treatment facilities, Level I </a:t>
            </a:r>
          </a:p>
          <a:p>
            <a:pPr marL="463550" marR="0" lvl="0" indent="-231775">
              <a:lnSpc>
                <a:spcPct val="100000"/>
              </a:lnSpc>
              <a:spcBef>
                <a:spcPts val="0"/>
              </a:spcBef>
              <a:spcAft>
                <a:spcPts val="600"/>
              </a:spcAft>
              <a:buClr>
                <a:schemeClr val="tx1"/>
              </a:buClr>
            </a:pPr>
            <a:r>
              <a:rPr lang="en-US" dirty="0">
                <a:effectLst/>
                <a:latin typeface="Calibri" panose="020F0502020204030204" pitchFamily="34" charset="0"/>
                <a:ea typeface="Calibri" panose="020F0502020204030204" pitchFamily="34" charset="0"/>
                <a:cs typeface="Times New Roman" panose="02020603050405020304" pitchFamily="18" charset="0"/>
              </a:rPr>
              <a:t>Special care neonatal beds</a:t>
            </a:r>
          </a:p>
        </p:txBody>
      </p:sp>
      <p:sp>
        <p:nvSpPr>
          <p:cNvPr id="2" name="Slide Number Placeholder 1">
            <a:extLst>
              <a:ext uri="{FF2B5EF4-FFF2-40B4-BE49-F238E27FC236}">
                <a16:creationId xmlns:a16="http://schemas.microsoft.com/office/drawing/2014/main" id="{76F3847D-9D4A-529B-F231-F114AAF82E7B}"/>
              </a:ext>
            </a:extLst>
          </p:cNvPr>
          <p:cNvSpPr>
            <a:spLocks noGrp="1"/>
          </p:cNvSpPr>
          <p:nvPr>
            <p:ph type="sldNum" sz="quarter" idx="12"/>
          </p:nvPr>
        </p:nvSpPr>
        <p:spPr/>
        <p:txBody>
          <a:bodyPr/>
          <a:lstStyle/>
          <a:p>
            <a:fld id="{2C386105-9CD3-478F-B872-7F82198666AF}" type="slidenum">
              <a:rPr lang="en-US" smtClean="0"/>
              <a:t>8</a:t>
            </a:fld>
            <a:endParaRPr lang="en-US" dirty="0"/>
          </a:p>
        </p:txBody>
      </p:sp>
    </p:spTree>
    <p:extLst>
      <p:ext uri="{BB962C8B-B14F-4D97-AF65-F5344CB8AC3E}">
        <p14:creationId xmlns:p14="http://schemas.microsoft.com/office/powerpoint/2010/main" val="18115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E8864-1E8F-CD57-A23B-94B9BDA1FD8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A3E60-05A9-FE8F-AAAF-E16DCAAC21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094" y="6492240"/>
            <a:ext cx="543164" cy="274320"/>
          </a:xfrm>
          <a:prstGeom prst="rect">
            <a:avLst/>
          </a:prstGeom>
        </p:spPr>
      </p:pic>
      <p:sp>
        <p:nvSpPr>
          <p:cNvPr id="12" name="Title 11">
            <a:extLst>
              <a:ext uri="{FF2B5EF4-FFF2-40B4-BE49-F238E27FC236}">
                <a16:creationId xmlns:a16="http://schemas.microsoft.com/office/drawing/2014/main" id="{EB0E0828-29F1-A44C-E996-EAD6F9E993FD}"/>
              </a:ext>
            </a:extLst>
          </p:cNvPr>
          <p:cNvSpPr>
            <a:spLocks noGrp="1"/>
          </p:cNvSpPr>
          <p:nvPr>
            <p:ph type="title" idx="4294967295"/>
          </p:nvPr>
        </p:nvSpPr>
        <p:spPr>
          <a:xfrm>
            <a:off x="0" y="0"/>
            <a:ext cx="12192000" cy="914400"/>
          </a:xfrm>
          <a:prstGeom prst="rect">
            <a:avLst/>
          </a:prstGeom>
          <a:solidFill>
            <a:srgbClr val="002060"/>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mn-lt"/>
              </a:rPr>
              <a:t>What is Nonsubstantive Review?</a:t>
            </a:r>
            <a:endParaRPr kumimoji="0" lang="en-US" sz="40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32A61585-E587-8075-287B-A84F58EB6541}"/>
              </a:ext>
            </a:extLst>
          </p:cNvPr>
          <p:cNvSpPr txBox="1"/>
          <p:nvPr/>
        </p:nvSpPr>
        <p:spPr>
          <a:xfrm>
            <a:off x="347730" y="1110749"/>
            <a:ext cx="7294842" cy="5093702"/>
          </a:xfrm>
          <a:prstGeom prst="rect">
            <a:avLst/>
          </a:prstGeom>
          <a:noFill/>
        </p:spPr>
        <p:txBody>
          <a:bodyPr wrap="square" rtlCol="0" anchor="ctr">
            <a:spAutoFit/>
          </a:bodyPr>
          <a:lstStyle/>
          <a:p>
            <a:pPr marL="231775" marR="0" lvl="0" indent="-231775" algn="just">
              <a:spcBef>
                <a:spcPts val="0"/>
              </a:spcBef>
              <a:spcAft>
                <a:spcPts val="1200"/>
              </a:spcAft>
              <a:buFont typeface="Times New Roman" panose="02020603050405020304" pitchFamily="18" charset="0"/>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Nonsubstantive</a:t>
            </a:r>
            <a:r>
              <a:rPr lang="en-US" sz="2400" dirty="0">
                <a:effectLst/>
                <a:latin typeface="Calibri" panose="020F0502020204030204" pitchFamily="34" charset="0"/>
                <a:ea typeface="Calibri" panose="020F0502020204030204" pitchFamily="34" charset="0"/>
                <a:cs typeface="Times New Roman" panose="02020603050405020304" pitchFamily="18" charset="0"/>
              </a:rPr>
              <a:t> review of a CON application is an expedited process for certain health services designated by statute or regulation (most have no established criteria in the State Health Plan).</a:t>
            </a:r>
          </a:p>
          <a:p>
            <a:pPr marL="231775" marR="0" lvl="0" indent="-231775" algn="just">
              <a:spcBef>
                <a:spcPts val="0"/>
              </a:spcBef>
              <a:spcAft>
                <a:spcPts val="12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Although an “affected party” (e.g., a health care provider of similar services in the same service area) may contest a CON application,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nonsubstantive</a:t>
            </a:r>
            <a:r>
              <a:rPr lang="en-US" sz="2400" dirty="0">
                <a:effectLst/>
                <a:latin typeface="Calibri" panose="020F0502020204030204" pitchFamily="34" charset="0"/>
                <a:ea typeface="Calibri" panose="020F0502020204030204" pitchFamily="34" charset="0"/>
                <a:cs typeface="Times New Roman" panose="02020603050405020304" pitchFamily="18" charset="0"/>
              </a:rPr>
              <a:t> review generally offers a smoother pathway to CON approval. </a:t>
            </a:r>
          </a:p>
          <a:p>
            <a:pPr marL="231775" marR="0" lvl="0" indent="-231775" algn="just">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a presumption of need unless rebutted by clear and convincing evidence by an affected party. </a:t>
            </a:r>
          </a:p>
          <a:p>
            <a:pPr marL="566738" marR="0" lvl="1" indent="-220663">
              <a:spcBef>
                <a:spcPts val="0"/>
              </a:spcBef>
              <a:spcAft>
                <a:spcPts val="1200"/>
              </a:spcAft>
              <a:buFont typeface="Courier New" panose="02070309020205020404" pitchFamily="49" charset="0"/>
              <a:buChar char="o"/>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In contrast, the formal review process places the burden on the applicant to produce evidence of compliance with the review criteria in KRS 216B.040(2).  </a:t>
            </a:r>
          </a:p>
        </p:txBody>
      </p:sp>
      <p:pic>
        <p:nvPicPr>
          <p:cNvPr id="11" name="Graphic 10" descr="Route (Two Pins With A Path) outline">
            <a:extLst>
              <a:ext uri="{FF2B5EF4-FFF2-40B4-BE49-F238E27FC236}">
                <a16:creationId xmlns:a16="http://schemas.microsoft.com/office/drawing/2014/main" id="{485926C7-2D7E-98BE-6823-C19872DC8B8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38" t="3269" r="6550" b="3882"/>
          <a:stretch/>
        </p:blipFill>
        <p:spPr>
          <a:xfrm>
            <a:off x="8118310" y="1461403"/>
            <a:ext cx="3725960" cy="3935193"/>
          </a:xfrm>
          <a:prstGeom prst="rect">
            <a:avLst/>
          </a:prstGeom>
        </p:spPr>
      </p:pic>
      <p:sp>
        <p:nvSpPr>
          <p:cNvPr id="2" name="Slide Number Placeholder 1">
            <a:extLst>
              <a:ext uri="{FF2B5EF4-FFF2-40B4-BE49-F238E27FC236}">
                <a16:creationId xmlns:a16="http://schemas.microsoft.com/office/drawing/2014/main" id="{9FC905DB-B679-029D-371D-F343D4FD90FB}"/>
              </a:ext>
            </a:extLst>
          </p:cNvPr>
          <p:cNvSpPr>
            <a:spLocks noGrp="1"/>
          </p:cNvSpPr>
          <p:nvPr>
            <p:ph type="sldNum" sz="quarter" idx="12"/>
          </p:nvPr>
        </p:nvSpPr>
        <p:spPr/>
        <p:txBody>
          <a:bodyPr/>
          <a:lstStyle/>
          <a:p>
            <a:fld id="{2C386105-9CD3-478F-B872-7F82198666AF}" type="slidenum">
              <a:rPr lang="en-US" smtClean="0"/>
              <a:t>9</a:t>
            </a:fld>
            <a:endParaRPr lang="en-US" dirty="0"/>
          </a:p>
        </p:txBody>
      </p:sp>
    </p:spTree>
    <p:extLst>
      <p:ext uri="{BB962C8B-B14F-4D97-AF65-F5344CB8AC3E}">
        <p14:creationId xmlns:p14="http://schemas.microsoft.com/office/powerpoint/2010/main" val="251211809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2753</TotalTime>
  <Words>2401</Words>
  <Application>Microsoft Office PowerPoint</Application>
  <PresentationFormat>Widescreen</PresentationFormat>
  <Paragraphs>204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Symbol</vt:lpstr>
      <vt:lpstr>Times New Roman</vt:lpstr>
      <vt:lpstr>Wingdings</vt:lpstr>
      <vt:lpstr>Office Theme</vt:lpstr>
      <vt:lpstr>  Certificate of Need (CON) Program Administration Licensing, Occupations, and Administrative Regulations Committee   June 20, 2024      </vt:lpstr>
      <vt:lpstr>What are CON Programs?</vt:lpstr>
      <vt:lpstr>Legislative Findings and Purpose</vt:lpstr>
      <vt:lpstr>Kentucky’s Governing Statutes and Enabling Regulations</vt:lpstr>
      <vt:lpstr>CON Review Criteria</vt:lpstr>
      <vt:lpstr>CON Application Review Flowchart</vt:lpstr>
      <vt:lpstr>What is Formal Review?</vt:lpstr>
      <vt:lpstr>Formal Review is Required for the Following: </vt:lpstr>
      <vt:lpstr>What is Nonsubstantive Review?</vt:lpstr>
      <vt:lpstr>Statutory Authority for Nonsubstantive Review</vt:lpstr>
      <vt:lpstr>Nonsubstantive Review Status is Granted to: </vt:lpstr>
      <vt:lpstr>CON Exemptions Authorized by State Law</vt:lpstr>
      <vt:lpstr>Exemptions for Certain Ground Ambulance Services</vt:lpstr>
      <vt:lpstr>Private Practice Exemption from CON and Licensure</vt:lpstr>
      <vt:lpstr>Additional Exemptions from CON and Licensure</vt:lpstr>
      <vt:lpstr>Regulations</vt:lpstr>
      <vt:lpstr>Emergency Circumstances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Mullins-Datko, Lena (CHFS OIG)</dc:creator>
  <cp:lastModifiedBy>Cooper, Sarah A (CHFS OLRA)</cp:lastModifiedBy>
  <cp:revision>285</cp:revision>
  <cp:lastPrinted>2024-06-11T15:31:39Z</cp:lastPrinted>
  <dcterms:created xsi:type="dcterms:W3CDTF">2023-05-03T11:26:08Z</dcterms:created>
  <dcterms:modified xsi:type="dcterms:W3CDTF">2024-06-19T14:58:30Z</dcterms:modified>
</cp:coreProperties>
</file>