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15"/>
  </p:notesMasterIdLst>
  <p:sldIdLst>
    <p:sldId id="296" r:id="rId7"/>
    <p:sldId id="2145711352" r:id="rId8"/>
    <p:sldId id="2145711358" r:id="rId9"/>
    <p:sldId id="2145711354" r:id="rId10"/>
    <p:sldId id="2145711351" r:id="rId11"/>
    <p:sldId id="2145711356" r:id="rId12"/>
    <p:sldId id="2145711357" r:id="rId13"/>
    <p:sldId id="4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8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'Pmts to Commonwealth'!$C$9:$C$10</c:f>
              <c:strCache>
                <c:ptCount val="2"/>
                <c:pt idx="0">
                  <c:v>DIVIDEND</c:v>
                </c:pt>
                <c:pt idx="1">
                  <c:v>AMOUNT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'Pmts to Commonwealth'!$A$35:$A$41</c:f>
              <c:strCache>
                <c:ptCount val="7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</c:strCache>
            </c:strRef>
          </c:cat>
          <c:val>
            <c:numRef>
              <c:f>'Pmts to Commonwealth'!$C$35:$C$41</c:f>
              <c:numCache>
                <c:formatCode>_("$"* #,##0_);_("$"* \(#,##0\);_("$"* "-"??_);_(@_)</c:formatCode>
                <c:ptCount val="7"/>
                <c:pt idx="0">
                  <c:v>263271000</c:v>
                </c:pt>
                <c:pt idx="1">
                  <c:v>272786000</c:v>
                </c:pt>
                <c:pt idx="2">
                  <c:v>278486000</c:v>
                </c:pt>
                <c:pt idx="3">
                  <c:v>354763000</c:v>
                </c:pt>
                <c:pt idx="4">
                  <c:v>360819000</c:v>
                </c:pt>
                <c:pt idx="5">
                  <c:v>380341000</c:v>
                </c:pt>
                <c:pt idx="6">
                  <c:v>404441000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7-44DC-AB4C-3A6CEBA6B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462944"/>
        <c:axId val="746460448"/>
      </c:barChart>
      <c:catAx>
        <c:axId val="74646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6460448"/>
        <c:crosses val="autoZero"/>
        <c:auto val="1"/>
        <c:lblAlgn val="ctr"/>
        <c:lblOffset val="100"/>
        <c:noMultiLvlLbl val="0"/>
      </c:catAx>
      <c:valAx>
        <c:axId val="746460448"/>
        <c:scaling>
          <c:orientation val="minMax"/>
          <c:max val="45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4646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70C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3B9EB-5348-495F-9A5F-E5636F7C1FBA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05CB0-7889-42F6-A2E4-D2A012D7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9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05CB0-7889-42F6-A2E4-D2A012D7C2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1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05CB0-7889-42F6-A2E4-D2A012D7C2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3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05CB0-7889-42F6-A2E4-D2A012D7C2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5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05CB0-7889-42F6-A2E4-D2A012D7C2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10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05CB0-7889-42F6-A2E4-D2A012D7C2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89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108ACC-2E18-4990-B6D6-4CF3398C5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5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5855-9CEF-40AF-B321-339AA05F6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C674C-9AF3-C321-3614-B6D1CEC77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86725-CDB3-8DF4-C899-928BC4978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A1A-4955-4EA6-B818-DD1BF241660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B3BD9-E554-0E16-2537-9C517416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067EA-8EAA-0024-E279-5A1861E0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8F5-6CFB-490B-B7A4-50FA77E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702B-9692-7C11-5016-05AB24E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E4B43-48D4-D506-08FA-2CC85E06F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84E7D-36BB-437C-4CE6-F6CAB7E4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A1A-4955-4EA6-B818-DD1BF241660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C95AE-BA01-784E-5E93-2A2554FF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37302-BFE3-7354-9609-D2E8DE34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8F5-6CFB-490B-B7A4-50FA77E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5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ECED5-3F6F-5624-8121-02E828ADF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0B7D5-87C5-4B1D-465A-2DEB1E552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23C0C-CC3B-A2FC-14C5-2515F607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A1A-4955-4EA6-B818-DD1BF241660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FFA93-F6DA-76A4-1D0A-6FBA0F6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B208D-FC83-A8FA-A873-68ABBE83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8F5-6CFB-490B-B7A4-50FA77E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5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2679-F08A-5CFD-4A0C-97F40A324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DDDC7-9070-96D1-15C9-9AF1770DA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47674-F3BB-80DD-6137-E210143C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79699-6936-44CC-96C2-485D9F37630B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8EDCA-9879-D8F5-31D6-52420CF4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08BA1-1BEA-3EAF-07AA-9DCCE843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C37D-55C7-4E2A-9DAF-5281B440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0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76D7-0AD4-43FC-DFC4-27DABACF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9420D-CAB3-AEF7-37FD-CFF4FDF8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35D13-5674-F2B5-3ECD-D2FCB2FE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A9-0847-4C9B-82AE-246EAC2A0236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4BAF4-6014-67F8-C330-2254A2A3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B6E84-E467-1A3F-B7EC-7F326DA7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C37D-55C7-4E2A-9DAF-5281B440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32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CB33-0558-4060-4BA6-37F4E99F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D7C1C-236E-4B1E-6C3D-85C6B84F6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74AF1-7507-8EF3-BDBB-F7DF93DA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6BE6-0795-4489-AAF6-059071A7306F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43688-B701-205D-1B7B-A8544C83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A2F0-6627-9829-E1BB-F3391034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C37D-55C7-4E2A-9DAF-5281B440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28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73EB-BE8B-F68E-34FC-E6FD7F9D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E7336-B621-EBC7-1814-CC4B68D2C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7B929-C01E-75DC-D504-55B5F3647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39A9B-F09B-2A91-09BF-FECA052C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31211-6A3D-4D16-8656-B9E82386401B}" type="datetime1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E9198-0BB9-BBA7-B731-0D0A2C51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C600A-121F-1108-5EAD-BCB99F49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C37D-55C7-4E2A-9DAF-5281B440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0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C71F1-B6F3-2B80-2E61-A64DE578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03697-53C3-B0EE-1B64-E01506B52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308C7-EFEF-3386-5249-B5563BDC1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DA464-C280-EFA4-F5B6-A4561FCFF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A37B3D-A217-9AF4-6051-81EFC8494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E4D7B-5562-CF5D-6784-1303B8E6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C198-49E3-4693-8640-D5AA6FE04669}" type="datetime1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D4221B-3A88-E6B4-AB2F-5D7411A1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4253B-9391-7DD9-B14C-3915C270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C37D-55C7-4E2A-9DAF-5281B440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62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68E5-D236-524D-8A8D-0CB1C23F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0E094-341E-8E70-40D9-2D704B4A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AB20-16D3-4450-802D-29403089350F}" type="datetime1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6F181-6962-83C5-D068-038D6EB0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97BF7-0082-6C05-A0F8-2617C825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C37D-55C7-4E2A-9DAF-5281B440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09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FAE27-27C0-6EBF-C43B-6BC06E66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806EA-434E-4AC5-8E6C-FA710584A0D1}" type="datetime1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2F064-28DB-3DC4-2E13-9EAD1AC3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AEC00-1B68-121F-B3F9-275DB360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C37D-55C7-4E2A-9DAF-5281B440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64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6867-F42E-2BAB-2680-4DC72335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EC79-F1FD-3E1D-5E83-1836E056E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0C3C8-7AF1-BB07-481A-D7ADEC5F3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11329-5D48-39D7-1A0D-C12E9247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791-70E2-4FA8-BDC9-C29650435330}" type="datetime1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8EEEB-1AB8-A8B1-BED1-DB8975BD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85222-85B1-CD8E-5E58-3C1C320C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C37D-55C7-4E2A-9DAF-5281B440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2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01CA-D6AD-21DD-A4C3-80517709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48BA-4400-4125-506E-9A32467F3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31975-027B-B60A-1745-ED35E801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A1A-4955-4EA6-B818-DD1BF241660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B48E-798D-2258-6F50-1CF00CE6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016E2-E068-4207-9117-D31186B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8F5-6CFB-490B-B7A4-50FA77E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5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B1A0-2B10-E0EA-814E-03F9694A2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16DB7B-D46E-B30A-1F21-03F7AD6F3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E4A16-6265-EA36-77FD-001F9DAC3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4A0E5-AB78-9EE0-5DFC-A96FE84F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058D-B04D-4B1F-951C-F59E879E6BFF}" type="datetime1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C3867-D3BC-7836-94CA-FF42C2E5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C865B-51B8-96FF-F27A-151CFB44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C37D-55C7-4E2A-9DAF-5281B440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36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C7F28-A6E5-EFBB-C5E5-D6B1E867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07DEF-52CE-8E27-780E-3A9A5C149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8EE64-AA72-FB52-E4C3-97155F11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0171-CF3D-4F18-9494-95CAEFFDE2E2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55D2F-4D73-FC12-B988-ECFB8A71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074BC-2DB1-BE26-AEC9-27279951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C37D-55C7-4E2A-9DAF-5281B440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08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9E958-577D-CF52-429D-AE4929772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DC3FD-B664-47EC-46A0-C3DB106FC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638AE-4BF7-BA5C-6847-20E17DD9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D717-458A-482A-BDE5-C38881D02233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34E9-63B7-8250-BA8C-7FF7E181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3152-D0F1-E93E-ECB6-C589AC06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C37D-55C7-4E2A-9DAF-5281B440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64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BE22-F495-7648-9701-46DCAAA9B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688E0-D5AC-9B5E-2025-9F1785E3F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53D3-52A0-F546-F8AF-81FB0479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218C-651B-4668-BD80-CEC2010D79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08CC5-09B3-AC2C-DB19-02128864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C46AA-7809-0196-3CBB-E9896376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CBD-CEA7-43E9-A93B-7A3DC128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35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EA88-2DB4-2856-F698-5D79FD00F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B6D0D-4C4E-9E81-A6D1-2C4C79ADA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F4521-4F76-7293-1CE2-020CDDD4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218C-651B-4668-BD80-CEC2010D79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7411C-A644-3A6B-2856-3D4EB70C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E110F-1160-6FA7-AC54-405D00F2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CBD-CEA7-43E9-A93B-7A3DC128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9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643F-4547-CB5F-5F1C-1BB60D46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93B17-E1C0-B555-13ED-E230967B1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3E000-BBC4-83A2-89CA-CD1CAEB2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218C-651B-4668-BD80-CEC2010D79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24B92-0043-8636-4C68-A38EEAAA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51340-402A-8406-5BB7-F944D1B3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CBD-CEA7-43E9-A93B-7A3DC128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2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7B61-9D4F-088F-2AF6-733F88B8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C5484-7CB4-A281-8FAA-792E681E4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2BCBF-945E-5176-DF21-67F03B142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FCCD1-2053-8017-5B30-740034D5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218C-651B-4668-BD80-CEC2010D79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8A76F-0B5B-002F-59D5-E1390BDD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A93B7-312E-98F3-19DB-581EC8A2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CBD-CEA7-43E9-A93B-7A3DC128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72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70F0-8A32-AFA9-3054-4EA47BF8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DFAC1-3D69-83CF-9C8C-B41EAE0F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44A11-F36B-03E9-38CA-0A460BC07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DD684-986F-AE3B-8891-983DBF766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F5495-855A-CB9B-4D57-978079E8D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5658B-875A-6B4B-5165-7E84B988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218C-651B-4668-BD80-CEC2010D79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4EBF4-F1F2-AA96-795D-5FB1F02B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35764-6F9A-7146-3D99-F5573555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CBD-CEA7-43E9-A93B-7A3DC128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01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8C8E-7B8E-FF51-E9FB-6CCD02ED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BEAFCB-6772-23BE-A9FA-65AE5A99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218C-651B-4668-BD80-CEC2010D79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76412-637E-AC14-32B1-0D20D18F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15C18-50C8-6116-B9A2-7DB08167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CBD-CEA7-43E9-A93B-7A3DC128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4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812E2-EB2F-4FD8-9DD5-C9ECE046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218C-651B-4668-BD80-CEC2010D79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23718C-6321-8692-7D0C-77F0DDFA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027B3-7565-BE1F-CF50-71ECC1A3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CBD-CEA7-43E9-A93B-7A3DC128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40E4-38E3-1651-80D6-57352AEB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4599D-430D-F015-3B72-E6017FD9B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A97F3-E624-5014-39D2-04DEE6691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A1A-4955-4EA6-B818-DD1BF241660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DF380-CD3C-332E-55A4-3445D538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9E0C-5EB5-97FD-99BA-9CDF8F46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8F5-6CFB-490B-B7A4-50FA77E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94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2BED-9672-520E-3A4B-2819F6FB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0B84-EE4F-CB78-7FEF-307351A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E0F70-7045-C733-5C35-026C229FA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76DA6-33DD-E12F-4BE8-658409E05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218C-651B-4668-BD80-CEC2010D79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A075F-04FF-FEA3-AD4E-712BC4BE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09537-1471-7AC9-B464-E5CF2C40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CBD-CEA7-43E9-A93B-7A3DC128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7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A703-D955-61E7-7E0A-DC0E5F4E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D146A-07EA-1700-C6B1-473EAEBAB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9C1BB-4D40-C406-29AE-99A25B6FB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6C929-74DF-C783-A3B8-39864252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218C-651B-4668-BD80-CEC2010D79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1DE47-03FB-A7BA-3AFE-48B25B89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E5E14-CBCD-A3D1-C4EA-9739021B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CBD-CEA7-43E9-A93B-7A3DC128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72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8D5A-8483-6AA7-7248-4C674305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80E44-C8F5-7BC2-D304-8D37778EA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FF440-8BDD-F870-B7B8-E0B08D2F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218C-651B-4668-BD80-CEC2010D79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51D7F-4E02-983D-125F-9A11EC38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23A21-9284-A723-A9DD-FB808227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CBD-CEA7-43E9-A93B-7A3DC128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50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68BD5-C1AC-6242-AD1E-DDC3654B6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79143-8307-FB78-02AB-AE45F5F3B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7FCF4-82EB-4875-9127-C63FBD49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218C-651B-4668-BD80-CEC2010D79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8A4DA-9EA5-162E-65B2-4BECA259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1ABE-90C2-B0FE-51D4-DDF28551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6CBD-CEA7-43E9-A93B-7A3DC128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21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38761" y="6462886"/>
            <a:ext cx="827951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F3AD139-9F4D-0145-BF4C-6872CC5BC957}" type="slidenum">
              <a:rPr lang="en-US" smtClean="0">
                <a:solidFill>
                  <a:srgbClr val="445469"/>
                </a:solidFill>
              </a:rPr>
              <a:pPr/>
              <a:t>‹#›</a:t>
            </a:fld>
            <a:endParaRPr lang="en-US">
              <a:solidFill>
                <a:srgbClr val="445469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7473" y="402336"/>
            <a:ext cx="10702739" cy="51661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cap="none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7472" y="347472"/>
            <a:ext cx="3200400" cy="0"/>
          </a:xfrm>
          <a:prstGeom prst="line">
            <a:avLst/>
          </a:prstGeom>
          <a:ln w="38100">
            <a:solidFill>
              <a:srgbClr val="FF8E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47472" y="347472"/>
            <a:ext cx="4059936" cy="0"/>
          </a:xfrm>
          <a:prstGeom prst="line">
            <a:avLst/>
          </a:prstGeom>
          <a:ln w="38100">
            <a:solidFill>
              <a:srgbClr val="FF8E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7664" y="964888"/>
            <a:ext cx="10702925" cy="333375"/>
          </a:xfrm>
        </p:spPr>
        <p:txBody>
          <a:bodyPr lIns="182880">
            <a:noAutofit/>
          </a:bodyPr>
          <a:lstStyle>
            <a:lvl1pPr>
              <a:defRPr sz="1575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1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8E35-3E3C-D887-EEB0-60DE432D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C9128-C8E9-0392-AF64-B09BC775C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C7B45-394A-FC4D-42AB-B0B3BCA26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B32AF-845A-37FF-2832-0874A3E7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A1A-4955-4EA6-B818-DD1BF241660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8E38E-4DA2-59C6-F9DA-F3FCF6D4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DF263-1639-CFE8-C6DF-BE8533BB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8F5-6CFB-490B-B7A4-50FA77E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5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38E5-11F7-5952-D3B8-EE4362A8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05C39-B796-AA05-56AF-C317EE90A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8A2F0-DF99-134D-20DD-8F9D6DFFF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603F1-3FC8-2610-38C2-B502B8427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302E8-AD4A-D233-2FD0-5A0410A44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F4D57-59C0-417F-5CE0-D3407ECB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A1A-4955-4EA6-B818-DD1BF241660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49381-CEAC-C70A-F4A1-D4F26E9E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4D95D-DB51-8AC3-2A93-417A4496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8F5-6CFB-490B-B7A4-50FA77E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2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62EC-C16E-A0A9-C0E8-613D382A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6FCDB-17B9-F47E-715A-016DAB70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A1A-4955-4EA6-B818-DD1BF241660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E01BB-BF83-5F81-26D5-7658487D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8E7E0-4F28-8812-857F-7A554FA5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8F5-6CFB-490B-B7A4-50FA77E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4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534F6C-0F26-8593-431F-4A1C19D9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A1A-4955-4EA6-B818-DD1BF241660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E03C1-8DEF-6311-4DCD-47227662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7E8AD-E7BB-C2D4-0E5B-14632E87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8F5-6CFB-490B-B7A4-50FA77E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5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DAC8-95A2-0EF0-6794-A0D6DAB9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182E3-E1C6-3E32-6361-FF6D5F96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0D28F-6065-416B-0F16-140EBBA23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30E0A-8451-06E3-1C22-6FE743FE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A1A-4955-4EA6-B818-DD1BF241660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C1A34-EF8F-3299-D2F9-C4B06E60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8156F-8016-086A-4CF4-712CC552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8F5-6CFB-490B-B7A4-50FA77E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4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B1B7-AEF6-E349-AAC2-565CC12B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63D16-6C24-0251-7CD2-4498CC3EB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E139C-0778-A40C-46B1-A7C1902C9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B4866-EB3A-FDB9-1FA7-48211F04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6A1A-4955-4EA6-B818-DD1BF241660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0E8A4-6A1A-E46F-2982-9280DB71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3D5D1-DB7B-90EC-41A9-55FE6555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38F5-6CFB-490B-B7A4-50FA77E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3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93E03-F974-095A-9E17-4169FC03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E9B91-FBF5-43DF-3A09-C5FB2E33F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067C-C388-3E61-F188-26ED10636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016A1A-4955-4EA6-B818-DD1BF241660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A71A0-729C-3787-8F1C-16DFED973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B8FEF-53E2-41FC-48CE-168F2A793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8E38F5-6CFB-490B-B7A4-50FA77E69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4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E5D04-F2B6-6050-63F3-C5E16CA8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C724-12C8-3340-4ACE-B45B27EEC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3DB14-D685-CAAC-2C64-C5B8E6BEC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0840B-803A-41CB-BDB9-BA1B860126D4}" type="datetime1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DEAFA-9E78-9216-8D91-AC1F19BB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6121-F264-3203-23B9-05564C738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C37D-55C7-4E2A-9DAF-5281B440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F359B-C443-DE8D-043F-844983AD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0C66A-67EA-5895-3553-E5E89EB79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814BB-7FB3-B01E-3FBC-13D58FB3F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218C-651B-4668-BD80-CEC2010D796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42779-121A-4285-B6C2-005E56170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8FC01-F04D-E062-8950-4ED5B9AD3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6CBD-CEA7-43E9-A93B-7A3DC128E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5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SgWlchqBRc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D4A2F8-6744-4F4F-B5AE-798E859036D3}"/>
              </a:ext>
            </a:extLst>
          </p:cNvPr>
          <p:cNvSpPr/>
          <p:nvPr/>
        </p:nvSpPr>
        <p:spPr>
          <a:xfrm>
            <a:off x="4265112" y="501041"/>
            <a:ext cx="7252570" cy="574318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3CC02-5D67-4BBA-8776-A61C3978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86" y="1315233"/>
            <a:ext cx="6532324" cy="4090711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+mn-lt"/>
                <a:cs typeface="Calibri Light"/>
              </a:rPr>
              <a:t>Kentucky Lottery Corporation</a:t>
            </a:r>
            <a:br>
              <a:rPr lang="en-US" b="1">
                <a:cs typeface="Calibri Light"/>
              </a:rPr>
            </a:br>
            <a:br>
              <a:rPr lang="en-US" sz="3200" b="1">
                <a:cs typeface="Calibri Light"/>
              </a:rPr>
            </a:br>
            <a:r>
              <a:rPr lang="en-US" sz="3200" i="1">
                <a:solidFill>
                  <a:schemeClr val="bg1"/>
                </a:solidFill>
                <a:latin typeface="Trebuchet MS"/>
              </a:rPr>
              <a:t>The Interim Joint Committee on Licensing, Occupations, and</a:t>
            </a:r>
            <a:br>
              <a:rPr lang="en-US" sz="3200" i="1">
                <a:solidFill>
                  <a:schemeClr val="bg1"/>
                </a:solidFill>
                <a:latin typeface="Trebuchet MS"/>
              </a:rPr>
            </a:br>
            <a:r>
              <a:rPr lang="en-US" sz="3200" i="1">
                <a:solidFill>
                  <a:schemeClr val="bg1"/>
                </a:solidFill>
                <a:latin typeface="Trebuchet MS"/>
              </a:rPr>
              <a:t>Administrative Regulations</a:t>
            </a:r>
            <a:br>
              <a:rPr lang="en-US" sz="3200" i="1">
                <a:solidFill>
                  <a:schemeClr val="bg1"/>
                </a:solidFill>
                <a:latin typeface="Trebuchet MS"/>
              </a:rPr>
            </a:br>
            <a:br>
              <a:rPr lang="en-US" sz="3200" i="1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en-US" sz="3200" i="1">
                <a:solidFill>
                  <a:schemeClr val="bg1"/>
                </a:solidFill>
                <a:latin typeface="Trebuchet MS"/>
                <a:cs typeface="Trebuchet MS"/>
              </a:rPr>
              <a:t>Mary R. Harville </a:t>
            </a:r>
            <a:br>
              <a:rPr lang="en-US" sz="3200" i="1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en-US" sz="3200" i="1">
                <a:solidFill>
                  <a:schemeClr val="bg1"/>
                </a:solidFill>
                <a:latin typeface="Trebuchet MS"/>
                <a:cs typeface="Trebuchet MS"/>
              </a:rPr>
              <a:t>President and CEO</a:t>
            </a:r>
            <a:br>
              <a:rPr lang="en-US" sz="3200" i="1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en-US" sz="3200" i="1">
                <a:solidFill>
                  <a:schemeClr val="bg1"/>
                </a:solidFill>
                <a:latin typeface="Trebuchet MS"/>
                <a:cs typeface="Trebuchet MS"/>
              </a:rPr>
              <a:t>August 22, 2024</a:t>
            </a:r>
            <a:br>
              <a:rPr lang="en-US" sz="3200" i="1">
                <a:solidFill>
                  <a:schemeClr val="bg1"/>
                </a:solidFill>
                <a:latin typeface="Trebuchet MS"/>
                <a:cs typeface="Trebuchet MS"/>
              </a:rPr>
            </a:b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44A1F1-8F14-4DB6-ADB3-DE66B478C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3" y="350729"/>
            <a:ext cx="3681507" cy="38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7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E30E5-6564-5FEE-CA9A-B55E218CB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711EF2A-8E46-E93A-8EE2-DD464DFA6C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93732"/>
            <a:ext cx="12192000" cy="938737"/>
          </a:xfrm>
          <a:prstGeom prst="rect">
            <a:avLst/>
          </a:prstGeom>
          <a:solidFill>
            <a:srgbClr val="B41C34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DF3DE445-5AB1-1DA7-C5A0-64F49923CB65}"/>
              </a:ext>
            </a:extLst>
          </p:cNvPr>
          <p:cNvSpPr txBox="1"/>
          <p:nvPr/>
        </p:nvSpPr>
        <p:spPr>
          <a:xfrm>
            <a:off x="209600" y="437980"/>
            <a:ext cx="11772800" cy="60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RECORD FY2024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06AC32-CC03-12A0-32AC-1F0366096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RECORD </a:t>
            </a:r>
            <a:r>
              <a:rPr lang="en-US" b="1"/>
              <a:t>Sales</a:t>
            </a:r>
            <a:r>
              <a:rPr lang="en-US"/>
              <a:t> of $2.098 billion</a:t>
            </a:r>
          </a:p>
          <a:p>
            <a:endParaRPr lang="en-US"/>
          </a:p>
          <a:p>
            <a:r>
              <a:rPr lang="en-US"/>
              <a:t>RECORD </a:t>
            </a:r>
            <a:r>
              <a:rPr lang="en-US" b="1"/>
              <a:t>Prizes</a:t>
            </a:r>
            <a:r>
              <a:rPr lang="en-US"/>
              <a:t> paid to players of $1.5 billion</a:t>
            </a:r>
          </a:p>
          <a:p>
            <a:endParaRPr lang="en-US"/>
          </a:p>
          <a:p>
            <a:r>
              <a:rPr lang="en-US"/>
              <a:t>RECORD </a:t>
            </a:r>
            <a:r>
              <a:rPr lang="en-US" i="1" u="sng"/>
              <a:t>Low</a:t>
            </a:r>
            <a:r>
              <a:rPr lang="en-US"/>
              <a:t> </a:t>
            </a:r>
            <a:r>
              <a:rPr lang="en-US" b="1"/>
              <a:t>operating expenses </a:t>
            </a:r>
            <a:r>
              <a:rPr lang="en-US"/>
              <a:t>as a % of sales (1.9%)</a:t>
            </a:r>
          </a:p>
          <a:p>
            <a:endParaRPr lang="en-US"/>
          </a:p>
          <a:p>
            <a:r>
              <a:rPr lang="en-US"/>
              <a:t>RECORD </a:t>
            </a:r>
            <a:r>
              <a:rPr lang="en-US" b="1"/>
              <a:t>Cash transfers</a:t>
            </a:r>
            <a:r>
              <a:rPr lang="en-US"/>
              <a:t> to the state of $404.4 million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A207391D-8E48-AF9C-1E9F-F7F29DFCD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75" y="4226024"/>
            <a:ext cx="2402114" cy="25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3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1476F-6AF8-990A-C6BA-D3A94A54C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91846CA-3773-F6B4-40C1-C06F91749B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93732"/>
            <a:ext cx="12192000" cy="9387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8A6F727-3691-F393-22D9-C18306E56787}"/>
              </a:ext>
            </a:extLst>
          </p:cNvPr>
          <p:cNvSpPr txBox="1"/>
          <p:nvPr/>
        </p:nvSpPr>
        <p:spPr>
          <a:xfrm>
            <a:off x="209600" y="437980"/>
            <a:ext cx="11772800" cy="60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Transfers to the Commonwealth of Kentucky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8EA8EA-A4F0-4935-85F9-360EFCDDA9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407332"/>
              </p:ext>
            </p:extLst>
          </p:nvPr>
        </p:nvGraphicFramePr>
        <p:xfrm>
          <a:off x="2087671" y="1555863"/>
          <a:ext cx="8016658" cy="503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800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150A5-22E5-C1A6-5A8B-FF8E2023C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081C3E6-85F5-94F8-8B33-D45362060B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93732"/>
            <a:ext cx="12192000" cy="93873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603B418-2E25-DC17-368A-4850528FB8C7}"/>
              </a:ext>
            </a:extLst>
          </p:cNvPr>
          <p:cNvSpPr txBox="1"/>
          <p:nvPr/>
        </p:nvSpPr>
        <p:spPr>
          <a:xfrm>
            <a:off x="209600" y="437980"/>
            <a:ext cx="11772800" cy="60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Lottery Funded Scholarship &amp; Grant Programs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47209B-2CEF-B5F0-618C-362894D93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9761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0" lang="en-US" sz="31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Lottery Funded Programs administered by the Kentucky Higher Education Assistance Authority (KHEAA</a:t>
            </a:r>
            <a:r>
              <a:rPr kumimoji="0" lang="en-US" sz="26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):</a:t>
            </a:r>
          </a:p>
          <a:p>
            <a:pPr marL="0" indent="0">
              <a:buNone/>
            </a:pPr>
            <a:endParaRPr lang="en-US" dirty="0"/>
          </a:p>
          <a:p>
            <a:pPr indent="-304792" defTabSz="1219170">
              <a:spcAft>
                <a:spcPts val="800"/>
              </a:spcAft>
            </a:pPr>
            <a:r>
              <a:rPr lang="en-US" dirty="0"/>
              <a:t>Kentucky Educational Excellence Scholarship (KEES)</a:t>
            </a:r>
          </a:p>
          <a:p>
            <a:pPr indent="-304792" defTabSz="1219170">
              <a:spcAft>
                <a:spcPts val="800"/>
              </a:spcAft>
            </a:pPr>
            <a:r>
              <a:rPr lang="en-US" dirty="0"/>
              <a:t>College Access </a:t>
            </a:r>
            <a:r>
              <a:rPr lang="en-US" sz="2800" dirty="0"/>
              <a:t>Program (CAP)</a:t>
            </a:r>
          </a:p>
          <a:p>
            <a:pPr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KY Tuition Grants (KTG)</a:t>
            </a:r>
          </a:p>
          <a:p>
            <a:pPr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Work-Ready Kentucky Scholarship</a:t>
            </a:r>
          </a:p>
          <a:p>
            <a:pPr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Dual Credit Scholarship</a:t>
            </a:r>
          </a:p>
          <a:p>
            <a:pPr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National Guard Tuition Award</a:t>
            </a:r>
          </a:p>
          <a:p>
            <a:pPr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Teachers’ Scholarship Program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erson in a red shirt">
            <a:extLst>
              <a:ext uri="{FF2B5EF4-FFF2-40B4-BE49-F238E27FC236}">
                <a16:creationId xmlns:a16="http://schemas.microsoft.com/office/drawing/2014/main" id="{BB37BAFF-272E-2BB5-5514-51AE5EDE1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71" y="4001294"/>
            <a:ext cx="4078845" cy="2719230"/>
          </a:xfrm>
          <a:prstGeom prst="rect">
            <a:avLst/>
          </a:prstGeom>
        </p:spPr>
      </p:pic>
      <p:pic>
        <p:nvPicPr>
          <p:cNvPr id="7" name="Picture 6" descr="A person in a court&#10;&#10;Description automatically generated">
            <a:extLst>
              <a:ext uri="{FF2B5EF4-FFF2-40B4-BE49-F238E27FC236}">
                <a16:creationId xmlns:a16="http://schemas.microsoft.com/office/drawing/2014/main" id="{C9D5B0C4-B253-3469-05D0-83D57CDE0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71" y="1349960"/>
            <a:ext cx="3800765" cy="253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E30E5-6564-5FEE-CA9A-B55E218CB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711EF2A-8E46-E93A-8EE2-DD464DFA6C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93732"/>
            <a:ext cx="12192000" cy="938737"/>
          </a:xfrm>
          <a:prstGeom prst="rect">
            <a:avLst/>
          </a:prstGeom>
          <a:solidFill>
            <a:srgbClr val="B41C34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B9E469A-93D3-4B2E-6FE2-CFC5AA11E277}"/>
              </a:ext>
            </a:extLst>
          </p:cNvPr>
          <p:cNvSpPr txBox="1"/>
          <p:nvPr/>
        </p:nvSpPr>
        <p:spPr>
          <a:xfrm>
            <a:off x="209600" y="437980"/>
            <a:ext cx="11772800" cy="60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FY2025 Budget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296623-929A-1F8F-A2BF-40F9CE72B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</a:t>
            </a:r>
            <a:r>
              <a:rPr lang="en-US" b="1" dirty="0"/>
              <a:t>Sales</a:t>
            </a:r>
            <a:r>
              <a:rPr lang="en-US" dirty="0"/>
              <a:t> - $2,222,200,000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Total </a:t>
            </a:r>
            <a:r>
              <a:rPr lang="en-US" b="1" dirty="0"/>
              <a:t>Transfers to the State</a:t>
            </a:r>
            <a:r>
              <a:rPr lang="en-US" dirty="0"/>
              <a:t>:</a:t>
            </a:r>
          </a:p>
          <a:p>
            <a:pPr lvl="1"/>
            <a:r>
              <a:rPr lang="en-US" sz="2800" dirty="0"/>
              <a:t>$360,000,000 – General Fund (from operations)</a:t>
            </a:r>
          </a:p>
          <a:p>
            <a:pPr lvl="1"/>
            <a:r>
              <a:rPr lang="en-US" sz="2800" dirty="0"/>
              <a:t>$10,600,000 – KEES Reserve (estimated unclaimed prizes)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F4395B47-8965-D2D5-9410-EAB77FA00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75" y="4226024"/>
            <a:ext cx="2402114" cy="25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2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150A5-22E5-C1A6-5A8B-FF8E2023C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081C3E6-85F5-94F8-8B33-D45362060B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93732"/>
            <a:ext cx="12192000" cy="93873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603B418-2E25-DC17-368A-4850528FB8C7}"/>
              </a:ext>
            </a:extLst>
          </p:cNvPr>
          <p:cNvSpPr txBox="1"/>
          <p:nvPr/>
        </p:nvSpPr>
        <p:spPr>
          <a:xfrm>
            <a:off x="209600" y="437980"/>
            <a:ext cx="11772800" cy="60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35</a:t>
            </a:r>
            <a:r>
              <a:rPr kumimoji="0" lang="en-US" sz="38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th</a:t>
            </a: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Anniversary Celebration</a:t>
            </a:r>
          </a:p>
        </p:txBody>
      </p:sp>
      <p:pic>
        <p:nvPicPr>
          <p:cNvPr id="4" name="Picture 3" descr="A group of people standing in front of a large check&#10;&#10;Description automatically generated">
            <a:extLst>
              <a:ext uri="{FF2B5EF4-FFF2-40B4-BE49-F238E27FC236}">
                <a16:creationId xmlns:a16="http://schemas.microsoft.com/office/drawing/2014/main" id="{64E7B157-A941-2E83-46CF-FC0BE3871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02" y="1367314"/>
            <a:ext cx="6856080" cy="4570720"/>
          </a:xfrm>
          <a:prstGeom prst="rect">
            <a:avLst/>
          </a:prstGeom>
        </p:spPr>
      </p:pic>
      <p:pic>
        <p:nvPicPr>
          <p:cNvPr id="5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213053A-36C5-9263-C272-4FA8AE3B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4569" y="3952830"/>
            <a:ext cx="4077431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AB050F-1E88-D15F-65C1-8CC8F5000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8929"/>
            <a:ext cx="2889902" cy="48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150A5-22E5-C1A6-5A8B-FF8E2023C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081C3E6-85F5-94F8-8B33-D45362060B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93732"/>
            <a:ext cx="12192000" cy="93873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603B418-2E25-DC17-368A-4850528FB8C7}"/>
              </a:ext>
            </a:extLst>
          </p:cNvPr>
          <p:cNvSpPr txBox="1"/>
          <p:nvPr/>
        </p:nvSpPr>
        <p:spPr>
          <a:xfrm>
            <a:off x="209600" y="437980"/>
            <a:ext cx="11772800" cy="606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Work Ready Scholarship</a:t>
            </a:r>
          </a:p>
        </p:txBody>
      </p:sp>
      <p:pic>
        <p:nvPicPr>
          <p:cNvPr id="3" name="Online Media 2" title="Work Ready Scholarship Recipients in Hart County, Kentucky">
            <a:hlinkClick r:id="" action="ppaction://media"/>
            <a:extLst>
              <a:ext uri="{FF2B5EF4-FFF2-40B4-BE49-F238E27FC236}">
                <a16:creationId xmlns:a16="http://schemas.microsoft.com/office/drawing/2014/main" id="{2AA38DBC-DA88-C917-FA5B-6C0EFFD2FC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7" y="1232469"/>
            <a:ext cx="12191883" cy="687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5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A848F6-A7F1-C6E6-5D35-5D134B0CA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3" y="361609"/>
            <a:ext cx="9153946" cy="393366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D4A2F8-6744-4F4F-B5AE-798E859036D3}"/>
              </a:ext>
            </a:extLst>
          </p:cNvPr>
          <p:cNvSpPr/>
          <p:nvPr/>
        </p:nvSpPr>
        <p:spPr>
          <a:xfrm>
            <a:off x="7507643" y="3679286"/>
            <a:ext cx="4463561" cy="298938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3CC02-5D67-4BBA-8776-A61C3978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006" y="4104895"/>
            <a:ext cx="4493095" cy="275310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4000" b="1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Calibri Light"/>
              </a:rPr>
              <a:t>Thank you!</a:t>
            </a:r>
            <a:br>
              <a:rPr lang="en-US" sz="2800" b="1" dirty="0">
                <a:solidFill>
                  <a:schemeClr val="bg1"/>
                </a:solidFill>
                <a:cs typeface="Calibri Light"/>
              </a:rPr>
            </a:br>
            <a:br>
              <a:rPr lang="en-US" sz="2800" b="1" dirty="0">
                <a:cs typeface="Calibri Light"/>
              </a:rPr>
            </a:br>
            <a:br>
              <a:rPr lang="en-US" sz="2800" b="1" dirty="0">
                <a:cs typeface="Calibri Light"/>
              </a:rPr>
            </a:br>
            <a:endParaRPr lang="en-US" sz="2800" b="1" i="1" dirty="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827996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69AB5FF05AD46854A1AFCC210B406" ma:contentTypeVersion="22" ma:contentTypeDescription="Create a new document." ma:contentTypeScope="" ma:versionID="77b564d0510f2121be50421aa5dd98ff">
  <xsd:schema xmlns:xsd="http://www.w3.org/2001/XMLSchema" xmlns:xs="http://www.w3.org/2001/XMLSchema" xmlns:p="http://schemas.microsoft.com/office/2006/metadata/properties" xmlns:ns2="1f375749-38d9-47b5-9598-ffe996b4983a" xmlns:ns3="5615d93f-73f9-4025-a7dd-ba7af56c5aa4" targetNamespace="http://schemas.microsoft.com/office/2006/metadata/properties" ma:root="true" ma:fieldsID="3eedfea54b6c68a3edcae913b05a81a6" ns2:_="" ns3:_="">
    <xsd:import namespace="1f375749-38d9-47b5-9598-ffe996b4983a"/>
    <xsd:import namespace="5615d93f-73f9-4025-a7dd-ba7af56c5a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3:TaxKeywordTaxHTField" minOccurs="0"/>
                <xsd:element ref="ns3:TaxCatchAll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75749-38d9-47b5-9598-ffe996b498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7443f53-6293-48e0-b98f-f81282a685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5d93f-73f9-4025-a7dd-ba7af56c5a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17443f53-6293-48e0-b98f-f81282a6854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a735fd44-b2f2-4fdb-9a1b-254291d0229d}" ma:internalName="TaxCatchAll" ma:showField="CatchAllData" ma:web="5615d93f-73f9-4025-a7dd-ba7af56c5a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15d93f-73f9-4025-a7dd-ba7af56c5aa4" xsi:nil="true"/>
    <lcf76f155ced4ddcb4097134ff3c332f xmlns="1f375749-38d9-47b5-9598-ffe996b4983a">
      <Terms xmlns="http://schemas.microsoft.com/office/infopath/2007/PartnerControls"/>
    </lcf76f155ced4ddcb4097134ff3c332f>
    <TaxKeywordTaxHTField xmlns="5615d93f-73f9-4025-a7dd-ba7af56c5aa4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F65CEC4F-C581-42F4-B3DF-5E57EBA47A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7A94D-943C-4C74-AA31-567DDB5C477D}">
  <ds:schemaRefs>
    <ds:schemaRef ds:uri="1f375749-38d9-47b5-9598-ffe996b4983a"/>
    <ds:schemaRef ds:uri="5615d93f-73f9-4025-a7dd-ba7af56c5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E523E53-F6A7-49C7-93F6-CC7DB680046D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5615d93f-73f9-4025-a7dd-ba7af56c5aa4"/>
    <ds:schemaRef ds:uri="1f375749-38d9-47b5-9598-ffe996b498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183</Words>
  <Application>Microsoft Office PowerPoint</Application>
  <PresentationFormat>Widescreen</PresentationFormat>
  <Paragraphs>35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Trebuchet MS</vt:lpstr>
      <vt:lpstr>1_Office Theme</vt:lpstr>
      <vt:lpstr>2_Office Theme</vt:lpstr>
      <vt:lpstr>Office Theme</vt:lpstr>
      <vt:lpstr>Kentucky Lottery Corporation  The Interim Joint Committee on Licensing, Occupations, and Administrative Regulations  Mary R. Harville  President and CEO August 22, 2024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Lottery Corporation  The Interim Joint Committee on Licensing, Occupations, and Administrative Regulations  Mary R. Harville  President and CEO August 22, 2024</dc:title>
  <dc:creator>Maggie Garrison</dc:creator>
  <cp:lastModifiedBy>Maggie Garrison</cp:lastModifiedBy>
  <cp:revision>2</cp:revision>
  <dcterms:created xsi:type="dcterms:W3CDTF">2024-08-13T23:06:50Z</dcterms:created>
  <dcterms:modified xsi:type="dcterms:W3CDTF">2024-08-19T20:21:09Z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0x010100A3469AB5FF05AD46854A1AFCC210B406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