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90" r:id="rId6"/>
    <p:sldId id="294" r:id="rId7"/>
    <p:sldId id="259" r:id="rId8"/>
    <p:sldId id="291" r:id="rId9"/>
    <p:sldId id="282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1D813-15EF-4B4F-9117-CEE4729DBB47}" v="548" dt="2025-09-23T14:09:39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nnah.simms\AppData\Local\Microsoft\Windows\INetCache\Content.Outlook\ELQNUAOJ\LO%20FY%202025%20HHR%20Tax%20Pie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>
                  <a:lumMod val="10000"/>
                  <a:lumOff val="90000"/>
                </a:schemeClr>
              </a:solidFill>
            </a:ln>
          </c:spPr>
          <c:dPt>
            <c:idx val="0"/>
            <c:bubble3D val="0"/>
            <c:spPr>
              <a:solidFill>
                <a:srgbClr val="D29C2A"/>
              </a:solidFill>
              <a:ln w="19050">
                <a:solidFill>
                  <a:schemeClr val="accent2">
                    <a:lumMod val="10000"/>
                    <a:lumOff val="9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6-4D5F-AA48-5D3AE6442BFD}"/>
              </c:ext>
            </c:extLst>
          </c:dPt>
          <c:dPt>
            <c:idx val="1"/>
            <c:bubble3D val="0"/>
            <c:spPr>
              <a:solidFill>
                <a:srgbClr val="2A312D"/>
              </a:solidFill>
              <a:ln w="19050">
                <a:solidFill>
                  <a:schemeClr val="accent2">
                    <a:lumMod val="10000"/>
                    <a:lumOff val="9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6-4D5F-AA48-5D3AE6442BFD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6-4D5F-AA48-5D3AE6442BFD}"/>
              </c:ext>
            </c:extLst>
          </c:dPt>
          <c:dLbls>
            <c:dLbl>
              <c:idx val="0"/>
              <c:layout>
                <c:manualLayout>
                  <c:x val="-0.24690417272473936"/>
                  <c:y val="6.1934504127171223E-3"/>
                </c:manualLayout>
              </c:layout>
              <c:tx>
                <c:rich>
                  <a:bodyPr/>
                  <a:lstStyle/>
                  <a:p>
                    <a:fld id="{F4FDA37A-8B6A-4C73-8CCD-F6647252F78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Development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Funds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8124746449302"/>
                      <c:h val="0.144411786317877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F6-4D5F-AA48-5D3AE6442BFD}"/>
                </c:ext>
              </c:extLst>
            </c:dLbl>
            <c:dLbl>
              <c:idx val="1"/>
              <c:layout>
                <c:manualLayout>
                  <c:x val="0.22082493099637321"/>
                  <c:y val="-5.5771915644064779E-4"/>
                </c:manualLayout>
              </c:layout>
              <c:tx>
                <c:rich>
                  <a:bodyPr/>
                  <a:lstStyle/>
                  <a:p>
                    <a:fld id="{4E2500E9-4C1B-46D8-9170-D9C16AE38D8F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General Fund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4981323204795"/>
                      <c:h val="0.137870771793176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F6-4D5F-AA48-5D3AE6442B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1920BA-ACBE-4E90-9C51-97A8CACF9A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Equine Programs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20792325158189"/>
                      <c:h val="5.75477012761162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6-4D5F-AA48-5D3AE6442BFD}"/>
                </c:ext>
              </c:extLst>
            </c:dLbl>
            <c:numFmt formatCode="&quot;$&quot;0.0,,\ 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Development Funds</c:v>
                </c:pt>
                <c:pt idx="1">
                  <c:v>Generald Fund</c:v>
                </c:pt>
                <c:pt idx="2">
                  <c:v>Equine Programs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83863191</c:v>
                </c:pt>
                <c:pt idx="1">
                  <c:v>74007588</c:v>
                </c:pt>
                <c:pt idx="2">
                  <c:v>3108354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F6-4D5F-AA48-5D3AE6442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BAA8B-DF51-44C4-A66C-8C23B387785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2D6F68A7-9AA8-4E62-9BA4-35C50565C4AC}">
      <dgm:prSet phldrT="[Text]" custT="1"/>
      <dgm:spPr>
        <a:solidFill>
          <a:srgbClr val="2A312D"/>
        </a:solidFill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Total Wagered FY25</a:t>
          </a:r>
          <a:endParaRPr lang="en-US" sz="3200">
            <a:latin typeface="Arial"/>
            <a:cs typeface="Arial"/>
          </a:endParaRPr>
        </a:p>
        <a:p>
          <a:pPr rtl="0"/>
          <a:r>
            <a:rPr lang="en-US" sz="3200">
              <a:latin typeface="Arial"/>
              <a:cs typeface="Arial"/>
            </a:rPr>
            <a:t>more than</a:t>
          </a:r>
          <a:r>
            <a:rPr lang="en-US" sz="3200" b="0">
              <a:latin typeface="Arial"/>
              <a:cs typeface="Arial"/>
            </a:rPr>
            <a:t> $11 Billion</a:t>
          </a:r>
        </a:p>
      </dgm:t>
    </dgm:pt>
    <dgm:pt modelId="{403F32BA-4991-4BFC-8ADD-7BF0CD6BB10E}" type="parTrans" cxnId="{B6F940C8-0C90-444C-8744-8DB4979F1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E696-551C-4B40-A729-E2C09CD500C5}" type="sibTrans" cxnId="{B6F940C8-0C90-444C-8744-8DB4979F1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65458-D2A5-472C-BB9A-6C979AAEEDDF}" type="pres">
      <dgm:prSet presAssocID="{2B4BAA8B-DF51-44C4-A66C-8C23B3877859}" presName="linearFlow" presStyleCnt="0">
        <dgm:presLayoutVars>
          <dgm:dir/>
          <dgm:resizeHandles val="exact"/>
        </dgm:presLayoutVars>
      </dgm:prSet>
      <dgm:spPr/>
    </dgm:pt>
    <dgm:pt modelId="{90BF3656-DF0A-4E5F-B108-5CD262BAA64F}" type="pres">
      <dgm:prSet presAssocID="{2D6F68A7-9AA8-4E62-9BA4-35C50565C4AC}" presName="composite" presStyleCnt="0"/>
      <dgm:spPr/>
    </dgm:pt>
    <dgm:pt modelId="{D5011952-2DD5-4448-AA5D-96B9FC662696}" type="pres">
      <dgm:prSet presAssocID="{2D6F68A7-9AA8-4E62-9BA4-35C50565C4AC}" presName="imgShp" presStyleLbl="fgImgPlace1" presStyleIdx="0" presStyleCnt="1" custLinFactNeighborX="-58174" custLinFactNeighborY="-3132"/>
      <dgm:spPr>
        <a:solidFill>
          <a:srgbClr val="D29C2A"/>
        </a:solidFill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51838D28-C8FD-4D88-8BA5-235AA75766DD}" type="pres">
      <dgm:prSet presAssocID="{2D6F68A7-9AA8-4E62-9BA4-35C50565C4AC}" presName="txShp" presStyleLbl="node1" presStyleIdx="0" presStyleCnt="1" custScaleX="150376" custLinFactNeighborX="-34753" custLinFactNeighborY="-13142">
        <dgm:presLayoutVars>
          <dgm:bulletEnabled val="1"/>
        </dgm:presLayoutVars>
      </dgm:prSet>
      <dgm:spPr/>
    </dgm:pt>
  </dgm:ptLst>
  <dgm:cxnLst>
    <dgm:cxn modelId="{650DB70E-49EB-48F7-926C-145228792156}" type="presOf" srcId="{2B4BAA8B-DF51-44C4-A66C-8C23B3877859}" destId="{73D65458-D2A5-472C-BB9A-6C979AAEEDDF}" srcOrd="0" destOrd="0" presId="urn:microsoft.com/office/officeart/2005/8/layout/vList3"/>
    <dgm:cxn modelId="{E155F954-5A0F-41D3-B9FB-8ACBAF76B945}" type="presOf" srcId="{2D6F68A7-9AA8-4E62-9BA4-35C50565C4AC}" destId="{51838D28-C8FD-4D88-8BA5-235AA75766DD}" srcOrd="0" destOrd="0" presId="urn:microsoft.com/office/officeart/2005/8/layout/vList3"/>
    <dgm:cxn modelId="{B6F940C8-0C90-444C-8744-8DB4979F1436}" srcId="{2B4BAA8B-DF51-44C4-A66C-8C23B3877859}" destId="{2D6F68A7-9AA8-4E62-9BA4-35C50565C4AC}" srcOrd="0" destOrd="0" parTransId="{403F32BA-4991-4BFC-8ADD-7BF0CD6BB10E}" sibTransId="{6DACE696-551C-4B40-A729-E2C09CD500C5}"/>
    <dgm:cxn modelId="{879A375B-9EA9-43B4-AE0A-FBD666C50D85}" type="presParOf" srcId="{73D65458-D2A5-472C-BB9A-6C979AAEEDDF}" destId="{90BF3656-DF0A-4E5F-B108-5CD262BAA64F}" srcOrd="0" destOrd="0" presId="urn:microsoft.com/office/officeart/2005/8/layout/vList3"/>
    <dgm:cxn modelId="{8E3EC6EF-50D3-41E5-BEA5-3A5FF198E779}" type="presParOf" srcId="{90BF3656-DF0A-4E5F-B108-5CD262BAA64F}" destId="{D5011952-2DD5-4448-AA5D-96B9FC662696}" srcOrd="0" destOrd="0" presId="urn:microsoft.com/office/officeart/2005/8/layout/vList3"/>
    <dgm:cxn modelId="{15210281-0F2E-4238-962A-338C5241E43C}" type="presParOf" srcId="{90BF3656-DF0A-4E5F-B108-5CD262BAA64F}" destId="{51838D28-C8FD-4D88-8BA5-235AA75766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BAA8B-DF51-44C4-A66C-8C23B3877859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2D6F68A7-9AA8-4E62-9BA4-35C50565C4AC}">
      <dgm:prSet phldrT="[Text]" phldr="0" custT="1"/>
      <dgm:spPr>
        <a:solidFill>
          <a:srgbClr val="2A312D"/>
        </a:solidFill>
      </dgm:spPr>
      <dgm:t>
        <a:bodyPr/>
        <a:lstStyle/>
        <a:p>
          <a:pPr rtl="0"/>
          <a:r>
            <a:rPr lang="en-US" sz="3200" b="0" dirty="0">
              <a:latin typeface="Arial"/>
              <a:cs typeface="Arial"/>
            </a:rPr>
            <a:t>Total Wagers $10.52 B</a:t>
          </a:r>
        </a:p>
      </dgm:t>
    </dgm:pt>
    <dgm:pt modelId="{403F32BA-4991-4BFC-8ADD-7BF0CD6BB10E}" type="parTrans" cxnId="{B6F940C8-0C90-444C-8744-8DB4979F1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E696-551C-4B40-A729-E2C09CD500C5}" type="sibTrans" cxnId="{B6F940C8-0C90-444C-8744-8DB4979F143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64EBD-522B-43A2-8337-E8C85E2734D9}">
      <dgm:prSet phldr="0" custT="1"/>
      <dgm:spPr/>
      <dgm:t>
        <a:bodyPr/>
        <a:lstStyle/>
        <a:p>
          <a:pPr rtl="0"/>
          <a:r>
            <a:rPr lang="en-US" sz="2600" b="0" dirty="0">
              <a:latin typeface="Arial"/>
              <a:cs typeface="Arial"/>
            </a:rPr>
            <a:t>  </a:t>
          </a:r>
          <a:r>
            <a:rPr lang="en-US" sz="3200" b="0" dirty="0">
              <a:latin typeface="Arial"/>
              <a:cs typeface="Arial"/>
            </a:rPr>
            <a:t>Return to Player $9.54 B</a:t>
          </a:r>
        </a:p>
      </dgm:t>
    </dgm:pt>
    <dgm:pt modelId="{9E70653D-1F49-4F69-9822-467B1519266F}" type="parTrans" cxnId="{B3978ED5-9D5D-447A-9B72-7E1D9524BC6D}">
      <dgm:prSet/>
      <dgm:spPr/>
      <dgm:t>
        <a:bodyPr/>
        <a:lstStyle/>
        <a:p>
          <a:endParaRPr lang="en-US"/>
        </a:p>
      </dgm:t>
    </dgm:pt>
    <dgm:pt modelId="{745E1557-C71E-4AFB-B49D-183062CBB171}" type="sibTrans" cxnId="{B3978ED5-9D5D-447A-9B72-7E1D9524BC6D}">
      <dgm:prSet/>
      <dgm:spPr/>
      <dgm:t>
        <a:bodyPr/>
        <a:lstStyle/>
        <a:p>
          <a:endParaRPr lang="en-US"/>
        </a:p>
      </dgm:t>
    </dgm:pt>
    <dgm:pt modelId="{73D65458-D2A5-472C-BB9A-6C979AAEEDDF}" type="pres">
      <dgm:prSet presAssocID="{2B4BAA8B-DF51-44C4-A66C-8C23B3877859}" presName="linearFlow" presStyleCnt="0">
        <dgm:presLayoutVars>
          <dgm:dir/>
          <dgm:resizeHandles val="exact"/>
        </dgm:presLayoutVars>
      </dgm:prSet>
      <dgm:spPr/>
    </dgm:pt>
    <dgm:pt modelId="{90BF3656-DF0A-4E5F-B108-5CD262BAA64F}" type="pres">
      <dgm:prSet presAssocID="{2D6F68A7-9AA8-4E62-9BA4-35C50565C4AC}" presName="composite" presStyleCnt="0"/>
      <dgm:spPr/>
    </dgm:pt>
    <dgm:pt modelId="{D5011952-2DD5-4448-AA5D-96B9FC662696}" type="pres">
      <dgm:prSet presAssocID="{2D6F68A7-9AA8-4E62-9BA4-35C50565C4AC}" presName="imgShp" presStyleLbl="fgImgPlace1" presStyleIdx="0" presStyleCnt="2" custLinFactX="-80468" custLinFactNeighborX="-100000" custLinFactNeighborY="-625"/>
      <dgm:spPr>
        <a:solidFill>
          <a:srgbClr val="D29C2A"/>
        </a:solidFill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51838D28-C8FD-4D88-8BA5-235AA75766DD}" type="pres">
      <dgm:prSet presAssocID="{2D6F68A7-9AA8-4E62-9BA4-35C50565C4AC}" presName="txShp" presStyleLbl="node1" presStyleIdx="0" presStyleCnt="2" custScaleX="150376" custLinFactNeighborX="-34753" custLinFactNeighborY="-13142">
        <dgm:presLayoutVars>
          <dgm:bulletEnabled val="1"/>
        </dgm:presLayoutVars>
      </dgm:prSet>
      <dgm:spPr/>
    </dgm:pt>
    <dgm:pt modelId="{776E4469-0C7B-4D8A-BC46-6886D3CDD380}" type="pres">
      <dgm:prSet presAssocID="{6DACE696-551C-4B40-A729-E2C09CD500C5}" presName="spacing" presStyleCnt="0"/>
      <dgm:spPr/>
    </dgm:pt>
    <dgm:pt modelId="{3715523E-86FC-467C-9058-785DC7F8AE23}" type="pres">
      <dgm:prSet presAssocID="{BF864EBD-522B-43A2-8337-E8C85E2734D9}" presName="composite" presStyleCnt="0"/>
      <dgm:spPr/>
    </dgm:pt>
    <dgm:pt modelId="{789873C5-EA1D-485D-9C6D-6A875F18DE7F}" type="pres">
      <dgm:prSet presAssocID="{BF864EBD-522B-43A2-8337-E8C85E2734D9}" presName="imgShp" presStyleLbl="fgImgPlace1" presStyleIdx="1" presStyleCnt="2" custLinFactX="-32472" custLinFactNeighborX="-100000" custLinFactNeighborY="1786"/>
      <dgm:spPr>
        <a:solidFill>
          <a:schemeClr val="tx2"/>
        </a:solidFill>
      </dgm:spPr>
    </dgm:pt>
    <dgm:pt modelId="{5EEF1A83-0CDD-4F3F-96C5-AADAC3B87C5F}" type="pres">
      <dgm:prSet presAssocID="{BF864EBD-522B-43A2-8337-E8C85E2734D9}" presName="txShp" presStyleLbl="node1" presStyleIdx="1" presStyleCnt="2" custScaleX="150376">
        <dgm:presLayoutVars>
          <dgm:bulletEnabled val="1"/>
        </dgm:presLayoutVars>
      </dgm:prSet>
      <dgm:spPr/>
    </dgm:pt>
  </dgm:ptLst>
  <dgm:cxnLst>
    <dgm:cxn modelId="{650DB70E-49EB-48F7-926C-145228792156}" type="presOf" srcId="{2B4BAA8B-DF51-44C4-A66C-8C23B3877859}" destId="{73D65458-D2A5-472C-BB9A-6C979AAEEDDF}" srcOrd="0" destOrd="0" presId="urn:microsoft.com/office/officeart/2005/8/layout/vList3"/>
    <dgm:cxn modelId="{B0B3983D-DB7D-4A53-B236-CC68558CEA52}" type="presOf" srcId="{BF864EBD-522B-43A2-8337-E8C85E2734D9}" destId="{5EEF1A83-0CDD-4F3F-96C5-AADAC3B87C5F}" srcOrd="0" destOrd="0" presId="urn:microsoft.com/office/officeart/2005/8/layout/vList3"/>
    <dgm:cxn modelId="{E155F954-5A0F-41D3-B9FB-8ACBAF76B945}" type="presOf" srcId="{2D6F68A7-9AA8-4E62-9BA4-35C50565C4AC}" destId="{51838D28-C8FD-4D88-8BA5-235AA75766DD}" srcOrd="0" destOrd="0" presId="urn:microsoft.com/office/officeart/2005/8/layout/vList3"/>
    <dgm:cxn modelId="{B6F940C8-0C90-444C-8744-8DB4979F1436}" srcId="{2B4BAA8B-DF51-44C4-A66C-8C23B3877859}" destId="{2D6F68A7-9AA8-4E62-9BA4-35C50565C4AC}" srcOrd="0" destOrd="0" parTransId="{403F32BA-4991-4BFC-8ADD-7BF0CD6BB10E}" sibTransId="{6DACE696-551C-4B40-A729-E2C09CD500C5}"/>
    <dgm:cxn modelId="{B3978ED5-9D5D-447A-9B72-7E1D9524BC6D}" srcId="{2B4BAA8B-DF51-44C4-A66C-8C23B3877859}" destId="{BF864EBD-522B-43A2-8337-E8C85E2734D9}" srcOrd="1" destOrd="0" parTransId="{9E70653D-1F49-4F69-9822-467B1519266F}" sibTransId="{745E1557-C71E-4AFB-B49D-183062CBB171}"/>
    <dgm:cxn modelId="{879A375B-9EA9-43B4-AE0A-FBD666C50D85}" type="presParOf" srcId="{73D65458-D2A5-472C-BB9A-6C979AAEEDDF}" destId="{90BF3656-DF0A-4E5F-B108-5CD262BAA64F}" srcOrd="0" destOrd="0" presId="urn:microsoft.com/office/officeart/2005/8/layout/vList3"/>
    <dgm:cxn modelId="{8E3EC6EF-50D3-41E5-BEA5-3A5FF198E779}" type="presParOf" srcId="{90BF3656-DF0A-4E5F-B108-5CD262BAA64F}" destId="{D5011952-2DD5-4448-AA5D-96B9FC662696}" srcOrd="0" destOrd="0" presId="urn:microsoft.com/office/officeart/2005/8/layout/vList3"/>
    <dgm:cxn modelId="{15210281-0F2E-4238-962A-338C5241E43C}" type="presParOf" srcId="{90BF3656-DF0A-4E5F-B108-5CD262BAA64F}" destId="{51838D28-C8FD-4D88-8BA5-235AA75766DD}" srcOrd="1" destOrd="0" presId="urn:microsoft.com/office/officeart/2005/8/layout/vList3"/>
    <dgm:cxn modelId="{04EDFE73-DEB5-464F-A6A9-7CF1E919CE0C}" type="presParOf" srcId="{73D65458-D2A5-472C-BB9A-6C979AAEEDDF}" destId="{776E4469-0C7B-4D8A-BC46-6886D3CDD380}" srcOrd="1" destOrd="0" presId="urn:microsoft.com/office/officeart/2005/8/layout/vList3"/>
    <dgm:cxn modelId="{41CF55EE-8177-4D4D-9990-7506EED70FCE}" type="presParOf" srcId="{73D65458-D2A5-472C-BB9A-6C979AAEEDDF}" destId="{3715523E-86FC-467C-9058-785DC7F8AE23}" srcOrd="2" destOrd="0" presId="urn:microsoft.com/office/officeart/2005/8/layout/vList3"/>
    <dgm:cxn modelId="{ACA4A1FA-6093-4064-BC05-CF944F60809C}" type="presParOf" srcId="{3715523E-86FC-467C-9058-785DC7F8AE23}" destId="{789873C5-EA1D-485D-9C6D-6A875F18DE7F}" srcOrd="0" destOrd="0" presId="urn:microsoft.com/office/officeart/2005/8/layout/vList3"/>
    <dgm:cxn modelId="{6F40DEAB-7DD0-4D0B-A67E-CDD03023C50A}" type="presParOf" srcId="{3715523E-86FC-467C-9058-785DC7F8AE23}" destId="{5EEF1A83-0CDD-4F3F-96C5-AADAC3B87C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8D28-C8FD-4D88-8BA5-235AA75766DD}">
      <dsp:nvSpPr>
        <dsp:cNvPr id="0" name=""/>
        <dsp:cNvSpPr/>
      </dsp:nvSpPr>
      <dsp:spPr>
        <a:xfrm rot="10800000">
          <a:off x="-1" y="0"/>
          <a:ext cx="6724652" cy="1154571"/>
        </a:xfrm>
        <a:prstGeom prst="homePlate">
          <a:avLst/>
        </a:prstGeom>
        <a:solidFill>
          <a:srgbClr val="2A31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913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Total Wagered FY25</a:t>
          </a:r>
          <a:endParaRPr lang="en-US" sz="3200" kern="1200">
            <a:latin typeface="Arial"/>
            <a:cs typeface="Arial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/>
              <a:cs typeface="Arial"/>
            </a:rPr>
            <a:t>more than</a:t>
          </a:r>
          <a:r>
            <a:rPr lang="en-US" sz="3200" b="0" kern="1200">
              <a:latin typeface="Arial"/>
              <a:cs typeface="Arial"/>
            </a:rPr>
            <a:t> $11 Billion</a:t>
          </a:r>
        </a:p>
      </dsp:txBody>
      <dsp:txXfrm rot="10800000">
        <a:off x="288642" y="0"/>
        <a:ext cx="6436009" cy="1154571"/>
      </dsp:txXfrm>
    </dsp:sp>
    <dsp:sp modelId="{D5011952-2DD5-4448-AA5D-96B9FC662696}">
      <dsp:nvSpPr>
        <dsp:cNvPr id="0" name=""/>
        <dsp:cNvSpPr/>
      </dsp:nvSpPr>
      <dsp:spPr>
        <a:xfrm>
          <a:off x="0" y="0"/>
          <a:ext cx="1154571" cy="1154571"/>
        </a:xfrm>
        <a:prstGeom prst="ellipse">
          <a:avLst/>
        </a:prstGeom>
        <a:solidFill>
          <a:srgbClr val="D29C2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8D28-C8FD-4D88-8BA5-235AA75766DD}">
      <dsp:nvSpPr>
        <dsp:cNvPr id="0" name=""/>
        <dsp:cNvSpPr/>
      </dsp:nvSpPr>
      <dsp:spPr>
        <a:xfrm rot="10800000">
          <a:off x="-1" y="0"/>
          <a:ext cx="6724652" cy="598164"/>
        </a:xfrm>
        <a:prstGeom prst="homePlate">
          <a:avLst/>
        </a:prstGeom>
        <a:solidFill>
          <a:srgbClr val="2A312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774" tIns="121920" rIns="227584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"/>
              <a:cs typeface="Arial"/>
            </a:rPr>
            <a:t>Total Wagers $10.52 B</a:t>
          </a:r>
        </a:p>
      </dsp:txBody>
      <dsp:txXfrm rot="10800000">
        <a:off x="149540" y="0"/>
        <a:ext cx="6575111" cy="598164"/>
      </dsp:txXfrm>
    </dsp:sp>
    <dsp:sp modelId="{D5011952-2DD5-4448-AA5D-96B9FC662696}">
      <dsp:nvSpPr>
        <dsp:cNvPr id="0" name=""/>
        <dsp:cNvSpPr/>
      </dsp:nvSpPr>
      <dsp:spPr>
        <a:xfrm>
          <a:off x="0" y="0"/>
          <a:ext cx="598164" cy="598164"/>
        </a:xfrm>
        <a:prstGeom prst="ellipse">
          <a:avLst/>
        </a:prstGeom>
        <a:solidFill>
          <a:srgbClr val="D29C2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EF1A83-0CDD-4F3F-96C5-AADAC3B87C5F}">
      <dsp:nvSpPr>
        <dsp:cNvPr id="0" name=""/>
        <dsp:cNvSpPr/>
      </dsp:nvSpPr>
      <dsp:spPr>
        <a:xfrm rot="10800000">
          <a:off x="-1" y="747870"/>
          <a:ext cx="6724652" cy="5981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774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Arial"/>
              <a:cs typeface="Arial"/>
            </a:rPr>
            <a:t>  </a:t>
          </a:r>
          <a:r>
            <a:rPr lang="en-US" sz="3200" b="0" kern="1200" dirty="0">
              <a:latin typeface="Arial"/>
              <a:cs typeface="Arial"/>
            </a:rPr>
            <a:t>Return to Player $9.54 B</a:t>
          </a:r>
        </a:p>
      </dsp:txBody>
      <dsp:txXfrm rot="10800000">
        <a:off x="149540" y="747870"/>
        <a:ext cx="6575111" cy="598164"/>
      </dsp:txXfrm>
    </dsp:sp>
    <dsp:sp modelId="{789873C5-EA1D-485D-9C6D-6A875F18DE7F}">
      <dsp:nvSpPr>
        <dsp:cNvPr id="0" name=""/>
        <dsp:cNvSpPr/>
      </dsp:nvSpPr>
      <dsp:spPr>
        <a:xfrm>
          <a:off x="34895" y="748034"/>
          <a:ext cx="598164" cy="598164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939C-241D-4FDC-8DE8-4EE3F462EE22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F473-2665-42A7-89E3-C7BA7EB58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AF473-2665-42A7-89E3-C7BA7EB58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igh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2376805"/>
            <a:ext cx="501396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4150042"/>
            <a:ext cx="5013960" cy="19611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3571"/>
            <a:ext cx="4419600" cy="1659716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2" y="2348318"/>
            <a:ext cx="2743200" cy="165971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3080657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  <a:endParaRPr lang="en-ZA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595562"/>
            <a:ext cx="5684520" cy="31810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562"/>
            <a:ext cx="5684520" cy="441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529818"/>
            <a:ext cx="5684520" cy="441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040514"/>
            <a:ext cx="5684520" cy="110694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4993888"/>
            <a:ext cx="5684520" cy="110694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822325"/>
            <a:ext cx="9329058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2" y="259556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19111" y="259556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24742" y="444613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19111" y="4446132"/>
            <a:ext cx="4334689" cy="47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24740" y="306977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19109" y="306977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24740" y="492034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19109" y="4920343"/>
            <a:ext cx="4334689" cy="1219201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f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4879291"/>
            <a:ext cx="5684520" cy="1325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 text with top bor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1" name="Online Image Placeholder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4" name="Online Image Placeholder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our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621139"/>
          </a:xfrm>
        </p:spPr>
        <p:txBody>
          <a:bodyPr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1" name="Online Image Placeholder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2" name="Online Image Placeholder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3" name="Online Image Placeholder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24" name="Online Image Placeholder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8200" y="4112198"/>
            <a:ext cx="3200400" cy="139597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2</a:t>
            </a:r>
            <a:endParaRPr lang="en-ZA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3</a:t>
            </a:r>
            <a:endParaRPr lang="en-ZA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Bullet 4</a:t>
            </a:r>
            <a:endParaRPr lang="en-ZA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8201" y="5511642"/>
            <a:ext cx="3200400" cy="84470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7/29/20XX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Employee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10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sv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87" y="3658532"/>
            <a:ext cx="4848870" cy="1096032"/>
          </a:xfrm>
        </p:spPr>
        <p:txBody>
          <a:bodyPr>
            <a:normAutofit fontScale="90000"/>
          </a:bodyPr>
          <a:lstStyle/>
          <a:p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Joint Committee</a:t>
            </a:r>
            <a:b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Licensing, Occupations, &amp; Administrative Regulations</a:t>
            </a:r>
            <a:b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September 25,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A8571-DB4F-14DD-5375-27AB89B6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6" y="210701"/>
            <a:ext cx="5741964" cy="31054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0BF74D-0571-B7D0-7406-186DC765140E}"/>
              </a:ext>
            </a:extLst>
          </p:cNvPr>
          <p:cNvCxnSpPr/>
          <p:nvPr/>
        </p:nvCxnSpPr>
        <p:spPr>
          <a:xfrm>
            <a:off x="0" y="5208104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563983-7987-686A-8383-754EF3DDA77F}"/>
              </a:ext>
            </a:extLst>
          </p:cNvPr>
          <p:cNvSpPr txBox="1"/>
          <p:nvPr/>
        </p:nvSpPr>
        <p:spPr>
          <a:xfrm>
            <a:off x="2200022" y="5562600"/>
            <a:ext cx="317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Eads</a:t>
            </a:r>
          </a:p>
          <a:p>
            <a:pPr algn="ctr"/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President/CEO</a:t>
            </a:r>
          </a:p>
          <a:p>
            <a:pPr algn="ctr"/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jamie.eads@ky.gov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7F7B670-9C7F-7949-C182-8425B912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956E95-9DAB-C42C-5E04-7456AED2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4593">
            <a:off x="753288" y="969604"/>
            <a:ext cx="11471260" cy="65073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34F4C3-6675-39A5-FE45-51D32D0BAEC2}"/>
              </a:ext>
            </a:extLst>
          </p:cNvPr>
          <p:cNvSpPr txBox="1"/>
          <p:nvPr/>
        </p:nvSpPr>
        <p:spPr>
          <a:xfrm>
            <a:off x="687982" y="1314478"/>
            <a:ext cx="38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Licensed Racing Associations – 9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01C1D2-9367-CB45-5986-A585265C3AAB}"/>
              </a:ext>
            </a:extLst>
          </p:cNvPr>
          <p:cNvSpPr txBox="1"/>
          <p:nvPr/>
        </p:nvSpPr>
        <p:spPr>
          <a:xfrm>
            <a:off x="687982" y="1815467"/>
            <a:ext cx="38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Racetrack Extensions - 6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45A20-8B3A-5B99-BCB3-7EC2B580C653}"/>
              </a:ext>
            </a:extLst>
          </p:cNvPr>
          <p:cNvSpPr txBox="1"/>
          <p:nvPr/>
        </p:nvSpPr>
        <p:spPr>
          <a:xfrm>
            <a:off x="687982" y="2294211"/>
            <a:ext cx="38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 Alone Simulcast – 1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26DBB7-3F0F-437B-F0BD-30A2DDB07EC0}"/>
              </a:ext>
            </a:extLst>
          </p:cNvPr>
          <p:cNvSpPr txBox="1"/>
          <p:nvPr/>
        </p:nvSpPr>
        <p:spPr>
          <a:xfrm>
            <a:off x="687982" y="2743424"/>
            <a:ext cx="38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Race and Sportsbooks - 13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2E328D-D40F-C59C-86CB-A103BCAC7B94}"/>
              </a:ext>
            </a:extLst>
          </p:cNvPr>
          <p:cNvSpPr txBox="1"/>
          <p:nvPr/>
        </p:nvSpPr>
        <p:spPr>
          <a:xfrm>
            <a:off x="687982" y="3224846"/>
            <a:ext cx="38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Charitable Gaming –  1,623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E4834D-0CB8-E524-5D2E-554E1A23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6" y="1238902"/>
            <a:ext cx="515626" cy="5156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741327-50E0-B7AF-1DB9-95FCC4CD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03" y="2986049"/>
            <a:ext cx="431801" cy="4318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5EE01F-F2CC-2370-EFCA-D6A4F10E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19" y="3747558"/>
            <a:ext cx="431801" cy="4318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3530B3-333A-5B91-5CA9-7032D46C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65" y="5812258"/>
            <a:ext cx="431801" cy="4318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8135A9-F385-95B5-A00B-8BF50E7F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748" y="5889383"/>
            <a:ext cx="431801" cy="4318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6BDF0C-263E-08BD-199B-69A601A1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52" y="5457582"/>
            <a:ext cx="431801" cy="4318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17F21A-956C-8E0F-C747-E140AEEB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677" y="3416299"/>
            <a:ext cx="431801" cy="431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1C15B5-5B03-5955-2165-BA929622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499" y="3213099"/>
            <a:ext cx="431801" cy="4318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E6CEE2-C992-B95A-11B3-663F18F2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460" y="2652539"/>
            <a:ext cx="431801" cy="431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6841CF-001C-AE7B-21A0-452A8F874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61" y="1522238"/>
            <a:ext cx="431801" cy="431801"/>
          </a:xfrm>
          <a:prstGeom prst="rect">
            <a:avLst/>
          </a:prstGeom>
        </p:spPr>
      </p:pic>
      <p:pic>
        <p:nvPicPr>
          <p:cNvPr id="45" name="Picture 44" descr="Logo&#10;&#10;AI-generated content may be incorrect.">
            <a:extLst>
              <a:ext uri="{FF2B5EF4-FFF2-40B4-BE49-F238E27FC236}">
                <a16:creationId xmlns:a16="http://schemas.microsoft.com/office/drawing/2014/main" id="{4AF7CA74-1D21-804D-4B3C-ED09B8EE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27" y="2743646"/>
            <a:ext cx="484805" cy="484805"/>
          </a:xfrm>
          <a:prstGeom prst="rect">
            <a:avLst/>
          </a:prstGeom>
        </p:spPr>
      </p:pic>
      <p:pic>
        <p:nvPicPr>
          <p:cNvPr id="47" name="Picture 46" descr="Logo&#10;&#10;AI-generated content may be incorrect.">
            <a:extLst>
              <a:ext uri="{FF2B5EF4-FFF2-40B4-BE49-F238E27FC236}">
                <a16:creationId xmlns:a16="http://schemas.microsoft.com/office/drawing/2014/main" id="{788B8CC8-3BAB-6904-E9F4-7E1D7ED4C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1" y="1742447"/>
            <a:ext cx="627596" cy="627596"/>
          </a:xfrm>
          <a:prstGeom prst="rect">
            <a:avLst/>
          </a:prstGeom>
        </p:spPr>
      </p:pic>
      <p:pic>
        <p:nvPicPr>
          <p:cNvPr id="48" name="Picture 47" descr="Logo&#10;&#10;AI-generated content may be incorrect.">
            <a:extLst>
              <a:ext uri="{FF2B5EF4-FFF2-40B4-BE49-F238E27FC236}">
                <a16:creationId xmlns:a16="http://schemas.microsoft.com/office/drawing/2014/main" id="{7082962D-CDFB-5011-98E5-E0B564677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166" y="3876663"/>
            <a:ext cx="627596" cy="627596"/>
          </a:xfrm>
          <a:prstGeom prst="rect">
            <a:avLst/>
          </a:prstGeom>
        </p:spPr>
      </p:pic>
      <p:pic>
        <p:nvPicPr>
          <p:cNvPr id="49" name="Picture 48" descr="Logo&#10;&#10;AI-generated content may be incorrect.">
            <a:extLst>
              <a:ext uri="{FF2B5EF4-FFF2-40B4-BE49-F238E27FC236}">
                <a16:creationId xmlns:a16="http://schemas.microsoft.com/office/drawing/2014/main" id="{6A47106A-9345-7CCD-6248-77DFF63B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08" y="5889383"/>
            <a:ext cx="627596" cy="627596"/>
          </a:xfrm>
          <a:prstGeom prst="rect">
            <a:avLst/>
          </a:prstGeom>
        </p:spPr>
      </p:pic>
      <p:pic>
        <p:nvPicPr>
          <p:cNvPr id="50" name="Picture 49" descr="Logo&#10;&#10;AI-generated content may be incorrect.">
            <a:extLst>
              <a:ext uri="{FF2B5EF4-FFF2-40B4-BE49-F238E27FC236}">
                <a16:creationId xmlns:a16="http://schemas.microsoft.com/office/drawing/2014/main" id="{7EB3A349-6FED-8DFC-B26E-43D7C316C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679" y="5271618"/>
            <a:ext cx="627596" cy="627596"/>
          </a:xfrm>
          <a:prstGeom prst="rect">
            <a:avLst/>
          </a:prstGeom>
        </p:spPr>
      </p:pic>
      <p:pic>
        <p:nvPicPr>
          <p:cNvPr id="51" name="Picture 50" descr="Logo&#10;&#10;AI-generated content may be incorrect.">
            <a:extLst>
              <a:ext uri="{FF2B5EF4-FFF2-40B4-BE49-F238E27FC236}">
                <a16:creationId xmlns:a16="http://schemas.microsoft.com/office/drawing/2014/main" id="{69EBF1FC-B7C0-6C15-D858-D2AC05F56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959" y="1373754"/>
            <a:ext cx="627596" cy="627596"/>
          </a:xfrm>
          <a:prstGeom prst="rect">
            <a:avLst/>
          </a:prstGeom>
        </p:spPr>
      </p:pic>
      <p:pic>
        <p:nvPicPr>
          <p:cNvPr id="52" name="Picture 51" descr="Logo&#10;&#10;AI-generated content may be incorrect.">
            <a:extLst>
              <a:ext uri="{FF2B5EF4-FFF2-40B4-BE49-F238E27FC236}">
                <a16:creationId xmlns:a16="http://schemas.microsoft.com/office/drawing/2014/main" id="{553D00B3-2F00-F175-2211-E67F4AB49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165" y="2738015"/>
            <a:ext cx="627596" cy="627596"/>
          </a:xfrm>
          <a:prstGeom prst="rect">
            <a:avLst/>
          </a:prstGeom>
        </p:spPr>
      </p:pic>
      <p:pic>
        <p:nvPicPr>
          <p:cNvPr id="53" name="Picture 52" descr="Logo&#10;&#10;AI-generated content may be incorrect.">
            <a:extLst>
              <a:ext uri="{FF2B5EF4-FFF2-40B4-BE49-F238E27FC236}">
                <a16:creationId xmlns:a16="http://schemas.microsoft.com/office/drawing/2014/main" id="{BFFD22F5-2B0D-5C76-FAD6-E663B7B17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05" y="3139886"/>
            <a:ext cx="627596" cy="627596"/>
          </a:xfrm>
          <a:prstGeom prst="rect">
            <a:avLst/>
          </a:prstGeom>
        </p:spPr>
      </p:pic>
      <p:pic>
        <p:nvPicPr>
          <p:cNvPr id="58" name="Picture 57" descr="Logo&#10;&#10;AI-generated content may be incorrect.">
            <a:extLst>
              <a:ext uri="{FF2B5EF4-FFF2-40B4-BE49-F238E27FC236}">
                <a16:creationId xmlns:a16="http://schemas.microsoft.com/office/drawing/2014/main" id="{FDB9B086-CA3D-68CF-BE0C-197081D63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891" y="5929854"/>
            <a:ext cx="484805" cy="484805"/>
          </a:xfrm>
          <a:prstGeom prst="rect">
            <a:avLst/>
          </a:prstGeom>
        </p:spPr>
      </p:pic>
      <p:pic>
        <p:nvPicPr>
          <p:cNvPr id="59" name="Picture 58" descr="Logo&#10;&#10;AI-generated content may be incorrect.">
            <a:extLst>
              <a:ext uri="{FF2B5EF4-FFF2-40B4-BE49-F238E27FC236}">
                <a16:creationId xmlns:a16="http://schemas.microsoft.com/office/drawing/2014/main" id="{CD2C96DE-55B0-E220-40E1-66C069FF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28" y="5461891"/>
            <a:ext cx="484805" cy="484805"/>
          </a:xfrm>
          <a:prstGeom prst="rect">
            <a:avLst/>
          </a:prstGeom>
        </p:spPr>
      </p:pic>
      <p:pic>
        <p:nvPicPr>
          <p:cNvPr id="60" name="Picture 59" descr="Logo&#10;&#10;AI-generated content may be incorrect.">
            <a:extLst>
              <a:ext uri="{FF2B5EF4-FFF2-40B4-BE49-F238E27FC236}">
                <a16:creationId xmlns:a16="http://schemas.microsoft.com/office/drawing/2014/main" id="{D7FA9D4B-3C62-5920-1387-EA4DD385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14" y="5124142"/>
            <a:ext cx="484805" cy="484805"/>
          </a:xfrm>
          <a:prstGeom prst="rect">
            <a:avLst/>
          </a:prstGeom>
        </p:spPr>
      </p:pic>
      <p:pic>
        <p:nvPicPr>
          <p:cNvPr id="61" name="Picture 60" descr="Logo&#10;&#10;AI-generated content may be incorrect.">
            <a:extLst>
              <a:ext uri="{FF2B5EF4-FFF2-40B4-BE49-F238E27FC236}">
                <a16:creationId xmlns:a16="http://schemas.microsoft.com/office/drawing/2014/main" id="{2AEADA35-598C-9B50-9907-0369BFBC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314" y="5839140"/>
            <a:ext cx="484805" cy="484805"/>
          </a:xfrm>
          <a:prstGeom prst="rect">
            <a:avLst/>
          </a:prstGeom>
        </p:spPr>
      </p:pic>
      <p:pic>
        <p:nvPicPr>
          <p:cNvPr id="62" name="Picture 61" descr="Logo&#10;&#10;AI-generated content may be incorrect.">
            <a:extLst>
              <a:ext uri="{FF2B5EF4-FFF2-40B4-BE49-F238E27FC236}">
                <a16:creationId xmlns:a16="http://schemas.microsoft.com/office/drawing/2014/main" id="{101E1FB3-AECD-B1A2-62B1-45D653F0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174" y="3072146"/>
            <a:ext cx="484805" cy="484805"/>
          </a:xfrm>
          <a:prstGeom prst="rect">
            <a:avLst/>
          </a:prstGeom>
        </p:spPr>
      </p:pic>
      <p:pic>
        <p:nvPicPr>
          <p:cNvPr id="63" name="Picture 62" descr="Logo&#10;&#10;AI-generated content may be incorrect.">
            <a:extLst>
              <a:ext uri="{FF2B5EF4-FFF2-40B4-BE49-F238E27FC236}">
                <a16:creationId xmlns:a16="http://schemas.microsoft.com/office/drawing/2014/main" id="{5BFC34C5-AA9C-E8D9-0BB9-D00E412EC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26" y="5559317"/>
            <a:ext cx="484805" cy="484805"/>
          </a:xfrm>
          <a:prstGeom prst="rect">
            <a:avLst/>
          </a:prstGeom>
        </p:spPr>
      </p:pic>
      <p:pic>
        <p:nvPicPr>
          <p:cNvPr id="64" name="Picture 63" descr="Logo&#10;&#10;AI-generated content may be incorrect.">
            <a:extLst>
              <a:ext uri="{FF2B5EF4-FFF2-40B4-BE49-F238E27FC236}">
                <a16:creationId xmlns:a16="http://schemas.microsoft.com/office/drawing/2014/main" id="{6BE860B9-8340-622C-CF53-608D257DF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968" y="1806420"/>
            <a:ext cx="484805" cy="484805"/>
          </a:xfrm>
          <a:prstGeom prst="rect">
            <a:avLst/>
          </a:prstGeom>
        </p:spPr>
      </p:pic>
      <p:pic>
        <p:nvPicPr>
          <p:cNvPr id="65" name="Picture 64" descr="Logo&#10;&#10;AI-generated content may be incorrect.">
            <a:extLst>
              <a:ext uri="{FF2B5EF4-FFF2-40B4-BE49-F238E27FC236}">
                <a16:creationId xmlns:a16="http://schemas.microsoft.com/office/drawing/2014/main" id="{2D954B0C-E2AB-AEE2-9D0C-A784F21B6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57" y="1710940"/>
            <a:ext cx="484805" cy="484805"/>
          </a:xfrm>
          <a:prstGeom prst="rect">
            <a:avLst/>
          </a:prstGeom>
        </p:spPr>
      </p:pic>
      <p:pic>
        <p:nvPicPr>
          <p:cNvPr id="66" name="Picture 65" descr="Logo&#10;&#10;AI-generated content may be incorrect.">
            <a:extLst>
              <a:ext uri="{FF2B5EF4-FFF2-40B4-BE49-F238E27FC236}">
                <a16:creationId xmlns:a16="http://schemas.microsoft.com/office/drawing/2014/main" id="{10E6B52D-5B42-B9AE-FD88-1031587B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828558"/>
            <a:ext cx="484805" cy="484805"/>
          </a:xfrm>
          <a:prstGeom prst="rect">
            <a:avLst/>
          </a:prstGeom>
        </p:spPr>
      </p:pic>
      <p:pic>
        <p:nvPicPr>
          <p:cNvPr id="67" name="Picture 66" descr="Logo&#10;&#10;AI-generated content may be incorrect.">
            <a:extLst>
              <a:ext uri="{FF2B5EF4-FFF2-40B4-BE49-F238E27FC236}">
                <a16:creationId xmlns:a16="http://schemas.microsoft.com/office/drawing/2014/main" id="{7F63330E-F7CF-910D-2BDE-D6CF4F273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091" y="3844021"/>
            <a:ext cx="484805" cy="484805"/>
          </a:xfrm>
          <a:prstGeom prst="rect">
            <a:avLst/>
          </a:prstGeom>
        </p:spPr>
      </p:pic>
      <p:pic>
        <p:nvPicPr>
          <p:cNvPr id="68" name="Picture 67" descr="Logo&#10;&#10;AI-generated content may be incorrect.">
            <a:extLst>
              <a:ext uri="{FF2B5EF4-FFF2-40B4-BE49-F238E27FC236}">
                <a16:creationId xmlns:a16="http://schemas.microsoft.com/office/drawing/2014/main" id="{765684B3-1324-863C-E337-78BFCFDC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13" y="2972706"/>
            <a:ext cx="484805" cy="484805"/>
          </a:xfrm>
          <a:prstGeom prst="rect">
            <a:avLst/>
          </a:prstGeom>
        </p:spPr>
      </p:pic>
      <p:pic>
        <p:nvPicPr>
          <p:cNvPr id="69" name="Picture 68" descr="Logo&#10;&#10;AI-generated content may be incorrect.">
            <a:extLst>
              <a:ext uri="{FF2B5EF4-FFF2-40B4-BE49-F238E27FC236}">
                <a16:creationId xmlns:a16="http://schemas.microsoft.com/office/drawing/2014/main" id="{4C43DFB4-38ED-BAF8-16FF-60CBD7B4D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16" y="2678536"/>
            <a:ext cx="484805" cy="484805"/>
          </a:xfrm>
          <a:prstGeom prst="rect">
            <a:avLst/>
          </a:prstGeom>
        </p:spPr>
      </p:pic>
      <p:pic>
        <p:nvPicPr>
          <p:cNvPr id="71" name="Picture 70" descr="Icon&#10;&#10;AI-generated content may be incorrect.">
            <a:extLst>
              <a:ext uri="{FF2B5EF4-FFF2-40B4-BE49-F238E27FC236}">
                <a16:creationId xmlns:a16="http://schemas.microsoft.com/office/drawing/2014/main" id="{52BDB2C4-FCF1-DA57-23AD-CEEB9BBFC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27" y="2264680"/>
            <a:ext cx="493560" cy="493560"/>
          </a:xfrm>
          <a:prstGeom prst="rect">
            <a:avLst/>
          </a:prstGeom>
        </p:spPr>
      </p:pic>
      <p:pic>
        <p:nvPicPr>
          <p:cNvPr id="72" name="Picture 71" descr="Icon&#10;&#10;AI-generated content may be incorrect.">
            <a:extLst>
              <a:ext uri="{FF2B5EF4-FFF2-40B4-BE49-F238E27FC236}">
                <a16:creationId xmlns:a16="http://schemas.microsoft.com/office/drawing/2014/main" id="{C484FA74-9CD6-7E58-7984-2F7D7234B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487" y="3124839"/>
            <a:ext cx="493560" cy="493560"/>
          </a:xfrm>
          <a:prstGeom prst="rect">
            <a:avLst/>
          </a:prstGeom>
        </p:spPr>
      </p:pic>
      <p:pic>
        <p:nvPicPr>
          <p:cNvPr id="73" name="Picture 72" descr="Logo&#10;&#10;AI-generated content may be incorrect.">
            <a:extLst>
              <a:ext uri="{FF2B5EF4-FFF2-40B4-BE49-F238E27FC236}">
                <a16:creationId xmlns:a16="http://schemas.microsoft.com/office/drawing/2014/main" id="{D72F3DB2-721D-5094-CCA1-ECAC4D030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456" y="2359225"/>
            <a:ext cx="484805" cy="4848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A58D4E6D-916A-FBDA-8281-D6BAB530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81" y="192363"/>
            <a:ext cx="10111916" cy="70472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KHRG LICENSEES AND FACILITIES</a:t>
            </a:r>
            <a:endParaRPr lang="en-Z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5D9A6C2-B858-F03B-F808-889D1A15FF29}"/>
              </a:ext>
            </a:extLst>
          </p:cNvPr>
          <p:cNvSpPr/>
          <p:nvPr/>
        </p:nvSpPr>
        <p:spPr>
          <a:xfrm>
            <a:off x="1385125" y="4040442"/>
            <a:ext cx="2482942" cy="23755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Western KY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BE4CA1C-195E-EBB6-A591-9AD6B8222A01}"/>
              </a:ext>
            </a:extLst>
          </p:cNvPr>
          <p:cNvSpPr/>
          <p:nvPr/>
        </p:nvSpPr>
        <p:spPr>
          <a:xfrm>
            <a:off x="8263363" y="1425241"/>
            <a:ext cx="1878891" cy="18413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Northern KY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FF5D8AF-3E9E-5C9C-71D7-0BC35C9BA480}"/>
              </a:ext>
            </a:extLst>
          </p:cNvPr>
          <p:cNvSpPr/>
          <p:nvPr/>
        </p:nvSpPr>
        <p:spPr>
          <a:xfrm>
            <a:off x="7596534" y="3679416"/>
            <a:ext cx="1752041" cy="16822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Central KY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D39A863-7659-DF27-44A0-9AF699163679}"/>
              </a:ext>
            </a:extLst>
          </p:cNvPr>
          <p:cNvSpPr/>
          <p:nvPr/>
        </p:nvSpPr>
        <p:spPr>
          <a:xfrm>
            <a:off x="9641753" y="3644857"/>
            <a:ext cx="1655993" cy="16929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148</a:t>
            </a:r>
          </a:p>
          <a:p>
            <a:pPr algn="ctr"/>
            <a:r>
              <a:rPr lang="en-US" sz="1100" dirty="0"/>
              <a:t>Eastern KY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1D7E636-DA95-91B0-AA19-389216F53325}"/>
              </a:ext>
            </a:extLst>
          </p:cNvPr>
          <p:cNvSpPr/>
          <p:nvPr/>
        </p:nvSpPr>
        <p:spPr>
          <a:xfrm>
            <a:off x="3765014" y="1266366"/>
            <a:ext cx="2596281" cy="24992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448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Louisville &amp;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Surrounding Counties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F1A8D02-E235-410F-A366-23A5E5A44B28}"/>
              </a:ext>
            </a:extLst>
          </p:cNvPr>
          <p:cNvSpPr/>
          <p:nvPr/>
        </p:nvSpPr>
        <p:spPr>
          <a:xfrm>
            <a:off x="268805" y="3268561"/>
            <a:ext cx="332757" cy="333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42FC5CA-62A8-DB23-DBE9-C3A6B861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IJC Licensing, Occupations, &amp; Administrative Regulations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D3E9FC-8B17-5ABF-F7BC-DE57955E9F31}"/>
              </a:ext>
            </a:extLst>
          </p:cNvPr>
          <p:cNvSpPr/>
          <p:nvPr/>
        </p:nvSpPr>
        <p:spPr>
          <a:xfrm>
            <a:off x="71708" y="3786861"/>
            <a:ext cx="1346573" cy="13448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Out of State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33256D-A064-C50F-E119-779B2B943FFF}"/>
              </a:ext>
            </a:extLst>
          </p:cNvPr>
          <p:cNvSpPr/>
          <p:nvPr/>
        </p:nvSpPr>
        <p:spPr>
          <a:xfrm>
            <a:off x="5571325" y="4381279"/>
            <a:ext cx="2130145" cy="20980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South Central KY</a:t>
            </a:r>
          </a:p>
        </p:txBody>
      </p:sp>
    </p:spTree>
    <p:extLst>
      <p:ext uri="{BB962C8B-B14F-4D97-AF65-F5344CB8AC3E}">
        <p14:creationId xmlns:p14="http://schemas.microsoft.com/office/powerpoint/2010/main" val="16537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14065-8FA4-05F8-E900-75007001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0C599-0DCC-49D7-9CD0-73659880491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55198" y="3805671"/>
            <a:ext cx="2105186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TRACK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BEEEAC-07B0-BE7E-0CA5-ADB3EB9279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48566" y="3804452"/>
            <a:ext cx="2617995" cy="9190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DEPOSIT WAGERING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62DBA4-3026-767E-F2F1-D0DF3D3D14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005071" y="3805671"/>
            <a:ext cx="2145011" cy="9190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HORSE RACING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55AF62-52CF-AFBE-5B94-2B244C7BEEC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804871" y="3805671"/>
            <a:ext cx="2105186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SIMULCAST</a:t>
            </a:r>
          </a:p>
        </p:txBody>
      </p:sp>
      <p:pic>
        <p:nvPicPr>
          <p:cNvPr id="11" name="Picture Placeholder 10" descr="Horse outline">
            <a:extLst>
              <a:ext uri="{FF2B5EF4-FFF2-40B4-BE49-F238E27FC236}">
                <a16:creationId xmlns:a16="http://schemas.microsoft.com/office/drawing/2014/main" id="{0FBAC031-FEB6-BB03-5260-4085D0A624CC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61860" y="1788303"/>
            <a:ext cx="1476000" cy="1476000"/>
          </a:xfrm>
        </p:spPr>
      </p:pic>
      <p:pic>
        <p:nvPicPr>
          <p:cNvPr id="15" name="Picture Placeholder 14" descr="Television outline">
            <a:extLst>
              <a:ext uri="{FF2B5EF4-FFF2-40B4-BE49-F238E27FC236}">
                <a16:creationId xmlns:a16="http://schemas.microsoft.com/office/drawing/2014/main" id="{5600D03C-8819-5774-7D4B-8E3185885AB2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19630" y="1783512"/>
            <a:ext cx="1476000" cy="1476000"/>
          </a:xfrm>
        </p:spPr>
      </p:pic>
      <p:pic>
        <p:nvPicPr>
          <p:cNvPr id="25" name="Picture Placeholder 24" descr="Smart Phone outline">
            <a:extLst>
              <a:ext uri="{FF2B5EF4-FFF2-40B4-BE49-F238E27FC236}">
                <a16:creationId xmlns:a16="http://schemas.microsoft.com/office/drawing/2014/main" id="{3E2BE0B8-AB4B-5A3A-1C70-94CDD725B3F6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77400" y="1783512"/>
            <a:ext cx="1476000" cy="1476000"/>
          </a:xfrm>
        </p:spPr>
      </p:pic>
      <p:pic>
        <p:nvPicPr>
          <p:cNvPr id="29" name="Picture Placeholder 28" descr="Mathematics outline">
            <a:extLst>
              <a:ext uri="{FF2B5EF4-FFF2-40B4-BE49-F238E27FC236}">
                <a16:creationId xmlns:a16="http://schemas.microsoft.com/office/drawing/2014/main" id="{93FC0757-10D2-1731-13A4-BD53D028CA3B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35170" y="1783512"/>
            <a:ext cx="1476000" cy="1476000"/>
          </a:xfr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2EBCA38-00A6-D0F5-F2F3-EDCEB762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IJC Licensing, Occupations, &amp; Administrative Regulations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7921C2-8324-65D2-4204-F0F93D22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9/25/25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0044-F7EE-AE31-678F-179C2474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EF4052-3205-9029-247D-FC4692B8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042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PARI-MUTUEL WAGERING 2025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3495CC-2123-F620-79EC-B719BDDE4725}"/>
              </a:ext>
            </a:extLst>
          </p:cNvPr>
          <p:cNvGrpSpPr/>
          <p:nvPr/>
        </p:nvGrpSpPr>
        <p:grpSpPr>
          <a:xfrm>
            <a:off x="2547732" y="4723494"/>
            <a:ext cx="6724650" cy="1155700"/>
            <a:chOff x="2733675" y="4907683"/>
            <a:chExt cx="6724650" cy="1155700"/>
          </a:xfrm>
        </p:grpSpPr>
        <p:graphicFrame>
          <p:nvGraphicFramePr>
            <p:cNvPr id="33" name="Diagram 32">
              <a:extLst>
                <a:ext uri="{FF2B5EF4-FFF2-40B4-BE49-F238E27FC236}">
                  <a16:creationId xmlns:a16="http://schemas.microsoft.com/office/drawing/2014/main" id="{5304FEC3-FFD7-0722-4FDF-59084E6705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0432867"/>
                </p:ext>
              </p:extLst>
            </p:nvPr>
          </p:nvGraphicFramePr>
          <p:xfrm>
            <a:off x="2733675" y="4907683"/>
            <a:ext cx="6724650" cy="1155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pic>
          <p:nvPicPr>
            <p:cNvPr id="36" name="Graphic 35" descr="Coins outline">
              <a:extLst>
                <a:ext uri="{FF2B5EF4-FFF2-40B4-BE49-F238E27FC236}">
                  <a16:creationId xmlns:a16="http://schemas.microsoft.com/office/drawing/2014/main" id="{095BF1D3-C3CC-BDC3-04E1-6DD4103E4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90471" y="499265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34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HHR DB L&amp;amp;O">
            <a:extLst>
              <a:ext uri="{FF2B5EF4-FFF2-40B4-BE49-F238E27FC236}">
                <a16:creationId xmlns:a16="http://schemas.microsoft.com/office/drawing/2014/main" id="{FB33ACB4-A79A-48D9-B884-E01739E0F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5" y="923157"/>
            <a:ext cx="8572500" cy="59348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85D95B-1A4E-0F69-6154-5CDAB0EF82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99034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HORSE RACING WAGERS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D705A5-D666-0729-2DA6-B60E5E941FE3}"/>
              </a:ext>
            </a:extLst>
          </p:cNvPr>
          <p:cNvSpPr txBox="1">
            <a:spLocks/>
          </p:cNvSpPr>
          <p:nvPr/>
        </p:nvSpPr>
        <p:spPr>
          <a:xfrm>
            <a:off x="562357" y="65802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2"/>
                </a:solidFill>
              </a:rPr>
              <a:t>9/25/25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66E1EA-8A8C-DF99-88E1-AFD51BC4E32B}"/>
              </a:ext>
            </a:extLst>
          </p:cNvPr>
          <p:cNvSpPr txBox="1">
            <a:spLocks/>
          </p:cNvSpPr>
          <p:nvPr/>
        </p:nvSpPr>
        <p:spPr>
          <a:xfrm>
            <a:off x="8647922" y="658028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ABB6-07DC-46E8-9B57-56EC44A396E5}" type="slidenum">
              <a:rPr lang="en-US" sz="900" smtClean="0">
                <a:solidFill>
                  <a:schemeClr val="bg2"/>
                </a:solidFill>
              </a:rPr>
              <a:pPr algn="r"/>
              <a:t>4</a:t>
            </a:fld>
            <a:endParaRPr lang="en-US" sz="900">
              <a:solidFill>
                <a:schemeClr val="bg2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9659D1-D28B-F73D-211C-4BCE0C7A3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446094"/>
              </p:ext>
            </p:extLst>
          </p:nvPr>
        </p:nvGraphicFramePr>
        <p:xfrm>
          <a:off x="4665644" y="4230436"/>
          <a:ext cx="6724650" cy="134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Graphic 11" descr="Coins with solid fill">
            <a:extLst>
              <a:ext uri="{FF2B5EF4-FFF2-40B4-BE49-F238E27FC236}">
                <a16:creationId xmlns:a16="http://schemas.microsoft.com/office/drawing/2014/main" id="{4D2F1EDC-F91A-671C-B3BF-EB50E979E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6309" y="4230436"/>
            <a:ext cx="410135" cy="555813"/>
          </a:xfrm>
          <a:prstGeom prst="rect">
            <a:avLst/>
          </a:prstGeom>
        </p:spPr>
      </p:pic>
      <p:pic>
        <p:nvPicPr>
          <p:cNvPr id="5" name="Graphic 4" descr="Treasure chest with solid fill">
            <a:extLst>
              <a:ext uri="{FF2B5EF4-FFF2-40B4-BE49-F238E27FC236}">
                <a16:creationId xmlns:a16="http://schemas.microsoft.com/office/drawing/2014/main" id="{2248E42E-0E49-ACE4-3205-458D28A49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2979" y="5081429"/>
            <a:ext cx="413288" cy="4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9392735-E5B3-1080-DFFB-11AE04DC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9/25/25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009B71-B00A-12D3-2A4A-721D2856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IJC Licensing, Occupations, &amp; Administrative Regulations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DB1D1-A21C-8449-E1A2-890409D5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D07AAB-3BEA-C581-210B-468D5ADFF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50583"/>
              </p:ext>
            </p:extLst>
          </p:nvPr>
        </p:nvGraphicFramePr>
        <p:xfrm>
          <a:off x="2919822" y="1517992"/>
          <a:ext cx="6078666" cy="408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00E028FD-C699-A13C-C48C-0A6A8124223F}"/>
              </a:ext>
            </a:extLst>
          </p:cNvPr>
          <p:cNvSpPr txBox="1">
            <a:spLocks/>
          </p:cNvSpPr>
          <p:nvPr/>
        </p:nvSpPr>
        <p:spPr>
          <a:xfrm>
            <a:off x="0" y="-306528"/>
            <a:ext cx="12192000" cy="130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PARI-MUTUEL WAGERING TAX REVENUE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5703FE54-74D4-AA28-B128-096E70729B64}"/>
              </a:ext>
            </a:extLst>
          </p:cNvPr>
          <p:cNvSpPr/>
          <p:nvPr/>
        </p:nvSpPr>
        <p:spPr>
          <a:xfrm>
            <a:off x="8961059" y="2507704"/>
            <a:ext cx="2844051" cy="2611027"/>
          </a:xfrm>
          <a:prstGeom prst="borderCallout1">
            <a:avLst>
              <a:gd name="adj1" fmla="val 37938"/>
              <a:gd name="adj2" fmla="val -1870"/>
              <a:gd name="adj3" fmla="val 37556"/>
              <a:gd name="adj4" fmla="val -537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0F0D39AC-5419-4B84-CA40-AF94D97B7CB8}"/>
              </a:ext>
            </a:extLst>
          </p:cNvPr>
          <p:cNvSpPr/>
          <p:nvPr/>
        </p:nvSpPr>
        <p:spPr>
          <a:xfrm>
            <a:off x="503315" y="2325766"/>
            <a:ext cx="2978521" cy="2657362"/>
          </a:xfrm>
          <a:prstGeom prst="borderCallout1">
            <a:avLst>
              <a:gd name="adj1" fmla="val -19003"/>
              <a:gd name="adj2" fmla="val 157306"/>
              <a:gd name="adj3" fmla="val 45"/>
              <a:gd name="adj4" fmla="val 10319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00B97B16-505F-7562-5AD2-3ED0C07E9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68" y="4207455"/>
            <a:ext cx="939609" cy="9396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A0BA5-9D4C-811A-49D5-C57DBC559716}"/>
              </a:ext>
            </a:extLst>
          </p:cNvPr>
          <p:cNvGrpSpPr/>
          <p:nvPr/>
        </p:nvGrpSpPr>
        <p:grpSpPr>
          <a:xfrm>
            <a:off x="9188269" y="2652148"/>
            <a:ext cx="2548536" cy="2189943"/>
            <a:chOff x="9188269" y="2652148"/>
            <a:chExt cx="2548536" cy="2189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58C78C-6EA6-FC3D-40D7-89662646C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269" y="2652148"/>
              <a:ext cx="669608" cy="6696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307B1-223A-0BE0-762B-C5301A75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210" y="3554879"/>
              <a:ext cx="583726" cy="58372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3EE1DF8-B5BC-510A-C154-E7F78F42DF2E}"/>
                </a:ext>
              </a:extLst>
            </p:cNvPr>
            <p:cNvSpPr txBox="1"/>
            <p:nvPr/>
          </p:nvSpPr>
          <p:spPr>
            <a:xfrm>
              <a:off x="9982200" y="2761640"/>
              <a:ext cx="175460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KTDF $59.6M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FF08C0-7BDC-5F27-B71E-BF8F229E9BC5}"/>
                </a:ext>
              </a:extLst>
            </p:cNvPr>
            <p:cNvSpPr txBox="1"/>
            <p:nvPr/>
          </p:nvSpPr>
          <p:spPr>
            <a:xfrm>
              <a:off x="9982200" y="3628551"/>
              <a:ext cx="175460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KSDF $20.3M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D08E25-7BDC-4312-603B-C7A78FC68232}"/>
                </a:ext>
              </a:extLst>
            </p:cNvPr>
            <p:cNvSpPr txBox="1"/>
            <p:nvPr/>
          </p:nvSpPr>
          <p:spPr>
            <a:xfrm>
              <a:off x="9982199" y="4503537"/>
              <a:ext cx="175460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KQHDF $3.9M</a:t>
              </a:r>
            </a:p>
          </p:txBody>
        </p:sp>
      </p:grpSp>
      <p:pic>
        <p:nvPicPr>
          <p:cNvPr id="5" name="Graphic 4" descr="Beaker with solid fill">
            <a:extLst>
              <a:ext uri="{FF2B5EF4-FFF2-40B4-BE49-F238E27FC236}">
                <a16:creationId xmlns:a16="http://schemas.microsoft.com/office/drawing/2014/main" id="{46AF5F77-C4BD-E31D-C09C-28C8A01D3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07" y="2487963"/>
            <a:ext cx="493297" cy="513349"/>
          </a:xfrm>
          <a:prstGeom prst="rect">
            <a:avLst/>
          </a:prstGeom>
        </p:spPr>
      </p:pic>
      <p:pic>
        <p:nvPicPr>
          <p:cNvPr id="14" name="Graphic 13" descr="Books with solid fill">
            <a:extLst>
              <a:ext uri="{FF2B5EF4-FFF2-40B4-BE49-F238E27FC236}">
                <a16:creationId xmlns:a16="http://schemas.microsoft.com/office/drawing/2014/main" id="{E19AD794-7DE9-3085-0890-2FF54BD71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631" y="3535515"/>
            <a:ext cx="413085" cy="423111"/>
          </a:xfrm>
          <a:prstGeom prst="rect">
            <a:avLst/>
          </a:prstGeom>
        </p:spPr>
      </p:pic>
      <p:pic>
        <p:nvPicPr>
          <p:cNvPr id="19" name="Graphic 18" descr="Schoolhouse with solid fill">
            <a:extLst>
              <a:ext uri="{FF2B5EF4-FFF2-40B4-BE49-F238E27FC236}">
                <a16:creationId xmlns:a16="http://schemas.microsoft.com/office/drawing/2014/main" id="{2FB31C61-345B-8717-334D-B6AF07BA17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0307" y="4190942"/>
            <a:ext cx="573507" cy="5835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08686D-F1BF-EC46-DB98-29CCCE76EE8F}"/>
              </a:ext>
            </a:extLst>
          </p:cNvPr>
          <p:cNvSpPr txBox="1"/>
          <p:nvPr/>
        </p:nvSpPr>
        <p:spPr>
          <a:xfrm>
            <a:off x="1319310" y="2500030"/>
            <a:ext cx="20326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Equine Drug Research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$450K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F0CB6-3459-2DEC-A8D5-1B41E2AEA04B}"/>
              </a:ext>
            </a:extLst>
          </p:cNvPr>
          <p:cNvSpPr txBox="1"/>
          <p:nvPr/>
        </p:nvSpPr>
        <p:spPr>
          <a:xfrm>
            <a:off x="1291636" y="3437388"/>
            <a:ext cx="20754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Ed Equine Trust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$450K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33EBF-C448-048E-FACC-E136C3B7AD25}"/>
              </a:ext>
            </a:extLst>
          </p:cNvPr>
          <p:cNvSpPr txBox="1"/>
          <p:nvPr/>
        </p:nvSpPr>
        <p:spPr>
          <a:xfrm>
            <a:off x="1319310" y="4264901"/>
            <a:ext cx="234635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Equine Industry Programs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$2.2M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3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F5E8E-AA23-4F53-A19C-6F6BA70BDA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52273" y="3261861"/>
            <a:ext cx="2105186" cy="365125"/>
          </a:xfrm>
        </p:spPr>
        <p:txBody>
          <a:bodyPr/>
          <a:lstStyle/>
          <a:p>
            <a:r>
              <a:rPr lang="en-US" dirty="0"/>
              <a:t>$4.9 BILLION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40B2F9-E3CD-4790-A034-A2B55659D6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52273" y="3630739"/>
            <a:ext cx="2105186" cy="7546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Handle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 24 and FY25)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F7F565-6C73-467A-AD66-158FB42A6A8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801946" y="3261861"/>
            <a:ext cx="2105186" cy="365125"/>
          </a:xfrm>
        </p:spPr>
        <p:txBody>
          <a:bodyPr/>
          <a:lstStyle/>
          <a:p>
            <a:r>
              <a:rPr lang="en-US" dirty="0"/>
              <a:t>$4.4 BILLION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9247289-DB03-4DFD-86B5-D0ACB05A79C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801946" y="3630739"/>
            <a:ext cx="2105186" cy="624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Player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 24 and FY25)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81C04D-9802-4217-A4CF-6425CA89028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51619" y="3261861"/>
            <a:ext cx="2105186" cy="365125"/>
          </a:xfrm>
        </p:spPr>
        <p:txBody>
          <a:bodyPr/>
          <a:lstStyle/>
          <a:p>
            <a:r>
              <a:rPr lang="en-US" dirty="0"/>
              <a:t>$73 MILLION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482830-A464-43C1-8765-91A33F89F87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223809" y="3630739"/>
            <a:ext cx="2360805" cy="7158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Pension Fund Contributions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 24 and FY25)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BDA733B-C9C9-44C5-A638-06C46EB1FA6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901292" y="3261861"/>
            <a:ext cx="2105186" cy="365125"/>
          </a:xfrm>
        </p:spPr>
        <p:txBody>
          <a:bodyPr/>
          <a:lstStyle/>
          <a:p>
            <a:r>
              <a:rPr lang="en-US" dirty="0"/>
              <a:t>$2 MILLION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41C1549-1F79-4146-AAAD-CB841423F22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773482" y="3607656"/>
            <a:ext cx="2452508" cy="8518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Gambling Assistance Account Contributions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 24 and FY25)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362809-A6FB-46B0-99B8-BD3EFE4F15A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949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WAGERING</a:t>
            </a:r>
          </a:p>
        </p:txBody>
      </p:sp>
      <p:pic>
        <p:nvPicPr>
          <p:cNvPr id="11" name="Picture Placeholder 10" descr="Coins outline">
            <a:extLst>
              <a:ext uri="{FF2B5EF4-FFF2-40B4-BE49-F238E27FC236}">
                <a16:creationId xmlns:a16="http://schemas.microsoft.com/office/drawing/2014/main" id="{2A05846B-17F4-799D-B1DB-91E6ED4A43CD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935" y="1239702"/>
            <a:ext cx="1476000" cy="1476000"/>
          </a:xfrm>
        </p:spPr>
      </p:pic>
      <p:pic>
        <p:nvPicPr>
          <p:cNvPr id="15" name="Picture Placeholder 14" descr="Back outline">
            <a:extLst>
              <a:ext uri="{FF2B5EF4-FFF2-40B4-BE49-F238E27FC236}">
                <a16:creationId xmlns:a16="http://schemas.microsoft.com/office/drawing/2014/main" id="{38229E8C-C748-65D3-4152-9C0EB002E89B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4" r="54"/>
          <a:stretch>
            <a:fillRect/>
          </a:stretch>
        </p:blipFill>
        <p:spPr>
          <a:xfrm>
            <a:off x="4116705" y="1239702"/>
            <a:ext cx="1476000" cy="1476000"/>
          </a:xfrm>
        </p:spPr>
      </p:pic>
      <p:pic>
        <p:nvPicPr>
          <p:cNvPr id="25" name="Picture Placeholder 24" descr="Philanthropy outline">
            <a:extLst>
              <a:ext uri="{FF2B5EF4-FFF2-40B4-BE49-F238E27FC236}">
                <a16:creationId xmlns:a16="http://schemas.microsoft.com/office/drawing/2014/main" id="{FF8C90BA-C3AB-75DD-A169-A5AE7AB95DF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74475" y="1239702"/>
            <a:ext cx="1476000" cy="1476000"/>
          </a:xfrm>
        </p:spPr>
      </p:pic>
      <p:pic>
        <p:nvPicPr>
          <p:cNvPr id="29" name="Picture Placeholder 28" descr="Care outline">
            <a:extLst>
              <a:ext uri="{FF2B5EF4-FFF2-40B4-BE49-F238E27FC236}">
                <a16:creationId xmlns:a16="http://schemas.microsoft.com/office/drawing/2014/main" id="{F665EAB6-D280-0DDD-6C49-AF4230CBF926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32245" y="1239702"/>
            <a:ext cx="1476000" cy="1476000"/>
          </a:xfr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4CA76A-B5F3-F562-8912-5863442EF350}"/>
              </a:ext>
            </a:extLst>
          </p:cNvPr>
          <p:cNvSpPr txBox="1"/>
          <p:nvPr/>
        </p:nvSpPr>
        <p:spPr>
          <a:xfrm>
            <a:off x="1252273" y="4436402"/>
            <a:ext cx="5300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Operators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Service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933 Occupational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 retail facilities across 11 counties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E01BE21-7236-1101-48BC-1983E90D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IJC Licensing, Occupations, &amp; Administrative Regulations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8519BB-3E38-E470-40BD-1A595FEF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9/25/25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7819-3A12-6EE0-1348-817C3401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9B77C-226A-5F53-13F4-C3F6397C2F0C}"/>
              </a:ext>
            </a:extLst>
          </p:cNvPr>
          <p:cNvSpPr txBox="1"/>
          <p:nvPr/>
        </p:nvSpPr>
        <p:spPr>
          <a:xfrm>
            <a:off x="6452817" y="4482569"/>
            <a:ext cx="455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92 additional events or sports added to the wagering catalog since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Sports wagering excise tax collections up 14% in July YoY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708" y="4198251"/>
            <a:ext cx="2832463" cy="1961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4047 Iron Works Parkway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Lexington, KY 40511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KHRC.KY.GOV</a:t>
            </a:r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95A3CC9-9F14-AB46-8618-14E5B9BA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225218"/>
            <a:ext cx="4465320" cy="2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716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6">
      <a:dk1>
        <a:sysClr val="windowText" lastClr="000000"/>
      </a:dk1>
      <a:lt1>
        <a:sysClr val="window" lastClr="FFFFFF"/>
      </a:lt1>
      <a:dk2>
        <a:srgbClr val="2A312D"/>
      </a:dk2>
      <a:lt2>
        <a:srgbClr val="E7E6E6"/>
      </a:lt2>
      <a:accent1>
        <a:srgbClr val="D29C2A"/>
      </a:accent1>
      <a:accent2>
        <a:srgbClr val="2A312D"/>
      </a:accent2>
      <a:accent3>
        <a:srgbClr val="D0CECE"/>
      </a:accent3>
      <a:accent4>
        <a:srgbClr val="FFFFFF"/>
      </a:accent4>
      <a:accent5>
        <a:srgbClr val="EDF1F2"/>
      </a:accent5>
      <a:accent6>
        <a:srgbClr val="D59C2B"/>
      </a:accent6>
      <a:hlink>
        <a:srgbClr val="2A312D"/>
      </a:hlink>
      <a:folHlink>
        <a:srgbClr val="D29C2A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 Block Orientation_tm03460514_LW_v2" id="{9A2976D9-D6A2-4C72-AA54-D6D4585DC826}" vid="{E979CFFE-0E1D-4C6F-8738-47AC19B539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A4A0A-D2F4-4D0A-B8F3-A5181C4DE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9683</TotalTime>
  <Words>306</Words>
  <Application>Microsoft Office PowerPoint</Application>
  <PresentationFormat>Widescreen</PresentationFormat>
  <Paragraphs>87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Skeena</vt:lpstr>
      <vt:lpstr>Times New Roman</vt:lpstr>
      <vt:lpstr>Custom</vt:lpstr>
      <vt:lpstr>Interim Joint Committee Licensing, Occupations, &amp; Administrative Regulations  Thursday, September 25, 2025</vt:lpstr>
      <vt:lpstr>KHRG LICENSEES AND FACILITIES</vt:lpstr>
      <vt:lpstr>PARI-MUTUEL WAGERING 2025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Simms, Hannah (KHRGC)</dc:creator>
  <cp:lastModifiedBy>Simms, Hannah (KHRGC)</cp:lastModifiedBy>
  <cp:revision>2</cp:revision>
  <dcterms:created xsi:type="dcterms:W3CDTF">2025-09-09T13:29:45Z</dcterms:created>
  <dcterms:modified xsi:type="dcterms:W3CDTF">2025-09-23T14:09:39Z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