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8" r:id="rId3"/>
    <p:sldId id="262" r:id="rId4"/>
    <p:sldId id="261" r:id="rId5"/>
    <p:sldId id="265" r:id="rId6"/>
    <p:sldId id="266" r:id="rId7"/>
    <p:sldId id="268"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7CC3"/>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FBI, Public Law 92-544 criteria, https://www.fbi.gov/how-we-can-help-you/more-fbi-services-and-information/public-law-92-544 (accessed September 10,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FF0F6-8F2E-D215-DB0E-2B5688FB1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67CCE6-1B9E-07A6-6F8A-BD7DBDA14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368C1-FC65-F2A8-821A-795AFC59D198}"/>
              </a:ext>
            </a:extLst>
          </p:cNvPr>
          <p:cNvSpPr>
            <a:spLocks noGrp="1"/>
          </p:cNvSpPr>
          <p:nvPr>
            <p:ph type="body" idx="1"/>
          </p:nvPr>
        </p:nvSpPr>
        <p:spPr/>
        <p:txBody>
          <a:bodyPr/>
          <a:lstStyle/>
          <a:p>
            <a:r>
              <a:t>Source: FBI, Public Law 92-544 criteria, https://www.fbi.gov/how-we-can-help-you/more-fbi-services-and-information/public-law-92-544 (accessed September 10, 2026).</a:t>
            </a:r>
          </a:p>
        </p:txBody>
      </p:sp>
      <p:sp>
        <p:nvSpPr>
          <p:cNvPr id="4" name="Slide Number Placeholder 3">
            <a:extLst>
              <a:ext uri="{FF2B5EF4-FFF2-40B4-BE49-F238E27FC236}">
                <a16:creationId xmlns:a16="http://schemas.microsoft.com/office/drawing/2014/main" id="{478DC0F4-127A-1AF0-854D-FDD674442A8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58190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 FBI, Public Law 92-544 criteria, https://www.fbi.gov/how-we-can-help-you/more-fbi-services-and-information/public-law-92-544 (accessed September 10,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0052-B319-3CE9-4A9E-5AAC9FAC7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B6159-9748-F7BC-7E90-CB2AD31BF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5E66D2-07C2-669E-5925-3462D0C283A8}"/>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F0DA9430-1C48-D9E9-89DA-F359040D633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676885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23FCB-AD5A-9225-820B-B3AA78886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AA8BB-ECCB-1F4D-A872-EC9463DDE9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31234-6226-ED3D-B41F-7D6ABF969FA4}"/>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AD980586-1D2C-7B62-BFB7-3554316FE62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475700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6F9CF-E05E-8EEF-F8D8-5902D4498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E6560-D949-656A-2DAD-791ADB19B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F6A06A-1611-0C36-9421-AF1034A374F1}"/>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ECA5CBD4-C3F8-D078-B61B-D061224DAE3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66342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C15AB-9966-CECE-F297-5F6163A16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4874C-5714-E817-360F-ADEBF59A7E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FFB66-0B84-DCF1-BF3D-23AFFC8890D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F31C316A-5475-B60C-8A68-45B8CE3643D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513257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apps.legislature.ky.gov/law/statutes/statute.aspx?id=50993" TargetMode="External"/><Relationship Id="rId3" Type="http://schemas.openxmlformats.org/officeDocument/2006/relationships/hyperlink" Target="https://apps.legislature.ky.gov/record/26rs/hb657.html" TargetMode="External"/><Relationship Id="rId7" Type="http://schemas.openxmlformats.org/officeDocument/2006/relationships/hyperlink" Target="https://apps.legislature.ky.gov/law/statutes/statute.aspx?id=52975"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apps.legislature.ky.gov/law/statutes/statute.aspx?id=52878" TargetMode="External"/><Relationship Id="rId5" Type="http://schemas.openxmlformats.org/officeDocument/2006/relationships/hyperlink" Target="https://apps.legislature.ky.gov/record/26rs/hb36.html" TargetMode="External"/><Relationship Id="rId10" Type="http://schemas.openxmlformats.org/officeDocument/2006/relationships/hyperlink" Target="https://apps.legislature.ky.gov/law/statutes/statute.aspx?id=50994" TargetMode="External"/><Relationship Id="rId4" Type="http://schemas.openxmlformats.org/officeDocument/2006/relationships/hyperlink" Target="https://apps.legislature.ky.gov/law/statutes/statute.aspx?id=57275" TargetMode="External"/><Relationship Id="rId9" Type="http://schemas.openxmlformats.org/officeDocument/2006/relationships/hyperlink" Target="https://apps.legislature.ky.gov/law/statutes/statute.aspx?id=54963"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314B"/>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AD1FA49-7DAA-40A3-9B0B-1781B0037002}"/>
              </a:ext>
            </a:extLst>
          </p:cNvPr>
          <p:cNvSpPr>
            <a:spLocks noGrp="1"/>
          </p:cNvSpPr>
          <p:nvPr/>
        </p:nvSpPr>
        <p:spPr>
          <a:xfrm>
            <a:off x="0" y="0"/>
            <a:ext cx="209550" cy="6858000"/>
          </a:xfrm>
          <a:prstGeom prst="rect">
            <a:avLst/>
          </a:prstGeom>
          <a:solidFill>
            <a:srgbClr val="8D7CC3"/>
          </a:solidFill>
          <a:ln w="0">
            <a:noFill/>
          </a:ln>
        </p:spPr>
        <p:txBody>
          <a:bodyPr/>
          <a:lstStyle/>
          <a:p>
            <a:endParaRPr lang="en-US"/>
          </a:p>
        </p:txBody>
      </p:sp>
      <p:sp>
        <p:nvSpPr>
          <p:cNvPr id="2" name="Rectangle 1">
            <a:extLst>
              <a:ext uri="{FF2B5EF4-FFF2-40B4-BE49-F238E27FC236}">
                <a16:creationId xmlns:a16="http://schemas.microsoft.com/office/drawing/2014/main" id="{968B4369-DB61-4293-80DE-27ABEC190250}"/>
              </a:ext>
            </a:extLst>
          </p:cNvPr>
          <p:cNvSpPr>
            <a:spLocks noGrp="1"/>
          </p:cNvSpPr>
          <p:nvPr/>
        </p:nvSpPr>
        <p:spPr>
          <a:xfrm>
            <a:off x="742950" y="1657350"/>
            <a:ext cx="10001250" cy="723900"/>
          </a:xfrm>
          <a:prstGeom prst="rect">
            <a:avLst/>
          </a:prstGeom>
          <a:noFill/>
          <a:ln w="0">
            <a:noFill/>
          </a:ln>
        </p:spPr>
        <p:txBody>
          <a:bodyPr anchor="ctr">
            <a:normAutofit/>
          </a:bodyPr>
          <a:lstStyle/>
          <a:p>
            <a:pPr algn="l">
              <a:defRPr sz="3600" b="1">
                <a:solidFill>
                  <a:srgbClr val="FFFFFF"/>
                </a:solidFill>
                <a:latin typeface="Bitstream Charter"/>
                <a:ea typeface="Bitstream Charter"/>
                <a:cs typeface="Bitstream Charter"/>
              </a:defRPr>
            </a:pPr>
            <a:r>
              <a:rPr lang="en-US" sz="3600" b="1" dirty="0">
                <a:solidFill>
                  <a:srgbClr val="FFFFFF"/>
                </a:solidFill>
                <a:latin typeface="Bitstream Charter"/>
                <a:ea typeface="Bitstream Charter"/>
                <a:cs typeface="Bitstream Charter"/>
              </a:rPr>
              <a:t>Occupational Licensing Background Checks</a:t>
            </a:r>
            <a:endParaRPr sz="3600" b="1" dirty="0">
              <a:solidFill>
                <a:srgbClr val="FFFFFF"/>
              </a:solidFill>
              <a:latin typeface="Bitstream Charter"/>
              <a:ea typeface="Bitstream Charter"/>
              <a:cs typeface="Bitstream Charter"/>
            </a:endParaRPr>
          </a:p>
        </p:txBody>
      </p:sp>
      <p:sp>
        <p:nvSpPr>
          <p:cNvPr id="3" name="Rectangle 2">
            <a:extLst>
              <a:ext uri="{FF2B5EF4-FFF2-40B4-BE49-F238E27FC236}">
                <a16:creationId xmlns:a16="http://schemas.microsoft.com/office/drawing/2014/main" id="{C40FC794-F2EE-42E8-AF1E-8E35A86C94AA}"/>
              </a:ext>
            </a:extLst>
          </p:cNvPr>
          <p:cNvSpPr>
            <a:spLocks noGrp="1"/>
          </p:cNvSpPr>
          <p:nvPr/>
        </p:nvSpPr>
        <p:spPr>
          <a:xfrm>
            <a:off x="762000" y="2514600"/>
            <a:ext cx="9144000" cy="685800"/>
          </a:xfrm>
          <a:prstGeom prst="rect">
            <a:avLst/>
          </a:prstGeom>
          <a:noFill/>
          <a:ln w="0">
            <a:noFill/>
          </a:ln>
        </p:spPr>
        <p:txBody>
          <a:bodyPr anchor="ctr">
            <a:normAutofit/>
          </a:bodyPr>
          <a:lstStyle/>
          <a:p>
            <a:pPr algn="l">
              <a:defRPr sz="1950" b="0">
                <a:solidFill>
                  <a:srgbClr val="DCE8EF"/>
                </a:solidFill>
                <a:latin typeface="Bitstream Charter"/>
                <a:ea typeface="Bitstream Charter"/>
                <a:cs typeface="Bitstream Charter"/>
              </a:defRPr>
            </a:pPr>
            <a:r>
              <a:rPr lang="en-US" sz="1950" b="0" dirty="0">
                <a:solidFill>
                  <a:srgbClr val="DCE8EF"/>
                </a:solidFill>
                <a:latin typeface="Bitstream Charter"/>
                <a:ea typeface="Bitstream Charter"/>
                <a:cs typeface="Bitstream Charter"/>
              </a:rPr>
              <a:t>Update on implementation of HB 657 and HB 36 </a:t>
            </a:r>
            <a:endParaRPr sz="1950" b="0" dirty="0">
              <a:solidFill>
                <a:srgbClr val="DCE8EF"/>
              </a:solidFill>
              <a:latin typeface="Bitstream Charter"/>
              <a:ea typeface="Bitstream Charter"/>
              <a:cs typeface="Bitstream Charter"/>
            </a:endParaRPr>
          </a:p>
        </p:txBody>
      </p:sp>
      <p:sp>
        <p:nvSpPr>
          <p:cNvPr id="4" name="Rectangle 3">
            <a:extLst>
              <a:ext uri="{FF2B5EF4-FFF2-40B4-BE49-F238E27FC236}">
                <a16:creationId xmlns:a16="http://schemas.microsoft.com/office/drawing/2014/main" id="{127557B4-F096-4897-9917-68FF7840A0B5}"/>
              </a:ext>
            </a:extLst>
          </p:cNvPr>
          <p:cNvSpPr>
            <a:spLocks noGrp="1"/>
          </p:cNvSpPr>
          <p:nvPr/>
        </p:nvSpPr>
        <p:spPr>
          <a:xfrm>
            <a:off x="762000" y="3581400"/>
            <a:ext cx="6286500" cy="19050"/>
          </a:xfrm>
          <a:prstGeom prst="rect">
            <a:avLst/>
          </a:prstGeom>
          <a:solidFill>
            <a:srgbClr val="6F899A"/>
          </a:solidFill>
          <a:ln w="0">
            <a:noFill/>
          </a:ln>
        </p:spPr>
        <p:txBody>
          <a:bodyPr/>
          <a:lstStyle/>
          <a:p>
            <a:endParaRPr lang="en-US"/>
          </a:p>
        </p:txBody>
      </p:sp>
      <p:sp>
        <p:nvSpPr>
          <p:cNvPr id="5" name="Rectangle 4">
            <a:extLst>
              <a:ext uri="{FF2B5EF4-FFF2-40B4-BE49-F238E27FC236}">
                <a16:creationId xmlns:a16="http://schemas.microsoft.com/office/drawing/2014/main" id="{2BED8C80-593A-42D7-BE61-BB8FC02FD4BC}"/>
              </a:ext>
            </a:extLst>
          </p:cNvPr>
          <p:cNvSpPr>
            <a:spLocks noGrp="1"/>
          </p:cNvSpPr>
          <p:nvPr/>
        </p:nvSpPr>
        <p:spPr>
          <a:xfrm>
            <a:off x="762000" y="3790950"/>
            <a:ext cx="7239000" cy="381000"/>
          </a:xfrm>
          <a:prstGeom prst="rect">
            <a:avLst/>
          </a:prstGeom>
          <a:noFill/>
          <a:ln w="0">
            <a:noFill/>
          </a:ln>
        </p:spPr>
        <p:txBody>
          <a:bodyPr anchor="ctr">
            <a:normAutofit/>
          </a:bodyPr>
          <a:lstStyle/>
          <a:p>
            <a:pPr algn="l">
              <a:defRPr sz="1500" b="1">
                <a:solidFill>
                  <a:srgbClr val="D5A33E"/>
                </a:solidFill>
                <a:latin typeface="Bitstream Charter"/>
                <a:ea typeface="Bitstream Charter"/>
                <a:cs typeface="Bitstream Charter"/>
              </a:defRPr>
            </a:pPr>
            <a:r>
              <a:rPr lang="en-US" sz="1500" b="1" dirty="0">
                <a:solidFill>
                  <a:srgbClr val="00FFFF"/>
                </a:solidFill>
                <a:latin typeface="Bitstream Charter"/>
                <a:ea typeface="Bitstream Charter"/>
                <a:cs typeface="Bitstream Charter"/>
              </a:rPr>
              <a:t>Michelle M. Sanborn, MSW </a:t>
            </a:r>
            <a:endParaRPr sz="1500" b="1" dirty="0">
              <a:solidFill>
                <a:srgbClr val="00FFFF"/>
              </a:solidFill>
              <a:latin typeface="Bitstream Charter"/>
              <a:ea typeface="Bitstream Charter"/>
              <a:cs typeface="Bitstream Charter"/>
            </a:endParaRPr>
          </a:p>
        </p:txBody>
      </p:sp>
      <p:sp>
        <p:nvSpPr>
          <p:cNvPr id="6" name="Rectangle 5">
            <a:extLst>
              <a:ext uri="{FF2B5EF4-FFF2-40B4-BE49-F238E27FC236}">
                <a16:creationId xmlns:a16="http://schemas.microsoft.com/office/drawing/2014/main" id="{AB064214-6FE2-4842-A360-D7885B88FDB2}"/>
              </a:ext>
            </a:extLst>
          </p:cNvPr>
          <p:cNvSpPr>
            <a:spLocks noGrp="1"/>
          </p:cNvSpPr>
          <p:nvPr/>
        </p:nvSpPr>
        <p:spPr>
          <a:xfrm>
            <a:off x="742950" y="4038600"/>
            <a:ext cx="4762500" cy="323850"/>
          </a:xfrm>
          <a:prstGeom prst="rect">
            <a:avLst/>
          </a:prstGeom>
          <a:noFill/>
          <a:ln w="0">
            <a:noFill/>
          </a:ln>
        </p:spPr>
        <p:txBody>
          <a:bodyPr anchor="ctr">
            <a:normAutofit/>
          </a:bodyPr>
          <a:lstStyle/>
          <a:p>
            <a:pPr algn="l">
              <a:defRPr sz="1350" b="0">
                <a:solidFill>
                  <a:srgbClr val="DCE8EF"/>
                </a:solidFill>
                <a:latin typeface="Bitstream Charter"/>
                <a:ea typeface="Bitstream Charter"/>
                <a:cs typeface="Bitstream Charter"/>
              </a:defRPr>
            </a:pPr>
            <a:r>
              <a:rPr lang="en-US" sz="1350" b="0" dirty="0">
                <a:solidFill>
                  <a:srgbClr val="DCE8EF"/>
                </a:solidFill>
                <a:latin typeface="Bitstream Charter"/>
                <a:ea typeface="Bitstream Charter"/>
                <a:cs typeface="Bitstream Charter"/>
              </a:rPr>
              <a:t>President, Children’s Alliance </a:t>
            </a:r>
            <a:endParaRPr sz="1350" b="0" dirty="0">
              <a:solidFill>
                <a:srgbClr val="DCE8EF"/>
              </a:solidFill>
              <a:latin typeface="Bitstream Charter"/>
              <a:ea typeface="Bitstream Charter"/>
              <a:cs typeface="Bitstream Charter"/>
            </a:endParaRPr>
          </a:p>
        </p:txBody>
      </p:sp>
    </p:spTree>
    <p:extLst>
      <p:ext uri="{BB962C8B-B14F-4D97-AF65-F5344CB8AC3E}">
        <p14:creationId xmlns:p14="http://schemas.microsoft.com/office/powerpoint/2010/main" val="1177192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82366B6-8224-44F2-87B0-3A81388505A4}"/>
              </a:ext>
            </a:extLst>
          </p:cNvPr>
          <p:cNvSpPr>
            <a:spLocks noGrp="1"/>
          </p:cNvSpPr>
          <p:nvPr/>
        </p:nvSpPr>
        <p:spPr>
          <a:xfrm>
            <a:off x="609600" y="400050"/>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Core statutory elements</a:t>
            </a:r>
            <a:endParaRPr sz="2700" b="1" dirty="0">
              <a:solidFill>
                <a:srgbClr val="002060"/>
              </a:solidFill>
              <a:latin typeface="Bitstream Charter"/>
              <a:ea typeface="Bitstream Charter"/>
              <a:cs typeface="Bitstream Charter"/>
            </a:endParaRPr>
          </a:p>
        </p:txBody>
      </p:sp>
      <p:sp>
        <p:nvSpPr>
          <p:cNvPr id="2" name="Rectangle 1">
            <a:extLst>
              <a:ext uri="{FF2B5EF4-FFF2-40B4-BE49-F238E27FC236}">
                <a16:creationId xmlns:a16="http://schemas.microsoft.com/office/drawing/2014/main" id="{671CE6CC-3BF7-44E0-8E43-A3ADB0A10F9D}"/>
              </a:ext>
            </a:extLst>
          </p:cNvPr>
          <p:cNvSpPr>
            <a:spLocks noGrp="1"/>
          </p:cNvSpPr>
          <p:nvPr/>
        </p:nvSpPr>
        <p:spPr>
          <a:xfrm>
            <a:off x="609600" y="1066800"/>
            <a:ext cx="876300" cy="47625"/>
          </a:xfrm>
          <a:prstGeom prst="rect">
            <a:avLst/>
          </a:prstGeom>
          <a:solidFill>
            <a:srgbClr val="8D7CC3"/>
          </a:solidFill>
          <a:ln w="0">
            <a:noFill/>
          </a:ln>
        </p:spPr>
        <p:txBody>
          <a:bodyPr/>
          <a:lstStyle/>
          <a:p>
            <a:endParaRPr lang="en-US"/>
          </a:p>
        </p:txBody>
      </p:sp>
      <p:sp>
        <p:nvSpPr>
          <p:cNvPr id="3" name="Rectangle 2">
            <a:extLst>
              <a:ext uri="{FF2B5EF4-FFF2-40B4-BE49-F238E27FC236}">
                <a16:creationId xmlns:a16="http://schemas.microsoft.com/office/drawing/2014/main" id="{F592B22E-65B3-4BFA-A6B5-2F16C61F779E}"/>
              </a:ext>
            </a:extLst>
          </p:cNvPr>
          <p:cNvSpPr>
            <a:spLocks noGrp="1"/>
          </p:cNvSpPr>
          <p:nvPr/>
        </p:nvSpPr>
        <p:spPr>
          <a:xfrm>
            <a:off x="609600" y="1181100"/>
            <a:ext cx="10668000" cy="400050"/>
          </a:xfrm>
          <a:prstGeom prst="rect">
            <a:avLst/>
          </a:prstGeom>
          <a:noFill/>
          <a:ln w="0">
            <a:noFill/>
          </a:ln>
        </p:spPr>
        <p:txBody>
          <a:bodyPr anchor="ctr">
            <a:noAutofit/>
          </a:bodyPr>
          <a:lstStyle/>
          <a:p>
            <a:r>
              <a:rPr lang="en-US" sz="1600" dirty="0">
                <a:solidFill>
                  <a:schemeClr val="tx1">
                    <a:lumMod val="50000"/>
                    <a:lumOff val="50000"/>
                  </a:schemeClr>
                </a:solidFill>
                <a:latin typeface="Bitstream Charter"/>
              </a:rPr>
              <a:t>For an agency to obtain an FBI Originating Agency Identifier (ORI), the agency must first have valid legal authority to receive FBI criminal history record information</a:t>
            </a:r>
          </a:p>
        </p:txBody>
      </p:sp>
      <p:sp>
        <p:nvSpPr>
          <p:cNvPr id="4" name="Rectangle: Rounded Corners 3">
            <a:extLst>
              <a:ext uri="{FF2B5EF4-FFF2-40B4-BE49-F238E27FC236}">
                <a16:creationId xmlns:a16="http://schemas.microsoft.com/office/drawing/2014/main" id="{6270C675-0D30-4D0C-9238-6DF57BEEA1B9}"/>
              </a:ext>
            </a:extLst>
          </p:cNvPr>
          <p:cNvSpPr>
            <a:spLocks noGrp="1"/>
          </p:cNvSpPr>
          <p:nvPr/>
        </p:nvSpPr>
        <p:spPr>
          <a:xfrm>
            <a:off x="609600" y="1771650"/>
            <a:ext cx="5334000" cy="1790700"/>
          </a:xfrm>
          <a:prstGeom prst="roundRect">
            <a:avLst>
              <a:gd name="adj" fmla="val 4255"/>
            </a:avLst>
          </a:prstGeom>
          <a:solidFill>
            <a:srgbClr val="FFFFFF"/>
          </a:solidFill>
          <a:ln w="0">
            <a:noFill/>
          </a:ln>
        </p:spPr>
        <p:txBody>
          <a:bodyPr/>
          <a:lstStyle/>
          <a:p>
            <a:endParaRPr lang="en-US"/>
          </a:p>
        </p:txBody>
      </p:sp>
      <p:sp>
        <p:nvSpPr>
          <p:cNvPr id="5" name="Rectangle 4">
            <a:extLst>
              <a:ext uri="{FF2B5EF4-FFF2-40B4-BE49-F238E27FC236}">
                <a16:creationId xmlns:a16="http://schemas.microsoft.com/office/drawing/2014/main" id="{A70AAE3D-D98E-4750-8B10-5098D0F2641D}"/>
              </a:ext>
            </a:extLst>
          </p:cNvPr>
          <p:cNvSpPr>
            <a:spLocks noGrp="1"/>
          </p:cNvSpPr>
          <p:nvPr/>
        </p:nvSpPr>
        <p:spPr>
          <a:xfrm>
            <a:off x="609600" y="1771650"/>
            <a:ext cx="95250" cy="1790700"/>
          </a:xfrm>
          <a:prstGeom prst="rect">
            <a:avLst/>
          </a:prstGeom>
          <a:solidFill>
            <a:srgbClr val="00FFFF"/>
          </a:solidFill>
          <a:ln w="0">
            <a:noFill/>
          </a:ln>
        </p:spPr>
        <p:txBody>
          <a:bodyPr/>
          <a:lstStyle/>
          <a:p>
            <a:endParaRPr lang="en-US"/>
          </a:p>
        </p:txBody>
      </p:sp>
      <p:sp>
        <p:nvSpPr>
          <p:cNvPr id="6" name="Rectangle: Rounded Corners 5">
            <a:extLst>
              <a:ext uri="{FF2B5EF4-FFF2-40B4-BE49-F238E27FC236}">
                <a16:creationId xmlns:a16="http://schemas.microsoft.com/office/drawing/2014/main" id="{46987EA3-ACF0-4E7A-BD30-CE3898B89D33}"/>
              </a:ext>
            </a:extLst>
          </p:cNvPr>
          <p:cNvSpPr>
            <a:spLocks noGrp="1"/>
          </p:cNvSpPr>
          <p:nvPr/>
        </p:nvSpPr>
        <p:spPr>
          <a:xfrm>
            <a:off x="838200" y="1981200"/>
            <a:ext cx="438150" cy="438150"/>
          </a:xfrm>
          <a:prstGeom prst="roundRect">
            <a:avLst>
              <a:gd name="adj" fmla="val 17391"/>
            </a:avLst>
          </a:prstGeom>
          <a:solidFill>
            <a:srgbClr val="00FFFF"/>
          </a:solidFill>
          <a:ln w="0">
            <a:noFill/>
          </a:ln>
        </p:spPr>
        <p:txBody>
          <a:bodyPr/>
          <a:lstStyle/>
          <a:p>
            <a:endParaRPr lang="en-US"/>
          </a:p>
        </p:txBody>
      </p:sp>
      <p:sp>
        <p:nvSpPr>
          <p:cNvPr id="7" name="Rectangle 6">
            <a:extLst>
              <a:ext uri="{FF2B5EF4-FFF2-40B4-BE49-F238E27FC236}">
                <a16:creationId xmlns:a16="http://schemas.microsoft.com/office/drawing/2014/main" id="{9C78026C-EF25-465F-875E-9D3480865AA9}"/>
              </a:ext>
            </a:extLst>
          </p:cNvPr>
          <p:cNvSpPr>
            <a:spLocks noGrp="1"/>
          </p:cNvSpPr>
          <p:nvPr/>
        </p:nvSpPr>
        <p:spPr>
          <a:xfrm>
            <a:off x="8382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sz="1500" b="1">
                <a:solidFill>
                  <a:srgbClr val="FFFFFF"/>
                </a:solidFill>
                <a:latin typeface="Bitstream Charter"/>
                <a:ea typeface="Bitstream Charter"/>
                <a:cs typeface="Bitstream Charter"/>
              </a:rPr>
              <a:t>1</a:t>
            </a:r>
          </a:p>
        </p:txBody>
      </p:sp>
      <p:sp>
        <p:nvSpPr>
          <p:cNvPr id="8" name="Rectangle 7">
            <a:extLst>
              <a:ext uri="{FF2B5EF4-FFF2-40B4-BE49-F238E27FC236}">
                <a16:creationId xmlns:a16="http://schemas.microsoft.com/office/drawing/2014/main" id="{BA74AA6D-8824-4159-B1BD-466AC8E2AFA1}"/>
              </a:ext>
            </a:extLst>
          </p:cNvPr>
          <p:cNvSpPr>
            <a:spLocks noGrp="1"/>
          </p:cNvSpPr>
          <p:nvPr/>
        </p:nvSpPr>
        <p:spPr>
          <a:xfrm>
            <a:off x="1428750" y="1943100"/>
            <a:ext cx="4305300" cy="419100"/>
          </a:xfrm>
          <a:prstGeom prst="rect">
            <a:avLst/>
          </a:prstGeom>
          <a:noFill/>
          <a:ln w="0">
            <a:noFill/>
          </a:ln>
        </p:spPr>
        <p:txBody>
          <a:bodyPr anchor="ctr">
            <a:noAutofit/>
          </a:bodyPr>
          <a:lstStyle/>
          <a:p>
            <a:pPr algn="l">
              <a:defRPr sz="1650" b="1">
                <a:solidFill>
                  <a:srgbClr val="15314B"/>
                </a:solidFill>
                <a:latin typeface="Bitstream Charter"/>
                <a:ea typeface="Bitstream Charter"/>
                <a:cs typeface="Bitstream Charter"/>
              </a:defRPr>
            </a:pPr>
            <a:r>
              <a:rPr sz="2400" b="1" dirty="0">
                <a:solidFill>
                  <a:srgbClr val="002060"/>
                </a:solidFill>
                <a:latin typeface="Bitstream Charter"/>
                <a:ea typeface="Bitstream Charter"/>
                <a:cs typeface="Bitstream Charter"/>
              </a:rPr>
              <a:t>Legislative authorization</a:t>
            </a:r>
          </a:p>
        </p:txBody>
      </p:sp>
      <p:sp>
        <p:nvSpPr>
          <p:cNvPr id="9" name="Rectangle 8">
            <a:extLst>
              <a:ext uri="{FF2B5EF4-FFF2-40B4-BE49-F238E27FC236}">
                <a16:creationId xmlns:a16="http://schemas.microsoft.com/office/drawing/2014/main" id="{8DF93AA7-8280-44CD-9762-7465F0CE606F}"/>
              </a:ext>
            </a:extLst>
          </p:cNvPr>
          <p:cNvSpPr>
            <a:spLocks noGrp="1"/>
          </p:cNvSpPr>
          <p:nvPr/>
        </p:nvSpPr>
        <p:spPr>
          <a:xfrm>
            <a:off x="1428750" y="2362200"/>
            <a:ext cx="4267200" cy="1047750"/>
          </a:xfrm>
          <a:prstGeom prst="rect">
            <a:avLst/>
          </a:prstGeom>
          <a:noFill/>
          <a:ln w="0">
            <a:noFill/>
          </a:ln>
        </p:spPr>
        <p:txBody>
          <a:bodyPr anchor="ctr">
            <a:normAutofit lnSpcReduction="10000"/>
          </a:bodyPr>
          <a:lstStyle/>
          <a:p>
            <a:pPr algn="l">
              <a:defRPr sz="1275" b="0">
                <a:solidFill>
                  <a:srgbClr val="1E2933"/>
                </a:solidFill>
                <a:latin typeface="Bitstream Charter"/>
                <a:ea typeface="Bitstream Charter"/>
                <a:cs typeface="Bitstream Charter"/>
              </a:defRPr>
            </a:pPr>
            <a:r>
              <a:rPr sz="1600" b="0" dirty="0">
                <a:solidFill>
                  <a:srgbClr val="1E2933"/>
                </a:solidFill>
                <a:latin typeface="Bitstream Charter"/>
                <a:ea typeface="Bitstream Charter"/>
                <a:cs typeface="Bitstream Charter"/>
              </a:rPr>
              <a:t>The authority must come from a state statute, not solely from an agency rule or policy.</a:t>
            </a:r>
            <a:r>
              <a:rPr lang="en-US" sz="1600" b="0" dirty="0">
                <a:solidFill>
                  <a:srgbClr val="1E2933"/>
                </a:solidFill>
                <a:latin typeface="Bitstream Charter"/>
                <a:ea typeface="Bitstream Charter"/>
                <a:cs typeface="Bitstream Charter"/>
              </a:rPr>
              <a:t>  Compact laws did not qualify for this legal authority.</a:t>
            </a:r>
            <a:endParaRPr sz="1600" b="0" dirty="0">
              <a:solidFill>
                <a:srgbClr val="1E2933"/>
              </a:solidFill>
              <a:latin typeface="Bitstream Charter"/>
              <a:ea typeface="Bitstream Charter"/>
              <a:cs typeface="Bitstream Charter"/>
            </a:endParaRPr>
          </a:p>
        </p:txBody>
      </p:sp>
      <p:sp>
        <p:nvSpPr>
          <p:cNvPr id="10" name="Rectangle: Rounded Corners 9">
            <a:extLst>
              <a:ext uri="{FF2B5EF4-FFF2-40B4-BE49-F238E27FC236}">
                <a16:creationId xmlns:a16="http://schemas.microsoft.com/office/drawing/2014/main" id="{C2357166-3392-4443-9E3D-2E25B7FBAFCC}"/>
              </a:ext>
            </a:extLst>
          </p:cNvPr>
          <p:cNvSpPr>
            <a:spLocks noGrp="1"/>
          </p:cNvSpPr>
          <p:nvPr/>
        </p:nvSpPr>
        <p:spPr>
          <a:xfrm>
            <a:off x="6248400" y="1771650"/>
            <a:ext cx="5334000" cy="1790700"/>
          </a:xfrm>
          <a:prstGeom prst="roundRect">
            <a:avLst>
              <a:gd name="adj" fmla="val 4255"/>
            </a:avLst>
          </a:prstGeom>
          <a:solidFill>
            <a:srgbClr val="FFFFFF"/>
          </a:solidFill>
          <a:ln w="0">
            <a:noFill/>
          </a:ln>
        </p:spPr>
        <p:txBody>
          <a:bodyPr/>
          <a:lstStyle/>
          <a:p>
            <a:endParaRPr lang="en-US"/>
          </a:p>
        </p:txBody>
      </p:sp>
      <p:sp>
        <p:nvSpPr>
          <p:cNvPr id="11" name="Rectangle 10">
            <a:extLst>
              <a:ext uri="{FF2B5EF4-FFF2-40B4-BE49-F238E27FC236}">
                <a16:creationId xmlns:a16="http://schemas.microsoft.com/office/drawing/2014/main" id="{82D131D9-70F1-4007-B00C-1AB878469F74}"/>
              </a:ext>
            </a:extLst>
          </p:cNvPr>
          <p:cNvSpPr>
            <a:spLocks noGrp="1"/>
          </p:cNvSpPr>
          <p:nvPr/>
        </p:nvSpPr>
        <p:spPr>
          <a:xfrm>
            <a:off x="6248400" y="1771650"/>
            <a:ext cx="95250" cy="1790700"/>
          </a:xfrm>
          <a:prstGeom prst="rect">
            <a:avLst/>
          </a:prstGeom>
          <a:solidFill>
            <a:srgbClr val="00FFFF"/>
          </a:solidFill>
          <a:ln w="0">
            <a:noFill/>
          </a:ln>
        </p:spPr>
        <p:txBody>
          <a:bodyPr/>
          <a:lstStyle/>
          <a:p>
            <a:endParaRPr lang="en-US"/>
          </a:p>
        </p:txBody>
      </p:sp>
      <p:sp>
        <p:nvSpPr>
          <p:cNvPr id="12" name="Rectangle: Rounded Corners 11">
            <a:extLst>
              <a:ext uri="{FF2B5EF4-FFF2-40B4-BE49-F238E27FC236}">
                <a16:creationId xmlns:a16="http://schemas.microsoft.com/office/drawing/2014/main" id="{9E96703B-52E7-44DB-9265-DED3929C7EC3}"/>
              </a:ext>
            </a:extLst>
          </p:cNvPr>
          <p:cNvSpPr>
            <a:spLocks noGrp="1"/>
          </p:cNvSpPr>
          <p:nvPr/>
        </p:nvSpPr>
        <p:spPr>
          <a:xfrm>
            <a:off x="6477000" y="1981200"/>
            <a:ext cx="438150" cy="438150"/>
          </a:xfrm>
          <a:prstGeom prst="roundRect">
            <a:avLst>
              <a:gd name="adj" fmla="val 17391"/>
            </a:avLst>
          </a:prstGeom>
          <a:solidFill>
            <a:srgbClr val="00FFFF"/>
          </a:solidFill>
          <a:ln w="0">
            <a:noFill/>
          </a:ln>
        </p:spPr>
        <p:txBody>
          <a:bodyPr/>
          <a:lstStyle/>
          <a:p>
            <a:endParaRPr lang="en-US"/>
          </a:p>
        </p:txBody>
      </p:sp>
      <p:sp>
        <p:nvSpPr>
          <p:cNvPr id="13" name="Rectangle 12">
            <a:extLst>
              <a:ext uri="{FF2B5EF4-FFF2-40B4-BE49-F238E27FC236}">
                <a16:creationId xmlns:a16="http://schemas.microsoft.com/office/drawing/2014/main" id="{A8201C0C-97DA-415A-A503-FBC0F57F50EF}"/>
              </a:ext>
            </a:extLst>
          </p:cNvPr>
          <p:cNvSpPr>
            <a:spLocks noGrp="1"/>
          </p:cNvSpPr>
          <p:nvPr/>
        </p:nvSpPr>
        <p:spPr>
          <a:xfrm>
            <a:off x="64770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sz="1500" b="1">
                <a:solidFill>
                  <a:srgbClr val="FFFFFF"/>
                </a:solidFill>
                <a:latin typeface="Bitstream Charter"/>
                <a:ea typeface="Bitstream Charter"/>
                <a:cs typeface="Bitstream Charter"/>
              </a:rPr>
              <a:t>2</a:t>
            </a:r>
          </a:p>
        </p:txBody>
      </p:sp>
      <p:sp>
        <p:nvSpPr>
          <p:cNvPr id="14" name="Rectangle 13">
            <a:extLst>
              <a:ext uri="{FF2B5EF4-FFF2-40B4-BE49-F238E27FC236}">
                <a16:creationId xmlns:a16="http://schemas.microsoft.com/office/drawing/2014/main" id="{71D73A48-BB59-42EE-88EC-EE5FFFDC6FD0}"/>
              </a:ext>
            </a:extLst>
          </p:cNvPr>
          <p:cNvSpPr>
            <a:spLocks noGrp="1"/>
          </p:cNvSpPr>
          <p:nvPr/>
        </p:nvSpPr>
        <p:spPr>
          <a:xfrm>
            <a:off x="7067550" y="1943100"/>
            <a:ext cx="4305300" cy="419100"/>
          </a:xfrm>
          <a:prstGeom prst="rect">
            <a:avLst/>
          </a:prstGeom>
          <a:noFill/>
          <a:ln w="0">
            <a:noFill/>
          </a:ln>
        </p:spPr>
        <p:txBody>
          <a:bodyPr anchor="ctr">
            <a:noAutofit/>
          </a:bodyPr>
          <a:lstStyle/>
          <a:p>
            <a:pPr algn="l">
              <a:defRPr sz="1650" b="1">
                <a:solidFill>
                  <a:srgbClr val="15314B"/>
                </a:solidFill>
                <a:latin typeface="Bitstream Charter"/>
                <a:ea typeface="Bitstream Charter"/>
                <a:cs typeface="Bitstream Charter"/>
              </a:defRPr>
            </a:pPr>
            <a:r>
              <a:rPr sz="2400" b="1" dirty="0">
                <a:solidFill>
                  <a:srgbClr val="002060"/>
                </a:solidFill>
                <a:latin typeface="Bitstream Charter"/>
                <a:ea typeface="Bitstream Charter"/>
                <a:cs typeface="Bitstream Charter"/>
              </a:rPr>
              <a:t>Fingerprint requirement</a:t>
            </a:r>
          </a:p>
        </p:txBody>
      </p:sp>
      <p:sp>
        <p:nvSpPr>
          <p:cNvPr id="15" name="Rectangle 14">
            <a:extLst>
              <a:ext uri="{FF2B5EF4-FFF2-40B4-BE49-F238E27FC236}">
                <a16:creationId xmlns:a16="http://schemas.microsoft.com/office/drawing/2014/main" id="{A327A21D-0ACB-4380-8626-329D0A9A15E7}"/>
              </a:ext>
            </a:extLst>
          </p:cNvPr>
          <p:cNvSpPr>
            <a:spLocks noGrp="1"/>
          </p:cNvSpPr>
          <p:nvPr/>
        </p:nvSpPr>
        <p:spPr>
          <a:xfrm>
            <a:off x="7067550" y="2362200"/>
            <a:ext cx="4267200" cy="1047750"/>
          </a:xfrm>
          <a:prstGeom prst="rect">
            <a:avLst/>
          </a:prstGeom>
          <a:noFill/>
          <a:ln w="0">
            <a:noFill/>
          </a:ln>
        </p:spPr>
        <p:txBody>
          <a:bodyPr anchor="ctr">
            <a:normAutofit/>
          </a:bodyPr>
          <a:lstStyle/>
          <a:p>
            <a:pPr algn="l">
              <a:defRPr sz="1275" b="0">
                <a:solidFill>
                  <a:srgbClr val="1E2933"/>
                </a:solidFill>
                <a:latin typeface="Bitstream Charter"/>
                <a:ea typeface="Bitstream Charter"/>
                <a:cs typeface="Bitstream Charter"/>
              </a:defRPr>
            </a:pPr>
            <a:r>
              <a:rPr sz="1600" b="0" dirty="0">
                <a:solidFill>
                  <a:srgbClr val="1E2933"/>
                </a:solidFill>
                <a:latin typeface="Bitstream Charter"/>
                <a:ea typeface="Bitstream Charter"/>
                <a:cs typeface="Bitstream Charter"/>
              </a:rPr>
              <a:t>Applicants or licensees must submit fingerprints for the national criminal history check.</a:t>
            </a:r>
          </a:p>
        </p:txBody>
      </p:sp>
      <p:sp>
        <p:nvSpPr>
          <p:cNvPr id="16" name="Rectangle: Rounded Corners 15">
            <a:extLst>
              <a:ext uri="{FF2B5EF4-FFF2-40B4-BE49-F238E27FC236}">
                <a16:creationId xmlns:a16="http://schemas.microsoft.com/office/drawing/2014/main" id="{17A85BDE-9155-4912-AB6E-DB56FCBDEC2A}"/>
              </a:ext>
            </a:extLst>
          </p:cNvPr>
          <p:cNvSpPr>
            <a:spLocks noGrp="1"/>
          </p:cNvSpPr>
          <p:nvPr/>
        </p:nvSpPr>
        <p:spPr>
          <a:xfrm>
            <a:off x="609600" y="3848100"/>
            <a:ext cx="5334000" cy="1943100"/>
          </a:xfrm>
          <a:prstGeom prst="roundRect">
            <a:avLst>
              <a:gd name="adj" fmla="val 3922"/>
            </a:avLst>
          </a:prstGeom>
          <a:solidFill>
            <a:srgbClr val="FFFFFF"/>
          </a:solidFill>
          <a:ln w="0">
            <a:noFill/>
          </a:ln>
        </p:spPr>
        <p:txBody>
          <a:bodyPr/>
          <a:lstStyle/>
          <a:p>
            <a:endParaRPr lang="en-US"/>
          </a:p>
        </p:txBody>
      </p:sp>
      <p:sp>
        <p:nvSpPr>
          <p:cNvPr id="17" name="Rectangle 16">
            <a:extLst>
              <a:ext uri="{FF2B5EF4-FFF2-40B4-BE49-F238E27FC236}">
                <a16:creationId xmlns:a16="http://schemas.microsoft.com/office/drawing/2014/main" id="{4B39BCAB-8C3A-4B86-8337-F66AEA43D635}"/>
              </a:ext>
            </a:extLst>
          </p:cNvPr>
          <p:cNvSpPr>
            <a:spLocks noGrp="1"/>
          </p:cNvSpPr>
          <p:nvPr/>
        </p:nvSpPr>
        <p:spPr>
          <a:xfrm>
            <a:off x="609600" y="3848100"/>
            <a:ext cx="95250" cy="1943100"/>
          </a:xfrm>
          <a:prstGeom prst="rect">
            <a:avLst/>
          </a:prstGeom>
          <a:solidFill>
            <a:srgbClr val="8D7CC3"/>
          </a:solidFill>
          <a:ln w="0">
            <a:noFill/>
          </a:ln>
        </p:spPr>
        <p:txBody>
          <a:bodyPr/>
          <a:lstStyle/>
          <a:p>
            <a:endParaRPr lang="en-US"/>
          </a:p>
        </p:txBody>
      </p:sp>
      <p:sp>
        <p:nvSpPr>
          <p:cNvPr id="18" name="Rectangle: Rounded Corners 17">
            <a:extLst>
              <a:ext uri="{FF2B5EF4-FFF2-40B4-BE49-F238E27FC236}">
                <a16:creationId xmlns:a16="http://schemas.microsoft.com/office/drawing/2014/main" id="{4623EEF6-EA5B-49E1-9675-2D33CB90B6C0}"/>
              </a:ext>
            </a:extLst>
          </p:cNvPr>
          <p:cNvSpPr>
            <a:spLocks noGrp="1"/>
          </p:cNvSpPr>
          <p:nvPr/>
        </p:nvSpPr>
        <p:spPr>
          <a:xfrm>
            <a:off x="838200" y="4057650"/>
            <a:ext cx="438150" cy="438150"/>
          </a:xfrm>
          <a:prstGeom prst="roundRect">
            <a:avLst>
              <a:gd name="adj" fmla="val 17391"/>
            </a:avLst>
          </a:prstGeom>
          <a:solidFill>
            <a:srgbClr val="8D7CC3"/>
          </a:solidFill>
          <a:ln w="0">
            <a:noFill/>
          </a:ln>
        </p:spPr>
        <p:txBody>
          <a:bodyPr/>
          <a:lstStyle/>
          <a:p>
            <a:endParaRPr lang="en-US"/>
          </a:p>
        </p:txBody>
      </p:sp>
      <p:sp>
        <p:nvSpPr>
          <p:cNvPr id="19" name="Rectangle 18">
            <a:extLst>
              <a:ext uri="{FF2B5EF4-FFF2-40B4-BE49-F238E27FC236}">
                <a16:creationId xmlns:a16="http://schemas.microsoft.com/office/drawing/2014/main" id="{925489AA-E75F-461B-88DA-1A15CC984D02}"/>
              </a:ext>
            </a:extLst>
          </p:cNvPr>
          <p:cNvSpPr>
            <a:spLocks noGrp="1"/>
          </p:cNvSpPr>
          <p:nvPr/>
        </p:nvSpPr>
        <p:spPr>
          <a:xfrm>
            <a:off x="8382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sz="1500" b="1">
                <a:solidFill>
                  <a:srgbClr val="FFFFFF"/>
                </a:solidFill>
                <a:latin typeface="Bitstream Charter"/>
                <a:ea typeface="Bitstream Charter"/>
                <a:cs typeface="Bitstream Charter"/>
              </a:rPr>
              <a:t>3</a:t>
            </a:r>
          </a:p>
        </p:txBody>
      </p:sp>
      <p:sp>
        <p:nvSpPr>
          <p:cNvPr id="20" name="Rectangle 19">
            <a:extLst>
              <a:ext uri="{FF2B5EF4-FFF2-40B4-BE49-F238E27FC236}">
                <a16:creationId xmlns:a16="http://schemas.microsoft.com/office/drawing/2014/main" id="{F40FC3C6-CE3C-4445-B3CA-FBEEE7E81578}"/>
              </a:ext>
            </a:extLst>
          </p:cNvPr>
          <p:cNvSpPr>
            <a:spLocks noGrp="1"/>
          </p:cNvSpPr>
          <p:nvPr/>
        </p:nvSpPr>
        <p:spPr>
          <a:xfrm>
            <a:off x="1428750" y="4019550"/>
            <a:ext cx="4305300" cy="419100"/>
          </a:xfrm>
          <a:prstGeom prst="rect">
            <a:avLst/>
          </a:prstGeom>
          <a:noFill/>
          <a:ln w="0">
            <a:noFill/>
          </a:ln>
        </p:spPr>
        <p:txBody>
          <a:bodyPr anchor="ctr">
            <a:noAutofit/>
          </a:bodyPr>
          <a:lstStyle/>
          <a:p>
            <a:pPr algn="l">
              <a:defRPr sz="1650" b="1">
                <a:solidFill>
                  <a:srgbClr val="15314B"/>
                </a:solidFill>
                <a:latin typeface="Bitstream Charter"/>
                <a:ea typeface="Bitstream Charter"/>
                <a:cs typeface="Bitstream Charter"/>
              </a:defRPr>
            </a:pPr>
            <a:r>
              <a:rPr sz="2400" b="1" dirty="0">
                <a:solidFill>
                  <a:srgbClr val="002060"/>
                </a:solidFill>
                <a:latin typeface="Bitstream Charter"/>
                <a:ea typeface="Bitstream Charter"/>
                <a:cs typeface="Bitstream Charter"/>
              </a:rPr>
              <a:t>National or FBI check</a:t>
            </a:r>
          </a:p>
        </p:txBody>
      </p:sp>
      <p:sp>
        <p:nvSpPr>
          <p:cNvPr id="21" name="Rectangle 20">
            <a:extLst>
              <a:ext uri="{FF2B5EF4-FFF2-40B4-BE49-F238E27FC236}">
                <a16:creationId xmlns:a16="http://schemas.microsoft.com/office/drawing/2014/main" id="{1C503C1D-A53E-4B35-B130-5E4945F5038D}"/>
              </a:ext>
            </a:extLst>
          </p:cNvPr>
          <p:cNvSpPr>
            <a:spLocks noGrp="1"/>
          </p:cNvSpPr>
          <p:nvPr/>
        </p:nvSpPr>
        <p:spPr>
          <a:xfrm>
            <a:off x="1428750" y="4438650"/>
            <a:ext cx="4267200" cy="1200150"/>
          </a:xfrm>
          <a:prstGeom prst="rect">
            <a:avLst/>
          </a:prstGeom>
          <a:noFill/>
          <a:ln w="0">
            <a:noFill/>
          </a:ln>
        </p:spPr>
        <p:txBody>
          <a:bodyPr anchor="ctr">
            <a:normAutofit/>
          </a:bodyPr>
          <a:lstStyle/>
          <a:p>
            <a:pPr algn="l">
              <a:defRPr sz="1275" b="0">
                <a:solidFill>
                  <a:srgbClr val="1E2933"/>
                </a:solidFill>
                <a:latin typeface="Bitstream Charter"/>
                <a:ea typeface="Bitstream Charter"/>
                <a:cs typeface="Bitstream Charter"/>
              </a:defRPr>
            </a:pPr>
            <a:r>
              <a:rPr sz="1600" b="0" dirty="0">
                <a:solidFill>
                  <a:srgbClr val="1E2933"/>
                </a:solidFill>
                <a:latin typeface="Bitstream Charter"/>
                <a:ea typeface="Bitstream Charter"/>
                <a:cs typeface="Bitstream Charter"/>
              </a:rPr>
              <a:t>The statute should expressly authorize submission to the FBI or clearly require a national criminal history background check.</a:t>
            </a:r>
          </a:p>
        </p:txBody>
      </p:sp>
      <p:sp>
        <p:nvSpPr>
          <p:cNvPr id="22" name="Rectangle: Rounded Corners 21">
            <a:extLst>
              <a:ext uri="{FF2B5EF4-FFF2-40B4-BE49-F238E27FC236}">
                <a16:creationId xmlns:a16="http://schemas.microsoft.com/office/drawing/2014/main" id="{0143A935-3419-48C6-A868-FDE3263A46C6}"/>
              </a:ext>
            </a:extLst>
          </p:cNvPr>
          <p:cNvSpPr>
            <a:spLocks noGrp="1"/>
          </p:cNvSpPr>
          <p:nvPr/>
        </p:nvSpPr>
        <p:spPr>
          <a:xfrm>
            <a:off x="6248400" y="3848100"/>
            <a:ext cx="5334000" cy="1943100"/>
          </a:xfrm>
          <a:prstGeom prst="roundRect">
            <a:avLst>
              <a:gd name="adj" fmla="val 3922"/>
            </a:avLst>
          </a:prstGeom>
          <a:solidFill>
            <a:srgbClr val="FFFFFF"/>
          </a:solidFill>
          <a:ln w="0">
            <a:noFill/>
          </a:ln>
        </p:spPr>
        <p:txBody>
          <a:bodyPr/>
          <a:lstStyle/>
          <a:p>
            <a:endParaRPr lang="en-US"/>
          </a:p>
        </p:txBody>
      </p:sp>
      <p:sp>
        <p:nvSpPr>
          <p:cNvPr id="23" name="Rectangle 22">
            <a:extLst>
              <a:ext uri="{FF2B5EF4-FFF2-40B4-BE49-F238E27FC236}">
                <a16:creationId xmlns:a16="http://schemas.microsoft.com/office/drawing/2014/main" id="{1B4247DC-5F07-43AF-A664-CB8A2E41018D}"/>
              </a:ext>
            </a:extLst>
          </p:cNvPr>
          <p:cNvSpPr>
            <a:spLocks noGrp="1"/>
          </p:cNvSpPr>
          <p:nvPr/>
        </p:nvSpPr>
        <p:spPr>
          <a:xfrm>
            <a:off x="6248400" y="3848100"/>
            <a:ext cx="95250" cy="1943100"/>
          </a:xfrm>
          <a:prstGeom prst="rect">
            <a:avLst/>
          </a:prstGeom>
          <a:solidFill>
            <a:srgbClr val="8D7CC3"/>
          </a:solidFill>
          <a:ln w="0">
            <a:noFill/>
          </a:ln>
        </p:spPr>
        <p:txBody>
          <a:bodyPr/>
          <a:lstStyle/>
          <a:p>
            <a:endParaRPr lang="en-US"/>
          </a:p>
        </p:txBody>
      </p:sp>
      <p:sp>
        <p:nvSpPr>
          <p:cNvPr id="24" name="Rectangle: Rounded Corners 23">
            <a:extLst>
              <a:ext uri="{FF2B5EF4-FFF2-40B4-BE49-F238E27FC236}">
                <a16:creationId xmlns:a16="http://schemas.microsoft.com/office/drawing/2014/main" id="{68BBD460-6916-4843-9E45-7D9B915850B2}"/>
              </a:ext>
            </a:extLst>
          </p:cNvPr>
          <p:cNvSpPr>
            <a:spLocks noGrp="1"/>
          </p:cNvSpPr>
          <p:nvPr/>
        </p:nvSpPr>
        <p:spPr>
          <a:xfrm>
            <a:off x="6477000" y="4057650"/>
            <a:ext cx="438150" cy="438150"/>
          </a:xfrm>
          <a:prstGeom prst="roundRect">
            <a:avLst>
              <a:gd name="adj" fmla="val 17391"/>
            </a:avLst>
          </a:prstGeom>
          <a:solidFill>
            <a:srgbClr val="8D7CC3"/>
          </a:solidFill>
          <a:ln w="0">
            <a:noFill/>
          </a:ln>
        </p:spPr>
        <p:txBody>
          <a:bodyPr/>
          <a:lstStyle/>
          <a:p>
            <a:endParaRPr lang="en-US"/>
          </a:p>
        </p:txBody>
      </p:sp>
      <p:sp>
        <p:nvSpPr>
          <p:cNvPr id="25" name="Rectangle 24">
            <a:extLst>
              <a:ext uri="{FF2B5EF4-FFF2-40B4-BE49-F238E27FC236}">
                <a16:creationId xmlns:a16="http://schemas.microsoft.com/office/drawing/2014/main" id="{A8A74B01-E15F-404D-95A1-577B03F4621F}"/>
              </a:ext>
            </a:extLst>
          </p:cNvPr>
          <p:cNvSpPr>
            <a:spLocks noGrp="1"/>
          </p:cNvSpPr>
          <p:nvPr/>
        </p:nvSpPr>
        <p:spPr>
          <a:xfrm>
            <a:off x="64770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sz="1500" b="1">
                <a:solidFill>
                  <a:srgbClr val="FFFFFF"/>
                </a:solidFill>
                <a:latin typeface="Bitstream Charter"/>
                <a:ea typeface="Bitstream Charter"/>
                <a:cs typeface="Bitstream Charter"/>
              </a:rPr>
              <a:t>4</a:t>
            </a:r>
          </a:p>
        </p:txBody>
      </p:sp>
      <p:sp>
        <p:nvSpPr>
          <p:cNvPr id="26" name="Rectangle 25">
            <a:extLst>
              <a:ext uri="{FF2B5EF4-FFF2-40B4-BE49-F238E27FC236}">
                <a16:creationId xmlns:a16="http://schemas.microsoft.com/office/drawing/2014/main" id="{F41FB58E-D86B-48FC-938C-5FF27D3EFE02}"/>
              </a:ext>
            </a:extLst>
          </p:cNvPr>
          <p:cNvSpPr>
            <a:spLocks noGrp="1"/>
          </p:cNvSpPr>
          <p:nvPr/>
        </p:nvSpPr>
        <p:spPr>
          <a:xfrm>
            <a:off x="7067550" y="4019550"/>
            <a:ext cx="4305300" cy="419100"/>
          </a:xfrm>
          <a:prstGeom prst="rect">
            <a:avLst/>
          </a:prstGeom>
          <a:noFill/>
          <a:ln w="0">
            <a:noFill/>
          </a:ln>
        </p:spPr>
        <p:txBody>
          <a:bodyPr anchor="ctr">
            <a:noAutofit/>
          </a:bodyPr>
          <a:lstStyle/>
          <a:p>
            <a:pPr algn="l">
              <a:defRPr sz="1650" b="1">
                <a:solidFill>
                  <a:srgbClr val="15314B"/>
                </a:solidFill>
                <a:latin typeface="Bitstream Charter"/>
                <a:ea typeface="Bitstream Charter"/>
                <a:cs typeface="Bitstream Charter"/>
              </a:defRPr>
            </a:pPr>
            <a:r>
              <a:rPr sz="2400" b="1" dirty="0">
                <a:solidFill>
                  <a:srgbClr val="002060"/>
                </a:solidFill>
                <a:latin typeface="Bitstream Charter"/>
                <a:ea typeface="Bitstream Charter"/>
                <a:cs typeface="Bitstream Charter"/>
              </a:rPr>
              <a:t>Covered population</a:t>
            </a:r>
          </a:p>
        </p:txBody>
      </p:sp>
      <p:sp>
        <p:nvSpPr>
          <p:cNvPr id="27" name="Rectangle 26">
            <a:extLst>
              <a:ext uri="{FF2B5EF4-FFF2-40B4-BE49-F238E27FC236}">
                <a16:creationId xmlns:a16="http://schemas.microsoft.com/office/drawing/2014/main" id="{D9C0E314-37AC-4460-867E-6EBAD69BF579}"/>
              </a:ext>
            </a:extLst>
          </p:cNvPr>
          <p:cNvSpPr>
            <a:spLocks noGrp="1"/>
          </p:cNvSpPr>
          <p:nvPr/>
        </p:nvSpPr>
        <p:spPr>
          <a:xfrm>
            <a:off x="7067550" y="4438650"/>
            <a:ext cx="4267200" cy="1200150"/>
          </a:xfrm>
          <a:prstGeom prst="rect">
            <a:avLst/>
          </a:prstGeom>
          <a:noFill/>
          <a:ln w="0">
            <a:noFill/>
          </a:ln>
        </p:spPr>
        <p:txBody>
          <a:bodyPr anchor="ctr">
            <a:normAutofit/>
          </a:bodyPr>
          <a:lstStyle/>
          <a:p>
            <a:pPr algn="l">
              <a:defRPr sz="1275" b="0">
                <a:solidFill>
                  <a:srgbClr val="1E2933"/>
                </a:solidFill>
                <a:latin typeface="Bitstream Charter"/>
                <a:ea typeface="Bitstream Charter"/>
                <a:cs typeface="Bitstream Charter"/>
              </a:defRPr>
            </a:pPr>
            <a:r>
              <a:rPr sz="1600" b="0" dirty="0">
                <a:solidFill>
                  <a:srgbClr val="1E2933"/>
                </a:solidFill>
                <a:latin typeface="Bitstream Charter"/>
                <a:ea typeface="Bitstream Charter"/>
                <a:cs typeface="Bitstream Charter"/>
              </a:rPr>
              <a:t>The law must identify the specific categories of applicants, licensees, employees, or other persons subject to checks.</a:t>
            </a:r>
          </a:p>
        </p:txBody>
      </p:sp>
    </p:spTree>
    <p:extLst>
      <p:ext uri="{BB962C8B-B14F-4D97-AF65-F5344CB8AC3E}">
        <p14:creationId xmlns:p14="http://schemas.microsoft.com/office/powerpoint/2010/main" val="1612907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0AD3B-10DA-0F6B-4ECE-4C278FBFA510}"/>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5DAE021A-0B5A-BA59-EC27-FC4CA4906C7A}"/>
              </a:ext>
            </a:extLst>
          </p:cNvPr>
          <p:cNvSpPr>
            <a:spLocks noGrp="1"/>
          </p:cNvSpPr>
          <p:nvPr/>
        </p:nvSpPr>
        <p:spPr>
          <a:xfrm>
            <a:off x="609600" y="400050"/>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Core statutory elements continued</a:t>
            </a:r>
            <a:endParaRPr sz="2700" b="1" dirty="0">
              <a:solidFill>
                <a:srgbClr val="002060"/>
              </a:solidFill>
              <a:latin typeface="Bitstream Charter"/>
              <a:ea typeface="Bitstream Charter"/>
              <a:cs typeface="Bitstream Charter"/>
            </a:endParaRPr>
          </a:p>
        </p:txBody>
      </p:sp>
      <p:sp>
        <p:nvSpPr>
          <p:cNvPr id="2" name="Rectangle 1">
            <a:extLst>
              <a:ext uri="{FF2B5EF4-FFF2-40B4-BE49-F238E27FC236}">
                <a16:creationId xmlns:a16="http://schemas.microsoft.com/office/drawing/2014/main" id="{62C6804C-8337-815E-E119-0442513A125D}"/>
              </a:ext>
            </a:extLst>
          </p:cNvPr>
          <p:cNvSpPr>
            <a:spLocks noGrp="1"/>
          </p:cNvSpPr>
          <p:nvPr/>
        </p:nvSpPr>
        <p:spPr>
          <a:xfrm>
            <a:off x="609600" y="1066800"/>
            <a:ext cx="876300" cy="47625"/>
          </a:xfrm>
          <a:prstGeom prst="rect">
            <a:avLst/>
          </a:prstGeom>
          <a:solidFill>
            <a:srgbClr val="8D7CC3"/>
          </a:solidFill>
          <a:ln w="0">
            <a:noFill/>
          </a:ln>
        </p:spPr>
        <p:txBody>
          <a:bodyPr/>
          <a:lstStyle/>
          <a:p>
            <a:endParaRPr lang="en-US"/>
          </a:p>
        </p:txBody>
      </p:sp>
      <p:sp>
        <p:nvSpPr>
          <p:cNvPr id="4" name="Rectangle: Rounded Corners 3">
            <a:extLst>
              <a:ext uri="{FF2B5EF4-FFF2-40B4-BE49-F238E27FC236}">
                <a16:creationId xmlns:a16="http://schemas.microsoft.com/office/drawing/2014/main" id="{2BF9F64F-AC36-C612-F7FE-C5CDD8E5BD48}"/>
              </a:ext>
            </a:extLst>
          </p:cNvPr>
          <p:cNvSpPr>
            <a:spLocks noGrp="1"/>
          </p:cNvSpPr>
          <p:nvPr/>
        </p:nvSpPr>
        <p:spPr>
          <a:xfrm>
            <a:off x="609600" y="1771650"/>
            <a:ext cx="5334000" cy="1790700"/>
          </a:xfrm>
          <a:prstGeom prst="roundRect">
            <a:avLst>
              <a:gd name="adj" fmla="val 4255"/>
            </a:avLst>
          </a:prstGeom>
          <a:solidFill>
            <a:srgbClr val="FFFFFF"/>
          </a:solidFill>
          <a:ln w="0">
            <a:noFill/>
          </a:ln>
        </p:spPr>
        <p:txBody>
          <a:bodyPr/>
          <a:lstStyle/>
          <a:p>
            <a:endParaRPr lang="en-US"/>
          </a:p>
        </p:txBody>
      </p:sp>
      <p:sp>
        <p:nvSpPr>
          <p:cNvPr id="5" name="Rectangle 4">
            <a:extLst>
              <a:ext uri="{FF2B5EF4-FFF2-40B4-BE49-F238E27FC236}">
                <a16:creationId xmlns:a16="http://schemas.microsoft.com/office/drawing/2014/main" id="{71EF4CC2-4318-831D-376D-2B1CA0877768}"/>
              </a:ext>
            </a:extLst>
          </p:cNvPr>
          <p:cNvSpPr>
            <a:spLocks noGrp="1"/>
          </p:cNvSpPr>
          <p:nvPr/>
        </p:nvSpPr>
        <p:spPr>
          <a:xfrm>
            <a:off x="609600" y="1771650"/>
            <a:ext cx="95250" cy="1790700"/>
          </a:xfrm>
          <a:prstGeom prst="rect">
            <a:avLst/>
          </a:prstGeom>
          <a:solidFill>
            <a:srgbClr val="00FFFF"/>
          </a:solidFill>
          <a:ln w="0">
            <a:noFill/>
          </a:ln>
        </p:spPr>
        <p:txBody>
          <a:bodyPr/>
          <a:lstStyle/>
          <a:p>
            <a:endParaRPr lang="en-US"/>
          </a:p>
        </p:txBody>
      </p:sp>
      <p:sp>
        <p:nvSpPr>
          <p:cNvPr id="6" name="Rectangle: Rounded Corners 5">
            <a:extLst>
              <a:ext uri="{FF2B5EF4-FFF2-40B4-BE49-F238E27FC236}">
                <a16:creationId xmlns:a16="http://schemas.microsoft.com/office/drawing/2014/main" id="{B6C99B63-C998-D66E-4757-A4A71735F6E0}"/>
              </a:ext>
            </a:extLst>
          </p:cNvPr>
          <p:cNvSpPr>
            <a:spLocks noGrp="1"/>
          </p:cNvSpPr>
          <p:nvPr/>
        </p:nvSpPr>
        <p:spPr>
          <a:xfrm>
            <a:off x="838200" y="1981200"/>
            <a:ext cx="438150" cy="438150"/>
          </a:xfrm>
          <a:prstGeom prst="roundRect">
            <a:avLst>
              <a:gd name="adj" fmla="val 17391"/>
            </a:avLst>
          </a:prstGeom>
          <a:solidFill>
            <a:srgbClr val="00FFFF"/>
          </a:solidFill>
          <a:ln w="0">
            <a:noFill/>
          </a:ln>
        </p:spPr>
        <p:txBody>
          <a:bodyPr/>
          <a:lstStyle/>
          <a:p>
            <a:endParaRPr lang="en-US"/>
          </a:p>
        </p:txBody>
      </p:sp>
      <p:sp>
        <p:nvSpPr>
          <p:cNvPr id="7" name="Rectangle 6">
            <a:extLst>
              <a:ext uri="{FF2B5EF4-FFF2-40B4-BE49-F238E27FC236}">
                <a16:creationId xmlns:a16="http://schemas.microsoft.com/office/drawing/2014/main" id="{0D989122-5597-F788-9317-D88547396067}"/>
              </a:ext>
            </a:extLst>
          </p:cNvPr>
          <p:cNvSpPr>
            <a:spLocks noGrp="1"/>
          </p:cNvSpPr>
          <p:nvPr/>
        </p:nvSpPr>
        <p:spPr>
          <a:xfrm>
            <a:off x="8382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5</a:t>
            </a:r>
            <a:endParaRPr sz="1500" b="1" dirty="0">
              <a:solidFill>
                <a:srgbClr val="FFFFFF"/>
              </a:solidFill>
              <a:latin typeface="Bitstream Charter"/>
              <a:ea typeface="Bitstream Charter"/>
              <a:cs typeface="Bitstream Charter"/>
            </a:endParaRPr>
          </a:p>
        </p:txBody>
      </p:sp>
      <p:sp>
        <p:nvSpPr>
          <p:cNvPr id="8" name="Rectangle 7">
            <a:extLst>
              <a:ext uri="{FF2B5EF4-FFF2-40B4-BE49-F238E27FC236}">
                <a16:creationId xmlns:a16="http://schemas.microsoft.com/office/drawing/2014/main" id="{31D2D129-F44F-C57C-ED7C-DD5B4021FDD8}"/>
              </a:ext>
            </a:extLst>
          </p:cNvPr>
          <p:cNvSpPr>
            <a:spLocks noGrp="1"/>
          </p:cNvSpPr>
          <p:nvPr/>
        </p:nvSpPr>
        <p:spPr>
          <a:xfrm>
            <a:off x="1428750" y="1943100"/>
            <a:ext cx="4305300" cy="419100"/>
          </a:xfrm>
          <a:prstGeom prst="rect">
            <a:avLst/>
          </a:prstGeom>
          <a:noFill/>
          <a:ln w="0">
            <a:noFill/>
          </a:ln>
        </p:spPr>
        <p:txBody>
          <a:bodyPr anchor="ctr">
            <a:noAutofit/>
          </a:bodyPr>
          <a:lstStyle/>
          <a:p>
            <a:pPr>
              <a:defRPr sz="1650" b="1">
                <a:solidFill>
                  <a:srgbClr val="15314B"/>
                </a:solidFill>
                <a:latin typeface="Bitstream Charter"/>
                <a:ea typeface="Bitstream Charter"/>
                <a:cs typeface="Bitstream Charter"/>
              </a:defRPr>
            </a:pPr>
            <a:r>
              <a:rPr lang="en-US" sz="2400" b="1" dirty="0">
                <a:solidFill>
                  <a:srgbClr val="002060"/>
                </a:solidFill>
                <a:latin typeface="Bitstream Charter"/>
                <a:ea typeface="Bitstream Charter"/>
                <a:cs typeface="Bitstream Charter"/>
              </a:rPr>
              <a:t>Permitted purpose</a:t>
            </a:r>
          </a:p>
        </p:txBody>
      </p:sp>
      <p:sp>
        <p:nvSpPr>
          <p:cNvPr id="9" name="Rectangle 8">
            <a:extLst>
              <a:ext uri="{FF2B5EF4-FFF2-40B4-BE49-F238E27FC236}">
                <a16:creationId xmlns:a16="http://schemas.microsoft.com/office/drawing/2014/main" id="{7D6E979C-A9A7-2861-EF3D-12C7C46FE709}"/>
              </a:ext>
            </a:extLst>
          </p:cNvPr>
          <p:cNvSpPr>
            <a:spLocks noGrp="1"/>
          </p:cNvSpPr>
          <p:nvPr/>
        </p:nvSpPr>
        <p:spPr>
          <a:xfrm>
            <a:off x="1428750" y="2362200"/>
            <a:ext cx="4267200" cy="1047750"/>
          </a:xfrm>
          <a:prstGeom prst="rect">
            <a:avLst/>
          </a:prstGeom>
          <a:noFill/>
          <a:ln w="0">
            <a:noFill/>
          </a:ln>
        </p:spPr>
        <p:txBody>
          <a:bodyPr anchor="ctr">
            <a:normAutofit lnSpcReduction="10000"/>
          </a:bodyPr>
          <a:lstStyle/>
          <a:p>
            <a:pPr>
              <a:defRPr sz="1275" b="0">
                <a:solidFill>
                  <a:srgbClr val="1E2933"/>
                </a:solidFill>
                <a:latin typeface="Bitstream Charter"/>
                <a:ea typeface="Bitstream Charter"/>
                <a:cs typeface="Bitstream Charter"/>
              </a:defRPr>
            </a:pPr>
            <a:r>
              <a:rPr lang="en-US" sz="1600" dirty="0">
                <a:solidFill>
                  <a:schemeClr val="tx1">
                    <a:lumMod val="85000"/>
                    <a:lumOff val="15000"/>
                  </a:schemeClr>
                </a:solidFill>
                <a:latin typeface="Bitstream Charter"/>
                <a:ea typeface="Bitstream Charter"/>
                <a:cs typeface="Bitstream Charter"/>
              </a:rPr>
              <a:t>The check must support an employment or licensing decision that is consistent with public policy. The agency may use results only for the purpose authorized by law.</a:t>
            </a:r>
          </a:p>
        </p:txBody>
      </p:sp>
      <p:sp>
        <p:nvSpPr>
          <p:cNvPr id="10" name="Rectangle: Rounded Corners 9">
            <a:extLst>
              <a:ext uri="{FF2B5EF4-FFF2-40B4-BE49-F238E27FC236}">
                <a16:creationId xmlns:a16="http://schemas.microsoft.com/office/drawing/2014/main" id="{0018264A-2F6A-2DDE-59DF-D89B9B2F49BD}"/>
              </a:ext>
            </a:extLst>
          </p:cNvPr>
          <p:cNvSpPr>
            <a:spLocks noGrp="1"/>
          </p:cNvSpPr>
          <p:nvPr/>
        </p:nvSpPr>
        <p:spPr>
          <a:xfrm>
            <a:off x="6248400" y="1771650"/>
            <a:ext cx="5334000" cy="1790700"/>
          </a:xfrm>
          <a:prstGeom prst="roundRect">
            <a:avLst>
              <a:gd name="adj" fmla="val 4255"/>
            </a:avLst>
          </a:prstGeom>
          <a:solidFill>
            <a:srgbClr val="FFFFFF"/>
          </a:solidFill>
          <a:ln w="0">
            <a:noFill/>
          </a:ln>
        </p:spPr>
        <p:txBody>
          <a:bodyPr/>
          <a:lstStyle/>
          <a:p>
            <a:endParaRPr lang="en-US"/>
          </a:p>
        </p:txBody>
      </p:sp>
      <p:sp>
        <p:nvSpPr>
          <p:cNvPr id="11" name="Rectangle 10">
            <a:extLst>
              <a:ext uri="{FF2B5EF4-FFF2-40B4-BE49-F238E27FC236}">
                <a16:creationId xmlns:a16="http://schemas.microsoft.com/office/drawing/2014/main" id="{1D637E85-5410-1797-04AC-71C1BCBB0564}"/>
              </a:ext>
            </a:extLst>
          </p:cNvPr>
          <p:cNvSpPr>
            <a:spLocks noGrp="1"/>
          </p:cNvSpPr>
          <p:nvPr/>
        </p:nvSpPr>
        <p:spPr>
          <a:xfrm>
            <a:off x="6248400" y="1771650"/>
            <a:ext cx="95250" cy="1790700"/>
          </a:xfrm>
          <a:prstGeom prst="rect">
            <a:avLst/>
          </a:prstGeom>
          <a:solidFill>
            <a:srgbClr val="00FFFF"/>
          </a:solidFill>
          <a:ln w="0">
            <a:noFill/>
          </a:ln>
        </p:spPr>
        <p:txBody>
          <a:bodyPr/>
          <a:lstStyle/>
          <a:p>
            <a:endParaRPr lang="en-US"/>
          </a:p>
        </p:txBody>
      </p:sp>
      <p:sp>
        <p:nvSpPr>
          <p:cNvPr id="12" name="Rectangle: Rounded Corners 11">
            <a:extLst>
              <a:ext uri="{FF2B5EF4-FFF2-40B4-BE49-F238E27FC236}">
                <a16:creationId xmlns:a16="http://schemas.microsoft.com/office/drawing/2014/main" id="{5FC20F26-7821-E8E3-C104-36E7258E0ED2}"/>
              </a:ext>
            </a:extLst>
          </p:cNvPr>
          <p:cNvSpPr>
            <a:spLocks noGrp="1"/>
          </p:cNvSpPr>
          <p:nvPr/>
        </p:nvSpPr>
        <p:spPr>
          <a:xfrm>
            <a:off x="6477000" y="1981200"/>
            <a:ext cx="438150" cy="438150"/>
          </a:xfrm>
          <a:prstGeom prst="roundRect">
            <a:avLst>
              <a:gd name="adj" fmla="val 17391"/>
            </a:avLst>
          </a:prstGeom>
          <a:solidFill>
            <a:srgbClr val="00FFFF"/>
          </a:solidFill>
          <a:ln w="0">
            <a:noFill/>
          </a:ln>
        </p:spPr>
        <p:txBody>
          <a:bodyPr/>
          <a:lstStyle/>
          <a:p>
            <a:endParaRPr lang="en-US"/>
          </a:p>
        </p:txBody>
      </p:sp>
      <p:sp>
        <p:nvSpPr>
          <p:cNvPr id="13" name="Rectangle 12">
            <a:extLst>
              <a:ext uri="{FF2B5EF4-FFF2-40B4-BE49-F238E27FC236}">
                <a16:creationId xmlns:a16="http://schemas.microsoft.com/office/drawing/2014/main" id="{5CFA6245-42F7-D59B-277C-F6A0219E3489}"/>
              </a:ext>
            </a:extLst>
          </p:cNvPr>
          <p:cNvSpPr>
            <a:spLocks noGrp="1"/>
          </p:cNvSpPr>
          <p:nvPr/>
        </p:nvSpPr>
        <p:spPr>
          <a:xfrm>
            <a:off x="64770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6</a:t>
            </a:r>
            <a:endParaRPr sz="1500" b="1" dirty="0">
              <a:solidFill>
                <a:srgbClr val="FFFFFF"/>
              </a:solidFill>
              <a:latin typeface="Bitstream Charter"/>
              <a:ea typeface="Bitstream Charter"/>
              <a:cs typeface="Bitstream Charter"/>
            </a:endParaRPr>
          </a:p>
        </p:txBody>
      </p:sp>
      <p:sp>
        <p:nvSpPr>
          <p:cNvPr id="14" name="Rectangle 13">
            <a:extLst>
              <a:ext uri="{FF2B5EF4-FFF2-40B4-BE49-F238E27FC236}">
                <a16:creationId xmlns:a16="http://schemas.microsoft.com/office/drawing/2014/main" id="{FDECE8B3-69AB-3591-9544-51C1A81B0967}"/>
              </a:ext>
            </a:extLst>
          </p:cNvPr>
          <p:cNvSpPr>
            <a:spLocks noGrp="1"/>
          </p:cNvSpPr>
          <p:nvPr/>
        </p:nvSpPr>
        <p:spPr>
          <a:xfrm>
            <a:off x="7067550" y="1943100"/>
            <a:ext cx="4305300" cy="419100"/>
          </a:xfrm>
          <a:prstGeom prst="rect">
            <a:avLst/>
          </a:prstGeom>
          <a:noFill/>
          <a:ln w="0">
            <a:noFill/>
          </a:ln>
        </p:spPr>
        <p:txBody>
          <a:bodyPr anchor="ctr">
            <a:noAutofit/>
          </a:bodyPr>
          <a:lstStyle/>
          <a:p>
            <a:pPr>
              <a:defRPr sz="1650" b="1">
                <a:solidFill>
                  <a:srgbClr val="15314B"/>
                </a:solidFill>
                <a:latin typeface="Bitstream Charter"/>
                <a:ea typeface="Bitstream Charter"/>
                <a:cs typeface="Bitstream Charter"/>
              </a:defRPr>
            </a:pPr>
            <a:r>
              <a:rPr lang="en-US" sz="2400" b="1" dirty="0">
                <a:solidFill>
                  <a:srgbClr val="002060"/>
                </a:solidFill>
                <a:latin typeface="Bitstream Charter"/>
                <a:ea typeface="Bitstream Charter"/>
                <a:cs typeface="Bitstream Charter"/>
              </a:rPr>
              <a:t>Government recipient</a:t>
            </a:r>
          </a:p>
        </p:txBody>
      </p:sp>
      <p:sp>
        <p:nvSpPr>
          <p:cNvPr id="15" name="Rectangle 14">
            <a:extLst>
              <a:ext uri="{FF2B5EF4-FFF2-40B4-BE49-F238E27FC236}">
                <a16:creationId xmlns:a16="http://schemas.microsoft.com/office/drawing/2014/main" id="{E22C3A08-5F99-8E3E-30BF-BD767CE8FF8B}"/>
              </a:ext>
            </a:extLst>
          </p:cNvPr>
          <p:cNvSpPr>
            <a:spLocks noGrp="1"/>
          </p:cNvSpPr>
          <p:nvPr/>
        </p:nvSpPr>
        <p:spPr>
          <a:xfrm>
            <a:off x="7067550" y="2362200"/>
            <a:ext cx="4267200" cy="1047750"/>
          </a:xfrm>
          <a:prstGeom prst="rect">
            <a:avLst/>
          </a:prstGeom>
          <a:noFill/>
          <a:ln w="0">
            <a:noFill/>
          </a:ln>
        </p:spPr>
        <p:txBody>
          <a:bodyPr anchor="ctr">
            <a:normAutofit lnSpcReduction="10000"/>
          </a:bodyPr>
          <a:lstStyle/>
          <a:p>
            <a:pPr>
              <a:defRPr sz="1275" b="0">
                <a:solidFill>
                  <a:srgbClr val="1E2933"/>
                </a:solidFill>
                <a:latin typeface="Bitstream Charter"/>
                <a:ea typeface="Bitstream Charter"/>
                <a:cs typeface="Bitstream Charter"/>
              </a:defRPr>
            </a:pPr>
            <a:r>
              <a:rPr lang="en-US" sz="1600" dirty="0">
                <a:solidFill>
                  <a:schemeClr val="tx1">
                    <a:lumMod val="85000"/>
                    <a:lumOff val="15000"/>
                  </a:schemeClr>
                </a:solidFill>
                <a:latin typeface="Bitstream Charter"/>
                <a:ea typeface="Bitstream Charter"/>
                <a:cs typeface="Bitstream Charter"/>
              </a:rPr>
              <a:t>FBI criminal history record information must go to an authorized government agency. The statute cannot authorize unrestricted receipt by a private entity. </a:t>
            </a:r>
            <a:endParaRPr sz="1600" b="0" dirty="0">
              <a:solidFill>
                <a:schemeClr val="tx1">
                  <a:lumMod val="85000"/>
                  <a:lumOff val="15000"/>
                </a:schemeClr>
              </a:solidFill>
              <a:latin typeface="Bitstream Charter"/>
              <a:ea typeface="Bitstream Charter"/>
              <a:cs typeface="Bitstream Charter"/>
            </a:endParaRPr>
          </a:p>
        </p:txBody>
      </p:sp>
      <p:sp>
        <p:nvSpPr>
          <p:cNvPr id="16" name="Rectangle: Rounded Corners 15">
            <a:extLst>
              <a:ext uri="{FF2B5EF4-FFF2-40B4-BE49-F238E27FC236}">
                <a16:creationId xmlns:a16="http://schemas.microsoft.com/office/drawing/2014/main" id="{DCA7D773-5699-D0D1-3B96-9FEE04C600D4}"/>
              </a:ext>
            </a:extLst>
          </p:cNvPr>
          <p:cNvSpPr>
            <a:spLocks noGrp="1"/>
          </p:cNvSpPr>
          <p:nvPr/>
        </p:nvSpPr>
        <p:spPr>
          <a:xfrm>
            <a:off x="609600" y="3848100"/>
            <a:ext cx="5334000" cy="1943100"/>
          </a:xfrm>
          <a:prstGeom prst="roundRect">
            <a:avLst>
              <a:gd name="adj" fmla="val 3922"/>
            </a:avLst>
          </a:prstGeom>
          <a:solidFill>
            <a:srgbClr val="FFFFFF"/>
          </a:solidFill>
          <a:ln w="0">
            <a:noFill/>
          </a:ln>
        </p:spPr>
        <p:txBody>
          <a:bodyPr/>
          <a:lstStyle/>
          <a:p>
            <a:endParaRPr lang="en-US"/>
          </a:p>
        </p:txBody>
      </p:sp>
      <p:sp>
        <p:nvSpPr>
          <p:cNvPr id="17" name="Rectangle 16">
            <a:extLst>
              <a:ext uri="{FF2B5EF4-FFF2-40B4-BE49-F238E27FC236}">
                <a16:creationId xmlns:a16="http://schemas.microsoft.com/office/drawing/2014/main" id="{B2D0C0BD-36D1-2EE3-1FE1-B5D1ABDEABF4}"/>
              </a:ext>
            </a:extLst>
          </p:cNvPr>
          <p:cNvSpPr>
            <a:spLocks noGrp="1"/>
          </p:cNvSpPr>
          <p:nvPr/>
        </p:nvSpPr>
        <p:spPr>
          <a:xfrm>
            <a:off x="609600" y="3848100"/>
            <a:ext cx="95250" cy="1943100"/>
          </a:xfrm>
          <a:prstGeom prst="rect">
            <a:avLst/>
          </a:prstGeom>
          <a:solidFill>
            <a:srgbClr val="8D7CC3"/>
          </a:solidFill>
          <a:ln w="0">
            <a:noFill/>
          </a:ln>
        </p:spPr>
        <p:txBody>
          <a:bodyPr/>
          <a:lstStyle/>
          <a:p>
            <a:endParaRPr lang="en-US"/>
          </a:p>
        </p:txBody>
      </p:sp>
      <p:sp>
        <p:nvSpPr>
          <p:cNvPr id="18" name="Rectangle: Rounded Corners 17">
            <a:extLst>
              <a:ext uri="{FF2B5EF4-FFF2-40B4-BE49-F238E27FC236}">
                <a16:creationId xmlns:a16="http://schemas.microsoft.com/office/drawing/2014/main" id="{4F7859C1-F6DF-50B4-5B22-9F17B70BBCE7}"/>
              </a:ext>
            </a:extLst>
          </p:cNvPr>
          <p:cNvSpPr>
            <a:spLocks noGrp="1"/>
          </p:cNvSpPr>
          <p:nvPr/>
        </p:nvSpPr>
        <p:spPr>
          <a:xfrm>
            <a:off x="838200" y="4057650"/>
            <a:ext cx="438150" cy="438150"/>
          </a:xfrm>
          <a:prstGeom prst="roundRect">
            <a:avLst>
              <a:gd name="adj" fmla="val 17391"/>
            </a:avLst>
          </a:prstGeom>
          <a:solidFill>
            <a:srgbClr val="8D7CC3"/>
          </a:solidFill>
          <a:ln w="0">
            <a:noFill/>
          </a:ln>
        </p:spPr>
        <p:txBody>
          <a:bodyPr/>
          <a:lstStyle/>
          <a:p>
            <a:endParaRPr lang="en-US"/>
          </a:p>
        </p:txBody>
      </p:sp>
      <p:sp>
        <p:nvSpPr>
          <p:cNvPr id="19" name="Rectangle 18">
            <a:extLst>
              <a:ext uri="{FF2B5EF4-FFF2-40B4-BE49-F238E27FC236}">
                <a16:creationId xmlns:a16="http://schemas.microsoft.com/office/drawing/2014/main" id="{F221B34F-DF37-CAA1-90BF-250D657CDE5F}"/>
              </a:ext>
            </a:extLst>
          </p:cNvPr>
          <p:cNvSpPr>
            <a:spLocks noGrp="1"/>
          </p:cNvSpPr>
          <p:nvPr/>
        </p:nvSpPr>
        <p:spPr>
          <a:xfrm>
            <a:off x="8382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7</a:t>
            </a:r>
            <a:endParaRPr sz="1500" b="1" dirty="0">
              <a:solidFill>
                <a:srgbClr val="FFFFFF"/>
              </a:solidFill>
              <a:latin typeface="Bitstream Charter"/>
              <a:ea typeface="Bitstream Charter"/>
              <a:cs typeface="Bitstream Charter"/>
            </a:endParaRPr>
          </a:p>
        </p:txBody>
      </p:sp>
      <p:sp>
        <p:nvSpPr>
          <p:cNvPr id="20" name="Rectangle 19">
            <a:extLst>
              <a:ext uri="{FF2B5EF4-FFF2-40B4-BE49-F238E27FC236}">
                <a16:creationId xmlns:a16="http://schemas.microsoft.com/office/drawing/2014/main" id="{1C93CB08-F833-E6A2-0C46-21CC60C11A3F}"/>
              </a:ext>
            </a:extLst>
          </p:cNvPr>
          <p:cNvSpPr>
            <a:spLocks noGrp="1"/>
          </p:cNvSpPr>
          <p:nvPr/>
        </p:nvSpPr>
        <p:spPr>
          <a:xfrm>
            <a:off x="1428750" y="4019550"/>
            <a:ext cx="4305300" cy="419100"/>
          </a:xfrm>
          <a:prstGeom prst="rect">
            <a:avLst/>
          </a:prstGeom>
          <a:noFill/>
          <a:ln w="0">
            <a:noFill/>
          </a:ln>
        </p:spPr>
        <p:txBody>
          <a:bodyPr anchor="ctr">
            <a:noAutofit/>
          </a:bodyPr>
          <a:lstStyle/>
          <a:p>
            <a:pPr>
              <a:defRPr sz="1425" b="1">
                <a:solidFill>
                  <a:srgbClr val="1E2933"/>
                </a:solidFill>
                <a:latin typeface="Bitstream Charter"/>
                <a:ea typeface="Bitstream Charter"/>
                <a:cs typeface="Bitstream Charter"/>
              </a:defRPr>
            </a:pPr>
            <a:r>
              <a:rPr lang="en-US" sz="2400" b="1" dirty="0">
                <a:solidFill>
                  <a:srgbClr val="002060"/>
                </a:solidFill>
                <a:latin typeface="Bitstream Charter"/>
                <a:ea typeface="Bitstream Charter"/>
                <a:cs typeface="Bitstream Charter"/>
              </a:rPr>
              <a:t>Fingerprints pass through the state repository </a:t>
            </a:r>
          </a:p>
        </p:txBody>
      </p:sp>
      <p:sp>
        <p:nvSpPr>
          <p:cNvPr id="21" name="Rectangle 20">
            <a:extLst>
              <a:ext uri="{FF2B5EF4-FFF2-40B4-BE49-F238E27FC236}">
                <a16:creationId xmlns:a16="http://schemas.microsoft.com/office/drawing/2014/main" id="{19B6E722-8526-125C-CAB9-F3954FCD2F3D}"/>
              </a:ext>
            </a:extLst>
          </p:cNvPr>
          <p:cNvSpPr>
            <a:spLocks noGrp="1"/>
          </p:cNvSpPr>
          <p:nvPr/>
        </p:nvSpPr>
        <p:spPr>
          <a:xfrm>
            <a:off x="1428750" y="4533900"/>
            <a:ext cx="4267200" cy="1200150"/>
          </a:xfrm>
          <a:prstGeom prst="rect">
            <a:avLst/>
          </a:prstGeom>
          <a:noFill/>
          <a:ln w="0">
            <a:noFill/>
          </a:ln>
        </p:spPr>
        <p:txBody>
          <a:bodyPr anchor="ctr">
            <a:normAutofit/>
          </a:bodyPr>
          <a:lstStyle/>
          <a:p>
            <a:pPr lvl="0"/>
            <a:r>
              <a:rPr lang="en-US" sz="1600" dirty="0">
                <a:solidFill>
                  <a:schemeClr val="tx1">
                    <a:lumMod val="85000"/>
                    <a:lumOff val="15000"/>
                  </a:schemeClr>
                </a:solidFill>
                <a:latin typeface="Bitstream Charter"/>
              </a:rPr>
              <a:t>The fingerprints are checked against state records through KSP and then forwarded to the FBI. The FBI does not establish a direct licensing-agency relationship with agencies. </a:t>
            </a:r>
          </a:p>
        </p:txBody>
      </p:sp>
      <p:sp>
        <p:nvSpPr>
          <p:cNvPr id="22" name="Rectangle: Rounded Corners 21">
            <a:extLst>
              <a:ext uri="{FF2B5EF4-FFF2-40B4-BE49-F238E27FC236}">
                <a16:creationId xmlns:a16="http://schemas.microsoft.com/office/drawing/2014/main" id="{DA650BA3-9259-286C-29E7-01E83D4C835E}"/>
              </a:ext>
            </a:extLst>
          </p:cNvPr>
          <p:cNvSpPr>
            <a:spLocks noGrp="1"/>
          </p:cNvSpPr>
          <p:nvPr/>
        </p:nvSpPr>
        <p:spPr>
          <a:xfrm>
            <a:off x="6248400" y="3848100"/>
            <a:ext cx="5334000" cy="1943100"/>
          </a:xfrm>
          <a:prstGeom prst="roundRect">
            <a:avLst>
              <a:gd name="adj" fmla="val 3922"/>
            </a:avLst>
          </a:prstGeom>
          <a:solidFill>
            <a:srgbClr val="FFFFFF"/>
          </a:solidFill>
          <a:ln w="0">
            <a:noFill/>
          </a:ln>
        </p:spPr>
        <p:txBody>
          <a:bodyPr/>
          <a:lstStyle/>
          <a:p>
            <a:endParaRPr lang="en-US"/>
          </a:p>
        </p:txBody>
      </p:sp>
      <p:sp>
        <p:nvSpPr>
          <p:cNvPr id="23" name="Rectangle 22">
            <a:extLst>
              <a:ext uri="{FF2B5EF4-FFF2-40B4-BE49-F238E27FC236}">
                <a16:creationId xmlns:a16="http://schemas.microsoft.com/office/drawing/2014/main" id="{5D682F43-F958-0028-D461-A5743CE868FE}"/>
              </a:ext>
            </a:extLst>
          </p:cNvPr>
          <p:cNvSpPr>
            <a:spLocks noGrp="1"/>
          </p:cNvSpPr>
          <p:nvPr/>
        </p:nvSpPr>
        <p:spPr>
          <a:xfrm>
            <a:off x="6248400" y="3848100"/>
            <a:ext cx="95250" cy="1943100"/>
          </a:xfrm>
          <a:prstGeom prst="rect">
            <a:avLst/>
          </a:prstGeom>
          <a:solidFill>
            <a:srgbClr val="8D7CC3"/>
          </a:solidFill>
          <a:ln w="0">
            <a:noFill/>
          </a:ln>
        </p:spPr>
        <p:txBody>
          <a:bodyPr/>
          <a:lstStyle/>
          <a:p>
            <a:endParaRPr lang="en-US"/>
          </a:p>
        </p:txBody>
      </p:sp>
      <p:sp>
        <p:nvSpPr>
          <p:cNvPr id="24" name="Rectangle: Rounded Corners 23">
            <a:extLst>
              <a:ext uri="{FF2B5EF4-FFF2-40B4-BE49-F238E27FC236}">
                <a16:creationId xmlns:a16="http://schemas.microsoft.com/office/drawing/2014/main" id="{592BEB77-D325-3469-33B6-569CF7852435}"/>
              </a:ext>
            </a:extLst>
          </p:cNvPr>
          <p:cNvSpPr>
            <a:spLocks noGrp="1"/>
          </p:cNvSpPr>
          <p:nvPr/>
        </p:nvSpPr>
        <p:spPr>
          <a:xfrm>
            <a:off x="6477000" y="4057650"/>
            <a:ext cx="438150" cy="438150"/>
          </a:xfrm>
          <a:prstGeom prst="roundRect">
            <a:avLst>
              <a:gd name="adj" fmla="val 17391"/>
            </a:avLst>
          </a:prstGeom>
          <a:solidFill>
            <a:srgbClr val="8D7CC3"/>
          </a:solidFill>
          <a:ln w="0">
            <a:noFill/>
          </a:ln>
        </p:spPr>
        <p:txBody>
          <a:bodyPr/>
          <a:lstStyle/>
          <a:p>
            <a:endParaRPr lang="en-US"/>
          </a:p>
        </p:txBody>
      </p:sp>
      <p:sp>
        <p:nvSpPr>
          <p:cNvPr id="25" name="Rectangle 24">
            <a:extLst>
              <a:ext uri="{FF2B5EF4-FFF2-40B4-BE49-F238E27FC236}">
                <a16:creationId xmlns:a16="http://schemas.microsoft.com/office/drawing/2014/main" id="{46818033-2A3E-CEBE-D8A3-AA1F60E959B1}"/>
              </a:ext>
            </a:extLst>
          </p:cNvPr>
          <p:cNvSpPr>
            <a:spLocks noGrp="1"/>
          </p:cNvSpPr>
          <p:nvPr/>
        </p:nvSpPr>
        <p:spPr>
          <a:xfrm>
            <a:off x="64770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8</a:t>
            </a:r>
            <a:endParaRPr sz="1500" b="1" dirty="0">
              <a:solidFill>
                <a:srgbClr val="FFFFFF"/>
              </a:solidFill>
              <a:latin typeface="Bitstream Charter"/>
              <a:ea typeface="Bitstream Charter"/>
              <a:cs typeface="Bitstream Charter"/>
            </a:endParaRPr>
          </a:p>
        </p:txBody>
      </p:sp>
      <p:sp>
        <p:nvSpPr>
          <p:cNvPr id="26" name="Rectangle 25">
            <a:extLst>
              <a:ext uri="{FF2B5EF4-FFF2-40B4-BE49-F238E27FC236}">
                <a16:creationId xmlns:a16="http://schemas.microsoft.com/office/drawing/2014/main" id="{C37213B6-9A23-0A98-4012-2A155DFBB4B7}"/>
              </a:ext>
            </a:extLst>
          </p:cNvPr>
          <p:cNvSpPr>
            <a:spLocks noGrp="1"/>
          </p:cNvSpPr>
          <p:nvPr/>
        </p:nvSpPr>
        <p:spPr>
          <a:xfrm>
            <a:off x="7067550" y="4019550"/>
            <a:ext cx="4514850" cy="419100"/>
          </a:xfrm>
          <a:prstGeom prst="rect">
            <a:avLst/>
          </a:prstGeom>
          <a:noFill/>
          <a:ln w="0">
            <a:noFill/>
          </a:ln>
        </p:spPr>
        <p:txBody>
          <a:bodyPr anchor="ctr">
            <a:noAutofit/>
          </a:bodyPr>
          <a:lstStyle/>
          <a:p>
            <a:pPr algn="l">
              <a:defRPr sz="1650" b="1">
                <a:solidFill>
                  <a:srgbClr val="15314B"/>
                </a:solidFill>
                <a:latin typeface="Bitstream Charter"/>
                <a:ea typeface="Bitstream Charter"/>
                <a:cs typeface="Bitstream Charter"/>
              </a:defRPr>
            </a:pPr>
            <a:r>
              <a:rPr lang="en-US" sz="2400" b="1" dirty="0">
                <a:solidFill>
                  <a:srgbClr val="002060"/>
                </a:solidFill>
                <a:latin typeface="Bitstream Charter"/>
                <a:ea typeface="Bitstream Charter"/>
                <a:cs typeface="Bitstream Charter"/>
              </a:rPr>
              <a:t>State statute must receive federal approval</a:t>
            </a:r>
            <a:endParaRPr sz="2400" b="1" dirty="0">
              <a:solidFill>
                <a:srgbClr val="002060"/>
              </a:solidFill>
              <a:latin typeface="Bitstream Charter"/>
              <a:ea typeface="Bitstream Charter"/>
              <a:cs typeface="Bitstream Charter"/>
            </a:endParaRPr>
          </a:p>
        </p:txBody>
      </p:sp>
      <p:sp>
        <p:nvSpPr>
          <p:cNvPr id="27" name="Rectangle 26">
            <a:extLst>
              <a:ext uri="{FF2B5EF4-FFF2-40B4-BE49-F238E27FC236}">
                <a16:creationId xmlns:a16="http://schemas.microsoft.com/office/drawing/2014/main" id="{17A13011-97A4-1F0F-8B5B-0B061DFF96F5}"/>
              </a:ext>
            </a:extLst>
          </p:cNvPr>
          <p:cNvSpPr>
            <a:spLocks noGrp="1"/>
          </p:cNvSpPr>
          <p:nvPr/>
        </p:nvSpPr>
        <p:spPr>
          <a:xfrm>
            <a:off x="7105650" y="4533900"/>
            <a:ext cx="4267200" cy="1200150"/>
          </a:xfrm>
          <a:prstGeom prst="rect">
            <a:avLst/>
          </a:prstGeom>
          <a:noFill/>
          <a:ln w="0">
            <a:noFill/>
          </a:ln>
        </p:spPr>
        <p:txBody>
          <a:bodyPr anchor="ctr">
            <a:noAutofit/>
          </a:bodyPr>
          <a:lstStyle/>
          <a:p>
            <a:pPr lvl="0"/>
            <a:r>
              <a:rPr lang="en-US" sz="1600" dirty="0">
                <a:latin typeface="Bitstream Charter"/>
              </a:rPr>
              <a:t>The state identification bureau or CJIS Systems Officer submits the statute to the FBI’s Criminal Justice Information Law Unit for review. </a:t>
            </a:r>
          </a:p>
        </p:txBody>
      </p:sp>
    </p:spTree>
    <p:extLst>
      <p:ext uri="{BB962C8B-B14F-4D97-AF65-F5344CB8AC3E}">
        <p14:creationId xmlns:p14="http://schemas.microsoft.com/office/powerpoint/2010/main" val="2782833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314B"/>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CB330FF-208D-45A0-9801-BA9290F9D0FA}"/>
              </a:ext>
            </a:extLst>
          </p:cNvPr>
          <p:cNvSpPr>
            <a:spLocks noGrp="1"/>
          </p:cNvSpPr>
          <p:nvPr/>
        </p:nvSpPr>
        <p:spPr>
          <a:xfrm>
            <a:off x="609600" y="419100"/>
            <a:ext cx="10972800" cy="552450"/>
          </a:xfrm>
          <a:prstGeom prst="rect">
            <a:avLst/>
          </a:prstGeom>
          <a:noFill/>
          <a:ln w="0">
            <a:noFill/>
          </a:ln>
        </p:spPr>
        <p:txBody>
          <a:bodyPr anchor="ctr">
            <a:normAutofit/>
          </a:bodyPr>
          <a:lstStyle/>
          <a:p>
            <a:pPr algn="l">
              <a:defRPr sz="2850" b="1">
                <a:solidFill>
                  <a:srgbClr val="FFFFFF"/>
                </a:solidFill>
                <a:latin typeface="Bitstream Charter"/>
                <a:ea typeface="Bitstream Charter"/>
                <a:cs typeface="Bitstream Charter"/>
              </a:defRPr>
            </a:pPr>
            <a:r>
              <a:rPr sz="2850" b="1">
                <a:solidFill>
                  <a:srgbClr val="FFFFFF"/>
                </a:solidFill>
                <a:latin typeface="Bitstream Charter"/>
                <a:ea typeface="Bitstream Charter"/>
                <a:cs typeface="Bitstream Charter"/>
              </a:rPr>
              <a:t>ORI readiness checklist</a:t>
            </a:r>
          </a:p>
        </p:txBody>
      </p:sp>
      <p:sp>
        <p:nvSpPr>
          <p:cNvPr id="2" name="Rectangle 1">
            <a:extLst>
              <a:ext uri="{FF2B5EF4-FFF2-40B4-BE49-F238E27FC236}">
                <a16:creationId xmlns:a16="http://schemas.microsoft.com/office/drawing/2014/main" id="{67F7F21A-15DA-4E8B-8A8C-879334D50066}"/>
              </a:ext>
            </a:extLst>
          </p:cNvPr>
          <p:cNvSpPr>
            <a:spLocks noGrp="1"/>
          </p:cNvSpPr>
          <p:nvPr/>
        </p:nvSpPr>
        <p:spPr>
          <a:xfrm>
            <a:off x="609600" y="1028700"/>
            <a:ext cx="9525000" cy="361950"/>
          </a:xfrm>
          <a:prstGeom prst="rect">
            <a:avLst/>
          </a:prstGeom>
          <a:noFill/>
          <a:ln w="0">
            <a:noFill/>
          </a:ln>
        </p:spPr>
        <p:txBody>
          <a:bodyPr anchor="ctr">
            <a:normAutofit/>
          </a:bodyPr>
          <a:lstStyle/>
          <a:p>
            <a:pPr algn="l">
              <a:defRPr sz="1500" b="0">
                <a:solidFill>
                  <a:srgbClr val="DCE8EF"/>
                </a:solidFill>
                <a:latin typeface="Bitstream Charter"/>
                <a:ea typeface="Bitstream Charter"/>
                <a:cs typeface="Bitstream Charter"/>
              </a:defRPr>
            </a:pPr>
            <a:endParaRPr sz="1500" b="0" dirty="0">
              <a:solidFill>
                <a:srgbClr val="DCE8EF"/>
              </a:solidFill>
              <a:latin typeface="Bitstream Charter"/>
              <a:ea typeface="Bitstream Charter"/>
              <a:cs typeface="Bitstream Charter"/>
            </a:endParaRPr>
          </a:p>
        </p:txBody>
      </p:sp>
      <p:sp>
        <p:nvSpPr>
          <p:cNvPr id="3" name="Rectangle: Rounded Corners 2">
            <a:extLst>
              <a:ext uri="{FF2B5EF4-FFF2-40B4-BE49-F238E27FC236}">
                <a16:creationId xmlns:a16="http://schemas.microsoft.com/office/drawing/2014/main" id="{00255D4C-2284-4175-9F84-C5DF974B05CF}"/>
              </a:ext>
            </a:extLst>
          </p:cNvPr>
          <p:cNvSpPr>
            <a:spLocks noGrp="1"/>
          </p:cNvSpPr>
          <p:nvPr/>
        </p:nvSpPr>
        <p:spPr>
          <a:xfrm>
            <a:off x="742950" y="1771650"/>
            <a:ext cx="438150" cy="438150"/>
          </a:xfrm>
          <a:prstGeom prst="roundRect">
            <a:avLst>
              <a:gd name="adj" fmla="val 17391"/>
            </a:avLst>
          </a:prstGeom>
          <a:solidFill>
            <a:srgbClr val="00FFFF"/>
          </a:solidFill>
          <a:ln w="0">
            <a:noFill/>
          </a:ln>
        </p:spPr>
        <p:txBody>
          <a:bodyPr/>
          <a:lstStyle/>
          <a:p>
            <a:endParaRPr lang="en-US"/>
          </a:p>
        </p:txBody>
      </p:sp>
      <p:sp>
        <p:nvSpPr>
          <p:cNvPr id="4" name="Rectangle 3">
            <a:extLst>
              <a:ext uri="{FF2B5EF4-FFF2-40B4-BE49-F238E27FC236}">
                <a16:creationId xmlns:a16="http://schemas.microsoft.com/office/drawing/2014/main" id="{135A03EC-056D-4533-8F6D-9B2749B5D011}"/>
              </a:ext>
            </a:extLst>
          </p:cNvPr>
          <p:cNvSpPr>
            <a:spLocks noGrp="1"/>
          </p:cNvSpPr>
          <p:nvPr/>
        </p:nvSpPr>
        <p:spPr>
          <a:xfrm>
            <a:off x="742950" y="17621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1650" b="1" dirty="0">
                <a:solidFill>
                  <a:srgbClr val="15314B"/>
                </a:solidFill>
                <a:latin typeface="Bitstream Charter"/>
                <a:ea typeface="Bitstream Charter"/>
                <a:cs typeface="Bitstream Charter"/>
              </a:rPr>
              <a:t>✓</a:t>
            </a:r>
          </a:p>
        </p:txBody>
      </p:sp>
      <p:sp>
        <p:nvSpPr>
          <p:cNvPr id="5" name="Rectangle 4">
            <a:extLst>
              <a:ext uri="{FF2B5EF4-FFF2-40B4-BE49-F238E27FC236}">
                <a16:creationId xmlns:a16="http://schemas.microsoft.com/office/drawing/2014/main" id="{7C6CBE00-DAE2-4C45-96A9-7AF3C940AEE0}"/>
              </a:ext>
            </a:extLst>
          </p:cNvPr>
          <p:cNvSpPr>
            <a:spLocks noGrp="1"/>
          </p:cNvSpPr>
          <p:nvPr/>
        </p:nvSpPr>
        <p:spPr>
          <a:xfrm>
            <a:off x="1371600" y="1733550"/>
            <a:ext cx="4572000" cy="514350"/>
          </a:xfrm>
          <a:prstGeom prst="rect">
            <a:avLst/>
          </a:prstGeom>
          <a:noFill/>
          <a:ln w="0">
            <a:noFill/>
          </a:ln>
        </p:spPr>
        <p:txBody>
          <a:bodyPr anchor="ctr">
            <a:normAutofit/>
          </a:bodyPr>
          <a:lstStyle/>
          <a:p>
            <a:pPr algn="l">
              <a:defRPr sz="1500" b="1">
                <a:solidFill>
                  <a:srgbClr val="FFFFFF"/>
                </a:solidFill>
                <a:latin typeface="Bitstream Charter"/>
                <a:ea typeface="Bitstream Charter"/>
                <a:cs typeface="Bitstream Charter"/>
              </a:defRPr>
            </a:pPr>
            <a:r>
              <a:rPr sz="2000" b="1" dirty="0">
                <a:solidFill>
                  <a:srgbClr val="FFFFFF"/>
                </a:solidFill>
                <a:latin typeface="Bitstream Charter"/>
                <a:ea typeface="Bitstream Charter"/>
                <a:cs typeface="Bitstream Charter"/>
              </a:rPr>
              <a:t>State statute enacted</a:t>
            </a:r>
          </a:p>
        </p:txBody>
      </p:sp>
      <p:sp>
        <p:nvSpPr>
          <p:cNvPr id="6" name="Rectangle: Rounded Corners 5">
            <a:extLst>
              <a:ext uri="{FF2B5EF4-FFF2-40B4-BE49-F238E27FC236}">
                <a16:creationId xmlns:a16="http://schemas.microsoft.com/office/drawing/2014/main" id="{D5428644-7DC9-466F-95A6-198F860D6BD7}"/>
              </a:ext>
            </a:extLst>
          </p:cNvPr>
          <p:cNvSpPr>
            <a:spLocks noGrp="1"/>
          </p:cNvSpPr>
          <p:nvPr/>
        </p:nvSpPr>
        <p:spPr>
          <a:xfrm>
            <a:off x="742950" y="2647950"/>
            <a:ext cx="438150" cy="438150"/>
          </a:xfrm>
          <a:prstGeom prst="roundRect">
            <a:avLst>
              <a:gd name="adj" fmla="val 17391"/>
            </a:avLst>
          </a:prstGeom>
          <a:solidFill>
            <a:srgbClr val="00FFFF"/>
          </a:solidFill>
          <a:ln w="0">
            <a:noFill/>
          </a:ln>
        </p:spPr>
        <p:txBody>
          <a:bodyPr/>
          <a:lstStyle/>
          <a:p>
            <a:endParaRPr lang="en-US"/>
          </a:p>
        </p:txBody>
      </p:sp>
      <p:sp>
        <p:nvSpPr>
          <p:cNvPr id="7" name="Rectangle 6">
            <a:extLst>
              <a:ext uri="{FF2B5EF4-FFF2-40B4-BE49-F238E27FC236}">
                <a16:creationId xmlns:a16="http://schemas.microsoft.com/office/drawing/2014/main" id="{68CB2E98-95A2-4003-826E-E780A7B62484}"/>
              </a:ext>
            </a:extLst>
          </p:cNvPr>
          <p:cNvSpPr>
            <a:spLocks noGrp="1"/>
          </p:cNvSpPr>
          <p:nvPr/>
        </p:nvSpPr>
        <p:spPr>
          <a:xfrm>
            <a:off x="742950" y="26384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1650" b="1" dirty="0">
                <a:solidFill>
                  <a:srgbClr val="15314B"/>
                </a:solidFill>
                <a:latin typeface="Bitstream Charter"/>
                <a:ea typeface="Bitstream Charter"/>
                <a:cs typeface="Bitstream Charter"/>
              </a:rPr>
              <a:t>✓</a:t>
            </a:r>
          </a:p>
        </p:txBody>
      </p:sp>
      <p:sp>
        <p:nvSpPr>
          <p:cNvPr id="8" name="Rectangle 7">
            <a:extLst>
              <a:ext uri="{FF2B5EF4-FFF2-40B4-BE49-F238E27FC236}">
                <a16:creationId xmlns:a16="http://schemas.microsoft.com/office/drawing/2014/main" id="{6F881FAC-4B89-4285-82E8-A027918D0DEA}"/>
              </a:ext>
            </a:extLst>
          </p:cNvPr>
          <p:cNvSpPr>
            <a:spLocks noGrp="1"/>
          </p:cNvSpPr>
          <p:nvPr/>
        </p:nvSpPr>
        <p:spPr>
          <a:xfrm>
            <a:off x="1371600" y="2609850"/>
            <a:ext cx="4572000" cy="514350"/>
          </a:xfrm>
          <a:prstGeom prst="rect">
            <a:avLst/>
          </a:prstGeom>
          <a:noFill/>
          <a:ln w="0">
            <a:noFill/>
          </a:ln>
        </p:spPr>
        <p:txBody>
          <a:bodyPr anchor="ctr">
            <a:normAutofit/>
          </a:bodyPr>
          <a:lstStyle/>
          <a:p>
            <a:pPr algn="l">
              <a:defRPr sz="1500" b="1">
                <a:solidFill>
                  <a:srgbClr val="FFFFFF"/>
                </a:solidFill>
                <a:latin typeface="Bitstream Charter"/>
                <a:ea typeface="Bitstream Charter"/>
                <a:cs typeface="Bitstream Charter"/>
              </a:defRPr>
            </a:pPr>
            <a:r>
              <a:rPr sz="2000" b="1">
                <a:solidFill>
                  <a:srgbClr val="FFFFFF"/>
                </a:solidFill>
                <a:latin typeface="Bitstream Charter"/>
                <a:ea typeface="Bitstream Charter"/>
                <a:cs typeface="Bitstream Charter"/>
              </a:rPr>
              <a:t>Fingerprinting required</a:t>
            </a:r>
          </a:p>
        </p:txBody>
      </p:sp>
      <p:sp>
        <p:nvSpPr>
          <p:cNvPr id="9" name="Rectangle: Rounded Corners 8">
            <a:extLst>
              <a:ext uri="{FF2B5EF4-FFF2-40B4-BE49-F238E27FC236}">
                <a16:creationId xmlns:a16="http://schemas.microsoft.com/office/drawing/2014/main" id="{4C98295B-B209-46E3-BB5E-1548D937086F}"/>
              </a:ext>
            </a:extLst>
          </p:cNvPr>
          <p:cNvSpPr>
            <a:spLocks noGrp="1"/>
          </p:cNvSpPr>
          <p:nvPr/>
        </p:nvSpPr>
        <p:spPr>
          <a:xfrm>
            <a:off x="742950" y="3524250"/>
            <a:ext cx="438150" cy="438150"/>
          </a:xfrm>
          <a:prstGeom prst="roundRect">
            <a:avLst>
              <a:gd name="adj" fmla="val 17391"/>
            </a:avLst>
          </a:prstGeom>
          <a:solidFill>
            <a:srgbClr val="00FFFF"/>
          </a:solidFill>
          <a:ln w="0">
            <a:noFill/>
          </a:ln>
        </p:spPr>
        <p:txBody>
          <a:bodyPr/>
          <a:lstStyle/>
          <a:p>
            <a:endParaRPr lang="en-US"/>
          </a:p>
        </p:txBody>
      </p:sp>
      <p:sp>
        <p:nvSpPr>
          <p:cNvPr id="10" name="Rectangle 9">
            <a:extLst>
              <a:ext uri="{FF2B5EF4-FFF2-40B4-BE49-F238E27FC236}">
                <a16:creationId xmlns:a16="http://schemas.microsoft.com/office/drawing/2014/main" id="{62E0EBD7-F42A-4BD1-84F1-623F05EA347B}"/>
              </a:ext>
            </a:extLst>
          </p:cNvPr>
          <p:cNvSpPr>
            <a:spLocks noGrp="1"/>
          </p:cNvSpPr>
          <p:nvPr/>
        </p:nvSpPr>
        <p:spPr>
          <a:xfrm>
            <a:off x="742950" y="35147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1650" b="1" dirty="0">
                <a:solidFill>
                  <a:srgbClr val="15314B"/>
                </a:solidFill>
                <a:latin typeface="Bitstream Charter"/>
                <a:ea typeface="Bitstream Charter"/>
                <a:cs typeface="Bitstream Charter"/>
              </a:rPr>
              <a:t>✓</a:t>
            </a:r>
          </a:p>
        </p:txBody>
      </p:sp>
      <p:sp>
        <p:nvSpPr>
          <p:cNvPr id="11" name="Rectangle 10">
            <a:extLst>
              <a:ext uri="{FF2B5EF4-FFF2-40B4-BE49-F238E27FC236}">
                <a16:creationId xmlns:a16="http://schemas.microsoft.com/office/drawing/2014/main" id="{ED44B56B-0C13-4D5B-9696-DF8C96600C14}"/>
              </a:ext>
            </a:extLst>
          </p:cNvPr>
          <p:cNvSpPr>
            <a:spLocks noGrp="1"/>
          </p:cNvSpPr>
          <p:nvPr/>
        </p:nvSpPr>
        <p:spPr>
          <a:xfrm>
            <a:off x="1371600" y="3486150"/>
            <a:ext cx="4572000" cy="514350"/>
          </a:xfrm>
          <a:prstGeom prst="rect">
            <a:avLst/>
          </a:prstGeom>
          <a:noFill/>
          <a:ln w="0">
            <a:noFill/>
          </a:ln>
        </p:spPr>
        <p:txBody>
          <a:bodyPr anchor="ctr">
            <a:normAutofit/>
          </a:bodyPr>
          <a:lstStyle/>
          <a:p>
            <a:pPr algn="l">
              <a:defRPr sz="1500" b="1">
                <a:solidFill>
                  <a:srgbClr val="FFFFFF"/>
                </a:solidFill>
                <a:latin typeface="Bitstream Charter"/>
                <a:ea typeface="Bitstream Charter"/>
                <a:cs typeface="Bitstream Charter"/>
              </a:defRPr>
            </a:pPr>
            <a:r>
              <a:rPr sz="2000" b="1">
                <a:solidFill>
                  <a:srgbClr val="FFFFFF"/>
                </a:solidFill>
                <a:latin typeface="Bitstream Charter"/>
                <a:ea typeface="Bitstream Charter"/>
                <a:cs typeface="Bitstream Charter"/>
              </a:rPr>
              <a:t>National or FBI check authorized</a:t>
            </a:r>
          </a:p>
        </p:txBody>
      </p:sp>
      <p:sp>
        <p:nvSpPr>
          <p:cNvPr id="12" name="Rectangle: Rounded Corners 11">
            <a:extLst>
              <a:ext uri="{FF2B5EF4-FFF2-40B4-BE49-F238E27FC236}">
                <a16:creationId xmlns:a16="http://schemas.microsoft.com/office/drawing/2014/main" id="{D16E8144-2C55-4815-9053-303C8ADFE210}"/>
              </a:ext>
            </a:extLst>
          </p:cNvPr>
          <p:cNvSpPr>
            <a:spLocks noGrp="1"/>
          </p:cNvSpPr>
          <p:nvPr/>
        </p:nvSpPr>
        <p:spPr>
          <a:xfrm>
            <a:off x="742950" y="4400550"/>
            <a:ext cx="438150" cy="438150"/>
          </a:xfrm>
          <a:prstGeom prst="roundRect">
            <a:avLst>
              <a:gd name="adj" fmla="val 17391"/>
            </a:avLst>
          </a:prstGeom>
          <a:solidFill>
            <a:srgbClr val="00FFFF"/>
          </a:solidFill>
          <a:ln w="0">
            <a:noFill/>
          </a:ln>
        </p:spPr>
        <p:txBody>
          <a:bodyPr/>
          <a:lstStyle/>
          <a:p>
            <a:endParaRPr lang="en-US"/>
          </a:p>
        </p:txBody>
      </p:sp>
      <p:sp>
        <p:nvSpPr>
          <p:cNvPr id="13" name="Rectangle 12">
            <a:extLst>
              <a:ext uri="{FF2B5EF4-FFF2-40B4-BE49-F238E27FC236}">
                <a16:creationId xmlns:a16="http://schemas.microsoft.com/office/drawing/2014/main" id="{D5F3FB15-08E8-4E0D-B3C0-D245CD3612DA}"/>
              </a:ext>
            </a:extLst>
          </p:cNvPr>
          <p:cNvSpPr>
            <a:spLocks noGrp="1"/>
          </p:cNvSpPr>
          <p:nvPr/>
        </p:nvSpPr>
        <p:spPr>
          <a:xfrm>
            <a:off x="742950" y="43910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1650" b="1">
                <a:solidFill>
                  <a:srgbClr val="15314B"/>
                </a:solidFill>
                <a:latin typeface="Bitstream Charter"/>
                <a:ea typeface="Bitstream Charter"/>
                <a:cs typeface="Bitstream Charter"/>
              </a:rPr>
              <a:t>✓</a:t>
            </a:r>
          </a:p>
        </p:txBody>
      </p:sp>
      <p:sp>
        <p:nvSpPr>
          <p:cNvPr id="14" name="Rectangle 13">
            <a:extLst>
              <a:ext uri="{FF2B5EF4-FFF2-40B4-BE49-F238E27FC236}">
                <a16:creationId xmlns:a16="http://schemas.microsoft.com/office/drawing/2014/main" id="{E1924DF9-8721-4EAE-848B-09DC1D40ACBF}"/>
              </a:ext>
            </a:extLst>
          </p:cNvPr>
          <p:cNvSpPr>
            <a:spLocks noGrp="1"/>
          </p:cNvSpPr>
          <p:nvPr/>
        </p:nvSpPr>
        <p:spPr>
          <a:xfrm>
            <a:off x="1371600" y="4362450"/>
            <a:ext cx="4572000" cy="514350"/>
          </a:xfrm>
          <a:prstGeom prst="rect">
            <a:avLst/>
          </a:prstGeom>
          <a:noFill/>
          <a:ln w="0">
            <a:noFill/>
          </a:ln>
        </p:spPr>
        <p:txBody>
          <a:bodyPr anchor="ctr">
            <a:normAutofit/>
          </a:bodyPr>
          <a:lstStyle/>
          <a:p>
            <a:pPr algn="l">
              <a:defRPr sz="1500" b="1">
                <a:solidFill>
                  <a:srgbClr val="FFFFFF"/>
                </a:solidFill>
                <a:latin typeface="Bitstream Charter"/>
                <a:ea typeface="Bitstream Charter"/>
                <a:cs typeface="Bitstream Charter"/>
              </a:defRPr>
            </a:pPr>
            <a:r>
              <a:rPr sz="2000" b="1">
                <a:solidFill>
                  <a:srgbClr val="FFFFFF"/>
                </a:solidFill>
                <a:latin typeface="Bitstream Charter"/>
                <a:ea typeface="Bitstream Charter"/>
                <a:cs typeface="Bitstream Charter"/>
              </a:rPr>
              <a:t>Covered groups identified</a:t>
            </a:r>
          </a:p>
        </p:txBody>
      </p:sp>
      <p:sp>
        <p:nvSpPr>
          <p:cNvPr id="15" name="Rectangle: Rounded Corners 14">
            <a:extLst>
              <a:ext uri="{FF2B5EF4-FFF2-40B4-BE49-F238E27FC236}">
                <a16:creationId xmlns:a16="http://schemas.microsoft.com/office/drawing/2014/main" id="{E3B44304-A396-4ADA-9EE7-17883EDB928B}"/>
              </a:ext>
            </a:extLst>
          </p:cNvPr>
          <p:cNvSpPr>
            <a:spLocks noGrp="1"/>
          </p:cNvSpPr>
          <p:nvPr/>
        </p:nvSpPr>
        <p:spPr>
          <a:xfrm>
            <a:off x="6267450" y="1771650"/>
            <a:ext cx="438150" cy="438150"/>
          </a:xfrm>
          <a:prstGeom prst="roundRect">
            <a:avLst>
              <a:gd name="adj" fmla="val 17391"/>
            </a:avLst>
          </a:prstGeom>
          <a:solidFill>
            <a:srgbClr val="00FFFF"/>
          </a:solidFill>
          <a:ln w="0">
            <a:noFill/>
          </a:ln>
        </p:spPr>
        <p:txBody>
          <a:bodyPr/>
          <a:lstStyle/>
          <a:p>
            <a:endParaRPr lang="en-US" sz="2000"/>
          </a:p>
        </p:txBody>
      </p:sp>
      <p:sp>
        <p:nvSpPr>
          <p:cNvPr id="16" name="Rectangle 15">
            <a:extLst>
              <a:ext uri="{FF2B5EF4-FFF2-40B4-BE49-F238E27FC236}">
                <a16:creationId xmlns:a16="http://schemas.microsoft.com/office/drawing/2014/main" id="{D72EB1D2-FDEE-4B84-850B-77BCDEF8DE75}"/>
              </a:ext>
            </a:extLst>
          </p:cNvPr>
          <p:cNvSpPr>
            <a:spLocks noGrp="1"/>
          </p:cNvSpPr>
          <p:nvPr/>
        </p:nvSpPr>
        <p:spPr>
          <a:xfrm>
            <a:off x="6267450" y="17621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2000" b="1">
                <a:solidFill>
                  <a:srgbClr val="15314B"/>
                </a:solidFill>
                <a:latin typeface="Bitstream Charter"/>
                <a:ea typeface="Bitstream Charter"/>
                <a:cs typeface="Bitstream Charter"/>
              </a:rPr>
              <a:t>✓</a:t>
            </a:r>
          </a:p>
        </p:txBody>
      </p:sp>
      <p:sp>
        <p:nvSpPr>
          <p:cNvPr id="17" name="Rectangle 16">
            <a:extLst>
              <a:ext uri="{FF2B5EF4-FFF2-40B4-BE49-F238E27FC236}">
                <a16:creationId xmlns:a16="http://schemas.microsoft.com/office/drawing/2014/main" id="{481DE9A2-0330-4EF3-8C64-DF1A54576F1F}"/>
              </a:ext>
            </a:extLst>
          </p:cNvPr>
          <p:cNvSpPr>
            <a:spLocks noGrp="1"/>
          </p:cNvSpPr>
          <p:nvPr/>
        </p:nvSpPr>
        <p:spPr>
          <a:xfrm>
            <a:off x="6896100" y="1733550"/>
            <a:ext cx="4972050" cy="514350"/>
          </a:xfrm>
          <a:prstGeom prst="rect">
            <a:avLst/>
          </a:prstGeom>
          <a:noFill/>
          <a:ln w="0">
            <a:noFill/>
          </a:ln>
        </p:spPr>
        <p:txBody>
          <a:bodyPr anchor="ctr">
            <a:noAutofit/>
          </a:bodyPr>
          <a:lstStyle/>
          <a:p>
            <a:pPr algn="l">
              <a:defRPr sz="1500" b="1">
                <a:solidFill>
                  <a:srgbClr val="FFFFFF"/>
                </a:solidFill>
                <a:latin typeface="Bitstream Charter"/>
                <a:ea typeface="Bitstream Charter"/>
                <a:cs typeface="Bitstream Charter"/>
              </a:defRPr>
            </a:pPr>
            <a:r>
              <a:rPr sz="2000" b="1" dirty="0">
                <a:solidFill>
                  <a:srgbClr val="FFFFFF"/>
                </a:solidFill>
                <a:latin typeface="Bitstream Charter"/>
                <a:ea typeface="Bitstream Charter"/>
                <a:cs typeface="Bitstream Charter"/>
              </a:rPr>
              <a:t>Licensing or employment purpose defined</a:t>
            </a:r>
          </a:p>
        </p:txBody>
      </p:sp>
      <p:sp>
        <p:nvSpPr>
          <p:cNvPr id="18" name="Rectangle: Rounded Corners 17">
            <a:extLst>
              <a:ext uri="{FF2B5EF4-FFF2-40B4-BE49-F238E27FC236}">
                <a16:creationId xmlns:a16="http://schemas.microsoft.com/office/drawing/2014/main" id="{161AD522-843A-4BBE-953A-CA5B07A47988}"/>
              </a:ext>
            </a:extLst>
          </p:cNvPr>
          <p:cNvSpPr>
            <a:spLocks noGrp="1"/>
          </p:cNvSpPr>
          <p:nvPr/>
        </p:nvSpPr>
        <p:spPr>
          <a:xfrm>
            <a:off x="6267450" y="2647950"/>
            <a:ext cx="438150" cy="438150"/>
          </a:xfrm>
          <a:prstGeom prst="roundRect">
            <a:avLst>
              <a:gd name="adj" fmla="val 17391"/>
            </a:avLst>
          </a:prstGeom>
          <a:solidFill>
            <a:srgbClr val="00FFFF"/>
          </a:solidFill>
          <a:ln w="0">
            <a:noFill/>
          </a:ln>
        </p:spPr>
        <p:txBody>
          <a:bodyPr/>
          <a:lstStyle/>
          <a:p>
            <a:endParaRPr lang="en-US" sz="2000"/>
          </a:p>
        </p:txBody>
      </p:sp>
      <p:sp>
        <p:nvSpPr>
          <p:cNvPr id="19" name="Rectangle 18">
            <a:extLst>
              <a:ext uri="{FF2B5EF4-FFF2-40B4-BE49-F238E27FC236}">
                <a16:creationId xmlns:a16="http://schemas.microsoft.com/office/drawing/2014/main" id="{848EFF66-6847-48AC-BE3D-F9C12A6B984A}"/>
              </a:ext>
            </a:extLst>
          </p:cNvPr>
          <p:cNvSpPr>
            <a:spLocks noGrp="1"/>
          </p:cNvSpPr>
          <p:nvPr/>
        </p:nvSpPr>
        <p:spPr>
          <a:xfrm>
            <a:off x="6267450" y="26384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2000" b="1" dirty="0">
                <a:solidFill>
                  <a:srgbClr val="15314B"/>
                </a:solidFill>
                <a:latin typeface="Bitstream Charter"/>
                <a:ea typeface="Bitstream Charter"/>
                <a:cs typeface="Bitstream Charter"/>
              </a:rPr>
              <a:t>✓</a:t>
            </a:r>
          </a:p>
        </p:txBody>
      </p:sp>
      <p:sp>
        <p:nvSpPr>
          <p:cNvPr id="20" name="Rectangle 19">
            <a:extLst>
              <a:ext uri="{FF2B5EF4-FFF2-40B4-BE49-F238E27FC236}">
                <a16:creationId xmlns:a16="http://schemas.microsoft.com/office/drawing/2014/main" id="{963B8A62-F78F-48BA-89FF-FA0F8C1CEB56}"/>
              </a:ext>
            </a:extLst>
          </p:cNvPr>
          <p:cNvSpPr>
            <a:spLocks noGrp="1"/>
          </p:cNvSpPr>
          <p:nvPr/>
        </p:nvSpPr>
        <p:spPr>
          <a:xfrm>
            <a:off x="6896100" y="2609850"/>
            <a:ext cx="4572000" cy="514350"/>
          </a:xfrm>
          <a:prstGeom prst="rect">
            <a:avLst/>
          </a:prstGeom>
          <a:noFill/>
          <a:ln w="0">
            <a:noFill/>
          </a:ln>
        </p:spPr>
        <p:txBody>
          <a:bodyPr anchor="ctr">
            <a:normAutofit/>
          </a:bodyPr>
          <a:lstStyle/>
          <a:p>
            <a:pPr algn="l">
              <a:defRPr sz="1500" b="1">
                <a:solidFill>
                  <a:srgbClr val="FFFFFF"/>
                </a:solidFill>
                <a:latin typeface="Bitstream Charter"/>
                <a:ea typeface="Bitstream Charter"/>
                <a:cs typeface="Bitstream Charter"/>
              </a:defRPr>
            </a:pPr>
            <a:r>
              <a:rPr sz="2000" b="1" dirty="0">
                <a:solidFill>
                  <a:srgbClr val="FFFFFF"/>
                </a:solidFill>
                <a:latin typeface="Bitstream Charter"/>
                <a:ea typeface="Bitstream Charter"/>
                <a:cs typeface="Bitstream Charter"/>
              </a:rPr>
              <a:t>Government recipient designated</a:t>
            </a:r>
          </a:p>
        </p:txBody>
      </p:sp>
      <p:sp>
        <p:nvSpPr>
          <p:cNvPr id="21" name="Rectangle: Rounded Corners 20">
            <a:extLst>
              <a:ext uri="{FF2B5EF4-FFF2-40B4-BE49-F238E27FC236}">
                <a16:creationId xmlns:a16="http://schemas.microsoft.com/office/drawing/2014/main" id="{6DEF3654-D7E0-45C1-BBA4-714EE62A0745}"/>
              </a:ext>
            </a:extLst>
          </p:cNvPr>
          <p:cNvSpPr>
            <a:spLocks noGrp="1"/>
          </p:cNvSpPr>
          <p:nvPr/>
        </p:nvSpPr>
        <p:spPr>
          <a:xfrm>
            <a:off x="6267450" y="3524250"/>
            <a:ext cx="438150" cy="438150"/>
          </a:xfrm>
          <a:prstGeom prst="roundRect">
            <a:avLst>
              <a:gd name="adj" fmla="val 17391"/>
            </a:avLst>
          </a:prstGeom>
          <a:solidFill>
            <a:srgbClr val="00FFFF"/>
          </a:solidFill>
          <a:ln w="0">
            <a:noFill/>
          </a:ln>
        </p:spPr>
        <p:txBody>
          <a:bodyPr/>
          <a:lstStyle/>
          <a:p>
            <a:endParaRPr lang="en-US" sz="2000"/>
          </a:p>
        </p:txBody>
      </p:sp>
      <p:sp>
        <p:nvSpPr>
          <p:cNvPr id="22" name="Rectangle 21">
            <a:extLst>
              <a:ext uri="{FF2B5EF4-FFF2-40B4-BE49-F238E27FC236}">
                <a16:creationId xmlns:a16="http://schemas.microsoft.com/office/drawing/2014/main" id="{9AEBDFD8-C120-41E6-8E31-5E11E374F15A}"/>
              </a:ext>
            </a:extLst>
          </p:cNvPr>
          <p:cNvSpPr>
            <a:spLocks noGrp="1"/>
          </p:cNvSpPr>
          <p:nvPr/>
        </p:nvSpPr>
        <p:spPr>
          <a:xfrm>
            <a:off x="6267450" y="35147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2000" b="1">
                <a:solidFill>
                  <a:srgbClr val="15314B"/>
                </a:solidFill>
                <a:latin typeface="Bitstream Charter"/>
                <a:ea typeface="Bitstream Charter"/>
                <a:cs typeface="Bitstream Charter"/>
              </a:rPr>
              <a:t>✓</a:t>
            </a:r>
          </a:p>
        </p:txBody>
      </p:sp>
      <p:sp>
        <p:nvSpPr>
          <p:cNvPr id="23" name="Rectangle 22">
            <a:extLst>
              <a:ext uri="{FF2B5EF4-FFF2-40B4-BE49-F238E27FC236}">
                <a16:creationId xmlns:a16="http://schemas.microsoft.com/office/drawing/2014/main" id="{C6BE449D-4651-4969-9939-9BB3F3994BDA}"/>
              </a:ext>
            </a:extLst>
          </p:cNvPr>
          <p:cNvSpPr>
            <a:spLocks noGrp="1"/>
          </p:cNvSpPr>
          <p:nvPr/>
        </p:nvSpPr>
        <p:spPr>
          <a:xfrm>
            <a:off x="6896100" y="3486150"/>
            <a:ext cx="4572000" cy="514350"/>
          </a:xfrm>
          <a:prstGeom prst="rect">
            <a:avLst/>
          </a:prstGeom>
          <a:noFill/>
          <a:ln w="0">
            <a:noFill/>
          </a:ln>
        </p:spPr>
        <p:txBody>
          <a:bodyPr anchor="ctr">
            <a:normAutofit/>
          </a:bodyPr>
          <a:lstStyle/>
          <a:p>
            <a:pPr algn="l">
              <a:defRPr sz="1500" b="1">
                <a:solidFill>
                  <a:srgbClr val="FFFFFF"/>
                </a:solidFill>
                <a:latin typeface="Bitstream Charter"/>
                <a:ea typeface="Bitstream Charter"/>
                <a:cs typeface="Bitstream Charter"/>
              </a:defRPr>
            </a:pPr>
            <a:r>
              <a:rPr sz="2000" b="1" dirty="0">
                <a:solidFill>
                  <a:srgbClr val="FFFFFF"/>
                </a:solidFill>
                <a:latin typeface="Bitstream Charter"/>
                <a:ea typeface="Bitstream Charter"/>
                <a:cs typeface="Bitstream Charter"/>
              </a:rPr>
              <a:t>State repository routing established</a:t>
            </a:r>
          </a:p>
        </p:txBody>
      </p:sp>
      <p:sp>
        <p:nvSpPr>
          <p:cNvPr id="24" name="Rectangle: Rounded Corners 23">
            <a:extLst>
              <a:ext uri="{FF2B5EF4-FFF2-40B4-BE49-F238E27FC236}">
                <a16:creationId xmlns:a16="http://schemas.microsoft.com/office/drawing/2014/main" id="{FEFC5BB2-2426-40BB-B8CD-B6275D6B6DC8}"/>
              </a:ext>
            </a:extLst>
          </p:cNvPr>
          <p:cNvSpPr>
            <a:spLocks noGrp="1"/>
          </p:cNvSpPr>
          <p:nvPr/>
        </p:nvSpPr>
        <p:spPr>
          <a:xfrm>
            <a:off x="6267450" y="4400550"/>
            <a:ext cx="438150" cy="438150"/>
          </a:xfrm>
          <a:prstGeom prst="roundRect">
            <a:avLst>
              <a:gd name="adj" fmla="val 17391"/>
            </a:avLst>
          </a:prstGeom>
          <a:solidFill>
            <a:srgbClr val="00FFFF"/>
          </a:solidFill>
          <a:ln w="0">
            <a:noFill/>
          </a:ln>
        </p:spPr>
        <p:txBody>
          <a:bodyPr/>
          <a:lstStyle/>
          <a:p>
            <a:endParaRPr lang="en-US" sz="2000"/>
          </a:p>
        </p:txBody>
      </p:sp>
      <p:sp>
        <p:nvSpPr>
          <p:cNvPr id="25" name="Rectangle 24">
            <a:extLst>
              <a:ext uri="{FF2B5EF4-FFF2-40B4-BE49-F238E27FC236}">
                <a16:creationId xmlns:a16="http://schemas.microsoft.com/office/drawing/2014/main" id="{8924A489-F3BE-4F03-856C-E8ED2EF45E92}"/>
              </a:ext>
            </a:extLst>
          </p:cNvPr>
          <p:cNvSpPr>
            <a:spLocks noGrp="1"/>
          </p:cNvSpPr>
          <p:nvPr/>
        </p:nvSpPr>
        <p:spPr>
          <a:xfrm>
            <a:off x="6267450" y="4391025"/>
            <a:ext cx="438150" cy="438150"/>
          </a:xfrm>
          <a:prstGeom prst="rect">
            <a:avLst/>
          </a:prstGeom>
          <a:noFill/>
          <a:ln w="0">
            <a:noFill/>
          </a:ln>
        </p:spPr>
        <p:txBody>
          <a:bodyPr anchor="ctr">
            <a:normAutofit/>
          </a:bodyPr>
          <a:lstStyle/>
          <a:p>
            <a:pPr algn="ctr">
              <a:defRPr sz="1650" b="1">
                <a:solidFill>
                  <a:srgbClr val="15314B"/>
                </a:solidFill>
                <a:latin typeface="Bitstream Charter"/>
                <a:ea typeface="Bitstream Charter"/>
                <a:cs typeface="Bitstream Charter"/>
              </a:defRPr>
            </a:pPr>
            <a:r>
              <a:rPr sz="2000" b="1" dirty="0">
                <a:solidFill>
                  <a:srgbClr val="15314B"/>
                </a:solidFill>
                <a:latin typeface="Bitstream Charter"/>
                <a:ea typeface="Bitstream Charter"/>
                <a:cs typeface="Bitstream Charter"/>
              </a:rPr>
              <a:t>✓</a:t>
            </a:r>
          </a:p>
        </p:txBody>
      </p:sp>
      <p:sp>
        <p:nvSpPr>
          <p:cNvPr id="26" name="Rectangle 25">
            <a:extLst>
              <a:ext uri="{FF2B5EF4-FFF2-40B4-BE49-F238E27FC236}">
                <a16:creationId xmlns:a16="http://schemas.microsoft.com/office/drawing/2014/main" id="{6C9B8DF4-195B-424D-8521-AC73592F2AD3}"/>
              </a:ext>
            </a:extLst>
          </p:cNvPr>
          <p:cNvSpPr>
            <a:spLocks noGrp="1"/>
          </p:cNvSpPr>
          <p:nvPr/>
        </p:nvSpPr>
        <p:spPr>
          <a:xfrm>
            <a:off x="6896100" y="4362450"/>
            <a:ext cx="4572000" cy="514350"/>
          </a:xfrm>
          <a:prstGeom prst="rect">
            <a:avLst/>
          </a:prstGeom>
          <a:noFill/>
          <a:ln w="0">
            <a:noFill/>
          </a:ln>
        </p:spPr>
        <p:txBody>
          <a:bodyPr anchor="ctr">
            <a:noAutofit/>
          </a:bodyPr>
          <a:lstStyle/>
          <a:p>
            <a:pPr algn="l">
              <a:defRPr sz="1500" b="1">
                <a:solidFill>
                  <a:srgbClr val="FFFFFF"/>
                </a:solidFill>
                <a:latin typeface="Bitstream Charter"/>
                <a:ea typeface="Bitstream Charter"/>
                <a:cs typeface="Bitstream Charter"/>
              </a:defRPr>
            </a:pPr>
            <a:r>
              <a:rPr sz="2000" b="1" dirty="0">
                <a:solidFill>
                  <a:srgbClr val="FFFFFF"/>
                </a:solidFill>
                <a:latin typeface="Bitstream Charter"/>
                <a:ea typeface="Bitstream Charter"/>
                <a:cs typeface="Bitstream Charter"/>
              </a:rPr>
              <a:t>FBI statutory review coordinated through the state</a:t>
            </a:r>
          </a:p>
        </p:txBody>
      </p:sp>
      <p:sp>
        <p:nvSpPr>
          <p:cNvPr id="27" name="Rectangle 26">
            <a:extLst>
              <a:ext uri="{FF2B5EF4-FFF2-40B4-BE49-F238E27FC236}">
                <a16:creationId xmlns:a16="http://schemas.microsoft.com/office/drawing/2014/main" id="{A992388C-AA08-437C-A124-CF3407AB061B}"/>
              </a:ext>
            </a:extLst>
          </p:cNvPr>
          <p:cNvSpPr>
            <a:spLocks noGrp="1"/>
          </p:cNvSpPr>
          <p:nvPr/>
        </p:nvSpPr>
        <p:spPr>
          <a:xfrm>
            <a:off x="742950" y="5619750"/>
            <a:ext cx="10668000" cy="19050"/>
          </a:xfrm>
          <a:prstGeom prst="rect">
            <a:avLst/>
          </a:prstGeom>
          <a:solidFill>
            <a:srgbClr val="6F899A"/>
          </a:solidFill>
          <a:ln w="0">
            <a:noFill/>
          </a:ln>
        </p:spPr>
        <p:txBody>
          <a:bodyPr/>
          <a:lstStyle/>
          <a:p>
            <a:endParaRPr lang="en-US"/>
          </a:p>
        </p:txBody>
      </p:sp>
      <p:sp>
        <p:nvSpPr>
          <p:cNvPr id="28" name="Rectangle 27">
            <a:extLst>
              <a:ext uri="{FF2B5EF4-FFF2-40B4-BE49-F238E27FC236}">
                <a16:creationId xmlns:a16="http://schemas.microsoft.com/office/drawing/2014/main" id="{87C77882-E2AC-4D2F-BB37-DED22F6841B9}"/>
              </a:ext>
            </a:extLst>
          </p:cNvPr>
          <p:cNvSpPr>
            <a:spLocks noGrp="1"/>
          </p:cNvSpPr>
          <p:nvPr/>
        </p:nvSpPr>
        <p:spPr>
          <a:xfrm>
            <a:off x="742950" y="5829300"/>
            <a:ext cx="10668000" cy="438150"/>
          </a:xfrm>
          <a:prstGeom prst="rect">
            <a:avLst/>
          </a:prstGeom>
          <a:noFill/>
          <a:ln w="0">
            <a:noFill/>
          </a:ln>
        </p:spPr>
        <p:txBody>
          <a:bodyPr anchor="ctr">
            <a:normAutofit/>
          </a:bodyPr>
          <a:lstStyle/>
          <a:p>
            <a:pPr algn="ctr">
              <a:defRPr sz="1575" b="1">
                <a:solidFill>
                  <a:srgbClr val="D5A33E"/>
                </a:solidFill>
                <a:latin typeface="Bitstream Charter"/>
                <a:ea typeface="Bitstream Charter"/>
                <a:cs typeface="Bitstream Charter"/>
              </a:defRPr>
            </a:pPr>
            <a:r>
              <a:rPr sz="1575" b="1" dirty="0">
                <a:solidFill>
                  <a:srgbClr val="8D7CC3"/>
                </a:solidFill>
                <a:latin typeface="Bitstream Charter"/>
                <a:ea typeface="Bitstream Charter"/>
                <a:cs typeface="Bitstream Charter"/>
              </a:rPr>
              <a:t>Key point: statutory authority and FBI approval precede technical enrollment and operational launch.</a:t>
            </a:r>
          </a:p>
        </p:txBody>
      </p:sp>
    </p:spTree>
    <p:extLst>
      <p:ext uri="{BB962C8B-B14F-4D97-AF65-F5344CB8AC3E}">
        <p14:creationId xmlns:p14="http://schemas.microsoft.com/office/powerpoint/2010/main" val="308983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A3533-6A5F-6877-49F2-7244A529155D}"/>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A3206A8B-17DC-5DFB-777E-26D6EF254646}"/>
              </a:ext>
            </a:extLst>
          </p:cNvPr>
          <p:cNvSpPr>
            <a:spLocks noGrp="1"/>
          </p:cNvSpPr>
          <p:nvPr/>
        </p:nvSpPr>
        <p:spPr>
          <a:xfrm>
            <a:off x="609600" y="400050"/>
            <a:ext cx="10972800" cy="552450"/>
          </a:xfrm>
          <a:prstGeom prst="rect">
            <a:avLst/>
          </a:prstGeom>
          <a:noFill/>
          <a:ln w="0">
            <a:noFill/>
          </a:ln>
        </p:spPr>
        <p:txBody>
          <a:bodyPr anchor="ctr">
            <a:normAutofit fontScale="85000" lnSpcReduction="10000"/>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Boards included in HB 657 and HB 36 impacted by background checks requirements </a:t>
            </a:r>
            <a:endParaRPr sz="2700" b="1" dirty="0">
              <a:solidFill>
                <a:srgbClr val="002060"/>
              </a:solidFill>
              <a:latin typeface="Bitstream Charter"/>
              <a:ea typeface="Bitstream Charter"/>
              <a:cs typeface="Bitstream Charter"/>
            </a:endParaRPr>
          </a:p>
        </p:txBody>
      </p:sp>
      <p:sp>
        <p:nvSpPr>
          <p:cNvPr id="2" name="Rectangle 1">
            <a:extLst>
              <a:ext uri="{FF2B5EF4-FFF2-40B4-BE49-F238E27FC236}">
                <a16:creationId xmlns:a16="http://schemas.microsoft.com/office/drawing/2014/main" id="{5D4F3877-054E-66D1-8D7D-A0E0477405D2}"/>
              </a:ext>
            </a:extLst>
          </p:cNvPr>
          <p:cNvSpPr>
            <a:spLocks noGrp="1"/>
          </p:cNvSpPr>
          <p:nvPr/>
        </p:nvSpPr>
        <p:spPr>
          <a:xfrm>
            <a:off x="609600" y="1066800"/>
            <a:ext cx="876300" cy="47625"/>
          </a:xfrm>
          <a:prstGeom prst="rect">
            <a:avLst/>
          </a:prstGeom>
          <a:solidFill>
            <a:srgbClr val="8D7CC3"/>
          </a:solidFill>
          <a:ln w="0">
            <a:noFill/>
          </a:ln>
        </p:spPr>
        <p:txBody>
          <a:bodyPr/>
          <a:lstStyle/>
          <a:p>
            <a:endParaRPr lang="en-US"/>
          </a:p>
        </p:txBody>
      </p:sp>
      <p:sp>
        <p:nvSpPr>
          <p:cNvPr id="5" name="Rectangle 4">
            <a:extLst>
              <a:ext uri="{FF2B5EF4-FFF2-40B4-BE49-F238E27FC236}">
                <a16:creationId xmlns:a16="http://schemas.microsoft.com/office/drawing/2014/main" id="{2DC274DA-C0B6-9469-D3AF-751178CCA57E}"/>
              </a:ext>
            </a:extLst>
          </p:cNvPr>
          <p:cNvSpPr>
            <a:spLocks noGrp="1"/>
          </p:cNvSpPr>
          <p:nvPr/>
        </p:nvSpPr>
        <p:spPr>
          <a:xfrm>
            <a:off x="676273" y="1781175"/>
            <a:ext cx="173832" cy="4266783"/>
          </a:xfrm>
          <a:prstGeom prst="rect">
            <a:avLst/>
          </a:prstGeom>
          <a:solidFill>
            <a:srgbClr val="00FFFF"/>
          </a:solidFill>
          <a:ln w="0">
            <a:noFill/>
          </a:ln>
        </p:spPr>
        <p:txBody>
          <a:bodyPr/>
          <a:lstStyle/>
          <a:p>
            <a:endParaRPr lang="en-US"/>
          </a:p>
        </p:txBody>
      </p:sp>
      <p:sp>
        <p:nvSpPr>
          <p:cNvPr id="6" name="Rectangle: Rounded Corners 5">
            <a:extLst>
              <a:ext uri="{FF2B5EF4-FFF2-40B4-BE49-F238E27FC236}">
                <a16:creationId xmlns:a16="http://schemas.microsoft.com/office/drawing/2014/main" id="{2B9D19F5-35A8-2D54-F460-615081F6F9F2}"/>
              </a:ext>
            </a:extLst>
          </p:cNvPr>
          <p:cNvSpPr>
            <a:spLocks noGrp="1"/>
          </p:cNvSpPr>
          <p:nvPr/>
        </p:nvSpPr>
        <p:spPr>
          <a:xfrm>
            <a:off x="676273" y="1247775"/>
            <a:ext cx="1257300" cy="438150"/>
          </a:xfrm>
          <a:prstGeom prst="roundRect">
            <a:avLst>
              <a:gd name="adj" fmla="val 17391"/>
            </a:avLst>
          </a:prstGeom>
          <a:solidFill>
            <a:srgbClr val="00FFFF"/>
          </a:solidFill>
          <a:ln w="0">
            <a:noFill/>
          </a:ln>
        </p:spPr>
        <p:txBody>
          <a:bodyPr/>
          <a:lstStyle/>
          <a:p>
            <a:r>
              <a:rPr lang="en-US" dirty="0">
                <a:solidFill>
                  <a:schemeClr val="bg1"/>
                </a:solidFill>
                <a:hlinkClick r:id="rId3">
                  <a:extLst>
                    <a:ext uri="{A12FA001-AC4F-418D-AE19-62706E023703}">
                      <ahyp:hlinkClr xmlns:ahyp="http://schemas.microsoft.com/office/drawing/2018/hyperlinkcolor" val="tx"/>
                    </a:ext>
                  </a:extLst>
                </a:hlinkClick>
              </a:rPr>
              <a:t>HB 657</a:t>
            </a:r>
            <a:endParaRPr lang="en-US" dirty="0">
              <a:solidFill>
                <a:schemeClr val="bg1"/>
              </a:solidFill>
            </a:endParaRPr>
          </a:p>
        </p:txBody>
      </p:sp>
      <p:sp>
        <p:nvSpPr>
          <p:cNvPr id="7" name="Rectangle 6">
            <a:extLst>
              <a:ext uri="{FF2B5EF4-FFF2-40B4-BE49-F238E27FC236}">
                <a16:creationId xmlns:a16="http://schemas.microsoft.com/office/drawing/2014/main" id="{EDD8F06D-049F-520A-BC60-6083475D508C}"/>
              </a:ext>
            </a:extLst>
          </p:cNvPr>
          <p:cNvSpPr>
            <a:spLocks noGrp="1"/>
          </p:cNvSpPr>
          <p:nvPr/>
        </p:nvSpPr>
        <p:spPr>
          <a:xfrm>
            <a:off x="838199" y="1981200"/>
            <a:ext cx="1838325"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HB 657</a:t>
            </a:r>
            <a:endParaRPr sz="1500" b="1" dirty="0">
              <a:solidFill>
                <a:srgbClr val="FFFFFF"/>
              </a:solidFill>
              <a:latin typeface="Bitstream Charter"/>
              <a:ea typeface="Bitstream Charter"/>
              <a:cs typeface="Bitstream Charter"/>
            </a:endParaRPr>
          </a:p>
        </p:txBody>
      </p:sp>
      <p:sp>
        <p:nvSpPr>
          <p:cNvPr id="10" name="Rectangle: Rounded Corners 9">
            <a:extLst>
              <a:ext uri="{FF2B5EF4-FFF2-40B4-BE49-F238E27FC236}">
                <a16:creationId xmlns:a16="http://schemas.microsoft.com/office/drawing/2014/main" id="{6141B0FD-AB1E-4AC3-31CC-34B5E188833C}"/>
              </a:ext>
            </a:extLst>
          </p:cNvPr>
          <p:cNvSpPr>
            <a:spLocks noGrp="1"/>
          </p:cNvSpPr>
          <p:nvPr/>
        </p:nvSpPr>
        <p:spPr>
          <a:xfrm>
            <a:off x="6915150" y="1685925"/>
            <a:ext cx="5067301" cy="2057401"/>
          </a:xfrm>
          <a:prstGeom prst="roundRect">
            <a:avLst>
              <a:gd name="adj" fmla="val 4255"/>
            </a:avLst>
          </a:prstGeom>
          <a:solidFill>
            <a:srgbClr val="FFFFFF"/>
          </a:solidFill>
          <a:ln w="0">
            <a:noFill/>
          </a:ln>
        </p:spPr>
        <p:txBody>
          <a:bodyPr/>
          <a:lstStyle/>
          <a:p>
            <a:r>
              <a:rPr lang="en-US" b="1" dirty="0">
                <a:solidFill>
                  <a:srgbClr val="002060"/>
                </a:solidFill>
              </a:rPr>
              <a:t>Kentucky Board of Licensure and Certification for Dietitians and Nutritionists</a:t>
            </a:r>
          </a:p>
          <a:p>
            <a:r>
              <a:rPr lang="en-US" dirty="0">
                <a:hlinkClick r:id="rId4"/>
              </a:rPr>
              <a:t>310.090 Dietitian Licensure Compact</a:t>
            </a:r>
            <a:endParaRPr lang="en-US" dirty="0"/>
          </a:p>
        </p:txBody>
      </p:sp>
      <p:sp>
        <p:nvSpPr>
          <p:cNvPr id="13" name="Rectangle 12">
            <a:extLst>
              <a:ext uri="{FF2B5EF4-FFF2-40B4-BE49-F238E27FC236}">
                <a16:creationId xmlns:a16="http://schemas.microsoft.com/office/drawing/2014/main" id="{407D89D4-856A-2BFE-50AB-CB55E7BFBA63}"/>
              </a:ext>
            </a:extLst>
          </p:cNvPr>
          <p:cNvSpPr>
            <a:spLocks noGrp="1"/>
          </p:cNvSpPr>
          <p:nvPr/>
        </p:nvSpPr>
        <p:spPr>
          <a:xfrm>
            <a:off x="64770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6</a:t>
            </a:r>
            <a:endParaRPr sz="1500" b="1" dirty="0">
              <a:solidFill>
                <a:srgbClr val="FFFFFF"/>
              </a:solidFill>
              <a:latin typeface="Bitstream Charter"/>
              <a:ea typeface="Bitstream Charter"/>
              <a:cs typeface="Bitstream Charter"/>
            </a:endParaRPr>
          </a:p>
        </p:txBody>
      </p:sp>
      <p:sp>
        <p:nvSpPr>
          <p:cNvPr id="19" name="Rectangle 18">
            <a:extLst>
              <a:ext uri="{FF2B5EF4-FFF2-40B4-BE49-F238E27FC236}">
                <a16:creationId xmlns:a16="http://schemas.microsoft.com/office/drawing/2014/main" id="{7E694E20-11FB-38E8-5C68-F44A56D6578A}"/>
              </a:ext>
            </a:extLst>
          </p:cNvPr>
          <p:cNvSpPr>
            <a:spLocks noGrp="1"/>
          </p:cNvSpPr>
          <p:nvPr/>
        </p:nvSpPr>
        <p:spPr>
          <a:xfrm>
            <a:off x="8382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7</a:t>
            </a:r>
            <a:endParaRPr sz="1500" b="1" dirty="0">
              <a:solidFill>
                <a:srgbClr val="FFFFFF"/>
              </a:solidFill>
              <a:latin typeface="Bitstream Charter"/>
              <a:ea typeface="Bitstream Charter"/>
              <a:cs typeface="Bitstream Charter"/>
            </a:endParaRPr>
          </a:p>
        </p:txBody>
      </p:sp>
      <p:sp>
        <p:nvSpPr>
          <p:cNvPr id="23" name="Rectangle 22">
            <a:extLst>
              <a:ext uri="{FF2B5EF4-FFF2-40B4-BE49-F238E27FC236}">
                <a16:creationId xmlns:a16="http://schemas.microsoft.com/office/drawing/2014/main" id="{076026E5-FB7E-C212-DA33-96B892C43DDA}"/>
              </a:ext>
            </a:extLst>
          </p:cNvPr>
          <p:cNvSpPr>
            <a:spLocks noGrp="1"/>
          </p:cNvSpPr>
          <p:nvPr/>
        </p:nvSpPr>
        <p:spPr>
          <a:xfrm>
            <a:off x="6662738" y="1766887"/>
            <a:ext cx="180975" cy="4295357"/>
          </a:xfrm>
          <a:prstGeom prst="rect">
            <a:avLst/>
          </a:prstGeom>
          <a:solidFill>
            <a:srgbClr val="8D7CC3"/>
          </a:solidFill>
          <a:ln w="0">
            <a:noFill/>
          </a:ln>
        </p:spPr>
        <p:txBody>
          <a:bodyPr/>
          <a:lstStyle/>
          <a:p>
            <a:endParaRPr lang="en-US"/>
          </a:p>
        </p:txBody>
      </p:sp>
      <p:sp>
        <p:nvSpPr>
          <p:cNvPr id="24" name="Rectangle: Rounded Corners 23">
            <a:extLst>
              <a:ext uri="{FF2B5EF4-FFF2-40B4-BE49-F238E27FC236}">
                <a16:creationId xmlns:a16="http://schemas.microsoft.com/office/drawing/2014/main" id="{21F57150-1087-D9E4-87AA-BDC9AC49B93A}"/>
              </a:ext>
            </a:extLst>
          </p:cNvPr>
          <p:cNvSpPr>
            <a:spLocks noGrp="1"/>
          </p:cNvSpPr>
          <p:nvPr/>
        </p:nvSpPr>
        <p:spPr>
          <a:xfrm>
            <a:off x="6638924" y="1247775"/>
            <a:ext cx="952500" cy="438150"/>
          </a:xfrm>
          <a:prstGeom prst="roundRect">
            <a:avLst>
              <a:gd name="adj" fmla="val 17391"/>
            </a:avLst>
          </a:prstGeom>
          <a:solidFill>
            <a:srgbClr val="8D7CC3"/>
          </a:solidFill>
          <a:ln w="0">
            <a:noFill/>
          </a:ln>
        </p:spPr>
        <p:txBody>
          <a:bodyPr/>
          <a:lstStyle/>
          <a:p>
            <a:r>
              <a:rPr lang="en-US" dirty="0">
                <a:solidFill>
                  <a:schemeClr val="bg1"/>
                </a:solidFill>
                <a:hlinkClick r:id="rId5">
                  <a:extLst>
                    <a:ext uri="{A12FA001-AC4F-418D-AE19-62706E023703}">
                      <ahyp:hlinkClr xmlns:ahyp="http://schemas.microsoft.com/office/drawing/2018/hyperlinkcolor" val="tx"/>
                    </a:ext>
                  </a:extLst>
                </a:hlinkClick>
              </a:rPr>
              <a:t>HB 36</a:t>
            </a:r>
            <a:endParaRPr lang="en-US" dirty="0">
              <a:solidFill>
                <a:schemeClr val="bg1"/>
              </a:solidFill>
            </a:endParaRPr>
          </a:p>
        </p:txBody>
      </p:sp>
      <p:sp>
        <p:nvSpPr>
          <p:cNvPr id="25" name="Rectangle 24">
            <a:extLst>
              <a:ext uri="{FF2B5EF4-FFF2-40B4-BE49-F238E27FC236}">
                <a16:creationId xmlns:a16="http://schemas.microsoft.com/office/drawing/2014/main" id="{A53CF194-5FB1-3CC4-9B13-739F91DC1392}"/>
              </a:ext>
            </a:extLst>
          </p:cNvPr>
          <p:cNvSpPr>
            <a:spLocks noGrp="1"/>
          </p:cNvSpPr>
          <p:nvPr/>
        </p:nvSpPr>
        <p:spPr>
          <a:xfrm>
            <a:off x="64770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endParaRPr sz="1500" b="1" dirty="0">
              <a:solidFill>
                <a:srgbClr val="FFFFFF"/>
              </a:solidFill>
              <a:latin typeface="Bitstream Charter"/>
              <a:ea typeface="Bitstream Charter"/>
              <a:cs typeface="Bitstream Charter"/>
            </a:endParaRPr>
          </a:p>
        </p:txBody>
      </p:sp>
      <p:sp>
        <p:nvSpPr>
          <p:cNvPr id="32" name="TextBox 31">
            <a:extLst>
              <a:ext uri="{FF2B5EF4-FFF2-40B4-BE49-F238E27FC236}">
                <a16:creationId xmlns:a16="http://schemas.microsoft.com/office/drawing/2014/main" id="{C9542D06-B82F-04A0-A787-7FE7EF408E45}"/>
              </a:ext>
            </a:extLst>
          </p:cNvPr>
          <p:cNvSpPr txBox="1"/>
          <p:nvPr/>
        </p:nvSpPr>
        <p:spPr>
          <a:xfrm>
            <a:off x="926307" y="1746914"/>
            <a:ext cx="5484016" cy="4524315"/>
          </a:xfrm>
          <a:prstGeom prst="rect">
            <a:avLst/>
          </a:prstGeom>
          <a:noFill/>
        </p:spPr>
        <p:txBody>
          <a:bodyPr wrap="square">
            <a:spAutoFit/>
          </a:bodyPr>
          <a:lstStyle/>
          <a:p>
            <a:pPr marL="0" marR="0">
              <a:buNone/>
            </a:pPr>
            <a:r>
              <a:rPr lang="en-US" sz="1800" b="1" dirty="0">
                <a:solidFill>
                  <a:srgbClr val="002060"/>
                </a:solidFill>
                <a:effectLst/>
                <a:latin typeface="+mn-lt"/>
                <a:ea typeface="Aptos" panose="020B0004020202020204" pitchFamily="34" charset="0"/>
              </a:rPr>
              <a:t>Kentucky Board of Licensed Professional Counselors</a:t>
            </a:r>
            <a:endParaRPr lang="en-US" sz="1800" dirty="0">
              <a:solidFill>
                <a:srgbClr val="002060"/>
              </a:solidFill>
              <a:effectLst/>
              <a:latin typeface="+mn-lt"/>
              <a:ea typeface="Aptos" panose="020B0004020202020204" pitchFamily="34" charset="0"/>
            </a:endParaRPr>
          </a:p>
          <a:p>
            <a:pPr marL="0" marR="0">
              <a:buNone/>
            </a:pPr>
            <a:r>
              <a:rPr lang="en-US" sz="1800" u="sng" dirty="0">
                <a:solidFill>
                  <a:schemeClr val="tx1"/>
                </a:solidFill>
                <a:effectLst/>
                <a:latin typeface="+mn-lt"/>
                <a:ea typeface="Aptos" panose="020B0004020202020204" pitchFamily="34" charset="0"/>
                <a:hlinkClick r:id="rId6"/>
              </a:rPr>
              <a:t>335.560 Counseling Compact</a:t>
            </a:r>
            <a:endParaRPr lang="en-US" sz="1800" dirty="0">
              <a:effectLst/>
              <a:latin typeface="+mn-lt"/>
              <a:ea typeface="Aptos" panose="020B0004020202020204" pitchFamily="34" charset="0"/>
            </a:endParaRPr>
          </a:p>
          <a:p>
            <a:pPr marL="0" marR="0">
              <a:buNone/>
            </a:pPr>
            <a:r>
              <a:rPr lang="en-US" sz="1800" b="1" dirty="0">
                <a:effectLst/>
                <a:latin typeface="+mn-lt"/>
                <a:ea typeface="Aptos" panose="020B0004020202020204" pitchFamily="34" charset="0"/>
              </a:rPr>
              <a:t> </a:t>
            </a:r>
            <a:endParaRPr lang="en-US" sz="1800" dirty="0">
              <a:effectLst/>
              <a:latin typeface="+mn-lt"/>
              <a:ea typeface="Aptos" panose="020B0004020202020204" pitchFamily="34" charset="0"/>
            </a:endParaRPr>
          </a:p>
          <a:p>
            <a:pPr marL="0" marR="0">
              <a:buNone/>
            </a:pPr>
            <a:r>
              <a:rPr lang="en-US" sz="1800" b="1" dirty="0">
                <a:solidFill>
                  <a:srgbClr val="002060"/>
                </a:solidFill>
                <a:effectLst/>
                <a:latin typeface="+mn-lt"/>
                <a:ea typeface="Aptos" panose="020B0004020202020204" pitchFamily="34" charset="0"/>
              </a:rPr>
              <a:t>Kentucky Board of Licensure for Occupational Therapy</a:t>
            </a:r>
            <a:endParaRPr lang="en-US" sz="1800" dirty="0">
              <a:solidFill>
                <a:srgbClr val="002060"/>
              </a:solidFill>
              <a:effectLst/>
              <a:latin typeface="+mn-lt"/>
              <a:ea typeface="Aptos" panose="020B0004020202020204" pitchFamily="34" charset="0"/>
            </a:endParaRPr>
          </a:p>
          <a:p>
            <a:pPr marL="0" marR="0">
              <a:buNone/>
            </a:pPr>
            <a:r>
              <a:rPr lang="en-US" sz="1800" u="sng" dirty="0">
                <a:solidFill>
                  <a:schemeClr val="tx1"/>
                </a:solidFill>
                <a:effectLst/>
                <a:latin typeface="+mn-lt"/>
                <a:ea typeface="Aptos" panose="020B0004020202020204" pitchFamily="34" charset="0"/>
                <a:hlinkClick r:id="rId7"/>
              </a:rPr>
              <a:t>319A.310 Occupational Therapy Licensure Compact</a:t>
            </a:r>
            <a:endParaRPr lang="en-US" sz="1800" dirty="0">
              <a:effectLst/>
              <a:latin typeface="+mn-lt"/>
              <a:ea typeface="Aptos" panose="020B0004020202020204" pitchFamily="34" charset="0"/>
            </a:endParaRPr>
          </a:p>
          <a:p>
            <a:pPr marL="0" marR="0">
              <a:buNone/>
            </a:pPr>
            <a:r>
              <a:rPr lang="en-US" sz="1800" dirty="0">
                <a:effectLst/>
                <a:latin typeface="+mn-lt"/>
                <a:ea typeface="Aptos" panose="020B0004020202020204" pitchFamily="34" charset="0"/>
              </a:rPr>
              <a:t> </a:t>
            </a:r>
          </a:p>
          <a:p>
            <a:pPr marL="0" marR="0">
              <a:buNone/>
            </a:pPr>
            <a:r>
              <a:rPr lang="en-US" sz="1800" b="1" dirty="0">
                <a:solidFill>
                  <a:srgbClr val="002060"/>
                </a:solidFill>
                <a:effectLst/>
                <a:latin typeface="+mn-lt"/>
                <a:ea typeface="Aptos" panose="020B0004020202020204" pitchFamily="34" charset="0"/>
              </a:rPr>
              <a:t>Kentucky Board of Speech-Language Pathology &amp; Audiology </a:t>
            </a:r>
            <a:endParaRPr lang="en-US" sz="1800" dirty="0">
              <a:solidFill>
                <a:srgbClr val="002060"/>
              </a:solidFill>
              <a:effectLst/>
              <a:latin typeface="+mn-lt"/>
              <a:ea typeface="Aptos" panose="020B0004020202020204" pitchFamily="34" charset="0"/>
            </a:endParaRPr>
          </a:p>
          <a:p>
            <a:pPr marL="0" marR="0">
              <a:buNone/>
            </a:pPr>
            <a:r>
              <a:rPr lang="en-US" sz="1800" u="sng" dirty="0">
                <a:solidFill>
                  <a:schemeClr val="tx1"/>
                </a:solidFill>
                <a:effectLst/>
                <a:latin typeface="+mn-lt"/>
                <a:ea typeface="Aptos" panose="020B0004020202020204" pitchFamily="34" charset="0"/>
                <a:hlinkClick r:id="rId8"/>
              </a:rPr>
              <a:t>334A.188 – Audiology and Speech-Language pathology Interstate Compact</a:t>
            </a:r>
            <a:endParaRPr lang="en-US" sz="1800" dirty="0">
              <a:effectLst/>
              <a:latin typeface="+mn-lt"/>
              <a:ea typeface="Aptos" panose="020B0004020202020204" pitchFamily="34" charset="0"/>
            </a:endParaRPr>
          </a:p>
          <a:p>
            <a:pPr marL="0" marR="0">
              <a:buNone/>
            </a:pPr>
            <a:r>
              <a:rPr lang="en-US" sz="1800" dirty="0">
                <a:effectLst/>
                <a:latin typeface="+mn-lt"/>
                <a:ea typeface="Aptos" panose="020B0004020202020204" pitchFamily="34" charset="0"/>
              </a:rPr>
              <a:t> </a:t>
            </a:r>
          </a:p>
          <a:p>
            <a:pPr marL="0" marR="0">
              <a:buNone/>
            </a:pPr>
            <a:r>
              <a:rPr lang="en-US" sz="1800" b="1" dirty="0">
                <a:solidFill>
                  <a:srgbClr val="002060"/>
                </a:solidFill>
                <a:effectLst/>
                <a:latin typeface="+mn-lt"/>
                <a:ea typeface="Aptos" panose="020B0004020202020204" pitchFamily="34" charset="0"/>
              </a:rPr>
              <a:t>Kentucky Board of Social Work</a:t>
            </a:r>
            <a:endParaRPr lang="en-US" sz="1800" dirty="0">
              <a:solidFill>
                <a:srgbClr val="002060"/>
              </a:solidFill>
              <a:effectLst/>
              <a:latin typeface="+mn-lt"/>
              <a:ea typeface="Aptos" panose="020B0004020202020204" pitchFamily="34" charset="0"/>
            </a:endParaRPr>
          </a:p>
          <a:p>
            <a:pPr marL="0" marR="0">
              <a:buNone/>
            </a:pPr>
            <a:r>
              <a:rPr lang="en-US" sz="1800" u="sng" dirty="0">
                <a:solidFill>
                  <a:schemeClr val="tx1"/>
                </a:solidFill>
                <a:effectLst/>
                <a:latin typeface="+mn-lt"/>
                <a:ea typeface="Aptos" panose="020B0004020202020204" pitchFamily="34" charset="0"/>
                <a:hlinkClick r:id="rId9"/>
              </a:rPr>
              <a:t>335.135 Social Work Licensure Compact</a:t>
            </a:r>
            <a:endParaRPr lang="en-US" sz="1800" dirty="0">
              <a:effectLst/>
              <a:latin typeface="+mn-lt"/>
              <a:ea typeface="Aptos" panose="020B0004020202020204" pitchFamily="34" charset="0"/>
            </a:endParaRPr>
          </a:p>
          <a:p>
            <a:pPr marL="0" marR="0">
              <a:buNone/>
            </a:pPr>
            <a:r>
              <a:rPr lang="en-US" sz="1800" b="1" dirty="0">
                <a:effectLst/>
                <a:latin typeface="+mn-lt"/>
                <a:ea typeface="Aptos" panose="020B0004020202020204" pitchFamily="34" charset="0"/>
              </a:rPr>
              <a:t> </a:t>
            </a:r>
            <a:endParaRPr lang="en-US" sz="1800" dirty="0">
              <a:effectLst/>
              <a:latin typeface="+mn-lt"/>
              <a:ea typeface="Aptos" panose="020B0004020202020204" pitchFamily="34" charset="0"/>
            </a:endParaRPr>
          </a:p>
          <a:p>
            <a:pPr marL="0" marR="0">
              <a:buNone/>
            </a:pPr>
            <a:r>
              <a:rPr lang="en-US" sz="1800" b="1" dirty="0">
                <a:solidFill>
                  <a:srgbClr val="002060"/>
                </a:solidFill>
                <a:effectLst/>
                <a:latin typeface="+mn-lt"/>
                <a:ea typeface="Aptos" panose="020B0004020202020204" pitchFamily="34" charset="0"/>
              </a:rPr>
              <a:t>Kentucky Board of Examiners of Psychology</a:t>
            </a:r>
            <a:endParaRPr lang="en-US" sz="1800" dirty="0">
              <a:solidFill>
                <a:srgbClr val="002060"/>
              </a:solidFill>
              <a:effectLst/>
              <a:latin typeface="+mn-lt"/>
              <a:ea typeface="Aptos" panose="020B0004020202020204" pitchFamily="34" charset="0"/>
            </a:endParaRPr>
          </a:p>
          <a:p>
            <a:pPr marL="0" marR="0">
              <a:buNone/>
            </a:pPr>
            <a:r>
              <a:rPr lang="en-US" sz="1800" u="sng" dirty="0">
                <a:solidFill>
                  <a:schemeClr val="tx1"/>
                </a:solidFill>
                <a:effectLst/>
                <a:latin typeface="+mn-lt"/>
                <a:ea typeface="Aptos" panose="020B0004020202020204" pitchFamily="34" charset="0"/>
                <a:hlinkClick r:id="rId10"/>
              </a:rPr>
              <a:t>KRS 319.054 Psychology Interjurisdictional Compact</a:t>
            </a:r>
            <a:endParaRPr lang="en-US" sz="1100" dirty="0">
              <a:effectLst/>
              <a:latin typeface="Calibri" panose="020F0502020204030204" pitchFamily="34" charset="0"/>
              <a:ea typeface="Aptos" panose="020B0004020202020204" pitchFamily="34" charset="0"/>
            </a:endParaRPr>
          </a:p>
        </p:txBody>
      </p:sp>
    </p:spTree>
    <p:extLst>
      <p:ext uri="{BB962C8B-B14F-4D97-AF65-F5344CB8AC3E}">
        <p14:creationId xmlns:p14="http://schemas.microsoft.com/office/powerpoint/2010/main" val="341805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1B9D-E619-8B8C-320D-63873DFBD951}"/>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5210891A-D53D-5B01-288C-9B09F19FBBD4}"/>
              </a:ext>
            </a:extLst>
          </p:cNvPr>
          <p:cNvSpPr>
            <a:spLocks noGrp="1"/>
          </p:cNvSpPr>
          <p:nvPr/>
        </p:nvSpPr>
        <p:spPr>
          <a:xfrm>
            <a:off x="516732" y="403562"/>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Update on Board process to implement new fingerprint background checks</a:t>
            </a:r>
            <a:endParaRPr sz="2700" b="1" dirty="0">
              <a:solidFill>
                <a:srgbClr val="002060"/>
              </a:solidFill>
              <a:latin typeface="Bitstream Charter"/>
              <a:ea typeface="Bitstream Charter"/>
              <a:cs typeface="Bitstream Charter"/>
            </a:endParaRPr>
          </a:p>
        </p:txBody>
      </p:sp>
      <p:sp>
        <p:nvSpPr>
          <p:cNvPr id="2" name="Rectangle 1">
            <a:extLst>
              <a:ext uri="{FF2B5EF4-FFF2-40B4-BE49-F238E27FC236}">
                <a16:creationId xmlns:a16="http://schemas.microsoft.com/office/drawing/2014/main" id="{EAC060F5-E568-D1D0-FAEF-62E4A246729E}"/>
              </a:ext>
            </a:extLst>
          </p:cNvPr>
          <p:cNvSpPr>
            <a:spLocks noGrp="1"/>
          </p:cNvSpPr>
          <p:nvPr/>
        </p:nvSpPr>
        <p:spPr>
          <a:xfrm>
            <a:off x="609600" y="1066800"/>
            <a:ext cx="876300" cy="47625"/>
          </a:xfrm>
          <a:prstGeom prst="rect">
            <a:avLst/>
          </a:prstGeom>
          <a:solidFill>
            <a:srgbClr val="8D7CC3"/>
          </a:solidFill>
          <a:ln w="0">
            <a:noFill/>
          </a:ln>
        </p:spPr>
        <p:txBody>
          <a:bodyPr/>
          <a:lstStyle/>
          <a:p>
            <a:endParaRPr lang="en-US"/>
          </a:p>
        </p:txBody>
      </p:sp>
      <p:sp>
        <p:nvSpPr>
          <p:cNvPr id="7" name="Rectangle 6">
            <a:extLst>
              <a:ext uri="{FF2B5EF4-FFF2-40B4-BE49-F238E27FC236}">
                <a16:creationId xmlns:a16="http://schemas.microsoft.com/office/drawing/2014/main" id="{DC270D8B-A0A2-CC2A-B524-28D6F5FA9734}"/>
              </a:ext>
            </a:extLst>
          </p:cNvPr>
          <p:cNvSpPr>
            <a:spLocks noGrp="1"/>
          </p:cNvSpPr>
          <p:nvPr/>
        </p:nvSpPr>
        <p:spPr>
          <a:xfrm>
            <a:off x="838199" y="1981200"/>
            <a:ext cx="1838325"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HB 657</a:t>
            </a:r>
            <a:endParaRPr sz="1500" b="1" dirty="0">
              <a:solidFill>
                <a:srgbClr val="FFFFFF"/>
              </a:solidFill>
              <a:latin typeface="Bitstream Charter"/>
              <a:ea typeface="Bitstream Charter"/>
              <a:cs typeface="Bitstream Charter"/>
            </a:endParaRPr>
          </a:p>
        </p:txBody>
      </p:sp>
      <p:sp>
        <p:nvSpPr>
          <p:cNvPr id="13" name="Rectangle 12">
            <a:extLst>
              <a:ext uri="{FF2B5EF4-FFF2-40B4-BE49-F238E27FC236}">
                <a16:creationId xmlns:a16="http://schemas.microsoft.com/office/drawing/2014/main" id="{55B12AC0-F9D4-2996-BD99-09E5C7F8FC0B}"/>
              </a:ext>
            </a:extLst>
          </p:cNvPr>
          <p:cNvSpPr>
            <a:spLocks noGrp="1"/>
          </p:cNvSpPr>
          <p:nvPr/>
        </p:nvSpPr>
        <p:spPr>
          <a:xfrm>
            <a:off x="64770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6</a:t>
            </a:r>
            <a:endParaRPr sz="1500" b="1" dirty="0">
              <a:solidFill>
                <a:srgbClr val="FFFFFF"/>
              </a:solidFill>
              <a:latin typeface="Bitstream Charter"/>
              <a:ea typeface="Bitstream Charter"/>
              <a:cs typeface="Bitstream Charter"/>
            </a:endParaRPr>
          </a:p>
        </p:txBody>
      </p:sp>
      <p:sp>
        <p:nvSpPr>
          <p:cNvPr id="19" name="Rectangle 18">
            <a:extLst>
              <a:ext uri="{FF2B5EF4-FFF2-40B4-BE49-F238E27FC236}">
                <a16:creationId xmlns:a16="http://schemas.microsoft.com/office/drawing/2014/main" id="{443AD15B-740C-072F-7BF5-D17342F4C3BA}"/>
              </a:ext>
            </a:extLst>
          </p:cNvPr>
          <p:cNvSpPr>
            <a:spLocks noGrp="1"/>
          </p:cNvSpPr>
          <p:nvPr/>
        </p:nvSpPr>
        <p:spPr>
          <a:xfrm>
            <a:off x="8382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7</a:t>
            </a:r>
            <a:endParaRPr sz="1500" b="1" dirty="0">
              <a:solidFill>
                <a:srgbClr val="FFFFFF"/>
              </a:solidFill>
              <a:latin typeface="Bitstream Charter"/>
              <a:ea typeface="Bitstream Charter"/>
              <a:cs typeface="Bitstream Charter"/>
            </a:endParaRPr>
          </a:p>
        </p:txBody>
      </p:sp>
      <p:sp>
        <p:nvSpPr>
          <p:cNvPr id="25" name="Rectangle 24">
            <a:extLst>
              <a:ext uri="{FF2B5EF4-FFF2-40B4-BE49-F238E27FC236}">
                <a16:creationId xmlns:a16="http://schemas.microsoft.com/office/drawing/2014/main" id="{99DA32BB-D4FA-3282-5FEF-0B7C617BF77D}"/>
              </a:ext>
            </a:extLst>
          </p:cNvPr>
          <p:cNvSpPr>
            <a:spLocks noGrp="1"/>
          </p:cNvSpPr>
          <p:nvPr/>
        </p:nvSpPr>
        <p:spPr>
          <a:xfrm>
            <a:off x="64770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endParaRPr sz="1500" b="1" dirty="0">
              <a:solidFill>
                <a:srgbClr val="FFFFFF"/>
              </a:solidFill>
              <a:latin typeface="Bitstream Charter"/>
              <a:ea typeface="Bitstream Charter"/>
              <a:cs typeface="Bitstream Charter"/>
            </a:endParaRPr>
          </a:p>
        </p:txBody>
      </p:sp>
      <p:graphicFrame>
        <p:nvGraphicFramePr>
          <p:cNvPr id="3" name="Table 2">
            <a:extLst>
              <a:ext uri="{FF2B5EF4-FFF2-40B4-BE49-F238E27FC236}">
                <a16:creationId xmlns:a16="http://schemas.microsoft.com/office/drawing/2014/main" id="{9DEC8AEE-79A3-E277-0A9A-19B20736B3F0}"/>
              </a:ext>
            </a:extLst>
          </p:cNvPr>
          <p:cNvGraphicFramePr>
            <a:graphicFrameLocks noGrp="1"/>
          </p:cNvGraphicFramePr>
          <p:nvPr>
            <p:extLst>
              <p:ext uri="{D42A27DB-BD31-4B8C-83A1-F6EECF244321}">
                <p14:modId xmlns:p14="http://schemas.microsoft.com/office/powerpoint/2010/main" val="970329555"/>
              </p:ext>
            </p:extLst>
          </p:nvPr>
        </p:nvGraphicFramePr>
        <p:xfrm>
          <a:off x="609600" y="1981199"/>
          <a:ext cx="10879933" cy="3834277"/>
        </p:xfrm>
        <a:graphic>
          <a:graphicData uri="http://schemas.openxmlformats.org/drawingml/2006/table">
            <a:tbl>
              <a:tblPr firstRow="1" bandRow="1">
                <a:tableStyleId>{5C22544A-7EE6-4342-B048-85BDC9FD1C3A}</a:tableStyleId>
              </a:tblPr>
              <a:tblGrid>
                <a:gridCol w="2552700">
                  <a:extLst>
                    <a:ext uri="{9D8B030D-6E8A-4147-A177-3AD203B41FA5}">
                      <a16:colId xmlns:a16="http://schemas.microsoft.com/office/drawing/2014/main" val="1273449224"/>
                    </a:ext>
                  </a:extLst>
                </a:gridCol>
                <a:gridCol w="1895475">
                  <a:extLst>
                    <a:ext uri="{9D8B030D-6E8A-4147-A177-3AD203B41FA5}">
                      <a16:colId xmlns:a16="http://schemas.microsoft.com/office/drawing/2014/main" val="2341769923"/>
                    </a:ext>
                  </a:extLst>
                </a:gridCol>
                <a:gridCol w="1676400">
                  <a:extLst>
                    <a:ext uri="{9D8B030D-6E8A-4147-A177-3AD203B41FA5}">
                      <a16:colId xmlns:a16="http://schemas.microsoft.com/office/drawing/2014/main" val="327670985"/>
                    </a:ext>
                  </a:extLst>
                </a:gridCol>
                <a:gridCol w="1562100">
                  <a:extLst>
                    <a:ext uri="{9D8B030D-6E8A-4147-A177-3AD203B41FA5}">
                      <a16:colId xmlns:a16="http://schemas.microsoft.com/office/drawing/2014/main" val="2643101507"/>
                    </a:ext>
                  </a:extLst>
                </a:gridCol>
                <a:gridCol w="2019300">
                  <a:extLst>
                    <a:ext uri="{9D8B030D-6E8A-4147-A177-3AD203B41FA5}">
                      <a16:colId xmlns:a16="http://schemas.microsoft.com/office/drawing/2014/main" val="1988947964"/>
                    </a:ext>
                  </a:extLst>
                </a:gridCol>
                <a:gridCol w="1173958">
                  <a:extLst>
                    <a:ext uri="{9D8B030D-6E8A-4147-A177-3AD203B41FA5}">
                      <a16:colId xmlns:a16="http://schemas.microsoft.com/office/drawing/2014/main" val="1713205052"/>
                    </a:ext>
                  </a:extLst>
                </a:gridCol>
              </a:tblGrid>
              <a:tr h="988015">
                <a:tc>
                  <a:txBody>
                    <a:bodyPr/>
                    <a:lstStyle/>
                    <a:p>
                      <a:endParaRPr lang="en-US" sz="1400" dirty="0"/>
                    </a:p>
                  </a:txBody>
                  <a:tcPr>
                    <a:solidFill>
                      <a:srgbClr val="00FFFF"/>
                    </a:solidFill>
                  </a:tcPr>
                </a:tc>
                <a:tc>
                  <a:txBody>
                    <a:bodyPr/>
                    <a:lstStyle/>
                    <a:p>
                      <a:r>
                        <a:rPr lang="en-US" sz="1400" dirty="0">
                          <a:solidFill>
                            <a:srgbClr val="002060"/>
                          </a:solidFill>
                        </a:rPr>
                        <a:t>Date ORI # application submitted</a:t>
                      </a:r>
                    </a:p>
                  </a:txBody>
                  <a:tcPr>
                    <a:solidFill>
                      <a:srgbClr val="00FFFF"/>
                    </a:solidFill>
                  </a:tcPr>
                </a:tc>
                <a:tc>
                  <a:txBody>
                    <a:bodyPr/>
                    <a:lstStyle/>
                    <a:p>
                      <a:r>
                        <a:rPr lang="en-US" sz="1400" dirty="0">
                          <a:solidFill>
                            <a:srgbClr val="002060"/>
                          </a:solidFill>
                        </a:rPr>
                        <a:t>Date resubmitted ORI # application due to updated application format</a:t>
                      </a:r>
                    </a:p>
                  </a:txBody>
                  <a:tcPr>
                    <a:solidFill>
                      <a:srgbClr val="00FFFF"/>
                    </a:solidFill>
                  </a:tcPr>
                </a:tc>
                <a:tc>
                  <a:txBody>
                    <a:bodyPr/>
                    <a:lstStyle/>
                    <a:p>
                      <a:r>
                        <a:rPr lang="en-US" sz="1400" dirty="0">
                          <a:solidFill>
                            <a:srgbClr val="002060"/>
                          </a:solidFill>
                        </a:rPr>
                        <a:t>Date received ORI # denial with request for additional info</a:t>
                      </a:r>
                    </a:p>
                  </a:txBody>
                  <a:tcPr>
                    <a:solidFill>
                      <a:srgbClr val="00FFFF"/>
                    </a:solidFill>
                  </a:tcPr>
                </a:tc>
                <a:tc>
                  <a:txBody>
                    <a:bodyPr/>
                    <a:lstStyle/>
                    <a:p>
                      <a:r>
                        <a:rPr lang="en-US" sz="1400" dirty="0">
                          <a:solidFill>
                            <a:srgbClr val="002060"/>
                          </a:solidFill>
                        </a:rPr>
                        <a:t>Date resubmitted ORI # application with additional info</a:t>
                      </a:r>
                    </a:p>
                  </a:txBody>
                  <a:tcPr>
                    <a:solidFill>
                      <a:srgbClr val="00FFFF"/>
                    </a:solidFill>
                  </a:tcPr>
                </a:tc>
                <a:tc>
                  <a:txBody>
                    <a:bodyPr/>
                    <a:lstStyle/>
                    <a:p>
                      <a:r>
                        <a:rPr lang="en-US" sz="1400" dirty="0">
                          <a:solidFill>
                            <a:srgbClr val="002060"/>
                          </a:solidFill>
                        </a:rPr>
                        <a:t>Date ORI # Issued</a:t>
                      </a:r>
                    </a:p>
                  </a:txBody>
                  <a:tcPr>
                    <a:solidFill>
                      <a:srgbClr val="00FFFF"/>
                    </a:solidFill>
                  </a:tcPr>
                </a:tc>
                <a:extLst>
                  <a:ext uri="{0D108BD9-81ED-4DB2-BD59-A6C34878D82A}">
                    <a16:rowId xmlns:a16="http://schemas.microsoft.com/office/drawing/2014/main" val="2938340121"/>
                  </a:ext>
                </a:extLst>
              </a:tr>
              <a:tr h="691611">
                <a:tc>
                  <a:txBody>
                    <a:bodyPr/>
                    <a:lstStyle/>
                    <a:p>
                      <a:r>
                        <a:rPr lang="en-US" sz="1400" b="1" dirty="0">
                          <a:solidFill>
                            <a:srgbClr val="8D7CC3"/>
                          </a:solidFill>
                          <a:effectLst/>
                          <a:latin typeface="+mn-lt"/>
                          <a:ea typeface="Aptos" panose="020B0004020202020204" pitchFamily="34" charset="0"/>
                        </a:rPr>
                        <a:t>Kentucky Board of Licensed Professional Counselors </a:t>
                      </a:r>
                      <a:endParaRPr lang="en-US" sz="1400" dirty="0">
                        <a:solidFill>
                          <a:srgbClr val="8D7CC3"/>
                        </a:solidFill>
                      </a:endParaRPr>
                    </a:p>
                  </a:txBody>
                  <a:tcPr/>
                </a:tc>
                <a:tc>
                  <a:txBody>
                    <a:bodyPr/>
                    <a:lstStyle/>
                    <a:p>
                      <a:r>
                        <a:rPr lang="en-US" sz="1400" dirty="0"/>
                        <a:t>5/26/26 - 5/28/26</a:t>
                      </a:r>
                    </a:p>
                  </a:txBody>
                  <a:tcPr/>
                </a:tc>
                <a:tc>
                  <a:txBody>
                    <a:bodyPr/>
                    <a:lstStyle/>
                    <a:p>
                      <a:r>
                        <a:rPr lang="en-US" sz="1400" dirty="0"/>
                        <a:t>7/6/26 - 7/8/26</a:t>
                      </a:r>
                    </a:p>
                  </a:txBody>
                  <a:tcPr/>
                </a:tc>
                <a:tc>
                  <a:txBody>
                    <a:bodyPr/>
                    <a:lstStyle/>
                    <a:p>
                      <a:r>
                        <a:rPr lang="en-US" sz="1400" dirty="0"/>
                        <a:t>8/17/26</a:t>
                      </a:r>
                    </a:p>
                  </a:txBody>
                  <a:tcPr/>
                </a:tc>
                <a:tc>
                  <a:txBody>
                    <a:bodyPr/>
                    <a:lstStyle/>
                    <a:p>
                      <a:r>
                        <a:rPr lang="en-US" sz="1400" dirty="0"/>
                        <a:t>8/24/26 – 8/25/26</a:t>
                      </a:r>
                    </a:p>
                  </a:txBody>
                  <a:tcPr/>
                </a:tc>
                <a:tc>
                  <a:txBody>
                    <a:bodyPr/>
                    <a:lstStyle/>
                    <a:p>
                      <a:r>
                        <a:rPr lang="en-US" sz="1400" dirty="0"/>
                        <a:t>9/8/26</a:t>
                      </a:r>
                    </a:p>
                  </a:txBody>
                  <a:tcPr/>
                </a:tc>
                <a:extLst>
                  <a:ext uri="{0D108BD9-81ED-4DB2-BD59-A6C34878D82A}">
                    <a16:rowId xmlns:a16="http://schemas.microsoft.com/office/drawing/2014/main" val="4151141496"/>
                  </a:ext>
                </a:extLst>
              </a:tr>
              <a:tr h="691611">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400" b="1" dirty="0">
                          <a:solidFill>
                            <a:srgbClr val="8D7CC3"/>
                          </a:solidFill>
                          <a:effectLst/>
                          <a:latin typeface="+mn-lt"/>
                          <a:ea typeface="Aptos" panose="020B0004020202020204" pitchFamily="34" charset="0"/>
                        </a:rPr>
                        <a:t>Kentucky Board of Licensure for Occupational Therapy</a:t>
                      </a:r>
                      <a:endParaRPr lang="en-US" sz="1400" dirty="0">
                        <a:solidFill>
                          <a:srgbClr val="8D7CC3"/>
                        </a:solidFill>
                      </a:endParaRPr>
                    </a:p>
                  </a:txBody>
                  <a:tcPr/>
                </a:tc>
                <a:tc>
                  <a:txBody>
                    <a:bodyPr/>
                    <a:lstStyle/>
                    <a:p>
                      <a:r>
                        <a:rPr lang="en-US" sz="1400" dirty="0"/>
                        <a:t>5/26/26 - 5/28/26</a:t>
                      </a:r>
                    </a:p>
                  </a:txBody>
                  <a:tcPr/>
                </a:tc>
                <a:tc>
                  <a:txBody>
                    <a:bodyPr/>
                    <a:lstStyle/>
                    <a:p>
                      <a:r>
                        <a:rPr lang="en-US" sz="1400" dirty="0"/>
                        <a:t>7/6/26 - 7/8/26</a:t>
                      </a:r>
                    </a:p>
                  </a:txBody>
                  <a:tcPr/>
                </a:tc>
                <a:tc>
                  <a:txBody>
                    <a:bodyPr/>
                    <a:lstStyle/>
                    <a:p>
                      <a:r>
                        <a:rPr lang="en-US" sz="1400" dirty="0"/>
                        <a:t>8/17/26</a:t>
                      </a:r>
                    </a:p>
                  </a:txBody>
                  <a:tcPr/>
                </a:tc>
                <a:tc>
                  <a:txBody>
                    <a:bodyPr/>
                    <a:lstStyle/>
                    <a:p>
                      <a:r>
                        <a:rPr lang="en-US" sz="1400" dirty="0"/>
                        <a:t>8/24/26 – 8/25/26</a:t>
                      </a:r>
                    </a:p>
                  </a:txBody>
                  <a:tcPr/>
                </a:tc>
                <a:tc>
                  <a:txBody>
                    <a:bodyPr/>
                    <a:lstStyle/>
                    <a:p>
                      <a:r>
                        <a:rPr lang="en-US" sz="1400" dirty="0"/>
                        <a:t>9/8/26</a:t>
                      </a:r>
                    </a:p>
                  </a:txBody>
                  <a:tcPr/>
                </a:tc>
                <a:extLst>
                  <a:ext uri="{0D108BD9-81ED-4DB2-BD59-A6C34878D82A}">
                    <a16:rowId xmlns:a16="http://schemas.microsoft.com/office/drawing/2014/main" val="3645851806"/>
                  </a:ext>
                </a:extLst>
              </a:tr>
              <a:tr h="691611">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400" b="1" dirty="0">
                          <a:solidFill>
                            <a:srgbClr val="8D7CC3"/>
                          </a:solidFill>
                          <a:effectLst/>
                          <a:latin typeface="+mn-lt"/>
                          <a:ea typeface="Aptos" panose="020B0004020202020204" pitchFamily="34" charset="0"/>
                        </a:rPr>
                        <a:t>Kentucky Board of Speech-Language Pathology &amp; Audiology </a:t>
                      </a:r>
                      <a:endParaRPr lang="en-US" sz="1400" dirty="0">
                        <a:solidFill>
                          <a:srgbClr val="8D7CC3"/>
                        </a:solidFill>
                      </a:endParaRPr>
                    </a:p>
                  </a:txBody>
                  <a:tcPr/>
                </a:tc>
                <a:tc>
                  <a:txBody>
                    <a:bodyPr/>
                    <a:lstStyle/>
                    <a:p>
                      <a:r>
                        <a:rPr lang="en-US" sz="1400" dirty="0"/>
                        <a:t>5/26/26 - 5/28/26</a:t>
                      </a:r>
                    </a:p>
                  </a:txBody>
                  <a:tcPr/>
                </a:tc>
                <a:tc>
                  <a:txBody>
                    <a:bodyPr/>
                    <a:lstStyle/>
                    <a:p>
                      <a:r>
                        <a:rPr lang="en-US" sz="1400" dirty="0"/>
                        <a:t>7/6/26 - 7/8/26</a:t>
                      </a:r>
                    </a:p>
                  </a:txBody>
                  <a:tcPr/>
                </a:tc>
                <a:tc>
                  <a:txBody>
                    <a:bodyPr/>
                    <a:lstStyle/>
                    <a:p>
                      <a:r>
                        <a:rPr lang="en-US" sz="1400" dirty="0"/>
                        <a:t>8/17/26</a:t>
                      </a:r>
                    </a:p>
                  </a:txBody>
                  <a:tcPr/>
                </a:tc>
                <a:tc>
                  <a:txBody>
                    <a:bodyPr/>
                    <a:lstStyle/>
                    <a:p>
                      <a:r>
                        <a:rPr lang="en-US" sz="1400" dirty="0"/>
                        <a:t>8/24/26 – 8/25/26</a:t>
                      </a:r>
                    </a:p>
                  </a:txBody>
                  <a:tcPr/>
                </a:tc>
                <a:tc>
                  <a:txBody>
                    <a:bodyPr/>
                    <a:lstStyle/>
                    <a:p>
                      <a:r>
                        <a:rPr lang="en-US" sz="1400" dirty="0"/>
                        <a:t>9/8/26</a:t>
                      </a:r>
                    </a:p>
                  </a:txBody>
                  <a:tcPr/>
                </a:tc>
                <a:extLst>
                  <a:ext uri="{0D108BD9-81ED-4DB2-BD59-A6C34878D82A}">
                    <a16:rowId xmlns:a16="http://schemas.microsoft.com/office/drawing/2014/main" val="2060303095"/>
                  </a:ext>
                </a:extLst>
              </a:tr>
              <a:tr h="691611">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400" b="1" dirty="0">
                          <a:solidFill>
                            <a:srgbClr val="8D7CC3"/>
                          </a:solidFill>
                        </a:rPr>
                        <a:t>Kentucky Board of Licensure and Certification for Dietitians and Nutritionists</a:t>
                      </a:r>
                      <a:endParaRPr lang="en-US" sz="1400" dirty="0">
                        <a:solidFill>
                          <a:srgbClr val="8D7CC3"/>
                        </a:solidFill>
                      </a:endParaRPr>
                    </a:p>
                  </a:txBody>
                  <a:tcPr/>
                </a:tc>
                <a:tc>
                  <a:txBody>
                    <a:bodyPr/>
                    <a:lstStyle/>
                    <a:p>
                      <a:r>
                        <a:rPr lang="en-US" sz="1400" dirty="0"/>
                        <a:t>5/26/26 - 5/28/26</a:t>
                      </a:r>
                    </a:p>
                  </a:txBody>
                  <a:tcPr/>
                </a:tc>
                <a:tc>
                  <a:txBody>
                    <a:bodyPr/>
                    <a:lstStyle/>
                    <a:p>
                      <a:r>
                        <a:rPr lang="en-US" sz="1400" dirty="0"/>
                        <a:t>7/6/26 - 7/8/26</a:t>
                      </a:r>
                    </a:p>
                  </a:txBody>
                  <a:tcPr/>
                </a:tc>
                <a:tc>
                  <a:txBody>
                    <a:bodyPr/>
                    <a:lstStyle/>
                    <a:p>
                      <a:r>
                        <a:rPr lang="en-US" sz="1400" dirty="0"/>
                        <a:t>8/17/26</a:t>
                      </a:r>
                    </a:p>
                  </a:txBody>
                  <a:tcPr/>
                </a:tc>
                <a:tc>
                  <a:txBody>
                    <a:bodyPr/>
                    <a:lstStyle/>
                    <a:p>
                      <a:r>
                        <a:rPr lang="en-US" sz="1400" dirty="0"/>
                        <a:t>8/24/26 – 8/25/26</a:t>
                      </a:r>
                    </a:p>
                  </a:txBody>
                  <a:tcPr/>
                </a:tc>
                <a:tc>
                  <a:txBody>
                    <a:bodyPr/>
                    <a:lstStyle/>
                    <a:p>
                      <a:r>
                        <a:rPr lang="en-US" sz="1400" dirty="0"/>
                        <a:t>9/8/26</a:t>
                      </a:r>
                    </a:p>
                  </a:txBody>
                  <a:tcPr/>
                </a:tc>
                <a:extLst>
                  <a:ext uri="{0D108BD9-81ED-4DB2-BD59-A6C34878D82A}">
                    <a16:rowId xmlns:a16="http://schemas.microsoft.com/office/drawing/2014/main" val="3605118992"/>
                  </a:ext>
                </a:extLst>
              </a:tr>
            </a:tbl>
          </a:graphicData>
        </a:graphic>
      </p:graphicFrame>
      <p:sp>
        <p:nvSpPr>
          <p:cNvPr id="8" name="Rectangle 7">
            <a:extLst>
              <a:ext uri="{FF2B5EF4-FFF2-40B4-BE49-F238E27FC236}">
                <a16:creationId xmlns:a16="http://schemas.microsoft.com/office/drawing/2014/main" id="{B026EB16-02C6-00C5-72B1-F409DFD4325C}"/>
              </a:ext>
            </a:extLst>
          </p:cNvPr>
          <p:cNvSpPr>
            <a:spLocks noGrp="1"/>
          </p:cNvSpPr>
          <p:nvPr/>
        </p:nvSpPr>
        <p:spPr>
          <a:xfrm>
            <a:off x="516732" y="1271587"/>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Boards who stopped issuing new licenses on 7/15/26</a:t>
            </a:r>
            <a:endParaRPr sz="2700" b="1" dirty="0">
              <a:solidFill>
                <a:srgbClr val="002060"/>
              </a:solidFill>
              <a:latin typeface="Bitstream Charter"/>
              <a:ea typeface="Bitstream Charter"/>
              <a:cs typeface="Bitstream Charter"/>
            </a:endParaRPr>
          </a:p>
        </p:txBody>
      </p:sp>
    </p:spTree>
    <p:extLst>
      <p:ext uri="{BB962C8B-B14F-4D97-AF65-F5344CB8AC3E}">
        <p14:creationId xmlns:p14="http://schemas.microsoft.com/office/powerpoint/2010/main" val="2254272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0F20D-7BF4-3FA1-4802-27D6D1E09205}"/>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812D1A77-E68B-99D5-8F57-78947A065E8C}"/>
              </a:ext>
            </a:extLst>
          </p:cNvPr>
          <p:cNvSpPr>
            <a:spLocks noGrp="1"/>
          </p:cNvSpPr>
          <p:nvPr/>
        </p:nvSpPr>
        <p:spPr>
          <a:xfrm>
            <a:off x="516732" y="403562"/>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Update on Board process to implement new fingerprint background checks</a:t>
            </a:r>
            <a:endParaRPr sz="2700" b="1" dirty="0">
              <a:solidFill>
                <a:srgbClr val="002060"/>
              </a:solidFill>
              <a:latin typeface="Bitstream Charter"/>
              <a:ea typeface="Bitstream Charter"/>
              <a:cs typeface="Bitstream Charter"/>
            </a:endParaRPr>
          </a:p>
        </p:txBody>
      </p:sp>
      <p:sp>
        <p:nvSpPr>
          <p:cNvPr id="2" name="Rectangle 1">
            <a:extLst>
              <a:ext uri="{FF2B5EF4-FFF2-40B4-BE49-F238E27FC236}">
                <a16:creationId xmlns:a16="http://schemas.microsoft.com/office/drawing/2014/main" id="{F07C4BB6-F14B-E27C-E50C-01CA25E2DA5C}"/>
              </a:ext>
            </a:extLst>
          </p:cNvPr>
          <p:cNvSpPr>
            <a:spLocks noGrp="1"/>
          </p:cNvSpPr>
          <p:nvPr/>
        </p:nvSpPr>
        <p:spPr>
          <a:xfrm>
            <a:off x="609600" y="1066800"/>
            <a:ext cx="876300" cy="47625"/>
          </a:xfrm>
          <a:prstGeom prst="rect">
            <a:avLst/>
          </a:prstGeom>
          <a:solidFill>
            <a:srgbClr val="8D7CC3"/>
          </a:solidFill>
          <a:ln w="0">
            <a:noFill/>
          </a:ln>
        </p:spPr>
        <p:txBody>
          <a:bodyPr/>
          <a:lstStyle/>
          <a:p>
            <a:endParaRPr lang="en-US"/>
          </a:p>
        </p:txBody>
      </p:sp>
      <p:sp>
        <p:nvSpPr>
          <p:cNvPr id="7" name="Rectangle 6">
            <a:extLst>
              <a:ext uri="{FF2B5EF4-FFF2-40B4-BE49-F238E27FC236}">
                <a16:creationId xmlns:a16="http://schemas.microsoft.com/office/drawing/2014/main" id="{367494DD-4D25-EC81-F1E4-09C11DCEB745}"/>
              </a:ext>
            </a:extLst>
          </p:cNvPr>
          <p:cNvSpPr>
            <a:spLocks noGrp="1"/>
          </p:cNvSpPr>
          <p:nvPr/>
        </p:nvSpPr>
        <p:spPr>
          <a:xfrm>
            <a:off x="838199" y="1981200"/>
            <a:ext cx="1838325"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HB 657</a:t>
            </a:r>
            <a:endParaRPr sz="1500" b="1" dirty="0">
              <a:solidFill>
                <a:srgbClr val="FFFFFF"/>
              </a:solidFill>
              <a:latin typeface="Bitstream Charter"/>
              <a:ea typeface="Bitstream Charter"/>
              <a:cs typeface="Bitstream Charter"/>
            </a:endParaRPr>
          </a:p>
        </p:txBody>
      </p:sp>
      <p:sp>
        <p:nvSpPr>
          <p:cNvPr id="13" name="Rectangle 12">
            <a:extLst>
              <a:ext uri="{FF2B5EF4-FFF2-40B4-BE49-F238E27FC236}">
                <a16:creationId xmlns:a16="http://schemas.microsoft.com/office/drawing/2014/main" id="{91AF0820-7BD8-F614-F1EA-A87D947EAC83}"/>
              </a:ext>
            </a:extLst>
          </p:cNvPr>
          <p:cNvSpPr>
            <a:spLocks noGrp="1"/>
          </p:cNvSpPr>
          <p:nvPr/>
        </p:nvSpPr>
        <p:spPr>
          <a:xfrm>
            <a:off x="64770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6</a:t>
            </a:r>
            <a:endParaRPr sz="1500" b="1" dirty="0">
              <a:solidFill>
                <a:srgbClr val="FFFFFF"/>
              </a:solidFill>
              <a:latin typeface="Bitstream Charter"/>
              <a:ea typeface="Bitstream Charter"/>
              <a:cs typeface="Bitstream Charter"/>
            </a:endParaRPr>
          </a:p>
        </p:txBody>
      </p:sp>
      <p:sp>
        <p:nvSpPr>
          <p:cNvPr id="19" name="Rectangle 18">
            <a:extLst>
              <a:ext uri="{FF2B5EF4-FFF2-40B4-BE49-F238E27FC236}">
                <a16:creationId xmlns:a16="http://schemas.microsoft.com/office/drawing/2014/main" id="{5DE794B6-1EE7-5BBC-71EB-AA3098B75C5D}"/>
              </a:ext>
            </a:extLst>
          </p:cNvPr>
          <p:cNvSpPr>
            <a:spLocks noGrp="1"/>
          </p:cNvSpPr>
          <p:nvPr/>
        </p:nvSpPr>
        <p:spPr>
          <a:xfrm>
            <a:off x="8382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7</a:t>
            </a:r>
            <a:endParaRPr sz="1500" b="1" dirty="0">
              <a:solidFill>
                <a:srgbClr val="FFFFFF"/>
              </a:solidFill>
              <a:latin typeface="Bitstream Charter"/>
              <a:ea typeface="Bitstream Charter"/>
              <a:cs typeface="Bitstream Charter"/>
            </a:endParaRPr>
          </a:p>
        </p:txBody>
      </p:sp>
      <p:sp>
        <p:nvSpPr>
          <p:cNvPr id="25" name="Rectangle 24">
            <a:extLst>
              <a:ext uri="{FF2B5EF4-FFF2-40B4-BE49-F238E27FC236}">
                <a16:creationId xmlns:a16="http://schemas.microsoft.com/office/drawing/2014/main" id="{BA21BD3D-CB5F-D7D1-2821-25C95C1E4205}"/>
              </a:ext>
            </a:extLst>
          </p:cNvPr>
          <p:cNvSpPr>
            <a:spLocks noGrp="1"/>
          </p:cNvSpPr>
          <p:nvPr/>
        </p:nvSpPr>
        <p:spPr>
          <a:xfrm>
            <a:off x="64770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endParaRPr sz="1500" b="1" dirty="0">
              <a:solidFill>
                <a:srgbClr val="FFFFFF"/>
              </a:solidFill>
              <a:latin typeface="Bitstream Charter"/>
              <a:ea typeface="Bitstream Charter"/>
              <a:cs typeface="Bitstream Charter"/>
            </a:endParaRPr>
          </a:p>
        </p:txBody>
      </p:sp>
      <p:graphicFrame>
        <p:nvGraphicFramePr>
          <p:cNvPr id="3" name="Table 2">
            <a:extLst>
              <a:ext uri="{FF2B5EF4-FFF2-40B4-BE49-F238E27FC236}">
                <a16:creationId xmlns:a16="http://schemas.microsoft.com/office/drawing/2014/main" id="{FC8A5470-508A-892F-601A-ABCEC50A9A2E}"/>
              </a:ext>
            </a:extLst>
          </p:cNvPr>
          <p:cNvGraphicFramePr>
            <a:graphicFrameLocks noGrp="1"/>
          </p:cNvGraphicFramePr>
          <p:nvPr>
            <p:extLst>
              <p:ext uri="{D42A27DB-BD31-4B8C-83A1-F6EECF244321}">
                <p14:modId xmlns:p14="http://schemas.microsoft.com/office/powerpoint/2010/main" val="2562694415"/>
              </p:ext>
            </p:extLst>
          </p:nvPr>
        </p:nvGraphicFramePr>
        <p:xfrm>
          <a:off x="609600" y="2139613"/>
          <a:ext cx="8222457" cy="2371237"/>
        </p:xfrm>
        <a:graphic>
          <a:graphicData uri="http://schemas.openxmlformats.org/drawingml/2006/table">
            <a:tbl>
              <a:tblPr firstRow="1" bandRow="1">
                <a:tableStyleId>{5C22544A-7EE6-4342-B048-85BDC9FD1C3A}</a:tableStyleId>
              </a:tblPr>
              <a:tblGrid>
                <a:gridCol w="4953000">
                  <a:extLst>
                    <a:ext uri="{9D8B030D-6E8A-4147-A177-3AD203B41FA5}">
                      <a16:colId xmlns:a16="http://schemas.microsoft.com/office/drawing/2014/main" val="1273449224"/>
                    </a:ext>
                  </a:extLst>
                </a:gridCol>
                <a:gridCol w="1609725">
                  <a:extLst>
                    <a:ext uri="{9D8B030D-6E8A-4147-A177-3AD203B41FA5}">
                      <a16:colId xmlns:a16="http://schemas.microsoft.com/office/drawing/2014/main" val="2341769923"/>
                    </a:ext>
                  </a:extLst>
                </a:gridCol>
                <a:gridCol w="1659732">
                  <a:extLst>
                    <a:ext uri="{9D8B030D-6E8A-4147-A177-3AD203B41FA5}">
                      <a16:colId xmlns:a16="http://schemas.microsoft.com/office/drawing/2014/main" val="2643101507"/>
                    </a:ext>
                  </a:extLst>
                </a:gridCol>
              </a:tblGrid>
              <a:tr h="988015">
                <a:tc>
                  <a:txBody>
                    <a:bodyPr/>
                    <a:lstStyle/>
                    <a:p>
                      <a:endParaRPr lang="en-US" dirty="0"/>
                    </a:p>
                  </a:txBody>
                  <a:tcPr>
                    <a:solidFill>
                      <a:srgbClr val="00FFFF"/>
                    </a:solidFill>
                  </a:tcPr>
                </a:tc>
                <a:tc>
                  <a:txBody>
                    <a:bodyPr/>
                    <a:lstStyle/>
                    <a:p>
                      <a:r>
                        <a:rPr lang="en-US" dirty="0">
                          <a:solidFill>
                            <a:srgbClr val="002060"/>
                          </a:solidFill>
                        </a:rPr>
                        <a:t>Date Applied for ORI #</a:t>
                      </a:r>
                    </a:p>
                  </a:txBody>
                  <a:tcPr>
                    <a:solidFill>
                      <a:srgbClr val="00FFFF"/>
                    </a:solidFill>
                  </a:tcPr>
                </a:tc>
                <a:tc>
                  <a:txBody>
                    <a:bodyPr/>
                    <a:lstStyle/>
                    <a:p>
                      <a:r>
                        <a:rPr lang="en-US" dirty="0">
                          <a:solidFill>
                            <a:srgbClr val="002060"/>
                          </a:solidFill>
                        </a:rPr>
                        <a:t>Date Received ORI # from FBI</a:t>
                      </a:r>
                    </a:p>
                  </a:txBody>
                  <a:tcPr>
                    <a:solidFill>
                      <a:srgbClr val="00FFFF"/>
                    </a:solidFill>
                  </a:tcPr>
                </a:tc>
                <a:extLst>
                  <a:ext uri="{0D108BD9-81ED-4DB2-BD59-A6C34878D82A}">
                    <a16:rowId xmlns:a16="http://schemas.microsoft.com/office/drawing/2014/main" val="2938340121"/>
                  </a:ext>
                </a:extLst>
              </a:tr>
              <a:tr h="691611">
                <a:tc>
                  <a:txBody>
                    <a:bodyPr/>
                    <a:lstStyle/>
                    <a:p>
                      <a:r>
                        <a:rPr lang="en-US" sz="1800" b="1" dirty="0">
                          <a:solidFill>
                            <a:srgbClr val="8D7CC3"/>
                          </a:solidFill>
                          <a:effectLst/>
                          <a:latin typeface="+mn-lt"/>
                          <a:ea typeface="Aptos" panose="020B0004020202020204" pitchFamily="34" charset="0"/>
                        </a:rPr>
                        <a:t>Kentucky Board of Social Work </a:t>
                      </a:r>
                      <a:endParaRPr lang="en-US" dirty="0">
                        <a:solidFill>
                          <a:srgbClr val="8D7CC3"/>
                        </a:solidFill>
                      </a:endParaRPr>
                    </a:p>
                  </a:txBody>
                  <a:tcPr/>
                </a:tc>
                <a:tc>
                  <a:txBody>
                    <a:bodyPr/>
                    <a:lstStyle/>
                    <a:p>
                      <a:r>
                        <a:rPr lang="en-US" dirty="0"/>
                        <a:t>9/4/26</a:t>
                      </a:r>
                    </a:p>
                  </a:txBody>
                  <a:tcPr/>
                </a:tc>
                <a:tc>
                  <a:txBody>
                    <a:bodyPr/>
                    <a:lstStyle/>
                    <a:p>
                      <a:endParaRPr lang="en-US"/>
                    </a:p>
                  </a:txBody>
                  <a:tcPr/>
                </a:tc>
                <a:extLst>
                  <a:ext uri="{0D108BD9-81ED-4DB2-BD59-A6C34878D82A}">
                    <a16:rowId xmlns:a16="http://schemas.microsoft.com/office/drawing/2014/main" val="4151141496"/>
                  </a:ext>
                </a:extLst>
              </a:tr>
              <a:tr h="691611">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800" b="1" dirty="0">
                          <a:solidFill>
                            <a:srgbClr val="8D7CC3"/>
                          </a:solidFill>
                          <a:effectLst/>
                          <a:latin typeface="+mn-lt"/>
                          <a:ea typeface="Aptos" panose="020B0004020202020204" pitchFamily="34" charset="0"/>
                        </a:rPr>
                        <a:t>Kentucky Board of Examiners of Psychology</a:t>
                      </a:r>
                      <a:endParaRPr lang="en-US" dirty="0">
                        <a:solidFill>
                          <a:srgbClr val="8D7CC3"/>
                        </a:solidFill>
                      </a:endParaRP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645851806"/>
                  </a:ext>
                </a:extLst>
              </a:tr>
            </a:tbl>
          </a:graphicData>
        </a:graphic>
      </p:graphicFrame>
      <p:sp>
        <p:nvSpPr>
          <p:cNvPr id="8" name="Rectangle 7">
            <a:extLst>
              <a:ext uri="{FF2B5EF4-FFF2-40B4-BE49-F238E27FC236}">
                <a16:creationId xmlns:a16="http://schemas.microsoft.com/office/drawing/2014/main" id="{3FB4F608-4D5D-E3AD-A229-F449F22C23E2}"/>
              </a:ext>
            </a:extLst>
          </p:cNvPr>
          <p:cNvSpPr>
            <a:spLocks noGrp="1"/>
          </p:cNvSpPr>
          <p:nvPr/>
        </p:nvSpPr>
        <p:spPr>
          <a:xfrm>
            <a:off x="516732" y="1587163"/>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Boards who continued issuing new licenses</a:t>
            </a:r>
            <a:endParaRPr sz="2700" b="1" dirty="0">
              <a:solidFill>
                <a:srgbClr val="002060"/>
              </a:solidFill>
              <a:latin typeface="Bitstream Charter"/>
              <a:ea typeface="Bitstream Charter"/>
              <a:cs typeface="Bitstream Charter"/>
            </a:endParaRPr>
          </a:p>
        </p:txBody>
      </p:sp>
    </p:spTree>
    <p:extLst>
      <p:ext uri="{BB962C8B-B14F-4D97-AF65-F5344CB8AC3E}">
        <p14:creationId xmlns:p14="http://schemas.microsoft.com/office/powerpoint/2010/main" val="4146896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1E747-AECB-3184-FDA8-63DA8F1CD746}"/>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A5C193FA-8D01-3E69-B054-E8F5C2203E2C}"/>
              </a:ext>
            </a:extLst>
          </p:cNvPr>
          <p:cNvSpPr>
            <a:spLocks noGrp="1"/>
          </p:cNvSpPr>
          <p:nvPr/>
        </p:nvSpPr>
        <p:spPr>
          <a:xfrm>
            <a:off x="609600" y="400050"/>
            <a:ext cx="10972800" cy="552450"/>
          </a:xfrm>
          <a:prstGeom prst="rect">
            <a:avLst/>
          </a:prstGeom>
          <a:noFill/>
          <a:ln w="0">
            <a:noFill/>
          </a:ln>
        </p:spPr>
        <p:txBody>
          <a:bodyPr anchor="ctr">
            <a:normAutofit/>
          </a:bodyPr>
          <a:lstStyle/>
          <a:p>
            <a:pPr algn="l">
              <a:defRPr sz="2700" b="1">
                <a:solidFill>
                  <a:srgbClr val="15314B"/>
                </a:solidFill>
                <a:latin typeface="Bitstream Charter"/>
                <a:ea typeface="Bitstream Charter"/>
                <a:cs typeface="Bitstream Charter"/>
              </a:defRPr>
            </a:pPr>
            <a:r>
              <a:rPr lang="en-US" sz="2700" b="1" dirty="0">
                <a:solidFill>
                  <a:srgbClr val="002060"/>
                </a:solidFill>
                <a:latin typeface="Bitstream Charter"/>
                <a:ea typeface="Bitstream Charter"/>
                <a:cs typeface="Bitstream Charter"/>
              </a:rPr>
              <a:t>Recommendation for future FBI fingerprint background check legislation</a:t>
            </a:r>
            <a:endParaRPr sz="2700" b="1" dirty="0">
              <a:solidFill>
                <a:srgbClr val="002060"/>
              </a:solidFill>
              <a:latin typeface="Bitstream Charter"/>
              <a:ea typeface="Bitstream Charter"/>
              <a:cs typeface="Bitstream Charter"/>
            </a:endParaRPr>
          </a:p>
        </p:txBody>
      </p:sp>
      <p:sp>
        <p:nvSpPr>
          <p:cNvPr id="2" name="Rectangle 1">
            <a:extLst>
              <a:ext uri="{FF2B5EF4-FFF2-40B4-BE49-F238E27FC236}">
                <a16:creationId xmlns:a16="http://schemas.microsoft.com/office/drawing/2014/main" id="{DADA5839-A0FB-526C-AFB8-8660CF2E8AB1}"/>
              </a:ext>
            </a:extLst>
          </p:cNvPr>
          <p:cNvSpPr>
            <a:spLocks noGrp="1"/>
          </p:cNvSpPr>
          <p:nvPr/>
        </p:nvSpPr>
        <p:spPr>
          <a:xfrm>
            <a:off x="609600" y="1066800"/>
            <a:ext cx="876300" cy="47625"/>
          </a:xfrm>
          <a:prstGeom prst="rect">
            <a:avLst/>
          </a:prstGeom>
          <a:solidFill>
            <a:srgbClr val="8D7CC3"/>
          </a:solidFill>
          <a:ln w="0">
            <a:noFill/>
          </a:ln>
        </p:spPr>
        <p:txBody>
          <a:bodyPr/>
          <a:lstStyle/>
          <a:p>
            <a:endParaRPr lang="en-US"/>
          </a:p>
        </p:txBody>
      </p:sp>
      <p:sp>
        <p:nvSpPr>
          <p:cNvPr id="7" name="Rectangle 6">
            <a:extLst>
              <a:ext uri="{FF2B5EF4-FFF2-40B4-BE49-F238E27FC236}">
                <a16:creationId xmlns:a16="http://schemas.microsoft.com/office/drawing/2014/main" id="{799104A9-57F9-14EA-F36A-55D7AF68A5CA}"/>
              </a:ext>
            </a:extLst>
          </p:cNvPr>
          <p:cNvSpPr>
            <a:spLocks noGrp="1"/>
          </p:cNvSpPr>
          <p:nvPr/>
        </p:nvSpPr>
        <p:spPr>
          <a:xfrm>
            <a:off x="8382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5</a:t>
            </a:r>
            <a:endParaRPr sz="1500" b="1" dirty="0">
              <a:solidFill>
                <a:srgbClr val="FFFFFF"/>
              </a:solidFill>
              <a:latin typeface="Bitstream Charter"/>
              <a:ea typeface="Bitstream Charter"/>
              <a:cs typeface="Bitstream Charter"/>
            </a:endParaRPr>
          </a:p>
        </p:txBody>
      </p:sp>
      <p:sp>
        <p:nvSpPr>
          <p:cNvPr id="10" name="Rectangle: Rounded Corners 9">
            <a:extLst>
              <a:ext uri="{FF2B5EF4-FFF2-40B4-BE49-F238E27FC236}">
                <a16:creationId xmlns:a16="http://schemas.microsoft.com/office/drawing/2014/main" id="{3BDD8958-26EC-2979-D34B-6D07347977CC}"/>
              </a:ext>
            </a:extLst>
          </p:cNvPr>
          <p:cNvSpPr>
            <a:spLocks noGrp="1"/>
          </p:cNvSpPr>
          <p:nvPr/>
        </p:nvSpPr>
        <p:spPr>
          <a:xfrm>
            <a:off x="6248400" y="1771650"/>
            <a:ext cx="5334000" cy="1790700"/>
          </a:xfrm>
          <a:prstGeom prst="roundRect">
            <a:avLst>
              <a:gd name="adj" fmla="val 4255"/>
            </a:avLst>
          </a:prstGeom>
          <a:solidFill>
            <a:srgbClr val="FFFFFF"/>
          </a:solidFill>
          <a:ln w="0">
            <a:noFill/>
          </a:ln>
        </p:spPr>
        <p:txBody>
          <a:bodyPr/>
          <a:lstStyle/>
          <a:p>
            <a:endParaRPr lang="en-US"/>
          </a:p>
        </p:txBody>
      </p:sp>
      <p:sp>
        <p:nvSpPr>
          <p:cNvPr id="13" name="Rectangle 12">
            <a:extLst>
              <a:ext uri="{FF2B5EF4-FFF2-40B4-BE49-F238E27FC236}">
                <a16:creationId xmlns:a16="http://schemas.microsoft.com/office/drawing/2014/main" id="{89875901-374B-C105-5159-CDA5F192C532}"/>
              </a:ext>
            </a:extLst>
          </p:cNvPr>
          <p:cNvSpPr>
            <a:spLocks noGrp="1"/>
          </p:cNvSpPr>
          <p:nvPr/>
        </p:nvSpPr>
        <p:spPr>
          <a:xfrm>
            <a:off x="6477000" y="198120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6</a:t>
            </a:r>
            <a:endParaRPr sz="1500" b="1" dirty="0">
              <a:solidFill>
                <a:srgbClr val="FFFFFF"/>
              </a:solidFill>
              <a:latin typeface="Bitstream Charter"/>
              <a:ea typeface="Bitstream Charter"/>
              <a:cs typeface="Bitstream Charter"/>
            </a:endParaRPr>
          </a:p>
        </p:txBody>
      </p:sp>
      <p:sp>
        <p:nvSpPr>
          <p:cNvPr id="19" name="Rectangle 18">
            <a:extLst>
              <a:ext uri="{FF2B5EF4-FFF2-40B4-BE49-F238E27FC236}">
                <a16:creationId xmlns:a16="http://schemas.microsoft.com/office/drawing/2014/main" id="{42E5F288-2A5E-B451-54D0-085AFCA8E613}"/>
              </a:ext>
            </a:extLst>
          </p:cNvPr>
          <p:cNvSpPr>
            <a:spLocks noGrp="1"/>
          </p:cNvSpPr>
          <p:nvPr/>
        </p:nvSpPr>
        <p:spPr>
          <a:xfrm>
            <a:off x="8382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7</a:t>
            </a:r>
            <a:endParaRPr sz="1500" b="1" dirty="0">
              <a:solidFill>
                <a:srgbClr val="FFFFFF"/>
              </a:solidFill>
              <a:latin typeface="Bitstream Charter"/>
              <a:ea typeface="Bitstream Charter"/>
              <a:cs typeface="Bitstream Charter"/>
            </a:endParaRPr>
          </a:p>
        </p:txBody>
      </p:sp>
      <p:sp>
        <p:nvSpPr>
          <p:cNvPr id="22" name="Rectangle: Rounded Corners 21">
            <a:extLst>
              <a:ext uri="{FF2B5EF4-FFF2-40B4-BE49-F238E27FC236}">
                <a16:creationId xmlns:a16="http://schemas.microsoft.com/office/drawing/2014/main" id="{46D71896-D33A-5209-9EFE-C196D2B7999A}"/>
              </a:ext>
            </a:extLst>
          </p:cNvPr>
          <p:cNvSpPr>
            <a:spLocks noGrp="1"/>
          </p:cNvSpPr>
          <p:nvPr/>
        </p:nvSpPr>
        <p:spPr>
          <a:xfrm>
            <a:off x="6248400" y="3848100"/>
            <a:ext cx="5334000" cy="1943100"/>
          </a:xfrm>
          <a:prstGeom prst="roundRect">
            <a:avLst>
              <a:gd name="adj" fmla="val 3922"/>
            </a:avLst>
          </a:prstGeom>
          <a:solidFill>
            <a:srgbClr val="FFFFFF"/>
          </a:solidFill>
          <a:ln w="0">
            <a:noFill/>
          </a:ln>
        </p:spPr>
        <p:txBody>
          <a:bodyPr/>
          <a:lstStyle/>
          <a:p>
            <a:endParaRPr lang="en-US"/>
          </a:p>
        </p:txBody>
      </p:sp>
      <p:sp>
        <p:nvSpPr>
          <p:cNvPr id="25" name="Rectangle 24">
            <a:extLst>
              <a:ext uri="{FF2B5EF4-FFF2-40B4-BE49-F238E27FC236}">
                <a16:creationId xmlns:a16="http://schemas.microsoft.com/office/drawing/2014/main" id="{4ADD1FA3-E45F-1A38-02DB-AD93E8B4D919}"/>
              </a:ext>
            </a:extLst>
          </p:cNvPr>
          <p:cNvSpPr>
            <a:spLocks noGrp="1"/>
          </p:cNvSpPr>
          <p:nvPr/>
        </p:nvSpPr>
        <p:spPr>
          <a:xfrm>
            <a:off x="6477000" y="4057650"/>
            <a:ext cx="438150" cy="43815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lang="en-US" sz="1500" b="1" dirty="0">
                <a:solidFill>
                  <a:srgbClr val="FFFFFF"/>
                </a:solidFill>
                <a:latin typeface="Bitstream Charter"/>
                <a:ea typeface="Bitstream Charter"/>
                <a:cs typeface="Bitstream Charter"/>
              </a:rPr>
              <a:t>8</a:t>
            </a:r>
            <a:endParaRPr sz="1500" b="1" dirty="0">
              <a:solidFill>
                <a:srgbClr val="FFFFFF"/>
              </a:solidFill>
              <a:latin typeface="Bitstream Charter"/>
              <a:ea typeface="Bitstream Charter"/>
              <a:cs typeface="Bitstream Charter"/>
            </a:endParaRPr>
          </a:p>
        </p:txBody>
      </p:sp>
      <p:sp>
        <p:nvSpPr>
          <p:cNvPr id="28" name="TextBox 27">
            <a:extLst>
              <a:ext uri="{FF2B5EF4-FFF2-40B4-BE49-F238E27FC236}">
                <a16:creationId xmlns:a16="http://schemas.microsoft.com/office/drawing/2014/main" id="{C36C3FDF-12AC-56D5-9E40-5064FCCB55DF}"/>
              </a:ext>
            </a:extLst>
          </p:cNvPr>
          <p:cNvSpPr txBox="1"/>
          <p:nvPr/>
        </p:nvSpPr>
        <p:spPr>
          <a:xfrm>
            <a:off x="1485900" y="2593122"/>
            <a:ext cx="9620250" cy="3272691"/>
          </a:xfrm>
          <a:prstGeom prst="rect">
            <a:avLst/>
          </a:prstGeom>
          <a:noFill/>
        </p:spPr>
        <p:txBody>
          <a:bodyPr wrap="square">
            <a:spAutoFit/>
          </a:bodyPr>
          <a:lstStyle/>
          <a:p>
            <a:pPr marL="342900" marR="0" lvl="0" indent="-342900">
              <a:lnSpc>
                <a:spcPct val="100000"/>
              </a:lnSpc>
              <a:spcAft>
                <a:spcPts val="800"/>
              </a:spcAft>
              <a:buFont typeface="+mj-lt"/>
              <a:buAutoNum type="arabicPeriod"/>
              <a:tabLst>
                <a:tab pos="457200" algn="l"/>
              </a:tabLst>
            </a:pPr>
            <a:r>
              <a:rPr lang="en-US" sz="1800" kern="0" dirty="0">
                <a:solidFill>
                  <a:schemeClr val="bg2">
                    <a:lumMod val="25000"/>
                  </a:schemeClr>
                </a:solidFill>
                <a:effectLst/>
                <a:latin typeface="+mn-lt"/>
                <a:ea typeface="Times New Roman" panose="02020603050405020304" pitchFamily="18" charset="0"/>
                <a:cs typeface="Times New Roman" panose="02020603050405020304" pitchFamily="18" charset="0"/>
              </a:rPr>
              <a:t>The applicable state statutory authority has received any approval required by the Federal Bureau of Investigation; </a:t>
            </a:r>
            <a:endParaRPr lang="en-US" sz="1800" kern="100" dirty="0">
              <a:solidFill>
                <a:schemeClr val="bg2">
                  <a:lumMod val="25000"/>
                </a:schemeClr>
              </a:solidFill>
              <a:effectLst/>
              <a:latin typeface="+mn-lt"/>
              <a:ea typeface="Aptos" panose="020B0004020202020204" pitchFamily="34" charset="0"/>
              <a:cs typeface="Times New Roman" panose="02020603050405020304" pitchFamily="18" charset="0"/>
            </a:endParaRPr>
          </a:p>
          <a:p>
            <a:pPr marL="342900" marR="0" lvl="0" indent="-342900">
              <a:lnSpc>
                <a:spcPct val="100000"/>
              </a:lnSpc>
              <a:spcAft>
                <a:spcPts val="800"/>
              </a:spcAft>
              <a:buFont typeface="+mj-lt"/>
              <a:buAutoNum type="arabicPeriod"/>
              <a:tabLst>
                <a:tab pos="457200" algn="l"/>
              </a:tabLst>
            </a:pPr>
            <a:r>
              <a:rPr lang="en-US" sz="1800" kern="0" dirty="0">
                <a:solidFill>
                  <a:schemeClr val="bg2">
                    <a:lumMod val="25000"/>
                  </a:schemeClr>
                </a:solidFill>
                <a:effectLst/>
                <a:latin typeface="+mn-lt"/>
                <a:ea typeface="Times New Roman" panose="02020603050405020304" pitchFamily="18" charset="0"/>
                <a:cs typeface="Times New Roman" panose="02020603050405020304" pitchFamily="18" charset="0"/>
              </a:rPr>
              <a:t>An originating agency identifier (ORI  number) or other identifier necessary to submit and route the results of the background check has been assigned or approved; </a:t>
            </a:r>
            <a:endParaRPr lang="en-US" sz="1800" kern="100" dirty="0">
              <a:solidFill>
                <a:schemeClr val="bg2">
                  <a:lumMod val="25000"/>
                </a:schemeClr>
              </a:solidFill>
              <a:effectLst/>
              <a:latin typeface="+mn-lt"/>
              <a:ea typeface="Aptos" panose="020B0004020202020204" pitchFamily="34" charset="0"/>
              <a:cs typeface="Times New Roman" panose="02020603050405020304" pitchFamily="18" charset="0"/>
            </a:endParaRPr>
          </a:p>
          <a:p>
            <a:pPr marL="342900" marR="0" lvl="0" indent="-342900">
              <a:lnSpc>
                <a:spcPct val="100000"/>
              </a:lnSpc>
              <a:spcAft>
                <a:spcPts val="800"/>
              </a:spcAft>
              <a:buFont typeface="+mj-lt"/>
              <a:buAutoNum type="arabicPeriod"/>
              <a:tabLst>
                <a:tab pos="457200" algn="l"/>
              </a:tabLst>
            </a:pPr>
            <a:r>
              <a:rPr lang="en-US" sz="1800" kern="0" dirty="0">
                <a:solidFill>
                  <a:schemeClr val="bg2">
                    <a:lumMod val="25000"/>
                  </a:schemeClr>
                </a:solidFill>
                <a:effectLst/>
                <a:latin typeface="+mn-lt"/>
                <a:ea typeface="Times New Roman" panose="02020603050405020304" pitchFamily="18" charset="0"/>
                <a:cs typeface="Times New Roman" panose="02020603050405020304" pitchFamily="18" charset="0"/>
              </a:rPr>
              <a:t>The state’s authorized fingerprinting vendor or other approved fingerprint-collection system is prepared to enroll applicants covered by this section; </a:t>
            </a:r>
            <a:endParaRPr lang="en-US" sz="1800" kern="100" dirty="0">
              <a:solidFill>
                <a:schemeClr val="bg2">
                  <a:lumMod val="25000"/>
                </a:schemeClr>
              </a:solidFill>
              <a:effectLst/>
              <a:latin typeface="+mn-lt"/>
              <a:ea typeface="Aptos" panose="020B0004020202020204" pitchFamily="34" charset="0"/>
              <a:cs typeface="Times New Roman" panose="02020603050405020304" pitchFamily="18" charset="0"/>
            </a:endParaRPr>
          </a:p>
          <a:p>
            <a:pPr marL="342900" marR="0" lvl="0" indent="-342900">
              <a:lnSpc>
                <a:spcPct val="100000"/>
              </a:lnSpc>
              <a:spcAft>
                <a:spcPts val="800"/>
              </a:spcAft>
              <a:buFont typeface="+mj-lt"/>
              <a:buAutoNum type="arabicPeriod"/>
              <a:tabLst>
                <a:tab pos="457200" algn="l"/>
              </a:tabLst>
            </a:pPr>
            <a:r>
              <a:rPr lang="en-US" sz="1800" kern="0" dirty="0">
                <a:solidFill>
                  <a:schemeClr val="bg2">
                    <a:lumMod val="25000"/>
                  </a:schemeClr>
                </a:solidFill>
                <a:effectLst/>
                <a:latin typeface="+mn-lt"/>
                <a:ea typeface="Times New Roman" panose="02020603050405020304" pitchFamily="18" charset="0"/>
                <a:cs typeface="Times New Roman" panose="02020603050405020304" pitchFamily="18" charset="0"/>
              </a:rPr>
              <a:t>Procedures have been established for the secure submission of fingerprints and the receipt, use, storage, dissemination, and destruction of criminal history record information in compliance with applicable state and federal law and the Criminal Justice Information Services Security Policy; and </a:t>
            </a:r>
            <a:endParaRPr lang="en-US" sz="1800" kern="100" dirty="0">
              <a:solidFill>
                <a:schemeClr val="bg2">
                  <a:lumMod val="25000"/>
                </a:schemeClr>
              </a:solidFill>
              <a:effectLst/>
              <a:latin typeface="+mn-lt"/>
              <a:ea typeface="Aptos" panose="020B0004020202020204" pitchFamily="34" charset="0"/>
              <a:cs typeface="Times New Roman" panose="02020603050405020304" pitchFamily="18" charset="0"/>
            </a:endParaRPr>
          </a:p>
          <a:p>
            <a:pPr marL="342900" marR="0" lvl="0" indent="-342900">
              <a:lnSpc>
                <a:spcPct val="100000"/>
              </a:lnSpc>
              <a:spcAft>
                <a:spcPts val="800"/>
              </a:spcAft>
              <a:buFont typeface="+mj-lt"/>
              <a:buAutoNum type="arabicPeriod"/>
              <a:tabLst>
                <a:tab pos="457200" algn="l"/>
              </a:tabLst>
            </a:pPr>
            <a:r>
              <a:rPr lang="en-US" sz="1800" kern="0" dirty="0">
                <a:solidFill>
                  <a:schemeClr val="bg2">
                    <a:lumMod val="25000"/>
                  </a:schemeClr>
                </a:solidFill>
                <a:effectLst/>
                <a:latin typeface="+mn-lt"/>
                <a:ea typeface="Times New Roman" panose="02020603050405020304" pitchFamily="18" charset="0"/>
                <a:cs typeface="Times New Roman" panose="02020603050405020304" pitchFamily="18" charset="0"/>
              </a:rPr>
              <a:t>The KSP and the licensing agency are operationally prepared to process the required checks. </a:t>
            </a:r>
            <a:endParaRPr lang="en-US" sz="1200" kern="100" dirty="0">
              <a:solidFill>
                <a:schemeClr val="bg2">
                  <a:lumMod val="2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C354EC8D-7DBC-1A61-6A70-3C42623A5E2C}"/>
              </a:ext>
            </a:extLst>
          </p:cNvPr>
          <p:cNvSpPr txBox="1"/>
          <p:nvPr/>
        </p:nvSpPr>
        <p:spPr>
          <a:xfrm>
            <a:off x="523875" y="1398755"/>
            <a:ext cx="10077450" cy="1015663"/>
          </a:xfrm>
          <a:prstGeom prst="rect">
            <a:avLst/>
          </a:prstGeom>
          <a:noFill/>
        </p:spPr>
        <p:txBody>
          <a:bodyPr wrap="square">
            <a:spAutoFit/>
          </a:bodyPr>
          <a:lstStyle/>
          <a:p>
            <a:pPr algn="l">
              <a:defRPr sz="1275" b="0">
                <a:solidFill>
                  <a:srgbClr val="1E2933"/>
                </a:solidFill>
                <a:latin typeface="Bitstream Charter"/>
                <a:ea typeface="Bitstream Charter"/>
                <a:cs typeface="Bitstream Charter"/>
              </a:defRPr>
            </a:pPr>
            <a:r>
              <a:rPr lang="en-US" sz="2000" b="0" dirty="0">
                <a:solidFill>
                  <a:srgbClr val="002060"/>
                </a:solidFill>
                <a:latin typeface="Bitstream Charter"/>
                <a:ea typeface="Bitstream Charter"/>
                <a:cs typeface="Bitstream Charter"/>
              </a:rPr>
              <a:t>Work with the KSP to see if the FBI would approve a statute, if the statute included language </a:t>
            </a:r>
            <a:r>
              <a:rPr lang="en-US" sz="2000" dirty="0">
                <a:solidFill>
                  <a:srgbClr val="002060"/>
                </a:solidFill>
                <a:latin typeface="Bitstream Charter"/>
                <a:ea typeface="Bitstream Charter"/>
                <a:cs typeface="Bitstream Charter"/>
              </a:rPr>
              <a:t>that identified an effective date of implementation “only after the KSP provides written notice to the licensing agency that”:</a:t>
            </a:r>
          </a:p>
        </p:txBody>
      </p:sp>
      <p:sp>
        <p:nvSpPr>
          <p:cNvPr id="35" name="Rectangle: Rounded Corners 34">
            <a:extLst>
              <a:ext uri="{FF2B5EF4-FFF2-40B4-BE49-F238E27FC236}">
                <a16:creationId xmlns:a16="http://schemas.microsoft.com/office/drawing/2014/main" id="{FFF4E0FB-40DA-4C2E-2448-7276EF160D9B}"/>
              </a:ext>
            </a:extLst>
          </p:cNvPr>
          <p:cNvSpPr>
            <a:spLocks noGrp="1"/>
          </p:cNvSpPr>
          <p:nvPr/>
        </p:nvSpPr>
        <p:spPr>
          <a:xfrm>
            <a:off x="1371600" y="2662946"/>
            <a:ext cx="438150" cy="438150"/>
          </a:xfrm>
          <a:prstGeom prst="roundRect">
            <a:avLst>
              <a:gd name="adj" fmla="val 17391"/>
            </a:avLst>
          </a:prstGeom>
          <a:solidFill>
            <a:srgbClr val="00FFFF"/>
          </a:solidFill>
          <a:ln w="0">
            <a:noFill/>
          </a:ln>
        </p:spPr>
        <p:txBody>
          <a:bodyPr/>
          <a:lstStyle/>
          <a:p>
            <a:r>
              <a:rPr lang="en-US" dirty="0">
                <a:solidFill>
                  <a:schemeClr val="bg1"/>
                </a:solidFill>
              </a:rPr>
              <a:t>1.</a:t>
            </a:r>
          </a:p>
        </p:txBody>
      </p:sp>
      <p:sp>
        <p:nvSpPr>
          <p:cNvPr id="37" name="Rectangle: Rounded Corners 36">
            <a:extLst>
              <a:ext uri="{FF2B5EF4-FFF2-40B4-BE49-F238E27FC236}">
                <a16:creationId xmlns:a16="http://schemas.microsoft.com/office/drawing/2014/main" id="{465C3286-38F9-7240-73C8-41AE8E7A416B}"/>
              </a:ext>
            </a:extLst>
          </p:cNvPr>
          <p:cNvSpPr>
            <a:spLocks noGrp="1"/>
          </p:cNvSpPr>
          <p:nvPr/>
        </p:nvSpPr>
        <p:spPr>
          <a:xfrm>
            <a:off x="1371600" y="3349624"/>
            <a:ext cx="438150" cy="438150"/>
          </a:xfrm>
          <a:prstGeom prst="roundRect">
            <a:avLst>
              <a:gd name="adj" fmla="val 17391"/>
            </a:avLst>
          </a:prstGeom>
          <a:solidFill>
            <a:srgbClr val="00FFFF"/>
          </a:solidFill>
          <a:ln w="0">
            <a:noFill/>
          </a:ln>
        </p:spPr>
        <p:txBody>
          <a:bodyPr/>
          <a:lstStyle/>
          <a:p>
            <a:r>
              <a:rPr lang="en-US" dirty="0">
                <a:solidFill>
                  <a:schemeClr val="bg1"/>
                </a:solidFill>
              </a:rPr>
              <a:t>2.</a:t>
            </a:r>
          </a:p>
        </p:txBody>
      </p:sp>
      <p:sp>
        <p:nvSpPr>
          <p:cNvPr id="39" name="Rectangle: Rounded Corners 38">
            <a:extLst>
              <a:ext uri="{FF2B5EF4-FFF2-40B4-BE49-F238E27FC236}">
                <a16:creationId xmlns:a16="http://schemas.microsoft.com/office/drawing/2014/main" id="{2BF7F9A1-AF1D-907F-A681-FA15BF85928A}"/>
              </a:ext>
            </a:extLst>
          </p:cNvPr>
          <p:cNvSpPr>
            <a:spLocks noGrp="1"/>
          </p:cNvSpPr>
          <p:nvPr/>
        </p:nvSpPr>
        <p:spPr>
          <a:xfrm>
            <a:off x="1371600" y="3961546"/>
            <a:ext cx="438150" cy="438150"/>
          </a:xfrm>
          <a:prstGeom prst="roundRect">
            <a:avLst>
              <a:gd name="adj" fmla="val 17391"/>
            </a:avLst>
          </a:prstGeom>
          <a:solidFill>
            <a:srgbClr val="00FFFF"/>
          </a:solidFill>
          <a:ln w="0">
            <a:noFill/>
          </a:ln>
        </p:spPr>
        <p:txBody>
          <a:bodyPr/>
          <a:lstStyle/>
          <a:p>
            <a:r>
              <a:rPr lang="en-US" dirty="0">
                <a:solidFill>
                  <a:schemeClr val="bg1"/>
                </a:solidFill>
              </a:rPr>
              <a:t>3.</a:t>
            </a:r>
          </a:p>
        </p:txBody>
      </p:sp>
      <p:sp>
        <p:nvSpPr>
          <p:cNvPr id="41" name="Rectangle: Rounded Corners 40">
            <a:extLst>
              <a:ext uri="{FF2B5EF4-FFF2-40B4-BE49-F238E27FC236}">
                <a16:creationId xmlns:a16="http://schemas.microsoft.com/office/drawing/2014/main" id="{98735A75-73AF-3BE0-F661-C355E8B91569}"/>
              </a:ext>
            </a:extLst>
          </p:cNvPr>
          <p:cNvSpPr>
            <a:spLocks noGrp="1"/>
          </p:cNvSpPr>
          <p:nvPr/>
        </p:nvSpPr>
        <p:spPr>
          <a:xfrm>
            <a:off x="1381125" y="4573468"/>
            <a:ext cx="438150" cy="438150"/>
          </a:xfrm>
          <a:prstGeom prst="roundRect">
            <a:avLst>
              <a:gd name="adj" fmla="val 17391"/>
            </a:avLst>
          </a:prstGeom>
          <a:solidFill>
            <a:srgbClr val="00FFFF"/>
          </a:solidFill>
          <a:ln w="0">
            <a:noFill/>
          </a:ln>
        </p:spPr>
        <p:txBody>
          <a:bodyPr/>
          <a:lstStyle/>
          <a:p>
            <a:r>
              <a:rPr lang="en-US" dirty="0">
                <a:solidFill>
                  <a:schemeClr val="bg1"/>
                </a:solidFill>
              </a:rPr>
              <a:t>4.</a:t>
            </a:r>
          </a:p>
        </p:txBody>
      </p:sp>
      <p:sp>
        <p:nvSpPr>
          <p:cNvPr id="43" name="Rectangle: Rounded Corners 42">
            <a:extLst>
              <a:ext uri="{FF2B5EF4-FFF2-40B4-BE49-F238E27FC236}">
                <a16:creationId xmlns:a16="http://schemas.microsoft.com/office/drawing/2014/main" id="{F2DEE7AA-4089-0FC0-3C1B-F01453D5B7BF}"/>
              </a:ext>
            </a:extLst>
          </p:cNvPr>
          <p:cNvSpPr>
            <a:spLocks noGrp="1"/>
          </p:cNvSpPr>
          <p:nvPr/>
        </p:nvSpPr>
        <p:spPr>
          <a:xfrm>
            <a:off x="1381125" y="5427663"/>
            <a:ext cx="438150" cy="438150"/>
          </a:xfrm>
          <a:prstGeom prst="roundRect">
            <a:avLst>
              <a:gd name="adj" fmla="val 17391"/>
            </a:avLst>
          </a:prstGeom>
          <a:solidFill>
            <a:srgbClr val="00FFFF"/>
          </a:solidFill>
          <a:ln w="0">
            <a:noFill/>
          </a:ln>
        </p:spPr>
        <p:txBody>
          <a:bodyPr/>
          <a:lstStyle/>
          <a:p>
            <a:r>
              <a:rPr lang="en-US" dirty="0">
                <a:solidFill>
                  <a:schemeClr val="bg1"/>
                </a:solidFill>
              </a:rPr>
              <a:t>5.</a:t>
            </a:r>
          </a:p>
        </p:txBody>
      </p:sp>
    </p:spTree>
    <p:extLst>
      <p:ext uri="{BB962C8B-B14F-4D97-AF65-F5344CB8AC3E}">
        <p14:creationId xmlns:p14="http://schemas.microsoft.com/office/powerpoint/2010/main" val="25094055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1235</TotalTime>
  <Words>884</Words>
  <Application>Microsoft Office PowerPoint</Application>
  <DocSecurity>0</DocSecurity>
  <PresentationFormat>Widescreen</PresentationFormat>
  <Paragraphs>134</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Bitstream Charter</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Michelle Sanborn</cp:lastModifiedBy>
  <cp:revision>5</cp:revision>
  <dcterms:created xsi:type="dcterms:W3CDTF">2026-09-10T16:24:34Z</dcterms:created>
  <dcterms:modified xsi:type="dcterms:W3CDTF">2026-09-14T18:32:15Z</dcterms:modified>
</cp:coreProperties>
</file>