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84" r:id="rId6"/>
  </p:sldMasterIdLst>
  <p:notesMasterIdLst>
    <p:notesMasterId r:id="rId15"/>
  </p:notesMasterIdLst>
  <p:sldIdLst>
    <p:sldId id="296" r:id="rId7"/>
    <p:sldId id="2145711361" r:id="rId8"/>
    <p:sldId id="2147376622" r:id="rId9"/>
    <p:sldId id="2147376664" r:id="rId10"/>
    <p:sldId id="2145711363" r:id="rId11"/>
    <p:sldId id="2147376625" r:id="rId12"/>
    <p:sldId id="2147376624" r:id="rId13"/>
    <p:sldId id="21457113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63B5AA18-7A8D-5FA9-2F27-AB8519154EC7}" name="Terry Sebastian" initials="TS" userId="S::Terry.Sebastian@kylottery.com::48762642-d71c-4437-a9b3-b65fc15043d5" providerId="AD"/>
  <p188:author id="{6E8AE438-F32D-611B-87FF-CAD86A937471}" name="Maggie Garrison" initials="MG" userId="S::maggie.garrison@kylottery.com::a690235d-dfa9-4a2e-8c09-cb9a41816007" providerId="AD"/>
  <p188:author id="{B78556CA-0F97-4C93-3DC5-5D388059552D}" name="Terry Sebastian" initials="TS" userId="S::terry.sebastian@kylottery.com::48762642-d71c-4437-a9b3-b65fc15043d5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B11990-AF42-0426-072B-42860AAAB15D}" v="2" dt="2026-08-24T16:56:18.871"/>
    <p1510:client id="{2A0DF056-4D28-94BC-CC72-3A4AA55EDF05}" v="2" dt="2026-08-24T19:32:50.364"/>
    <p1510:client id="{2F9D1242-5ADA-D443-F8E9-91929645E2E1}" v="1" dt="2026-08-24T17:07:53.426"/>
    <p1510:client id="{75A49CE0-0887-4F8A-B256-975C6B2068D1}" v="9" dt="2026-08-24T17:08:28.469"/>
    <p1510:client id="{84CFBAD5-3287-5438-36BF-FC981F13389B}" v="57" dt="2026-08-24T17:06:09.3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76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6E7BA0-49CA-44B7-80C7-9D5FD895BBFD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6519A4-341E-467B-91FA-224DD01FDD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632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17A10-921B-EFB6-AD18-A6B9A78B0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628438-8DEC-095B-074B-E72B47F602A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7550" y="708025"/>
            <a:ext cx="5575300" cy="31369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63F9C3-BC68-B99E-5D45-36FEF641E6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1841D3-D2D6-8E4B-D6CE-BE9165EE3A7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8098DC-9EE4-4F2F-877A-79E130C988EA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4618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29032A-0F21-8B96-50FC-19F669E5B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AE5C181-C974-CEFD-4F2D-09028153945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717550" y="708025"/>
            <a:ext cx="5575300" cy="3136900"/>
          </a:xfrm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51AC52-432D-7A93-2AA1-0EDAC2DAF4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EFCC07-F78D-48E6-BC84-149EC3DEF8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8098DC-9EE4-4F2F-877A-79E130C988EA}" type="slidenum">
              <a:rPr kumimoji="0" lang="en-US" sz="1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2350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35855-9CEF-40AF-B321-339AA05F61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FC674C-9AF3-C321-3614-B6D1CEC778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086725-CDB3-8DF4-C899-928BC4978C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DB3BD9-E554-0E16-2537-9C517416E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7067EA-8EAA-0024-E279-5A1861E04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045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A01CA-D6AD-21DD-A4C3-805177090F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B48BA-4400-4125-506E-9A32467F35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731975-027B-B60A-1745-ED35E801B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A0B48E-798D-2258-6F50-1CF00CE6B5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8016E2-E068-4207-9117-D31186BD77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05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E40E4-38E3-1651-80D6-57352AEB4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E4599D-430D-F015-3B72-E6017FD9B1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3A97F3-E624-5014-39D2-04DEE6691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DF380-CD3C-332E-55A4-3445D538A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69E0C-5EB5-97FD-99BA-9CDF8F460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394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A78E35-3E3C-D887-EEB0-60DE432D5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CC9128-C8E9-0392-AF64-B09BC775CB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2C7B45-394A-FC4D-42AB-B0B3BCA26D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5B32AF-845A-37FF-2832-0874A3E77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68E38E-4DA2-59C6-F9DA-F3FCF6D435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4DF263-1639-CFE8-C6DF-BE8533BB8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958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9538E5-11F7-5952-D3B8-EE4362A889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505C39-B796-AA05-56AF-C317EE90A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58A2F0-DF99-134D-20DD-8F9D6DFFFF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D603F1-3FC8-2610-38C2-B502B842729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E302E8-AD4A-D233-2FD0-5A0410A445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8F4D57-59C0-417F-5CE0-D3407ECB2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49381-CEAC-C70A-F4A1-D4F26E9E0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E4D95D-DB51-8AC3-2A93-417A44968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022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662EC-C16E-A0A9-C0E8-613D382A9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D66FCDB-17B9-F47E-715A-016DAB705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6E01BB-BF83-5F81-26D5-7658487D0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78E7E0-4F28-8812-857F-7A554FA5D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042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D534F6C-0F26-8593-431F-4A1C19D94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9E03C1-8DEF-6311-4DCD-472276625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87E8AD-E7BB-C2D4-0E5B-14632E875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754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CDAC8-95A2-0EF0-6794-A0D6DAB9D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182E3-E1C6-3E32-6361-FF6D5F96C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10D28F-6065-416B-0F16-140EBBA23E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030E0A-8451-06E3-1C22-6FE743FE5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BC1A34-EF8F-3299-D2F9-C4B06E609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A8156F-8016-086A-4CF4-712CC55203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48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5B1B7-AEF6-E349-AAC2-565CC12B7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263D16-6C24-0251-7CD2-4498CC3EBC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EE139C-0778-A40C-46B1-A7C1902C97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8B4866-EB3A-FDB9-1FA7-48211F041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00E8A4-6A1A-E46F-2982-9280DB71FC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63D5D1-DB7B-90EC-41A9-55FE6555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832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31702B-9692-7C11-5016-05AB24E59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9E4B43-48D4-D506-08FA-2CC85E06FF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984E7D-36BB-437C-4CE6-F6CAB7E4D1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EC95AE-BA01-784E-5E93-2A2554FF65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37302-BFE3-7354-9609-D2E8DE346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958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FECED5-3F6F-5624-8121-02E828ADF2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D0B7D5-87C5-4B1D-465A-2DEB1E5524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623C0C-CC3B-A2FC-14C5-2515F607D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1FFA93-F6DA-76A4-1D0A-6FBA0F62BA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9B208D-FC83-A8FA-A873-68ABBE836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4507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22679-F08A-5CFD-4A0C-97F40A324C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1DDDC7-9070-96D1-15C9-9AF1770DA9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47674-F3BB-80DD-6137-E210143C9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C79699-6936-44CC-96C2-485D9F37630B}" type="datetime1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8EDCA-9879-D8F5-31D6-52420CF45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B08BA1-1BEA-3EAF-07AA-9DCCE8430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9101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576D7-0AD4-43FC-DFC4-27DABACF1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D9420D-CAB3-AEF7-37FD-CFF4FDF8E2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D35D13-5674-F2B5-3ECD-D2FCB2FE27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D7D3A9-0847-4C9B-82AE-246EAC2A0236}" type="datetime1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C4BAF4-6014-67F8-C330-2254A2A35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7B6E84-E467-1A3F-B7EC-7F326DA74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9324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6CB33-0558-4060-4BA6-37F4E99F6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ED7C1C-236E-4B1E-6C3D-85C6B84F6A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D74AF1-7507-8EF3-BDBB-F7DF93DAF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C6BE6-0795-4489-AAF6-059071A7306F}" type="datetime1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43688-B701-205D-1B7B-A8544C83A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04A2F0-6627-9829-E1BB-F33910346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728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A73EB-BE8B-F68E-34FC-E6FD7F9DE9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9E7336-B621-EBC7-1814-CC4B68D2C9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C7B929-C01E-75DC-D504-55B5F36475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839A9B-F09B-2A91-09BF-FECA052CA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31211-6A3D-4D16-8656-B9E82386401B}" type="datetime1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EE9198-0BB9-BBA7-B731-0D0A2C51B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4C600A-121F-1108-5EAD-BCB99F49A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55055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2C71F1-B6F3-2B80-2E61-A64DE5787D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E03697-53C3-B0EE-1B64-E01506B527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3308C7-EFEF-3386-5249-B5563BDC12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DDA464-C280-EFA4-F5B6-A4561FCFFB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3A37B3D-A217-9AF4-6051-81EFC84944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4E4D7B-5562-CF5D-6784-1303B8E67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1EC198-49E3-4693-8640-D5AA6FE04669}" type="datetime1">
              <a:rPr lang="en-US" smtClean="0"/>
              <a:t>8/25/2026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D4221B-3A88-E6B4-AB2F-5D7411A15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C4253B-9391-7DD9-B14C-3915C2700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3626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A68E5-D236-524D-8A8D-0CB1C23FF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B0E094-341E-8E70-40D9-2D704B4AA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FAB20-16D3-4450-802D-29403089350F}" type="datetime1">
              <a:rPr lang="en-US" smtClean="0"/>
              <a:t>8/25/2026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26F181-6962-83C5-D068-038D6EB07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297BF7-0082-6C05-A0F8-2617C8255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59093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CBFAE27-27C0-6EBF-C43B-6BC06E66F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8806EA-434E-4AC5-8E6C-FA710584A0D1}" type="datetime1">
              <a:rPr lang="en-US" smtClean="0"/>
              <a:t>8/25/2026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92F064-28DB-3DC4-2E13-9EAD1AC34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8AEC00-1B68-121F-B3F9-275DB360A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09641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056867-F42E-2BAB-2680-4DC72335A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D6EC79-F1FD-3E1D-5E83-1836E056E2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D0C3C8-7AF1-BB07-481A-D7ADEC5F39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911329-5D48-39D7-1A0D-C12E92472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9791-70E2-4FA8-BDC9-C29650435330}" type="datetime1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48EEEB-1AB8-A8B1-BED1-DB8975BD8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D85222-85B1-CD8E-5E58-3C1C320C0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2285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9B1A0-2B10-E0EA-814E-03F9694A2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16DB7B-D46E-B30A-1F21-03F7AD6F32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BE4A16-6265-EA36-77FD-001F9DAC34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C4A0E5-AB78-9EE0-5DFC-A96FE84F2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5058D-B04D-4B1F-951C-F59E879E6BFF}" type="datetime1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EC3867-D3BC-7836-94CA-FF42C2E5C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8C865B-51B8-96FF-F27A-151CFB44C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89363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8C7F28-A6E5-EFBB-C5E5-D6B1E8675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C07DEF-52CE-8E27-780E-3A9A5C149E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B8EE64-AA72-FB52-E4C3-97155F116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00171-CF3D-4F18-9494-95CAEFFDE2E2}" type="datetime1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55D2F-4D73-FC12-B988-ECFB8A714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2074BC-2DB1-BE26-AEC9-27279951B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1084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0D9E958-577D-CF52-429D-AE49297729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5DC3FD-B664-47EC-46A0-C3DB106FCD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638AE-4BF7-BA5C-6847-20E17DD91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ED717-458A-482A-BDE5-C38881D02233}" type="datetime1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A34E9-63B7-8250-BA8C-7FF7E1810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023152-D0F1-E93E-ECB6-C589AC06D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2640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11192E-052F-4B2A-BB75-3B2FC07DA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330E5F5-7E34-4BF5-8B9B-28D9C735CD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042F6B-04B2-45AB-83D6-3CCF08AA5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BC048D-9286-4EBF-8877-42E9EDCF9C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DBD7F1-D9D5-4262-992A-A5FC1185B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56807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78D6A-7F7C-442D-BD15-1577339BA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C06F2-D9CC-42ED-B639-A38B1B7CFA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338FCA-034C-45E6-A497-B630917F8F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D5FF30-3D7B-4A72-894A-B200258AC3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C51420-8611-4D38-949F-6005296E1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31548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DBDD7-2712-4214-BA45-310321091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5D657-BA20-4167-B276-B4A8B368A8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75DEF0-7C4B-4D86-A79D-901E2394B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CDFD01-EAA1-4AB4-BE82-750BAC3C0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1FCA51-A9C7-488C-ABF0-00B323FB91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559419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EB308-55D1-4B65-B795-8D6C64B0E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1A039-DA2B-47D1-842C-7947995509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EE6BF5-04F4-4313-95C0-BDD81142F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4BE406-B9E5-4916-B500-8D765A6600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08A60A-6FAD-4021-95FB-895C2E63A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771D69-77EA-498C-89D1-DAB7FCA44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9519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915C1-B122-49C8-B630-52C8C9FA28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294762-9EF5-4D54-85F3-9B76C6E8F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B429EF-A356-4D9D-89AD-E618DCB937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1E90D6-3DAC-4780-8857-E3330A708F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497EFF-BB54-4B2E-903C-50B5537CC1D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5DFD85-01C1-4F38-BDD3-83FAACE702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0D66ACF-70B5-42BE-B0A3-D31DD35AF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D5CD3BB-531C-48E6-8DC3-ED5A00AA77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28493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25DB8-B18D-4C26-AF90-6411C58A6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800A66-8950-4C54-BB3A-219E65C08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3A9374-1C13-44D4-82D4-5FBA4B20C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3A2D29-9B77-4AE7-B1F4-3B01475E08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1872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39128B1-C523-4AD2-B8DB-1E7DC6DE5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D77029-580C-4155-8E11-E3FB9CC72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5A491C-366B-41DD-B4BB-5EB459A36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64875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9BD18-777A-4F25-983D-52E94BD9D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DDEF27-D67F-4AA0-A638-D485A899B0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512318-6EB3-4ED0-A7F3-375AA2D7B1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1EBB0F-A420-4CA8-97EE-39A332131B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BCC3EE-7C57-43C7-A6AF-C650FEAC4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86ABCF-A105-4ADC-A489-AC090D5B2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067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EA76B-FEBB-41F3-BEA3-DBFEDD30B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FBC8925-A102-480D-AF3F-CAD00CDBBA7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11E34F-B7D4-447A-8F44-47F05B56E2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C60F7D-6B1E-4C59-B619-2C5A7DCA0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C2113E-E252-48B4-9182-819449A09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C9B3F0-D307-4E69-B23E-96EF8DB8B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62770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A7E934-06F6-4873-970A-6998E0057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54F1B5-15CC-4066-8B71-45FA10BC29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4D59D-7AEC-45F2-B4FD-9420C4D01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D28D4C-8C9D-48D8-9761-4332FB0F2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71136-64CF-4B16-ABB7-324A9D17C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94328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F10FDA-048E-4A0E-AF98-913221ADCF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1D0B03-CD3D-4658-B5A0-ED2F604538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33044A-A7A3-41BC-B031-7060A296E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33BB31-7ECE-4154-A4D2-64E3FE242B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69E772-E9AF-4756-803E-73E571081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40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B93E03-F974-095A-9E17-4169FC033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9E9B91-FBF5-43DF-3A09-C5FB2E33F1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A067C-C388-3E61-F188-26ED106360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6016A1A-4955-4EA6-B818-DD1BF241660C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CA71A0-729C-3787-8F1C-16DFED97371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EB8FEF-53E2-41FC-48CE-168F2A7931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B8E38F5-6CFB-490B-B7A4-50FA77E69D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8642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EAE5D04-F2B6-6050-63F3-C5E16CA83E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62C724-12C8-3340-4ACE-B45B27EEC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63DB14-D685-CAAC-2C64-C5B8E6BEC2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80840B-803A-41CB-BDB9-BA1B860126D4}" type="datetime1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DEAFA-9E78-9216-8D91-AC1F19BB9C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226121-F264-3203-23B9-05564C7387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46C37D-55C7-4E2A-9DAF-5281B440C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908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D7822E5-0D8A-4662-B662-D934EFEF4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24696C-C1C2-4001-91A7-818C928E0E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6D9A28-DC18-4684-B888-4D5FA95AAD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489D39-5E51-44C0-9205-1FEF920631CF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4AAD18-FFE5-48DF-8F31-51740AD07CD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0E0F67-255E-43AF-8881-42590FEAC1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67215-5D64-444F-ABDE-5A76263F6B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8390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7D4A2F8-6744-4F4F-B5AE-798E859036D3}"/>
              </a:ext>
            </a:extLst>
          </p:cNvPr>
          <p:cNvSpPr/>
          <p:nvPr/>
        </p:nvSpPr>
        <p:spPr>
          <a:xfrm>
            <a:off x="6267450" y="1716123"/>
            <a:ext cx="4505325" cy="3796995"/>
          </a:xfrm>
          <a:prstGeom prst="round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D3CC02-5D67-4BBA-8776-A61C3978B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9937" y="1782288"/>
            <a:ext cx="4695176" cy="3679004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br>
              <a:rPr lang="en-US" sz="3200" b="1">
                <a:cs typeface="Calibri Light"/>
              </a:rPr>
            </a:br>
            <a:r>
              <a:rPr lang="en-US" sz="2400">
                <a:solidFill>
                  <a:schemeClr val="bg1"/>
                </a:solidFill>
                <a:latin typeface="Aptos" panose="02110004020202020204"/>
              </a:rPr>
              <a:t>Presentation for the </a:t>
            </a:r>
            <a:br>
              <a:rPr lang="en-US" sz="2400">
                <a:latin typeface="Aptos" panose="02110004020202020204"/>
              </a:rPr>
            </a:br>
            <a:r>
              <a:rPr lang="en-US" sz="2400">
                <a:solidFill>
                  <a:schemeClr val="bg1"/>
                </a:solidFill>
                <a:latin typeface="Aptos" panose="02110004020202020204"/>
              </a:rPr>
              <a:t>Interim Joint Committee on Licensing, Occupations, and Administrative Regulations</a:t>
            </a:r>
            <a:br>
              <a:rPr lang="en-US" sz="2400" i="1">
                <a:latin typeface="Aptos" panose="02110004020202020204"/>
              </a:rPr>
            </a:br>
            <a:br>
              <a:rPr lang="en-US" sz="2400" i="1">
                <a:latin typeface="Aptos" panose="02110004020202020204"/>
              </a:rPr>
            </a:br>
            <a:r>
              <a:rPr lang="en-US" sz="2400" b="1" i="1">
                <a:solidFill>
                  <a:schemeClr val="bg1"/>
                </a:solidFill>
                <a:latin typeface="Aptos" panose="02110004020202020204"/>
                <a:cs typeface="Trebuchet MS"/>
              </a:rPr>
              <a:t>Maggie Garrison, President &amp; CEO</a:t>
            </a:r>
            <a:br>
              <a:rPr lang="en-US" sz="2400" b="1" i="1">
                <a:solidFill>
                  <a:schemeClr val="bg1"/>
                </a:solidFill>
                <a:latin typeface="Aptos" panose="02110004020202020204"/>
                <a:cs typeface="Trebuchet MS"/>
              </a:rPr>
            </a:br>
            <a:r>
              <a:rPr lang="en-US" sz="2400" b="1" i="1">
                <a:solidFill>
                  <a:schemeClr val="bg1"/>
                </a:solidFill>
                <a:latin typeface="Aptos" panose="02110004020202020204"/>
                <a:cs typeface="Trebuchet MS"/>
              </a:rPr>
              <a:t>Jennifer Luhrs, EVP &amp; Chief Administrative and Legal Officer</a:t>
            </a:r>
            <a:br>
              <a:rPr lang="en-US" sz="2400" b="1" i="1">
                <a:latin typeface="Aptos" panose="02110004020202020204"/>
                <a:cs typeface="Trebuchet MS"/>
              </a:rPr>
            </a:br>
            <a:r>
              <a:rPr lang="en-US" sz="2400" b="1" i="1">
                <a:solidFill>
                  <a:schemeClr val="bg1"/>
                </a:solidFill>
                <a:latin typeface="Aptos" panose="02110004020202020204"/>
                <a:cs typeface="Trebuchet MS"/>
              </a:rPr>
              <a:t>Ryan Mudd, VP &amp; CFO</a:t>
            </a:r>
            <a:br>
              <a:rPr lang="en-US" sz="2400" b="1" i="1">
                <a:latin typeface="Aptos" panose="02110004020202020204"/>
                <a:cs typeface="Trebuchet MS"/>
              </a:rPr>
            </a:br>
            <a:br>
              <a:rPr lang="en-US" sz="2400" i="1">
                <a:latin typeface="Aptos" panose="02110004020202020204"/>
                <a:cs typeface="Trebuchet MS"/>
              </a:rPr>
            </a:br>
            <a:r>
              <a:rPr lang="en-US" sz="2400" i="1">
                <a:solidFill>
                  <a:schemeClr val="bg1"/>
                </a:solidFill>
                <a:latin typeface="Aptos" panose="02110004020202020204"/>
                <a:cs typeface="Trebuchet MS"/>
              </a:rPr>
              <a:t>August 27, 2026</a:t>
            </a:r>
            <a:br>
              <a:rPr lang="en-US" sz="3200" i="1">
                <a:latin typeface="Aptos" panose="02110004020202020204"/>
                <a:cs typeface="Trebuchet MS"/>
              </a:rPr>
            </a:br>
            <a:endParaRPr lang="en-US">
              <a:solidFill>
                <a:schemeClr val="bg1"/>
              </a:solidFill>
              <a:latin typeface="Aptos" panose="02110004020202020204"/>
              <a:ea typeface="Calibri Light" panose="020F0302020204030204"/>
              <a:cs typeface="Calibri Light" panose="020F0302020204030204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744A1F1-8F14-4DB6-ADB3-DE66B478C0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222" y="1473134"/>
            <a:ext cx="3681507" cy="3899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9793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F64E35-0CB9-0752-2CB0-606B29BB5C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6985044A-F7B4-F712-CD65-37A065097FA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293732"/>
            <a:ext cx="12192000" cy="938737"/>
          </a:xfrm>
          <a:prstGeom prst="rect">
            <a:avLst/>
          </a:prstGeom>
          <a:solidFill>
            <a:srgbClr val="B41C34"/>
          </a:solid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9AF0539C-72BB-2929-30B3-88BA0947D97F}"/>
              </a:ext>
            </a:extLst>
          </p:cNvPr>
          <p:cNvSpPr txBox="1"/>
          <p:nvPr/>
        </p:nvSpPr>
        <p:spPr>
          <a:xfrm>
            <a:off x="209600" y="437980"/>
            <a:ext cx="11772800" cy="60625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ts val="4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 Display" panose="02110004020202020204"/>
                <a:ea typeface="+mn-ea"/>
                <a:cs typeface="+mn-cs"/>
              </a:rPr>
              <a:t>FY2026 Mission Milestones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6B13AAA-3F8C-30C8-33A2-301437155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09600" y="1376717"/>
            <a:ext cx="5532763" cy="4800246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3600"/>
              <a:t>In FY2026, the Lottery transferred a </a:t>
            </a:r>
            <a:r>
              <a:rPr lang="en-US" sz="3600" u="sng"/>
              <a:t>RECORD</a:t>
            </a:r>
            <a:r>
              <a:rPr lang="en-US" sz="3600"/>
              <a:t> </a:t>
            </a:r>
            <a:r>
              <a:rPr lang="en-US" sz="3600" b="1"/>
              <a:t>$419.2 million</a:t>
            </a:r>
            <a:r>
              <a:rPr lang="en-US" sz="3600"/>
              <a:t> to the Commonwealth to support scholarships and grants programs. </a:t>
            </a:r>
          </a:p>
          <a:p>
            <a:r>
              <a:rPr lang="en-US" sz="3600"/>
              <a:t>Since inception, the Lottery has earned more than </a:t>
            </a:r>
            <a:r>
              <a:rPr lang="en-US" sz="3600" b="1"/>
              <a:t>$8.0 billion</a:t>
            </a:r>
            <a:r>
              <a:rPr lang="en-US" sz="3600"/>
              <a:t> in proceeds for the state.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B52610-DA3C-5833-8FAF-54DAC587FF02}"/>
              </a:ext>
            </a:extLst>
          </p:cNvPr>
          <p:cNvSpPr txBox="1"/>
          <p:nvPr/>
        </p:nvSpPr>
        <p:spPr>
          <a:xfrm>
            <a:off x="5742363" y="1687125"/>
            <a:ext cx="14485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>
                <a:solidFill>
                  <a:schemeClr val="bg1">
                    <a:lumMod val="65000"/>
                  </a:schemeClr>
                </a:solidFill>
              </a:rPr>
              <a:t>Amounts in 000’s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C4890E4-BC4C-5305-CDBC-30EB9ED4CB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2363" y="2059562"/>
            <a:ext cx="6121127" cy="4137143"/>
          </a:xfrm>
          <a:prstGeom prst="rect">
            <a:avLst/>
          </a:prstGeom>
        </p:spPr>
      </p:pic>
      <p:pic>
        <p:nvPicPr>
          <p:cNvPr id="1026" name="Picture 2" descr="Graduation Cap Images – Browse 730,335 Stock Photos, Vectors ...">
            <a:extLst>
              <a:ext uri="{FF2B5EF4-FFF2-40B4-BE49-F238E27FC236}">
                <a16:creationId xmlns:a16="http://schemas.microsoft.com/office/drawing/2014/main" id="{C3E55C39-BAE3-7366-04E7-5DE26EC0C7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5544" y="1825625"/>
            <a:ext cx="1063081" cy="584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0855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4D0743-1AA3-4D29-4AC3-FE23F6365C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EFCDA197-A9B9-E99D-7CF8-1799EE0AAB77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293732"/>
            <a:ext cx="12192000" cy="938737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8C050242-C906-DE10-FD68-E3E5EA307145}"/>
              </a:ext>
            </a:extLst>
          </p:cNvPr>
          <p:cNvSpPr txBox="1"/>
          <p:nvPr/>
        </p:nvSpPr>
        <p:spPr>
          <a:xfrm>
            <a:off x="209600" y="437980"/>
            <a:ext cx="11772800" cy="5999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609630" rtl="0" eaLnBrk="1" fontAlgn="auto" latinLnBrk="0" hangingPunct="1">
              <a:lnSpc>
                <a:spcPts val="494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800" b="1">
                <a:solidFill>
                  <a:srgbClr val="FFFFFF"/>
                </a:solidFill>
                <a:latin typeface="Calibri"/>
              </a:rPr>
              <a:t>FY2026 Highlights</a:t>
            </a:r>
            <a:endParaRPr kumimoji="0" lang="en-US" sz="38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1A302F-FFAF-549A-A93E-70A683F53C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318" y="1491522"/>
            <a:ext cx="11705082" cy="5156616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sz="3900" b="1"/>
              <a:t>Meaningful growth</a:t>
            </a:r>
          </a:p>
          <a:p>
            <a:pPr lvl="1"/>
            <a:r>
              <a:rPr lang="en-US" sz="2600"/>
              <a:t>Two historic Powerball jackpots exceeding $1.7 billion fueled sales growth of 74.4% in game sales year over year.</a:t>
            </a:r>
          </a:p>
          <a:p>
            <a:pPr lvl="1"/>
            <a:r>
              <a:rPr lang="en-US" sz="2600"/>
              <a:t>Mature </a:t>
            </a:r>
            <a:r>
              <a:rPr lang="en-US" sz="2600" err="1"/>
              <a:t>iLottery</a:t>
            </a:r>
            <a:r>
              <a:rPr lang="en-US" sz="2600"/>
              <a:t> platform reaching 10 years in April 2026, with continued </a:t>
            </a:r>
            <a:r>
              <a:rPr lang="en-US" sz="2600" err="1"/>
              <a:t>iLottery</a:t>
            </a:r>
            <a:r>
              <a:rPr lang="en-US" sz="2600"/>
              <a:t> growth supported by new player acquisition efforts. Growth of </a:t>
            </a:r>
            <a:r>
              <a:rPr lang="en-US" sz="2600" err="1"/>
              <a:t>iLottery</a:t>
            </a:r>
            <a:r>
              <a:rPr lang="en-US" sz="2600"/>
              <a:t> instant play sales were 28.5% more than prior year. </a:t>
            </a:r>
          </a:p>
          <a:p>
            <a:r>
              <a:rPr lang="en-US" sz="3900" b="1"/>
              <a:t>Operational improvement</a:t>
            </a:r>
          </a:p>
          <a:p>
            <a:pPr lvl="1"/>
            <a:r>
              <a:rPr lang="en-US" sz="2600"/>
              <a:t>FY2026 operating expenses accounted for just 1.8% of total sales.</a:t>
            </a:r>
          </a:p>
          <a:p>
            <a:r>
              <a:rPr lang="en-US" sz="3900" b="1"/>
              <a:t>Strategic investment</a:t>
            </a:r>
          </a:p>
          <a:p>
            <a:pPr lvl="1"/>
            <a:r>
              <a:rPr lang="en-US" sz="2600"/>
              <a:t>Through our vendor partner, we completed a multi-million-dollar investment at our 3,500 retailers statewide. </a:t>
            </a:r>
          </a:p>
          <a:p>
            <a:pPr lvl="1"/>
            <a:r>
              <a:rPr lang="en-US" sz="2600"/>
              <a:t>Implementation of Connected Play, offering player convenience and bridging retail and online channels.</a:t>
            </a:r>
          </a:p>
        </p:txBody>
      </p:sp>
    </p:spTree>
    <p:extLst>
      <p:ext uri="{BB962C8B-B14F-4D97-AF65-F5344CB8AC3E}">
        <p14:creationId xmlns:p14="http://schemas.microsoft.com/office/powerpoint/2010/main" val="27877644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F164BC-476C-532E-D078-D48B9AD5E86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23" r="-3" b="19425"/>
          <a:stretch>
            <a:fillRect/>
          </a:stretch>
        </p:blipFill>
        <p:spPr bwMode="auto">
          <a:xfrm>
            <a:off x="20" y="10"/>
            <a:ext cx="7215381" cy="2969294"/>
          </a:xfrm>
          <a:custGeom>
            <a:avLst/>
            <a:gdLst/>
            <a:ahLst/>
            <a:cxnLst/>
            <a:rect l="l" t="t" r="r" b="b"/>
            <a:pathLst>
              <a:path w="7215401" h="2969304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5840224" y="2969304"/>
                </a:lnTo>
                <a:lnTo>
                  <a:pt x="0" y="2969304"/>
                </a:lnTo>
                <a:close/>
              </a:path>
            </a:pathLst>
          </a:cu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7469E28-3F5F-BC97-DF24-5ACD9B2238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4" r="-3" b="3685"/>
          <a:stretch>
            <a:fillRect/>
          </a:stretch>
        </p:blipFill>
        <p:spPr bwMode="auto">
          <a:xfrm>
            <a:off x="5622233" y="10"/>
            <a:ext cx="6569769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AC1B84-2669-2A59-D92B-A309AD87ED9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47" b="40613"/>
          <a:stretch>
            <a:fillRect/>
          </a:stretch>
        </p:blipFill>
        <p:spPr bwMode="auto">
          <a:xfrm>
            <a:off x="4182011" y="3887894"/>
            <a:ext cx="8009991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287B0C0A-F263-8771-72CB-FE0903135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2" r="1770" b="-3"/>
          <a:stretch>
            <a:fillRect/>
          </a:stretch>
        </p:blipFill>
        <p:spPr bwMode="auto">
          <a:xfrm>
            <a:off x="1" y="3106464"/>
            <a:ext cx="6209553" cy="3751536"/>
          </a:xfrm>
          <a:custGeom>
            <a:avLst/>
            <a:gdLst/>
            <a:ahLst/>
            <a:cxnLst/>
            <a:rect l="l" t="t" r="r" b="b"/>
            <a:pathLst>
              <a:path w="6209553" h="3751536">
                <a:moveTo>
                  <a:pt x="0" y="0"/>
                </a:moveTo>
                <a:lnTo>
                  <a:pt x="5776701" y="0"/>
                </a:lnTo>
                <a:lnTo>
                  <a:pt x="4041567" y="3746529"/>
                </a:lnTo>
                <a:lnTo>
                  <a:pt x="6209553" y="3746529"/>
                </a:lnTo>
                <a:lnTo>
                  <a:pt x="6209553" y="3746530"/>
                </a:lnTo>
                <a:lnTo>
                  <a:pt x="1647632" y="3746530"/>
                </a:lnTo>
                <a:lnTo>
                  <a:pt x="1647632" y="3751536"/>
                </a:lnTo>
                <a:lnTo>
                  <a:pt x="0" y="375153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00B2FA1-7D4E-B18B-3D8B-ADF5B6577236}"/>
              </a:ext>
            </a:extLst>
          </p:cNvPr>
          <p:cNvSpPr txBox="1"/>
          <p:nvPr/>
        </p:nvSpPr>
        <p:spPr>
          <a:xfrm>
            <a:off x="-1002" y="3108198"/>
            <a:ext cx="2080605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defRPr/>
            </a:pPr>
            <a:r>
              <a:rPr lang="en-US" sz="2000" b="1">
                <a:solidFill>
                  <a:prstClr val="white"/>
                </a:solidFill>
                <a:latin typeface="Aptos" panose="02110004020202020204"/>
              </a:rPr>
              <a:t>Kentucky Chamber of Commerce Best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Places to Work in Kentucky 4</a:t>
            </a:r>
            <a:r>
              <a:rPr kumimoji="0" lang="en-US" sz="2000" b="1" i="0" u="none" strike="noStrike" kern="1200" cap="none" spc="0" normalizeH="0" baseline="3000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th</a:t>
            </a:r>
            <a:r>
              <a:rPr kumimoji="0" lang="en-US" sz="20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 place!</a:t>
            </a:r>
          </a:p>
        </p:txBody>
      </p:sp>
    </p:spTree>
    <p:extLst>
      <p:ext uri="{BB962C8B-B14F-4D97-AF65-F5344CB8AC3E}">
        <p14:creationId xmlns:p14="http://schemas.microsoft.com/office/powerpoint/2010/main" val="5114860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Rectangle 1033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6" name="Rectangle 1035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7E43B-6395-5029-2298-64BE1BEEA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702733"/>
            <a:ext cx="10905066" cy="5452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8163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553F53-91E7-BB3A-60FC-3B2806516B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8BC673-1C5E-E531-8EE1-54894313E8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70" b="18173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8F7877FB-B937-4737-E6DC-5603965EE2A0}"/>
              </a:ext>
            </a:extLst>
          </p:cNvPr>
          <p:cNvSpPr txBox="1"/>
          <p:nvPr/>
        </p:nvSpPr>
        <p:spPr>
          <a:xfrm>
            <a:off x="8303568" y="-268919"/>
            <a:ext cx="3822189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4000" b="1" i="0" u="none" strike="noStrike" cap="none" spc="0" normalizeH="0" baseline="0" noProof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Aptos"/>
                <a:ea typeface="+mj-ea"/>
                <a:cs typeface="+mj-cs"/>
              </a:rPr>
              <a:t>Players</a:t>
            </a:r>
          </a:p>
        </p:txBody>
      </p:sp>
      <p:sp>
        <p:nvSpPr>
          <p:cNvPr id="18" name="Content Placeholder 6">
            <a:extLst>
              <a:ext uri="{FF2B5EF4-FFF2-40B4-BE49-F238E27FC236}">
                <a16:creationId xmlns:a16="http://schemas.microsoft.com/office/drawing/2014/main" id="{C43A4FB1-2626-F19B-B23D-2FB57F0D8AB4}"/>
              </a:ext>
            </a:extLst>
          </p:cNvPr>
          <p:cNvSpPr txBox="1">
            <a:spLocks/>
          </p:cNvSpPr>
          <p:nvPr/>
        </p:nvSpPr>
        <p:spPr>
          <a:xfrm>
            <a:off x="8237328" y="1070975"/>
            <a:ext cx="3825235" cy="51059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cap="none" spc="0" normalizeH="0" baseline="0" noProof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Aptos"/>
              </a:rPr>
              <a:t>Prize payments totaled $1.783 Billion in Fiscal Year 2026. </a:t>
            </a:r>
          </a:p>
          <a:p>
            <a:pPr marL="0" marR="0" lvl="0" indent="0" fontAlgn="auto"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en-US" sz="2400" b="0" i="0" u="none" strike="noStrike" cap="none" spc="0" normalizeH="0" baseline="0" noProof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Aptos"/>
            </a:endParaRPr>
          </a:p>
          <a:p>
            <a:pPr marL="228600"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cap="none" spc="0" normalizeH="0" baseline="0" noProof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Aptos"/>
              </a:rPr>
              <a:t>Previous lottery winners, Tony and Amber Snead, used lottery winnings to start a food truck business in Lexington. Named Best Food Truck in 2026! </a:t>
            </a:r>
          </a:p>
        </p:txBody>
      </p:sp>
    </p:spTree>
    <p:extLst>
      <p:ext uri="{BB962C8B-B14F-4D97-AF65-F5344CB8AC3E}">
        <p14:creationId xmlns:p14="http://schemas.microsoft.com/office/powerpoint/2010/main" val="3300499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C75A9FF-0E2F-8C36-44C5-46CF37AF4E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Slide Background">
            <a:extLst>
              <a:ext uri="{FF2B5EF4-FFF2-40B4-BE49-F238E27FC236}">
                <a16:creationId xmlns:a16="http://schemas.microsoft.com/office/drawing/2014/main" id="{AC40FFA8-CDA2-4745-9D0A-854FC4DBE2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A031F918-6C2A-4C3F-8785-651FF6135C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000" cy="6857999"/>
          </a:xfrm>
          <a:prstGeom prst="rect">
            <a:avLst/>
          </a:prstGeom>
          <a:ln>
            <a:noFill/>
          </a:ln>
          <a:effectLst>
            <a:outerShdw blurRad="228600" dist="190500" dir="7260000" sx="95000" sy="95000" algn="t" rotWithShape="0">
              <a:srgbClr val="000000">
                <a:alpha val="2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DB2D1A6-7452-8020-63A9-7B83308186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>
            <a:fillRect/>
          </a:stretch>
        </p:blipFill>
        <p:spPr>
          <a:xfrm>
            <a:off x="6096000" y="-2"/>
            <a:ext cx="6096000" cy="3429001"/>
          </a:xfrm>
          <a:prstGeom prst="rect">
            <a:avLst/>
          </a:prstGeom>
        </p:spPr>
      </p:pic>
      <p:sp>
        <p:nvSpPr>
          <p:cNvPr id="18" name="Content Placeholder 6">
            <a:extLst>
              <a:ext uri="{FF2B5EF4-FFF2-40B4-BE49-F238E27FC236}">
                <a16:creationId xmlns:a16="http://schemas.microsoft.com/office/drawing/2014/main" id="{9383068B-BDE2-CEC9-E257-FA770F4A388E}"/>
              </a:ext>
            </a:extLst>
          </p:cNvPr>
          <p:cNvSpPr txBox="1">
            <a:spLocks/>
          </p:cNvSpPr>
          <p:nvPr/>
        </p:nvSpPr>
        <p:spPr>
          <a:xfrm>
            <a:off x="6534099" y="4037079"/>
            <a:ext cx="5657899" cy="25134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cap="none" spc="0" normalizeH="0" baseline="0" noProof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Aptos"/>
              </a:rPr>
              <a:t>Payments to retailers totaled $80.7 million in FY2026. </a:t>
            </a:r>
          </a:p>
          <a:p>
            <a:pPr marL="228600" marR="0" lvl="0" fontAlgn="auto"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cap="none" spc="0" normalizeH="0" baseline="0" noProof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Aptos"/>
              </a:rPr>
              <a:t>Since inception, retailers have earned over $1.86 Billion in lottery commissions, incentives, and bonuses. 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478652E0-D7AB-729B-F2E3-CCF0A9545825}"/>
              </a:ext>
            </a:extLst>
          </p:cNvPr>
          <p:cNvSpPr txBox="1"/>
          <p:nvPr/>
        </p:nvSpPr>
        <p:spPr>
          <a:xfrm>
            <a:off x="6096000" y="3594970"/>
            <a:ext cx="6095998" cy="704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Aptos" panose="02110004020202020204"/>
                <a:ea typeface="+mj-ea"/>
                <a:cs typeface="+mj-cs"/>
              </a:rPr>
              <a:t>Retail Partners</a:t>
            </a:r>
          </a:p>
        </p:txBody>
      </p:sp>
      <p:pic>
        <p:nvPicPr>
          <p:cNvPr id="3" name="Picture 2" descr="A group of people holding a sign">
            <a:extLst>
              <a:ext uri="{FF2B5EF4-FFF2-40B4-BE49-F238E27FC236}">
                <a16:creationId xmlns:a16="http://schemas.microsoft.com/office/drawing/2014/main" id="{51F8E25A-07C8-0931-C9C7-FC42E725BB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55" y="2842098"/>
            <a:ext cx="6026274" cy="401590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ACA57AF6-FA35-76E3-7736-D3C47D25E0C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15730"/>
          <a:stretch>
            <a:fillRect/>
          </a:stretch>
        </p:blipFill>
        <p:spPr>
          <a:xfrm>
            <a:off x="1" y="-2"/>
            <a:ext cx="6096000" cy="342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304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2305251-9799-7C06-664F-770F9E47E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5" y="0"/>
            <a:ext cx="121883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992885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Theme">
  <a:themeElements>
    <a:clrScheme name="Custom 1">
      <a:dk1>
        <a:srgbClr val="00B0F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615d93f-73f9-4025-a7dd-ba7af56c5aa4" xsi:nil="true"/>
    <lcf76f155ced4ddcb4097134ff3c332f xmlns="1f375749-38d9-47b5-9598-ffe996b4983a">
      <Terms xmlns="http://schemas.microsoft.com/office/infopath/2007/PartnerControls"/>
    </lcf76f155ced4ddcb4097134ff3c332f>
    <TaxKeywordTaxHTField xmlns="5615d93f-73f9-4025-a7dd-ba7af56c5aa4">
      <Terms xmlns="http://schemas.microsoft.com/office/infopath/2007/PartnerControls"/>
    </TaxKeywordTaxHTField>
    <Reviewer xmlns="1f375749-38d9-47b5-9598-ffe996b4983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469AB5FF05AD46854A1AFCC210B406" ma:contentTypeVersion="24" ma:contentTypeDescription="Create a new document." ma:contentTypeScope="" ma:versionID="2168f1ae53cb01ddc62a37d1cca92f95">
  <xsd:schema xmlns:xsd="http://www.w3.org/2001/XMLSchema" xmlns:xs="http://www.w3.org/2001/XMLSchema" xmlns:p="http://schemas.microsoft.com/office/2006/metadata/properties" xmlns:ns2="1f375749-38d9-47b5-9598-ffe996b4983a" xmlns:ns3="5615d93f-73f9-4025-a7dd-ba7af56c5aa4" targetNamespace="http://schemas.microsoft.com/office/2006/metadata/properties" ma:root="true" ma:fieldsID="0cbc51d17d6b93726ae44d3ca7e49db2" ns2:_="" ns3:_="">
    <xsd:import namespace="1f375749-38d9-47b5-9598-ffe996b4983a"/>
    <xsd:import namespace="5615d93f-73f9-4025-a7dd-ba7af56c5aa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3:SharedWithUsers" minOccurs="0"/>
                <xsd:element ref="ns3:SharedWithDetails" minOccurs="0"/>
                <xsd:element ref="ns3:TaxKeywordTaxHTField" minOccurs="0"/>
                <xsd:element ref="ns3:TaxCatchAll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2:Reviewe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375749-38d9-47b5-9598-ffe996b498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17443f53-6293-48e0-b98f-f81282a6854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Reviewer" ma:index="27" nillable="true" ma:displayName="Reviewer" ma:description="Person and date of review" ma:format="Dropdown" ma:internalName="Reviewer">
      <xsd:simpleType>
        <xsd:restriction base="dms:Text">
          <xsd:maxLength value="255"/>
        </xsd:restriction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15d93f-73f9-4025-a7dd-ba7af56c5aa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KeywordTaxHTField" ma:index="15" nillable="true" ma:taxonomy="true" ma:internalName="TaxKeywordTaxHTField" ma:taxonomyFieldName="TaxKeyword" ma:displayName="Enterprise Keywords" ma:fieldId="{23f27201-bee3-471e-b2e7-b64fd8b7ca38}" ma:taxonomyMulti="true" ma:sspId="17443f53-6293-48e0-b98f-f81282a6854e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6" nillable="true" ma:displayName="Taxonomy Catch All Column" ma:hidden="true" ma:list="{a735fd44-b2f2-4fdb-9a1b-254291d0229d}" ma:internalName="TaxCatchAll" ma:showField="CatchAllData" ma:web="5615d93f-73f9-4025-a7dd-ba7af56c5aa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523E53-F6A7-49C7-93F6-CC7DB680046D}">
  <ds:schemaRefs>
    <ds:schemaRef ds:uri="1f375749-38d9-47b5-9598-ffe996b4983a"/>
    <ds:schemaRef ds:uri="5615d93f-73f9-4025-a7dd-ba7af56c5aa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65CEC4F-C581-42F4-B3DF-5E57EBA47A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BC91532-7ECE-4146-AA5B-F23A8BBD0D50}">
  <ds:schemaRefs>
    <ds:schemaRef ds:uri="1f375749-38d9-47b5-9598-ffe996b4983a"/>
    <ds:schemaRef ds:uri="5615d93f-73f9-4025-a7dd-ba7af56c5aa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>
  <clbl:label id="{c65495b9-6883-4d6b-a0f7-1720cc95e964}" enabled="0" method="" siteId="{c65495b9-6883-4d6b-a0f7-1720cc95e964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287</Words>
  <Application>Microsoft Office PowerPoint</Application>
  <PresentationFormat>Widescreen</PresentationFormat>
  <Paragraphs>24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Calibri Light</vt:lpstr>
      <vt:lpstr>1_Office Theme</vt:lpstr>
      <vt:lpstr>2_Office Theme</vt:lpstr>
      <vt:lpstr>3_Office Theme</vt:lpstr>
      <vt:lpstr> Presentation for the  Interim Joint Committee on Licensing, Occupations, and Administrative Regulations  Maggie Garrison, President &amp; CEO Jennifer Luhrs, EVP &amp; Chief Administrative and Legal Officer Ryan Mudd, VP &amp; CFO  August 27, 2026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Maggie Garrison</dc:creator>
  <cp:lastModifiedBy>Maggie Garrison</cp:lastModifiedBy>
  <cp:revision>4</cp:revision>
  <dcterms:created xsi:type="dcterms:W3CDTF">2024-08-13T23:06:50Z</dcterms:created>
  <dcterms:modified xsi:type="dcterms:W3CDTF">2026-08-25T13:11:28Z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0x010100A3469AB5FF05AD46854A1AFCC210B406</vt:lpwstr>
  </property>
</Properties>
</file>