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2" r:id="rId6"/>
  </p:sldMasterIdLst>
  <p:notesMasterIdLst>
    <p:notesMasterId r:id="rId20"/>
  </p:notesMasterIdLst>
  <p:sldIdLst>
    <p:sldId id="256" r:id="rId7"/>
    <p:sldId id="258" r:id="rId8"/>
    <p:sldId id="262" r:id="rId9"/>
    <p:sldId id="261" r:id="rId10"/>
    <p:sldId id="272" r:id="rId11"/>
    <p:sldId id="273" r:id="rId12"/>
    <p:sldId id="274" r:id="rId13"/>
    <p:sldId id="304" r:id="rId14"/>
    <p:sldId id="275" r:id="rId15"/>
    <p:sldId id="276" r:id="rId16"/>
    <p:sldId id="277" r:id="rId17"/>
    <p:sldId id="278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ace, Sarah - Division of Academic Program Standards" initials="PS-DoAPS" lastIdx="3" clrIdx="0">
    <p:extLst>
      <p:ext uri="{19B8F6BF-5375-455C-9EA6-DF929625EA0E}">
        <p15:presenceInfo xmlns:p15="http://schemas.microsoft.com/office/powerpoint/2012/main" userId="S::sarah.peace@education.ky.gov::6af79f7c-26c6-4199-b8eb-69eeb1e7a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7780"/>
    <a:srgbClr val="122209"/>
    <a:srgbClr val="E2F2E9"/>
    <a:srgbClr val="34574D"/>
    <a:srgbClr val="F2E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D4738-8F8D-444A-B569-D16A14C10B2D}" v="35" dt="2022-01-12T15:41:08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7779" autoAdjust="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DDC7-4E27-4B05-A413-3D610E44779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5CB7-FBD5-4185-9BF5-C0925DBD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bac7da40f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bac7da40f_1_21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Hernandez, D. (2012). Double jeopardy: How third-grade reading skills and poverty influence high school graduation. Baltimore, MD: The Annie E. Casey Foundation. </a:t>
            </a:r>
          </a:p>
          <a:p>
            <a:pPr marL="0" indent="0">
              <a:spcBef>
                <a:spcPts val="816"/>
              </a:spcBef>
            </a:pPr>
            <a:endParaRPr dirty="0"/>
          </a:p>
        </p:txBody>
      </p:sp>
      <p:sp>
        <p:nvSpPr>
          <p:cNvPr id="91" name="Google Shape;91;gfbac7da40f_1_217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17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bac7da40f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bac7da40f_1_23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5" name="Google Shape;105;gfbac7da40f_1_23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76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cs typeface="Calibri" panose="020F0502020204030204" pitchFamily="34" charset="0"/>
              </a:rPr>
              <a:t>The </a:t>
            </a:r>
            <a:r>
              <a:rPr lang="en-US" sz="1200" i="1" dirty="0">
                <a:solidFill>
                  <a:srgbClr val="002060"/>
                </a:solidFill>
                <a:cs typeface="Calibri" panose="020F0502020204030204" pitchFamily="34" charset="0"/>
              </a:rPr>
              <a:t>Read to Succeed Act </a:t>
            </a:r>
            <a:r>
              <a:rPr lang="en-US" sz="1200" dirty="0">
                <a:solidFill>
                  <a:srgbClr val="002060"/>
                </a:solidFill>
                <a:cs typeface="Calibri" panose="020F0502020204030204" pitchFamily="34" charset="0"/>
              </a:rPr>
              <a:t>includes specific policy changes that can be made now as first steps in a long-term effort to improve learning outcomes for all students.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5CB7-FBD5-4185-9BF5-C0925DBD2A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2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2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9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2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9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8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0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713" y="3340053"/>
            <a:ext cx="8298206" cy="109689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96EE918-4A87-4037-A316-4630AC16024F}" type="datetimeFigureOut">
              <a:rPr lang="en-US" smtClean="0"/>
              <a:t>1/12/2022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4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17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0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5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6766" y="6309650"/>
            <a:ext cx="683339" cy="365125"/>
          </a:xfrm>
        </p:spPr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53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21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 anchor="ctr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2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9092" y="1041400"/>
            <a:ext cx="7501386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092" y="3589608"/>
            <a:ext cx="75013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6EE918-4A87-4037-A316-4630AC16024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EEE756F1-860A-477A-8846-705FD0E2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8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61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1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98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98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0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2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7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3932237" cy="1068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8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369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670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2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8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7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 anchor="ctr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9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8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 anchor="ctr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0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18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85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ctr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86C06A0C-AC0A-44CC-B07A-60AC229B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8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AB48FE-3DE4-4067-B48F-4FEA65E7B9C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icki.Ray@education.ky.gov" TargetMode="Externa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schoolreportcard.com/organization/20/academic_performance/assessment_performance/state_assessments_accountability?year=20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nationsreportcard.gov/reading/states/scores/?grade=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88439-3E34-4579-AC5C-DB7D51783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5936" y="962512"/>
            <a:ext cx="8805392" cy="2387600"/>
          </a:xfrm>
        </p:spPr>
        <p:txBody>
          <a:bodyPr>
            <a:noAutofit/>
          </a:bodyPr>
          <a:lstStyle/>
          <a:p>
            <a:r>
              <a:rPr lang="en-US" sz="3500" dirty="0"/>
              <a:t/>
            </a:r>
            <a:br>
              <a:rPr lang="en-US" sz="3500" dirty="0"/>
            </a:br>
            <a:r>
              <a:rPr lang="en-US" sz="4400" dirty="0">
                <a:latin typeface="+mn-lt"/>
              </a:rPr>
              <a:t/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Read To Succeed Act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Senate Bill 9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554597F3-A5D0-4DE0-9A49-A11826181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939" y="3682388"/>
            <a:ext cx="7501386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Kentucky General Assembly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Senate Education Committee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January 13, 2022</a:t>
            </a:r>
          </a:p>
        </p:txBody>
      </p:sp>
    </p:spTree>
    <p:extLst>
      <p:ext uri="{BB962C8B-B14F-4D97-AF65-F5344CB8AC3E}">
        <p14:creationId xmlns:p14="http://schemas.microsoft.com/office/powerpoint/2010/main" val="72522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418" y="438117"/>
            <a:ext cx="8143163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Section 6: Amends KRS 158.794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3753" y="1956676"/>
            <a:ext cx="11424492" cy="49013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Updates roles of the Read to Succeed Council to include more elementary school educator representation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Council advises the KDE on universal screeners, reading diagnostic assessments and a statewide professional development program for K-3 literacy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4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08" y="487812"/>
            <a:ext cx="8840182" cy="10993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Section 7: Amends KRS 164.0207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983" y="1837822"/>
            <a:ext cx="11089530" cy="531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The Collaborative Center for Literacy Development (CCLD) advises the Kentucky Board of Education regarding evidence-based comprehensive reading instruction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CCLD collaborates with the KDE to develop and implement a comprehensive research agenda evaluating comprehensive reading programs and reading intervention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6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8247" y="1643627"/>
            <a:ext cx="11235503" cy="48629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Establishes Read to Succeed Fund and Act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Fund c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reated </a:t>
            </a: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to train and support educators to improve the reading skills of K-3 students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Provides statewide professional learning academies in reading, if funding is appropriated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Creates a literacy coaching program to provide job-embedded support, if funding is appropriated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293CC13-F639-430B-B403-6DD96300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08" y="522782"/>
            <a:ext cx="10961783" cy="102571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Sections 8-9: New Section of Chapter 158 </a:t>
            </a:r>
          </a:p>
        </p:txBody>
      </p:sp>
    </p:spTree>
    <p:extLst>
      <p:ext uri="{BB962C8B-B14F-4D97-AF65-F5344CB8AC3E}">
        <p14:creationId xmlns:p14="http://schemas.microsoft.com/office/powerpoint/2010/main" val="134069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565497"/>
            <a:ext cx="8596668" cy="74799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57780"/>
                </a:solidFill>
                <a:latin typeface="+mn-lt"/>
                <a:cs typeface="Arial" panose="020B0604020202020204" pitchFamily="34" charset="0"/>
              </a:rPr>
              <a:t>Questions or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141" y="2231030"/>
            <a:ext cx="10682550" cy="55959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7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Micki Ray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7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Chief Academic Officer, Office of Teaching and Learning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7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Kentucky Department of Education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7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2"/>
              </a:rPr>
              <a:t>Micki.Ray@education.ky.gov</a:t>
            </a:r>
            <a:endParaRPr lang="en-US" altLang="en-US" sz="27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7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2B5648-BC76-489D-A5BE-47F6CCEC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93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Why Early Literacy?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3A34A18-7985-4150-A2EA-25163FB9BE0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5729010" y="1577499"/>
            <a:ext cx="6183469" cy="4069528"/>
          </a:xfrm>
        </p:spPr>
        <p:txBody>
          <a:bodyPr>
            <a:normAutofit/>
          </a:bodyPr>
          <a:lstStyle/>
          <a:p>
            <a:pPr marL="457200" indent="-342900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Over the past five years, approximately 118,000 Kentucky students in grade 3 were not proficient readers.</a:t>
            </a:r>
          </a:p>
          <a:p>
            <a:pPr marL="457200" indent="-342900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cs typeface="Calibri" panose="020F0502020204030204" pitchFamily="34" charset="0"/>
              </a:rPr>
              <a:t>Research indicates that students not reading proficiently by the end of 3rd grade are four times more likely to not finish high school. </a:t>
            </a:r>
          </a:p>
          <a:p>
            <a:pPr marL="457200" indent="-342900">
              <a:lnSpc>
                <a:spcPct val="10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FCEDBCDE-0506-4CAB-9F54-F3EA4B4C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80300"/>
              </p:ext>
            </p:extLst>
          </p:nvPr>
        </p:nvGraphicFramePr>
        <p:xfrm>
          <a:off x="368973" y="1483360"/>
          <a:ext cx="4958401" cy="374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9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2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dirty="0">
                          <a:solidFill>
                            <a:srgbClr val="00778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Kentucky Performance Rating for</a:t>
                      </a:r>
                    </a:p>
                    <a:p>
                      <a:pPr algn="ctr"/>
                      <a:r>
                        <a:rPr lang="en-US" sz="2200" b="0" i="0" u="none" strike="noStrike" kern="1200" dirty="0">
                          <a:solidFill>
                            <a:srgbClr val="00778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Educational Progress (K-PREP) Results</a:t>
                      </a:r>
                      <a:endParaRPr lang="en-US" sz="2200" b="0" dirty="0">
                        <a:solidFill>
                          <a:srgbClr val="00778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1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Percent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Proficient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Distinguished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3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54.3%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8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53.7%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55.8%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3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52.3%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3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52.7%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A7957D-8EBF-4E69-A713-643951155636}"/>
              </a:ext>
            </a:extLst>
          </p:cNvPr>
          <p:cNvSpPr/>
          <p:nvPr/>
        </p:nvSpPr>
        <p:spPr>
          <a:xfrm>
            <a:off x="279521" y="530847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Kentucky Department of Education. (2019). Kentucky School Report Card. Retrieved from:  </a:t>
            </a:r>
            <a:r>
              <a:rPr lang="en-US" sz="800" dirty="0">
                <a:hlinkClick r:id="rId3"/>
              </a:rPr>
              <a:t>https://www.kyschoolreportcard.com/organization/20/academic_performance/assessment_performance/state_assessments_accountability?year=2019</a:t>
            </a:r>
            <a:r>
              <a:rPr lang="en-US" sz="8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057D40-E49F-4EE7-8095-66A0E2DB7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73" y="1331023"/>
            <a:ext cx="4861634" cy="4535524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The National Assessment of Educational Progress (NAEP) state data for the Kentucky School Report Card also revealed a downward trend continuing into grade 4.</a:t>
            </a:r>
          </a:p>
          <a:p>
            <a:r>
              <a:rPr lang="en-US" sz="2600" dirty="0">
                <a:solidFill>
                  <a:srgbClr val="002060"/>
                </a:solidFill>
              </a:rPr>
              <a:t>Based on 2018-2019 data, Kentucky ranked 23</a:t>
            </a:r>
            <a:r>
              <a:rPr lang="en-US" sz="2600" baseline="30000" dirty="0">
                <a:solidFill>
                  <a:srgbClr val="002060"/>
                </a:solidFill>
              </a:rPr>
              <a:t>rd</a:t>
            </a:r>
            <a:r>
              <a:rPr lang="en-US" sz="2600" dirty="0">
                <a:solidFill>
                  <a:srgbClr val="002060"/>
                </a:solidFill>
              </a:rPr>
              <a:t> in the nation.</a:t>
            </a:r>
          </a:p>
          <a:p>
            <a:r>
              <a:rPr lang="en-US" sz="2600" dirty="0">
                <a:solidFill>
                  <a:srgbClr val="002060"/>
                </a:solidFill>
              </a:rPr>
              <a:t>A third of students scored below basic on the grade 4 reading assessment. </a:t>
            </a:r>
          </a:p>
          <a:p>
            <a:endParaRPr lang="en-US" dirty="0"/>
          </a:p>
        </p:txBody>
      </p:sp>
      <p:pic>
        <p:nvPicPr>
          <p:cNvPr id="6" name="Picture 2" descr="Figure of the United States demonstrating change in average scores between 2017 and 2019 for fourth-grade public school students assessed in Mississippi is the only state/jurisdiction that had a score increase in reading. Thirty-four states had no significant change in scores and seventeen states had a decrease in scores.">
            <a:extLst>
              <a:ext uri="{FF2B5EF4-FFF2-40B4-BE49-F238E27FC236}">
                <a16:creationId xmlns="" xmlns:a16="http://schemas.microsoft.com/office/drawing/2014/main" id="{EEE360D5-A21B-4E02-92A4-D7F0474AD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0888" r="2342" b="9401"/>
          <a:stretch/>
        </p:blipFill>
        <p:spPr bwMode="auto">
          <a:xfrm>
            <a:off x="4711255" y="1331023"/>
            <a:ext cx="7195040" cy="3968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705119-E9AD-4D90-84D4-DEC960216934}"/>
              </a:ext>
            </a:extLst>
          </p:cNvPr>
          <p:cNvSpPr txBox="1"/>
          <p:nvPr/>
        </p:nvSpPr>
        <p:spPr>
          <a:xfrm>
            <a:off x="4579175" y="5367665"/>
            <a:ext cx="6281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Nation’s Report Card. (2019). NAEP Data Explorer. Retrieved from:  </a:t>
            </a:r>
            <a:r>
              <a:rPr lang="en-US" sz="800" dirty="0">
                <a:hlinkClick r:id="rId4"/>
              </a:rPr>
              <a:t>https://www.nationsreportcard.gov/reading/states/scores/?grade=4</a:t>
            </a:r>
            <a:r>
              <a:rPr lang="en-US" sz="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2FF456-7AE4-4ABE-B98A-A0E8ACC7B04E}"/>
              </a:ext>
            </a:extLst>
          </p:cNvPr>
          <p:cNvSpPr txBox="1"/>
          <p:nvPr/>
        </p:nvSpPr>
        <p:spPr>
          <a:xfrm>
            <a:off x="4215699" y="500026"/>
            <a:ext cx="8186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780"/>
                </a:solidFill>
              </a:rPr>
              <a:t>Change in average NAEP scores between </a:t>
            </a:r>
          </a:p>
          <a:p>
            <a:pPr algn="ctr"/>
            <a:r>
              <a:rPr lang="en-US" sz="2400" dirty="0">
                <a:solidFill>
                  <a:srgbClr val="007780"/>
                </a:solidFill>
              </a:rPr>
              <a:t>2017 and 2019 in grade four reading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E49F59D-FED3-4DC5-A395-F19194C3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62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latin typeface="+mn-lt"/>
                <a:cs typeface="Arial" panose="020B0604020202020204" pitchFamily="34" charset="0"/>
              </a:rPr>
              <a:t>Read to Succeed Act</a:t>
            </a:r>
            <a:br>
              <a:rPr lang="en-US" altLang="en-US" dirty="0">
                <a:latin typeface="+mn-lt"/>
                <a:cs typeface="Arial" panose="020B0604020202020204" pitchFamily="34" charset="0"/>
              </a:rPr>
            </a:br>
            <a:r>
              <a:rPr lang="en-US" altLang="en-US" dirty="0">
                <a:latin typeface="+mn-lt"/>
                <a:cs typeface="Arial" panose="020B0604020202020204" pitchFamily="34" charset="0"/>
              </a:rPr>
              <a:t>2022 Regular Session: SB 9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96EB51-F99E-460B-A971-767C57667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07" y="1895039"/>
            <a:ext cx="11478985" cy="381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002060"/>
                </a:solidFill>
                <a:cs typeface="Arial" panose="020B0604020202020204" pitchFamily="34" charset="0"/>
              </a:rPr>
              <a:t>Comprehensive actions to improve early literacy outcomes: </a:t>
            </a:r>
          </a:p>
          <a:p>
            <a:r>
              <a:rPr lang="en-US" sz="2600" dirty="0">
                <a:solidFill>
                  <a:srgbClr val="002060"/>
                </a:solidFill>
                <a:cs typeface="Arial" panose="020B0604020202020204" pitchFamily="34" charset="0"/>
              </a:rPr>
              <a:t>Fully funded Read to Achieve </a:t>
            </a:r>
            <a:r>
              <a:rPr lang="en-US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(RTA) grant</a:t>
            </a:r>
            <a:endParaRPr lang="en-US" sz="2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002060"/>
                </a:solidFill>
                <a:cs typeface="Arial" panose="020B0604020202020204" pitchFamily="34" charset="0"/>
              </a:rPr>
              <a:t>State Professional Learning Support Strategies</a:t>
            </a:r>
          </a:p>
          <a:p>
            <a:r>
              <a:rPr lang="en-US" sz="2600" dirty="0">
                <a:solidFill>
                  <a:srgbClr val="002060"/>
                </a:solidFill>
                <a:cs typeface="Arial" panose="020B0604020202020204" pitchFamily="34" charset="0"/>
              </a:rPr>
              <a:t>Early Intervention and Instruction</a:t>
            </a:r>
          </a:p>
          <a:p>
            <a:r>
              <a:rPr lang="en-US" sz="2600" dirty="0">
                <a:solidFill>
                  <a:srgbClr val="002060"/>
                </a:solidFill>
                <a:cs typeface="Arial" panose="020B0604020202020204" pitchFamily="34" charset="0"/>
              </a:rPr>
              <a:t>Reading Improvement Plan</a:t>
            </a:r>
          </a:p>
          <a:p>
            <a:r>
              <a:rPr lang="en-US" sz="2600" dirty="0">
                <a:solidFill>
                  <a:srgbClr val="002060"/>
                </a:solidFill>
                <a:cs typeface="Arial" panose="020B0604020202020204" pitchFamily="34" charset="0"/>
              </a:rPr>
              <a:t>Family and Community Engagement</a:t>
            </a:r>
          </a:p>
          <a:p>
            <a:r>
              <a:rPr lang="en-US" sz="2600" dirty="0">
                <a:solidFill>
                  <a:srgbClr val="002060"/>
                </a:solidFill>
                <a:cs typeface="Arial" panose="020B0604020202020204" pitchFamily="34" charset="0"/>
              </a:rPr>
              <a:t>Teacher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6398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37" y="294130"/>
            <a:ext cx="8177669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Section 1: Amends KRS 158.791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2737" y="1732715"/>
            <a:ext cx="11446526" cy="4901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Clarifies the intent for all elementary schools:</a:t>
            </a:r>
          </a:p>
          <a:p>
            <a:pPr marL="396875" lvl="1" indent="-33655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2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Multi-tiered system of supports</a:t>
            </a:r>
          </a:p>
          <a:p>
            <a:pPr marL="396875" lvl="1" indent="-33655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2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Instruction provided by qualified individuals </a:t>
            </a:r>
          </a:p>
          <a:p>
            <a:pPr marL="396875" lvl="1" indent="-33655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2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Evidence-based reading instruction that emphasizes phonemic awareness, phonics, fluency, vocabulary and comprehension</a:t>
            </a:r>
          </a:p>
          <a:p>
            <a:pPr marL="396875" lvl="1" indent="-33655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2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Collaboration with the Governor’s Office of Early Childhood, Kentucky Educational Television (KET) and Kentucky Department for Libraries and Archives</a:t>
            </a:r>
          </a:p>
        </p:txBody>
      </p:sp>
    </p:spTree>
    <p:extLst>
      <p:ext uri="{BB962C8B-B14F-4D97-AF65-F5344CB8AC3E}">
        <p14:creationId xmlns:p14="http://schemas.microsoft.com/office/powerpoint/2010/main" val="131813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043" y="461527"/>
            <a:ext cx="8125910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Section 2: Amends KRS 158.305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9248" y="1910203"/>
            <a:ext cx="10833501" cy="49013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Clarifies the process for developing an improvement plan to help accelerate learning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Establishes selection of and training on the administration and use of universal screeners and diagnostic assessments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Engages parents in the decision process and provides information to families to promote literacy in the home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0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78" y="456127"/>
            <a:ext cx="11218844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Section 3: New Section of Chapter of KRS 164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2737" y="1815563"/>
            <a:ext cx="11446526" cy="50700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Requires educator preparation programs for interdisciplinary early childhood education or elementary education to include evidence-based reading instructional programming and assessment processes and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EPSB maintains a list of approved reading teacher preparation tests to evaluate reading instruction knowledge and skills; teacher candidates must successfully pass approved reading instruction test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9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51" y="516607"/>
            <a:ext cx="10754297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Section 4:  Amends KRS 158.840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6348" y="1956676"/>
            <a:ext cx="11241155" cy="49013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Requires </a:t>
            </a:r>
            <a:r>
              <a:rPr lang="en-US" sz="3000" dirty="0" smtClean="0">
                <a:solidFill>
                  <a:srgbClr val="002060"/>
                </a:solidFill>
                <a:latin typeface="+mn-lt"/>
              </a:rPr>
              <a:t>the Council </a:t>
            </a:r>
            <a:r>
              <a:rPr lang="en-US" sz="3000" dirty="0">
                <a:solidFill>
                  <a:srgbClr val="002060"/>
                </a:solidFill>
                <a:latin typeface="+mn-lt"/>
              </a:rPr>
              <a:t>on Postsecondary Education (CPE) to submit a report summarizing teacher preparation program alignment to the instructional requirements of Section 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Requires CPE report program data to an external evaluator for analysis of progress</a:t>
            </a:r>
          </a:p>
        </p:txBody>
      </p:sp>
    </p:spTree>
    <p:extLst>
      <p:ext uri="{BB962C8B-B14F-4D97-AF65-F5344CB8AC3E}">
        <p14:creationId xmlns:p14="http://schemas.microsoft.com/office/powerpoint/2010/main" val="353222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313" y="408299"/>
            <a:ext cx="8131374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Section 5: Amends KRS 158.792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8248" y="1729099"/>
            <a:ext cx="11386918" cy="53177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Read to Achieve (RTA) Grant program is fully funded and targets student supports for Tier 2 and Tier 3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Includes school selection process with a focus on those with the most need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Requires the </a:t>
            </a:r>
            <a:r>
              <a:rPr lang="en-US" sz="3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Kentucky Department of Education (KDE) </a:t>
            </a:r>
            <a:r>
              <a:rPr lang="en-US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to report data to an external evaluator for analysis of program success</a:t>
            </a:r>
          </a:p>
        </p:txBody>
      </p:sp>
    </p:spTree>
    <p:extLst>
      <p:ext uri="{BB962C8B-B14F-4D97-AF65-F5344CB8AC3E}">
        <p14:creationId xmlns:p14="http://schemas.microsoft.com/office/powerpoint/2010/main" val="358850106"/>
      </p:ext>
    </p:extLst>
  </p:cSld>
  <p:clrMapOvr>
    <a:masterClrMapping/>
  </p:clrMapOvr>
</p:sld>
</file>

<file path=ppt/theme/theme1.xml><?xml version="1.0" encoding="utf-8"?>
<a:theme xmlns:a="http://schemas.openxmlformats.org/drawingml/2006/main" name="KDE Accessible Template April 2019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Accessible Template April 2019" id="{9D89A46D-AD71-4569-AF5F-82CA0F16A022}" vid="{3215BDA9-5E1D-4F58-9AC1-604AE55DE3D7}"/>
    </a:ext>
  </a:extLst>
</a:theme>
</file>

<file path=ppt/theme/theme2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Accessible PPT Template" id="{23716364-F795-4AB4-BB97-BFBE84E8BF4F}" vid="{D35DAC7A-E729-4C95-A926-4D4D8960A00A}"/>
    </a:ext>
  </a:extLst>
</a:theme>
</file>

<file path=ppt/theme/theme3.xml><?xml version="1.0" encoding="utf-8"?>
<a:theme xmlns:a="http://schemas.openxmlformats.org/drawingml/2006/main" name="KDE Main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Main 2021" id="{E4898E3F-B850-4AC9-8265-A6D9216E53BD}" vid="{EAD7006D-975D-4501-903A-61F31B4F30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70973A4AD5843878087A286D475E4" ma:contentTypeVersion="14" ma:contentTypeDescription="Create a new document." ma:contentTypeScope="" ma:versionID="d9ee25b1e9d98b7f41d91a23ee063f7b">
  <xsd:schema xmlns:xsd="http://www.w3.org/2001/XMLSchema" xmlns:xs="http://www.w3.org/2001/XMLSchema" xmlns:p="http://schemas.microsoft.com/office/2006/metadata/properties" xmlns:ns3="c13db1ba-ece9-4adb-8c5e-467693d90339" xmlns:ns4="29fb256f-90f8-4cf1-9091-00c7e559a4ed" targetNamespace="http://schemas.microsoft.com/office/2006/metadata/properties" ma:root="true" ma:fieldsID="9cab199554b0afd0cb0396848f93a872" ns3:_="" ns4:_="">
    <xsd:import namespace="c13db1ba-ece9-4adb-8c5e-467693d90339"/>
    <xsd:import namespace="29fb256f-90f8-4cf1-9091-00c7e559a4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db1ba-ece9-4adb-8c5e-467693d90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b256f-90f8-4cf1-9091-00c7e559a4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57273A-5ECD-447D-BFC1-B8776280C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db1ba-ece9-4adb-8c5e-467693d90339"/>
    <ds:schemaRef ds:uri="29fb256f-90f8-4cf1-9091-00c7e559a4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03B58C-B33D-46A4-B496-7DFAD801BF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CD02F9-11A0-4B73-AF50-5F0DD33E6C4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9fb256f-90f8-4cf1-9091-00c7e559a4ed"/>
    <ds:schemaRef ds:uri="http://purl.org/dc/terms/"/>
    <ds:schemaRef ds:uri="c13db1ba-ece9-4adb-8c5e-467693d90339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KDE Accessible Template April 2019</Template>
  <TotalTime>1706</TotalTime>
  <Words>744</Words>
  <Application>Microsoft Office PowerPoint</Application>
  <PresentationFormat>Widescreen</PresentationFormat>
  <Paragraphs>85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Georgia</vt:lpstr>
      <vt:lpstr>Wingdings</vt:lpstr>
      <vt:lpstr>Wingdings 2</vt:lpstr>
      <vt:lpstr>Wingdings 3</vt:lpstr>
      <vt:lpstr>KDE Accessible Template April 2019</vt:lpstr>
      <vt:lpstr>3_Theme1</vt:lpstr>
      <vt:lpstr>KDE Main 2021</vt:lpstr>
      <vt:lpstr>  Read To Succeed Act Senate Bill 9</vt:lpstr>
      <vt:lpstr>Why Early Literacy?</vt:lpstr>
      <vt:lpstr>PowerPoint Presentation</vt:lpstr>
      <vt:lpstr>Read to Succeed Act 2022 Regular Session: SB 9</vt:lpstr>
      <vt:lpstr>Section 1: Amends KRS 158.791 </vt:lpstr>
      <vt:lpstr>Section 2: Amends KRS 158.305 </vt:lpstr>
      <vt:lpstr>Section 3: New Section of Chapter of KRS 164</vt:lpstr>
      <vt:lpstr>Section 4:  Amends KRS 158.840 </vt:lpstr>
      <vt:lpstr>Section 5: Amends KRS 158.792</vt:lpstr>
      <vt:lpstr>Section 6: Amends KRS 158.794</vt:lpstr>
      <vt:lpstr>Section 7: Amends KRS 164.0207</vt:lpstr>
      <vt:lpstr>Sections 8-9: New Section of Chapter 158 </vt:lpstr>
      <vt:lpstr>Questions or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Update 2021 Regular Session of the Kentucky General Assembly</dc:title>
  <dc:creator>Courtney, Matthew - Division of School and Program Improvement</dc:creator>
  <cp:lastModifiedBy>Ray, Micki - Division of Program Standards</cp:lastModifiedBy>
  <cp:revision>14</cp:revision>
  <dcterms:created xsi:type="dcterms:W3CDTF">2020-12-13T16:31:31Z</dcterms:created>
  <dcterms:modified xsi:type="dcterms:W3CDTF">2022-01-12T16:24:10Z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0x01010043070973A4AD5843878087A286D475E4</vt:lpwstr>
  </property>
</Properties>
</file>