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6950075" cy="9236075"/>
  <p:embeddedFontLst>
    <p:embeddedFont>
      <p:font typeface="Century Schoolbook"/>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2" roundtripDataSignature="AMtx7mhvyef6vFKG8oboZht8/EiW0Rm1y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6393FD87-99DE-4749-8F1F-F110904AA890}">
  <a:tblStyle styleId="{6393FD87-99DE-4749-8F1F-F110904AA890}" styleName="Table_0">
    <a:wholeTbl>
      <a:tcTxStyle b="off" i="off">
        <a:font>
          <a:latin typeface="Arial"/>
          <a:ea typeface="Arial"/>
          <a:cs typeface="Arial"/>
        </a:font>
        <a:srgbClr val="000000"/>
      </a:tcTx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CenturySchoolbook-italic.fntdata"/><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font" Target="fonts/CenturySchoolbook-boldItalic.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CenturySchoolbook-bold.fntdata"/><Relationship Id="rId6" Type="http://schemas.openxmlformats.org/officeDocument/2006/relationships/slide" Target="slides/slide1.xml"/><Relationship Id="rId18" Type="http://schemas.openxmlformats.org/officeDocument/2006/relationships/font" Target="fonts/CenturySchoolbook-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58575" y="692700"/>
            <a:ext cx="4633600" cy="34635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95000" y="4387125"/>
            <a:ext cx="5560050" cy="415622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1:notes"/>
          <p:cNvSpPr txBox="1"/>
          <p:nvPr>
            <p:ph idx="1" type="body"/>
          </p:nvPr>
        </p:nvSpPr>
        <p:spPr>
          <a:xfrm>
            <a:off x="695000" y="4387125"/>
            <a:ext cx="5560050" cy="41562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9" name="Google Shape;79;p1:notes"/>
          <p:cNvSpPr/>
          <p:nvPr>
            <p:ph idx="2" type="sldImg"/>
          </p:nvPr>
        </p:nvSpPr>
        <p:spPr>
          <a:xfrm>
            <a:off x="396875" y="692150"/>
            <a:ext cx="6157913" cy="34639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b85787f3ab_0_46: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g3b85787f3ab_0_46: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b85787f3ab_0_52: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g3b85787f3ab_0_52: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30:notes"/>
          <p:cNvSpPr txBox="1"/>
          <p:nvPr>
            <p:ph idx="1" type="body"/>
          </p:nvPr>
        </p:nvSpPr>
        <p:spPr>
          <a:xfrm>
            <a:off x="695000" y="4387125"/>
            <a:ext cx="5560050" cy="41562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8" name="Google Shape;148;p30:notes"/>
          <p:cNvSpPr/>
          <p:nvPr>
            <p:ph idx="2" type="sldImg"/>
          </p:nvPr>
        </p:nvSpPr>
        <p:spPr>
          <a:xfrm>
            <a:off x="1158575" y="692700"/>
            <a:ext cx="4633600" cy="34635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g3b85787f3ab_0_1: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6" name="Google Shape;86;g3b85787f3ab_0_1:notes"/>
          <p:cNvSpPr/>
          <p:nvPr>
            <p:ph idx="2" type="sldImg"/>
          </p:nvPr>
        </p:nvSpPr>
        <p:spPr>
          <a:xfrm>
            <a:off x="396875" y="692150"/>
            <a:ext cx="6157800" cy="3463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95000" y="4387125"/>
            <a:ext cx="5560050" cy="415622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3" name="Google Shape;93;p3:notes"/>
          <p:cNvSpPr/>
          <p:nvPr>
            <p:ph idx="2" type="sldImg"/>
          </p:nvPr>
        </p:nvSpPr>
        <p:spPr>
          <a:xfrm>
            <a:off x="1158575" y="692700"/>
            <a:ext cx="4633600" cy="34635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g3b85787f3ab_0_13: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9" name="Google Shape;99;g3b85787f3ab_0_13: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3b85787f3ab_0_20: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5" name="Google Shape;105;g3b85787f3ab_0_20: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3b85787f3ab_0_25: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1" name="Google Shape;111;g3b85787f3ab_0_25: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3b85787f3ab_0_34: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8" name="Google Shape;118;g3b85787f3ab_0_34: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3b85787f3ab_0_40: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4" name="Google Shape;124;g3b85787f3ab_0_40: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3be1d84aade_0_0:notes"/>
          <p:cNvSpPr txBox="1"/>
          <p:nvPr>
            <p:ph idx="1" type="body"/>
          </p:nvPr>
        </p:nvSpPr>
        <p:spPr>
          <a:xfrm>
            <a:off x="695000" y="4387125"/>
            <a:ext cx="5560200" cy="4156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0" name="Google Shape;130;g3be1d84aade_0_0:notes"/>
          <p:cNvSpPr/>
          <p:nvPr>
            <p:ph idx="2" type="sldImg"/>
          </p:nvPr>
        </p:nvSpPr>
        <p:spPr>
          <a:xfrm>
            <a:off x="1158575" y="692700"/>
            <a:ext cx="4633500" cy="34635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rgbClr val="002060"/>
              </a:buClr>
              <a:buSzPts val="6000"/>
              <a:buFont typeface="Century Schoolbook"/>
              <a:buNone/>
              <a:defRPr b="1" sz="6000">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rgbClr val="002060"/>
              </a:buClr>
              <a:buSzPts val="2400"/>
              <a:buNone/>
              <a:defRPr b="1" sz="2400">
                <a:solidFill>
                  <a:srgbClr val="002060"/>
                </a:solidFill>
                <a:latin typeface="Century Schoolbook"/>
                <a:ea typeface="Century Schoolbook"/>
                <a:cs typeface="Century Schoolbook"/>
                <a:sym typeface="Century Schoolbook"/>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15" name="Google Shape;15;p32"/>
          <p:cNvPicPr preferRelativeResize="0"/>
          <p:nvPr/>
        </p:nvPicPr>
        <p:blipFill rotWithShape="1">
          <a:blip r:embed="rId2">
            <a:alphaModFix/>
          </a:blip>
          <a:srcRect b="0" l="0" r="0" t="0"/>
          <a:stretch/>
        </p:blipFill>
        <p:spPr>
          <a:xfrm>
            <a:off x="10128115" y="6068413"/>
            <a:ext cx="1905000" cy="65306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5" name="Shape 65"/>
        <p:cNvGrpSpPr/>
        <p:nvPr/>
      </p:nvGrpSpPr>
      <p:grpSpPr>
        <a:xfrm>
          <a:off x="0" y="0"/>
          <a:ext cx="0" cy="0"/>
          <a:chOff x="0" y="0"/>
          <a:chExt cx="0" cy="0"/>
        </a:xfrm>
      </p:grpSpPr>
      <p:sp>
        <p:nvSpPr>
          <p:cNvPr id="66" name="Google Shape;66;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8" name="Google Shape;68;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1" name="Shape 71"/>
        <p:cNvGrpSpPr/>
        <p:nvPr/>
      </p:nvGrpSpPr>
      <p:grpSpPr>
        <a:xfrm>
          <a:off x="0" y="0"/>
          <a:ext cx="0" cy="0"/>
          <a:chOff x="0" y="0"/>
          <a:chExt cx="0" cy="0"/>
        </a:xfrm>
      </p:grpSpPr>
      <p:sp>
        <p:nvSpPr>
          <p:cNvPr id="72" name="Google Shape;72;p4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4" name="Google Shape;74;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6" name="Shape 16"/>
        <p:cNvGrpSpPr/>
        <p:nvPr/>
      </p:nvGrpSpPr>
      <p:grpSpPr>
        <a:xfrm>
          <a:off x="0" y="0"/>
          <a:ext cx="0" cy="0"/>
          <a:chOff x="0" y="0"/>
          <a:chExt cx="0" cy="0"/>
        </a:xfrm>
      </p:grpSpPr>
      <p:sp>
        <p:nvSpPr>
          <p:cNvPr id="17" name="Google Shape;17;p3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4400"/>
              <a:buFont typeface="Century Schoolbook"/>
              <a:buNone/>
              <a:defRPr b="1">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3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indent="-381000" lvl="1" marL="9144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indent="-355600" lvl="2" marL="1371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indent="-342900" lvl="3" marL="18288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indent="-342900" lvl="4" marL="22860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9" name="Google Shape;19;p3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20" name="Google Shape;20;p33"/>
          <p:cNvPicPr preferRelativeResize="0"/>
          <p:nvPr/>
        </p:nvPicPr>
        <p:blipFill rotWithShape="1">
          <a:blip r:embed="rId2">
            <a:alphaModFix/>
          </a:blip>
          <a:srcRect b="0" l="0" r="0" t="0"/>
          <a:stretch/>
        </p:blipFill>
        <p:spPr>
          <a:xfrm>
            <a:off x="10128115" y="6068413"/>
            <a:ext cx="1905000" cy="653062"/>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4" name="Google Shape;24;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3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002060"/>
              </a:buClr>
              <a:buSzPts val="4400"/>
              <a:buFont typeface="Century Schoolbook"/>
              <a:buNone/>
              <a:defRPr b="1">
                <a:solidFill>
                  <a:srgbClr val="002060"/>
                </a:solidFill>
                <a:latin typeface="Century Schoolbook"/>
                <a:ea typeface="Century Schoolbook"/>
                <a:cs typeface="Century Schoolbook"/>
                <a:sym typeface="Century Schoolbook"/>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indent="-381000" lvl="1" marL="9144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indent="-355600" lvl="2" marL="1371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indent="-342900" lvl="3" marL="18288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indent="-342900" lvl="4" marL="22860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0" name="Google Shape;30;p3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rgbClr val="002060"/>
              </a:buClr>
              <a:buSzPts val="2800"/>
              <a:buChar char="•"/>
              <a:defRPr b="1">
                <a:solidFill>
                  <a:srgbClr val="002060"/>
                </a:solidFill>
                <a:latin typeface="Century Schoolbook"/>
                <a:ea typeface="Century Schoolbook"/>
                <a:cs typeface="Century Schoolbook"/>
                <a:sym typeface="Century Schoolbook"/>
              </a:defRPr>
            </a:lvl1pPr>
            <a:lvl2pPr indent="-381000" lvl="1" marL="914400" algn="l">
              <a:lnSpc>
                <a:spcPct val="90000"/>
              </a:lnSpc>
              <a:spcBef>
                <a:spcPts val="500"/>
              </a:spcBef>
              <a:spcAft>
                <a:spcPts val="0"/>
              </a:spcAft>
              <a:buClr>
                <a:srgbClr val="002060"/>
              </a:buClr>
              <a:buSzPts val="2400"/>
              <a:buChar char="•"/>
              <a:defRPr b="1">
                <a:solidFill>
                  <a:srgbClr val="002060"/>
                </a:solidFill>
                <a:latin typeface="Century Schoolbook"/>
                <a:ea typeface="Century Schoolbook"/>
                <a:cs typeface="Century Schoolbook"/>
                <a:sym typeface="Century Schoolbook"/>
              </a:defRPr>
            </a:lvl2pPr>
            <a:lvl3pPr indent="-355600" lvl="2" marL="1371600" algn="l">
              <a:lnSpc>
                <a:spcPct val="90000"/>
              </a:lnSpc>
              <a:spcBef>
                <a:spcPts val="500"/>
              </a:spcBef>
              <a:spcAft>
                <a:spcPts val="0"/>
              </a:spcAft>
              <a:buClr>
                <a:srgbClr val="002060"/>
              </a:buClr>
              <a:buSzPts val="2000"/>
              <a:buChar char="•"/>
              <a:defRPr b="1">
                <a:solidFill>
                  <a:srgbClr val="002060"/>
                </a:solidFill>
                <a:latin typeface="Century Schoolbook"/>
                <a:ea typeface="Century Schoolbook"/>
                <a:cs typeface="Century Schoolbook"/>
                <a:sym typeface="Century Schoolbook"/>
              </a:defRPr>
            </a:lvl3pPr>
            <a:lvl4pPr indent="-342900" lvl="3" marL="18288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4pPr>
            <a:lvl5pPr indent="-342900" lvl="4" marL="2286000" algn="l">
              <a:lnSpc>
                <a:spcPct val="90000"/>
              </a:lnSpc>
              <a:spcBef>
                <a:spcPts val="500"/>
              </a:spcBef>
              <a:spcAft>
                <a:spcPts val="0"/>
              </a:spcAft>
              <a:buClr>
                <a:srgbClr val="002060"/>
              </a:buClr>
              <a:buSzPts val="1800"/>
              <a:buChar char="•"/>
              <a:defRPr b="1">
                <a:solidFill>
                  <a:srgbClr val="002060"/>
                </a:solidFill>
                <a:latin typeface="Century Schoolbook"/>
                <a:ea typeface="Century Schoolbook"/>
                <a:cs typeface="Century Schoolbook"/>
                <a:sym typeface="Century Schoolbook"/>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1" name="Google Shape;31;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32" name="Google Shape;32;p35"/>
          <p:cNvPicPr preferRelativeResize="0"/>
          <p:nvPr/>
        </p:nvPicPr>
        <p:blipFill rotWithShape="1">
          <a:blip r:embed="rId2">
            <a:alphaModFix/>
          </a:blip>
          <a:srcRect b="0" l="0" r="0" t="0"/>
          <a:stretch/>
        </p:blipFill>
        <p:spPr>
          <a:xfrm>
            <a:off x="10128115" y="6068413"/>
            <a:ext cx="1905000" cy="65306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3" name="Shape 33"/>
        <p:cNvGrpSpPr/>
        <p:nvPr/>
      </p:nvGrpSpPr>
      <p:grpSpPr>
        <a:xfrm>
          <a:off x="0" y="0"/>
          <a:ext cx="0" cy="0"/>
          <a:chOff x="0" y="0"/>
          <a:chExt cx="0" cy="0"/>
        </a:xfrm>
      </p:grpSpPr>
      <p:sp>
        <p:nvSpPr>
          <p:cNvPr id="34" name="Google Shape;34;p3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6" name="Google Shape;36;p3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8" name="Google Shape;38;p3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2" name="Shape 42"/>
        <p:cNvGrpSpPr/>
        <p:nvPr/>
      </p:nvGrpSpPr>
      <p:grpSpPr>
        <a:xfrm>
          <a:off x="0" y="0"/>
          <a:ext cx="0" cy="0"/>
          <a:chOff x="0" y="0"/>
          <a:chExt cx="0" cy="0"/>
        </a:xfrm>
      </p:grpSpPr>
      <p:sp>
        <p:nvSpPr>
          <p:cNvPr id="43" name="Google Shape;43;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7" name="Shape 47"/>
        <p:cNvGrpSpPr/>
        <p:nvPr/>
      </p:nvGrpSpPr>
      <p:grpSpPr>
        <a:xfrm>
          <a:off x="0" y="0"/>
          <a:ext cx="0" cy="0"/>
          <a:chOff x="0" y="0"/>
          <a:chExt cx="0" cy="0"/>
        </a:xfrm>
      </p:grpSpPr>
      <p:sp>
        <p:nvSpPr>
          <p:cNvPr id="48" name="Google Shape;48;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1" name="Shape 51"/>
        <p:cNvGrpSpPr/>
        <p:nvPr/>
      </p:nvGrpSpPr>
      <p:grpSpPr>
        <a:xfrm>
          <a:off x="0" y="0"/>
          <a:ext cx="0" cy="0"/>
          <a:chOff x="0" y="0"/>
          <a:chExt cx="0" cy="0"/>
        </a:xfrm>
      </p:grpSpPr>
      <p:sp>
        <p:nvSpPr>
          <p:cNvPr id="52" name="Google Shape;52;p3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3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4" name="Google Shape;54;p3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5" name="Google Shape;55;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8" name="Shape 58"/>
        <p:cNvGrpSpPr/>
        <p:nvPr/>
      </p:nvGrpSpPr>
      <p:grpSpPr>
        <a:xfrm>
          <a:off x="0" y="0"/>
          <a:ext cx="0" cy="0"/>
          <a:chOff x="0" y="0"/>
          <a:chExt cx="0" cy="0"/>
        </a:xfrm>
      </p:grpSpPr>
      <p:sp>
        <p:nvSpPr>
          <p:cNvPr id="59" name="Google Shape;59;p4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0"/>
          <p:cNvSpPr/>
          <p:nvPr>
            <p:ph idx="2" type="pic"/>
          </p:nvPr>
        </p:nvSpPr>
        <p:spPr>
          <a:xfrm>
            <a:off x="5183188" y="987425"/>
            <a:ext cx="6172200" cy="4873625"/>
          </a:xfrm>
          <a:prstGeom prst="rect">
            <a:avLst/>
          </a:prstGeom>
          <a:noFill/>
          <a:ln>
            <a:noFill/>
          </a:ln>
        </p:spPr>
      </p:sp>
      <p:sp>
        <p:nvSpPr>
          <p:cNvPr id="61" name="Google Shape;61;p4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
          <p:cNvSpPr txBox="1"/>
          <p:nvPr>
            <p:ph type="ctrTitle"/>
          </p:nvPr>
        </p:nvSpPr>
        <p:spPr>
          <a:xfrm>
            <a:off x="1524000" y="1309600"/>
            <a:ext cx="9144000" cy="2387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002060"/>
              </a:buClr>
              <a:buSzPct val="100000"/>
              <a:buFont typeface="Century Schoolbook"/>
              <a:buNone/>
            </a:pPr>
            <a:r>
              <a:rPr lang="en-US"/>
              <a:t>The Teacher Choice Sick Leave Cash Out Program</a:t>
            </a:r>
            <a:endParaRPr/>
          </a:p>
        </p:txBody>
      </p:sp>
      <p:sp>
        <p:nvSpPr>
          <p:cNvPr id="82" name="Google Shape;82;p1"/>
          <p:cNvSpPr txBox="1"/>
          <p:nvPr>
            <p:ph idx="1" type="subTitle"/>
          </p:nvPr>
        </p:nvSpPr>
        <p:spPr>
          <a:xfrm>
            <a:off x="1524000" y="3960145"/>
            <a:ext cx="9144000" cy="1129619"/>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002060"/>
              </a:buClr>
              <a:buSzPts val="2400"/>
              <a:buNone/>
            </a:pPr>
            <a:r>
              <a:rPr lang="en-US"/>
              <a:t>General Assembly Presentation </a:t>
            </a:r>
            <a:endParaRPr/>
          </a:p>
          <a:p>
            <a:pPr indent="0" lvl="0" marL="0" rtl="0" algn="ctr">
              <a:lnSpc>
                <a:spcPct val="90000"/>
              </a:lnSpc>
              <a:spcBef>
                <a:spcPts val="1000"/>
              </a:spcBef>
              <a:spcAft>
                <a:spcPts val="0"/>
              </a:spcAft>
              <a:buClr>
                <a:srgbClr val="002060"/>
              </a:buClr>
              <a:buSzPts val="2400"/>
              <a:buNone/>
            </a:pPr>
            <a:r>
              <a:rPr lang="en-US"/>
              <a:t>26RS</a:t>
            </a:r>
            <a:endParaRPr/>
          </a:p>
        </p:txBody>
      </p:sp>
      <p:sp>
        <p:nvSpPr>
          <p:cNvPr id="83" name="Google Shape;83;p1"/>
          <p:cNvSpPr txBox="1"/>
          <p:nvPr/>
        </p:nvSpPr>
        <p:spPr>
          <a:xfrm>
            <a:off x="1524000" y="4890747"/>
            <a:ext cx="9144000" cy="1655762"/>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Clr>
                <a:srgbClr val="002060"/>
              </a:buClr>
              <a:buSzPts val="2000"/>
              <a:buFont typeface="Arial"/>
              <a:buNone/>
            </a:pPr>
            <a:r>
              <a:t/>
            </a:r>
            <a:endParaRPr b="1" i="0" sz="2000" u="none" cap="none" strike="noStrike">
              <a:solidFill>
                <a:srgbClr val="002060"/>
              </a:solidFill>
              <a:latin typeface="Century Schoolbook"/>
              <a:ea typeface="Century Schoolbook"/>
              <a:cs typeface="Century Schoolbook"/>
              <a:sym typeface="Century Schoolbook"/>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g3b85787f3ab_0_4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Stakeholder Support and Feasibility</a:t>
            </a:r>
            <a:endParaRPr/>
          </a:p>
        </p:txBody>
      </p:sp>
      <p:sp>
        <p:nvSpPr>
          <p:cNvPr id="139" name="Google Shape;139;g3b85787f3ab_0_46"/>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77500" lnSpcReduction="10000"/>
          </a:bodyPr>
          <a:lstStyle/>
          <a:p>
            <a:pPr indent="-397008" lvl="0" marL="457200" marR="0" rtl="0" algn="l">
              <a:lnSpc>
                <a:spcPct val="100000"/>
              </a:lnSpc>
              <a:spcBef>
                <a:spcPts val="1000"/>
              </a:spcBef>
              <a:spcAft>
                <a:spcPts val="0"/>
              </a:spcAft>
              <a:buSzPct val="100000"/>
              <a:buChar char="•"/>
            </a:pPr>
            <a:r>
              <a:rPr b="0" lang="en-US" sz="3422"/>
              <a:t>The idea has been vetted.  </a:t>
            </a:r>
            <a:endParaRPr b="0" sz="3422"/>
          </a:p>
          <a:p>
            <a:pPr indent="0" lvl="0" marL="457200" marR="0" rtl="0" algn="l">
              <a:lnSpc>
                <a:spcPct val="100000"/>
              </a:lnSpc>
              <a:spcBef>
                <a:spcPts val="1000"/>
              </a:spcBef>
              <a:spcAft>
                <a:spcPts val="0"/>
              </a:spcAft>
              <a:buSzPct val="105578"/>
              <a:buNone/>
            </a:pPr>
            <a:r>
              <a:t/>
            </a:r>
            <a:endParaRPr b="0" sz="3422"/>
          </a:p>
          <a:p>
            <a:pPr indent="-397008" lvl="0" marL="457200" marR="0" rtl="0" algn="l">
              <a:lnSpc>
                <a:spcPct val="100000"/>
              </a:lnSpc>
              <a:spcBef>
                <a:spcPts val="1000"/>
              </a:spcBef>
              <a:spcAft>
                <a:spcPts val="0"/>
              </a:spcAft>
              <a:buSzPct val="100000"/>
              <a:buChar char="•"/>
            </a:pPr>
            <a:r>
              <a:rPr b="0" lang="en-US" sz="3422"/>
              <a:t>Concept discussed with:</a:t>
            </a:r>
            <a:endParaRPr b="0" sz="3422"/>
          </a:p>
          <a:p>
            <a:pPr indent="-397008" lvl="1" marL="914400" marR="0" rtl="0" algn="l">
              <a:lnSpc>
                <a:spcPct val="100000"/>
              </a:lnSpc>
              <a:spcBef>
                <a:spcPts val="1000"/>
              </a:spcBef>
              <a:spcAft>
                <a:spcPts val="0"/>
              </a:spcAft>
              <a:buSzPct val="100000"/>
              <a:buChar char="•"/>
            </a:pPr>
            <a:r>
              <a:rPr b="0" lang="en-US" sz="3422"/>
              <a:t>KDE Commissioner &amp; KDE Legal Team</a:t>
            </a:r>
            <a:endParaRPr b="0" sz="3422"/>
          </a:p>
          <a:p>
            <a:pPr indent="-397008" lvl="1" marL="914400" marR="0" rtl="0" algn="l">
              <a:lnSpc>
                <a:spcPct val="100000"/>
              </a:lnSpc>
              <a:spcBef>
                <a:spcPts val="1000"/>
              </a:spcBef>
              <a:spcAft>
                <a:spcPts val="0"/>
              </a:spcAft>
              <a:buSzPct val="100000"/>
              <a:buChar char="•"/>
            </a:pPr>
            <a:r>
              <a:rPr b="0" lang="en-US" sz="3422"/>
              <a:t>Teachers' Retirement System (TRS) Leadership</a:t>
            </a:r>
            <a:endParaRPr b="0" sz="3422"/>
          </a:p>
          <a:p>
            <a:pPr indent="-397008" lvl="1" marL="914400" marR="0" rtl="0" algn="l">
              <a:lnSpc>
                <a:spcPct val="100000"/>
              </a:lnSpc>
              <a:spcBef>
                <a:spcPts val="1000"/>
              </a:spcBef>
              <a:spcAft>
                <a:spcPts val="0"/>
              </a:spcAft>
              <a:buSzPct val="100000"/>
              <a:buChar char="•"/>
            </a:pPr>
            <a:r>
              <a:rPr b="0" lang="en-US" sz="3422"/>
              <a:t>Local Scott County KEA Chapter and UniServ Director</a:t>
            </a:r>
            <a:endParaRPr b="0" sz="3422"/>
          </a:p>
          <a:p>
            <a:pPr indent="0" lvl="0" marL="0" marR="0" rtl="0" algn="l">
              <a:lnSpc>
                <a:spcPct val="100000"/>
              </a:lnSpc>
              <a:spcBef>
                <a:spcPts val="1000"/>
              </a:spcBef>
              <a:spcAft>
                <a:spcPts val="0"/>
              </a:spcAft>
              <a:buSzPct val="105578"/>
              <a:buNone/>
            </a:pPr>
            <a:r>
              <a:t/>
            </a:r>
            <a:endParaRPr b="0" sz="3422"/>
          </a:p>
          <a:p>
            <a:pPr indent="0" lvl="0" marL="0" marR="0" rtl="0" algn="l">
              <a:lnSpc>
                <a:spcPct val="100000"/>
              </a:lnSpc>
              <a:spcBef>
                <a:spcPts val="1000"/>
              </a:spcBef>
              <a:spcAft>
                <a:spcPts val="0"/>
              </a:spcAft>
              <a:buSzPct val="105578"/>
              <a:buNone/>
            </a:pPr>
            <a:r>
              <a:rPr b="0" lang="en-US" sz="3422"/>
              <a:t>Zero Negative Impact Identified: No identified stakeholders are negatively impacted by making this an </a:t>
            </a:r>
            <a:r>
              <a:rPr b="0" lang="en-US" sz="3422" u="sng"/>
              <a:t>option</a:t>
            </a:r>
            <a:r>
              <a:rPr b="0" lang="en-US" sz="3422"/>
              <a:t> for districts and none have expressed opposition to this proposal.</a:t>
            </a:r>
            <a:endParaRPr b="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3b85787f3ab_0_52"/>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Request for Your Support</a:t>
            </a:r>
            <a:endParaRPr/>
          </a:p>
        </p:txBody>
      </p:sp>
      <p:sp>
        <p:nvSpPr>
          <p:cNvPr id="145" name="Google Shape;145;g3b85787f3ab_0_52"/>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55000"/>
          </a:bodyPr>
          <a:lstStyle/>
          <a:p>
            <a:pPr indent="-348119" lvl="0" marL="457200" rtl="0" algn="l">
              <a:lnSpc>
                <a:spcPct val="100000"/>
              </a:lnSpc>
              <a:spcBef>
                <a:spcPts val="1000"/>
              </a:spcBef>
              <a:spcAft>
                <a:spcPts val="0"/>
              </a:spcAft>
              <a:buSzPct val="100000"/>
              <a:buChar char="•"/>
            </a:pPr>
            <a:r>
              <a:rPr b="0" lang="en-US" sz="3422"/>
              <a:t>Prioritizes Students: Keeps the best-qualified teachers in front of students more often.</a:t>
            </a:r>
            <a:endParaRPr b="0" sz="3422"/>
          </a:p>
          <a:p>
            <a:pPr indent="0" lvl="0" marL="457200" rtl="0" algn="l">
              <a:lnSpc>
                <a:spcPct val="100000"/>
              </a:lnSpc>
              <a:spcBef>
                <a:spcPts val="1000"/>
              </a:spcBef>
              <a:spcAft>
                <a:spcPts val="0"/>
              </a:spcAft>
              <a:buSzPct val="148769"/>
              <a:buNone/>
            </a:pPr>
            <a:r>
              <a:t/>
            </a:r>
            <a:endParaRPr b="0" sz="3422"/>
          </a:p>
          <a:p>
            <a:pPr indent="-348119" lvl="0" marL="457200" rtl="0" algn="l">
              <a:lnSpc>
                <a:spcPct val="100000"/>
              </a:lnSpc>
              <a:spcBef>
                <a:spcPts val="1000"/>
              </a:spcBef>
              <a:spcAft>
                <a:spcPts val="0"/>
              </a:spcAft>
              <a:buSzPct val="100000"/>
              <a:buChar char="•"/>
            </a:pPr>
            <a:r>
              <a:rPr b="0" lang="en-US" sz="3422"/>
              <a:t>Supports Teachers: The less need there is for subs, the less likely sub shortages exist and the less often teachers that do show up have to cover for those that are unable to do so.</a:t>
            </a:r>
            <a:endParaRPr b="0" sz="3422"/>
          </a:p>
          <a:p>
            <a:pPr indent="0" lvl="0" marL="457200" rtl="0" algn="l">
              <a:lnSpc>
                <a:spcPct val="100000"/>
              </a:lnSpc>
              <a:spcBef>
                <a:spcPts val="1000"/>
              </a:spcBef>
              <a:spcAft>
                <a:spcPts val="0"/>
              </a:spcAft>
              <a:buSzPct val="148769"/>
              <a:buNone/>
            </a:pPr>
            <a:r>
              <a:t/>
            </a:r>
            <a:endParaRPr b="0" sz="3422"/>
          </a:p>
          <a:p>
            <a:pPr indent="-348119" lvl="0" marL="457200" rtl="0" algn="l">
              <a:lnSpc>
                <a:spcPct val="100000"/>
              </a:lnSpc>
              <a:spcBef>
                <a:spcPts val="1000"/>
              </a:spcBef>
              <a:spcAft>
                <a:spcPts val="0"/>
              </a:spcAft>
              <a:buSzPct val="100000"/>
              <a:buChar char="•"/>
            </a:pPr>
            <a:r>
              <a:rPr b="0" lang="en-US" sz="3422"/>
              <a:t>Empowers Local Districts: Gives boards a tool to manage their own workforce and budget.</a:t>
            </a:r>
            <a:endParaRPr b="0" sz="3422"/>
          </a:p>
          <a:p>
            <a:pPr indent="0" lvl="0" marL="457200" rtl="0" algn="l">
              <a:lnSpc>
                <a:spcPct val="100000"/>
              </a:lnSpc>
              <a:spcBef>
                <a:spcPts val="1000"/>
              </a:spcBef>
              <a:spcAft>
                <a:spcPts val="0"/>
              </a:spcAft>
              <a:buSzPct val="148769"/>
              <a:buNone/>
            </a:pPr>
            <a:r>
              <a:t/>
            </a:r>
            <a:endParaRPr b="0" sz="3422"/>
          </a:p>
          <a:p>
            <a:pPr indent="-348119" lvl="0" marL="457200" rtl="0" algn="l">
              <a:lnSpc>
                <a:spcPct val="100000"/>
              </a:lnSpc>
              <a:spcBef>
                <a:spcPts val="1000"/>
              </a:spcBef>
              <a:spcAft>
                <a:spcPts val="0"/>
              </a:spcAft>
              <a:buSzPct val="100000"/>
              <a:buChar char="•"/>
            </a:pPr>
            <a:r>
              <a:rPr b="0" lang="en-US" sz="3422"/>
              <a:t>Fiscal Responsibility: Reduces long-term debt by settling liabilities at today's prices.</a:t>
            </a:r>
            <a:endParaRPr b="0" sz="3422"/>
          </a:p>
          <a:p>
            <a:pPr indent="0" lvl="0" marL="457200" rtl="0" algn="l">
              <a:lnSpc>
                <a:spcPct val="100000"/>
              </a:lnSpc>
              <a:spcBef>
                <a:spcPts val="1000"/>
              </a:spcBef>
              <a:spcAft>
                <a:spcPts val="0"/>
              </a:spcAft>
              <a:buSzPct val="148769"/>
              <a:buNone/>
            </a:pPr>
            <a:r>
              <a:t/>
            </a:r>
            <a:endParaRPr b="0" sz="3422"/>
          </a:p>
          <a:p>
            <a:pPr indent="-348119" lvl="0" marL="457200" rtl="0" algn="l">
              <a:lnSpc>
                <a:spcPct val="100000"/>
              </a:lnSpc>
              <a:spcBef>
                <a:spcPts val="1000"/>
              </a:spcBef>
              <a:spcAft>
                <a:spcPts val="0"/>
              </a:spcAft>
              <a:buSzPct val="100000"/>
              <a:buChar char="•"/>
            </a:pPr>
            <a:r>
              <a:rPr b="0" lang="en-US" sz="3422"/>
              <a:t>Recommendation: Support the passage of 26RS SB 124.</a:t>
            </a:r>
            <a:endParaRPr b="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30"/>
          <p:cNvSpPr txBox="1"/>
          <p:nvPr>
            <p:ph type="ctrTitle"/>
          </p:nvPr>
        </p:nvSpPr>
        <p:spPr>
          <a:xfrm>
            <a:off x="1524000" y="2925450"/>
            <a:ext cx="9144000" cy="10071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002060"/>
              </a:buClr>
              <a:buSzPts val="6000"/>
              <a:buFont typeface="Century Schoolbook"/>
              <a:buNone/>
            </a:pPr>
            <a:r>
              <a:rPr lang="en-US"/>
              <a:t>Questions</a:t>
            </a:r>
            <a:endParaRPr/>
          </a:p>
        </p:txBody>
      </p:sp>
      <p:sp>
        <p:nvSpPr>
          <p:cNvPr id="151" name="Google Shape;151;p30"/>
          <p:cNvSpPr txBox="1"/>
          <p:nvPr/>
        </p:nvSpPr>
        <p:spPr>
          <a:xfrm>
            <a:off x="1524000" y="4996764"/>
            <a:ext cx="9144000" cy="1655762"/>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Clr>
                <a:srgbClr val="002060"/>
              </a:buClr>
              <a:buSzPts val="2000"/>
              <a:buFont typeface="Arial"/>
              <a:buNone/>
            </a:pPr>
            <a:r>
              <a:t/>
            </a:r>
            <a:endParaRPr b="1" i="0" sz="2000" u="none" cap="none" strike="noStrike">
              <a:solidFill>
                <a:srgbClr val="002060"/>
              </a:solidFill>
              <a:latin typeface="Century Schoolbook"/>
              <a:ea typeface="Century Schoolbook"/>
              <a:cs typeface="Century Schoolbook"/>
              <a:sym typeface="Century Schoolbook"/>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g3b85787f3ab_0_1"/>
          <p:cNvSpPr txBox="1"/>
          <p:nvPr>
            <p:ph type="ctrTitle"/>
          </p:nvPr>
        </p:nvSpPr>
        <p:spPr>
          <a:xfrm>
            <a:off x="1524000" y="1309600"/>
            <a:ext cx="9144000" cy="23877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002060"/>
              </a:buClr>
              <a:buSzPct val="100000"/>
              <a:buFont typeface="Century Schoolbook"/>
              <a:buNone/>
            </a:pPr>
            <a:r>
              <a:rPr lang="en-US"/>
              <a:t>Innovative Sick Leave Management: </a:t>
            </a:r>
            <a:endParaRPr/>
          </a:p>
          <a:p>
            <a:pPr indent="0" lvl="0" marL="0" rtl="0" algn="ctr">
              <a:lnSpc>
                <a:spcPct val="90000"/>
              </a:lnSpc>
              <a:spcBef>
                <a:spcPts val="0"/>
              </a:spcBef>
              <a:spcAft>
                <a:spcPts val="0"/>
              </a:spcAft>
              <a:buClr>
                <a:srgbClr val="002060"/>
              </a:buClr>
              <a:buSzPct val="100000"/>
              <a:buFont typeface="Century Schoolbook"/>
              <a:buNone/>
            </a:pPr>
            <a:r>
              <a:rPr lang="en-US"/>
              <a:t>26RS SB 124</a:t>
            </a:r>
            <a:endParaRPr/>
          </a:p>
        </p:txBody>
      </p:sp>
      <p:sp>
        <p:nvSpPr>
          <p:cNvPr id="89" name="Google Shape;89;g3b85787f3ab_0_1"/>
          <p:cNvSpPr txBox="1"/>
          <p:nvPr>
            <p:ph idx="1" type="subTitle"/>
          </p:nvPr>
        </p:nvSpPr>
        <p:spPr>
          <a:xfrm>
            <a:off x="1524000" y="3960152"/>
            <a:ext cx="9532800" cy="16557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002060"/>
              </a:buClr>
              <a:buSzPts val="2400"/>
              <a:buNone/>
            </a:pPr>
            <a:r>
              <a:rPr lang="en-US" sz="2700"/>
              <a:t>A Win-Win for Student Outcomes, the State Budget, District Budgets, and Educator Retention</a:t>
            </a:r>
            <a:endParaRPr sz="2700"/>
          </a:p>
        </p:txBody>
      </p:sp>
      <p:sp>
        <p:nvSpPr>
          <p:cNvPr id="90" name="Google Shape;90;g3b85787f3ab_0_1"/>
          <p:cNvSpPr txBox="1"/>
          <p:nvPr/>
        </p:nvSpPr>
        <p:spPr>
          <a:xfrm>
            <a:off x="1267400" y="5089647"/>
            <a:ext cx="9144000" cy="1655700"/>
          </a:xfrm>
          <a:prstGeom prst="rect">
            <a:avLst/>
          </a:prstGeom>
          <a:noFill/>
          <a:ln>
            <a:noFill/>
          </a:ln>
        </p:spPr>
        <p:txBody>
          <a:bodyPr anchorCtr="0" anchor="t" bIns="45700" lIns="91425" spcFirstLastPara="1" rIns="91425" wrap="square" tIns="45700">
            <a:normAutofit/>
          </a:bodyPr>
          <a:lstStyle/>
          <a:p>
            <a:pPr indent="0" lvl="0" marL="0" marR="0" rtl="0" algn="ctr">
              <a:lnSpc>
                <a:spcPct val="90000"/>
              </a:lnSpc>
              <a:spcBef>
                <a:spcPts val="0"/>
              </a:spcBef>
              <a:spcAft>
                <a:spcPts val="0"/>
              </a:spcAft>
              <a:buClr>
                <a:srgbClr val="002060"/>
              </a:buClr>
              <a:buSzPts val="2000"/>
              <a:buFont typeface="Arial"/>
              <a:buNone/>
            </a:pPr>
            <a:r>
              <a:t/>
            </a:r>
            <a:endParaRPr b="1" i="0" sz="2000" u="none" cap="none" strike="noStrike">
              <a:solidFill>
                <a:srgbClr val="002060"/>
              </a:solidFill>
              <a:latin typeface="Century Schoolbook"/>
              <a:ea typeface="Century Schoolbook"/>
              <a:cs typeface="Century Schoolbook"/>
              <a:sym typeface="Century Schoolbook"/>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The Problem: </a:t>
            </a:r>
            <a:endParaRPr/>
          </a:p>
          <a:p>
            <a:pPr indent="0" lvl="0" marL="0" rtl="0" algn="ctr">
              <a:lnSpc>
                <a:spcPct val="90000"/>
              </a:lnSpc>
              <a:spcBef>
                <a:spcPts val="0"/>
              </a:spcBef>
              <a:spcAft>
                <a:spcPts val="0"/>
              </a:spcAft>
              <a:buClr>
                <a:srgbClr val="002060"/>
              </a:buClr>
              <a:buSzPts val="4400"/>
              <a:buFont typeface="Century Schoolbook"/>
              <a:buNone/>
            </a:pPr>
            <a:r>
              <a:rPr lang="en-US"/>
              <a:t>The High Cost of Absence</a:t>
            </a:r>
            <a:endParaRPr/>
          </a:p>
        </p:txBody>
      </p:sp>
      <p:sp>
        <p:nvSpPr>
          <p:cNvPr id="96" name="Google Shape;96;p3"/>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85000" lnSpcReduction="20000"/>
          </a:bodyPr>
          <a:lstStyle/>
          <a:p>
            <a:pPr indent="-413390" lvl="0" marL="457200" rtl="0" algn="l">
              <a:lnSpc>
                <a:spcPct val="100000"/>
              </a:lnSpc>
              <a:spcBef>
                <a:spcPts val="0"/>
              </a:spcBef>
              <a:spcAft>
                <a:spcPts val="0"/>
              </a:spcAft>
              <a:buSzPct val="100000"/>
              <a:buChar char="•"/>
            </a:pPr>
            <a:r>
              <a:rPr b="0" lang="en-US" sz="3422"/>
              <a:t>Substitute Teacher Shortage: High teacher absence rates force districts to rely on substitutes, which can negatively impact student outcomes.  </a:t>
            </a:r>
            <a:endParaRPr b="0" sz="3422"/>
          </a:p>
          <a:p>
            <a:pPr indent="0" lvl="0" marL="457200" rtl="0" algn="l">
              <a:lnSpc>
                <a:spcPct val="100000"/>
              </a:lnSpc>
              <a:spcBef>
                <a:spcPts val="0"/>
              </a:spcBef>
              <a:spcAft>
                <a:spcPts val="0"/>
              </a:spcAft>
              <a:buSzPct val="88457"/>
              <a:buNone/>
            </a:pPr>
            <a:r>
              <a:rPr b="0" lang="en-US" sz="3422"/>
              <a:t>  </a:t>
            </a:r>
            <a:endParaRPr b="0" sz="3422"/>
          </a:p>
          <a:p>
            <a:pPr indent="-413390" lvl="0" marL="457200" rtl="0" algn="l">
              <a:lnSpc>
                <a:spcPct val="100000"/>
              </a:lnSpc>
              <a:spcBef>
                <a:spcPts val="1000"/>
              </a:spcBef>
              <a:spcAft>
                <a:spcPts val="0"/>
              </a:spcAft>
              <a:buSzPct val="100000"/>
              <a:buChar char="•"/>
            </a:pPr>
            <a:r>
              <a:rPr b="0" lang="en-US" sz="3422"/>
              <a:t>Financial Liability: Accrued sick leave creates a long-term financial payment for districts and the state retirement system</a:t>
            </a:r>
            <a:endParaRPr b="0" sz="3422"/>
          </a:p>
          <a:p>
            <a:pPr indent="0" lvl="0" marL="457200" rtl="0" algn="l">
              <a:lnSpc>
                <a:spcPct val="100000"/>
              </a:lnSpc>
              <a:spcBef>
                <a:spcPts val="1000"/>
              </a:spcBef>
              <a:spcAft>
                <a:spcPts val="0"/>
              </a:spcAft>
              <a:buSzPct val="96262"/>
              <a:buNone/>
            </a:pPr>
            <a:r>
              <a:t/>
            </a:r>
            <a:endParaRPr b="0" sz="3422"/>
          </a:p>
          <a:p>
            <a:pPr indent="-413390" lvl="0" marL="457200" rtl="0" algn="l">
              <a:lnSpc>
                <a:spcPct val="100000"/>
              </a:lnSpc>
              <a:spcBef>
                <a:spcPts val="1000"/>
              </a:spcBef>
              <a:spcAft>
                <a:spcPts val="0"/>
              </a:spcAft>
              <a:buSzPct val="100000"/>
              <a:buChar char="•"/>
            </a:pPr>
            <a:r>
              <a:rPr b="0" lang="en-US" sz="3422"/>
              <a:t>Current Inefficiency: Districts currently pay both the teacher’s salary AND the sub cost ($115–$160/day) when a teacher is out. </a:t>
            </a:r>
            <a:endParaRPr b="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g3b85787f3ab_0_1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The Proposal: </a:t>
            </a:r>
            <a:endParaRPr/>
          </a:p>
          <a:p>
            <a:pPr indent="0" lvl="0" marL="0" rtl="0" algn="ctr">
              <a:lnSpc>
                <a:spcPct val="90000"/>
              </a:lnSpc>
              <a:spcBef>
                <a:spcPts val="0"/>
              </a:spcBef>
              <a:spcAft>
                <a:spcPts val="0"/>
              </a:spcAft>
              <a:buClr>
                <a:srgbClr val="002060"/>
              </a:buClr>
              <a:buSzPts val="4400"/>
              <a:buFont typeface="Century Schoolbook"/>
              <a:buNone/>
            </a:pPr>
            <a:r>
              <a:rPr lang="en-US"/>
              <a:t>26RS SB 124</a:t>
            </a:r>
            <a:endParaRPr/>
          </a:p>
        </p:txBody>
      </p:sp>
      <p:sp>
        <p:nvSpPr>
          <p:cNvPr id="102" name="Google Shape;102;g3b85787f3ab_0_13"/>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85000" lnSpcReduction="10000"/>
          </a:bodyPr>
          <a:lstStyle/>
          <a:p>
            <a:pPr indent="-413346" lvl="0" marL="457200" rtl="0" algn="l">
              <a:lnSpc>
                <a:spcPct val="100000"/>
              </a:lnSpc>
              <a:spcBef>
                <a:spcPts val="1000"/>
              </a:spcBef>
              <a:spcAft>
                <a:spcPts val="0"/>
              </a:spcAft>
              <a:buSzPct val="100000"/>
              <a:buChar char="•"/>
            </a:pPr>
            <a:r>
              <a:rPr b="0" lang="en-US" sz="3422"/>
              <a:t>The Mechanism: Amends KRS 161.155 to provide local boards of education </a:t>
            </a:r>
            <a:r>
              <a:rPr b="0" lang="en-US" sz="3422" u="sng"/>
              <a:t>the option</a:t>
            </a:r>
            <a:r>
              <a:rPr b="0" lang="en-US" sz="3422"/>
              <a:t> to create a </a:t>
            </a:r>
            <a:r>
              <a:rPr b="0" lang="en-US" sz="3422" u="sng"/>
              <a:t>voluntary</a:t>
            </a:r>
            <a:r>
              <a:rPr b="0" lang="en-US" sz="3422"/>
              <a:t> annual sick leave cashout program.</a:t>
            </a:r>
            <a:endParaRPr b="0" sz="3422"/>
          </a:p>
          <a:p>
            <a:pPr indent="0" lvl="0" marL="457200" rtl="0" algn="l">
              <a:lnSpc>
                <a:spcPct val="100000"/>
              </a:lnSpc>
              <a:spcBef>
                <a:spcPts val="1000"/>
              </a:spcBef>
              <a:spcAft>
                <a:spcPts val="0"/>
              </a:spcAft>
              <a:buSzPct val="96262"/>
              <a:buNone/>
            </a:pPr>
            <a:r>
              <a:t/>
            </a:r>
            <a:endParaRPr b="0" sz="3422"/>
          </a:p>
          <a:p>
            <a:pPr indent="-413346" lvl="0" marL="457200" rtl="0" algn="l">
              <a:lnSpc>
                <a:spcPct val="100000"/>
              </a:lnSpc>
              <a:spcBef>
                <a:spcPts val="1000"/>
              </a:spcBef>
              <a:spcAft>
                <a:spcPts val="0"/>
              </a:spcAft>
              <a:buSzPct val="100000"/>
              <a:buChar char="•"/>
            </a:pPr>
            <a:r>
              <a:rPr b="0" lang="en-US" sz="3422"/>
              <a:t>Eligibility: Employees must have a minimum of 15 days accumulated to protect against future unforeseen illness.</a:t>
            </a:r>
            <a:endParaRPr b="0" sz="3422"/>
          </a:p>
          <a:p>
            <a:pPr indent="0" lvl="0" marL="457200" rtl="0" algn="l">
              <a:lnSpc>
                <a:spcPct val="100000"/>
              </a:lnSpc>
              <a:spcBef>
                <a:spcPts val="1000"/>
              </a:spcBef>
              <a:spcAft>
                <a:spcPts val="0"/>
              </a:spcAft>
              <a:buSzPct val="96262"/>
              <a:buNone/>
            </a:pPr>
            <a:r>
              <a:t/>
            </a:r>
            <a:endParaRPr b="0" sz="3422"/>
          </a:p>
          <a:p>
            <a:pPr indent="-413346" lvl="0" marL="457200" rtl="0" algn="l">
              <a:lnSpc>
                <a:spcPct val="100000"/>
              </a:lnSpc>
              <a:spcBef>
                <a:spcPts val="1000"/>
              </a:spcBef>
              <a:spcAft>
                <a:spcPts val="0"/>
              </a:spcAft>
              <a:buSzPct val="100000"/>
              <a:buChar char="•"/>
            </a:pPr>
            <a:r>
              <a:rPr b="0" lang="en-US" sz="3422"/>
              <a:t>The "Cashout": Employees may elect to cash out any number of leave days in excess of 15 days at a rate of 30% of their current daily rate.</a:t>
            </a:r>
            <a:endParaRPr b="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g3b85787f3ab_0_2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Awareness: </a:t>
            </a:r>
            <a:endParaRPr/>
          </a:p>
          <a:p>
            <a:pPr indent="0" lvl="0" marL="0" rtl="0" algn="ctr">
              <a:spcBef>
                <a:spcPts val="0"/>
              </a:spcBef>
              <a:spcAft>
                <a:spcPts val="0"/>
              </a:spcAft>
              <a:buClr>
                <a:srgbClr val="002060"/>
              </a:buClr>
              <a:buSzPts val="4400"/>
              <a:buFont typeface="Century Schoolbook"/>
              <a:buNone/>
            </a:pPr>
            <a:r>
              <a:rPr lang="en-US"/>
              <a:t>26RS SB 124</a:t>
            </a:r>
            <a:endParaRPr/>
          </a:p>
        </p:txBody>
      </p:sp>
      <p:sp>
        <p:nvSpPr>
          <p:cNvPr id="108" name="Google Shape;108;g3b85787f3ab_0_20"/>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70000" lnSpcReduction="20000"/>
          </a:bodyPr>
          <a:lstStyle/>
          <a:p>
            <a:pPr indent="-380729" lvl="0" marL="457200" rtl="0" algn="l">
              <a:lnSpc>
                <a:spcPct val="100000"/>
              </a:lnSpc>
              <a:spcBef>
                <a:spcPts val="1000"/>
              </a:spcBef>
              <a:spcAft>
                <a:spcPts val="0"/>
              </a:spcAft>
              <a:buSzPct val="100000"/>
              <a:buChar char="•"/>
            </a:pPr>
            <a:r>
              <a:rPr b="0" lang="en-US" sz="3422"/>
              <a:t>This bill would permit districts to allow individuals to cash out as many days as they have beyond 15 at 30% of the current daily rate value.  </a:t>
            </a:r>
            <a:endParaRPr b="0" sz="3422"/>
          </a:p>
          <a:p>
            <a:pPr indent="-351524" lvl="1" marL="914400" rtl="0" algn="l">
              <a:lnSpc>
                <a:spcPct val="100000"/>
              </a:lnSpc>
              <a:spcBef>
                <a:spcPts val="1000"/>
              </a:spcBef>
              <a:spcAft>
                <a:spcPts val="0"/>
              </a:spcAft>
              <a:buSzPct val="100000"/>
              <a:buChar char="•"/>
            </a:pPr>
            <a:r>
              <a:rPr b="0" lang="en-US" sz="2765"/>
              <a:t>Why 15?  There is already statute and policy around sick day donation programs that many districts offer and 15 days is the trigger to participate in those.  </a:t>
            </a:r>
            <a:endParaRPr b="0" sz="2765"/>
          </a:p>
          <a:p>
            <a:pPr indent="-351524" lvl="1" marL="914400" rtl="0" algn="l">
              <a:lnSpc>
                <a:spcPct val="100000"/>
              </a:lnSpc>
              <a:spcBef>
                <a:spcPts val="1000"/>
              </a:spcBef>
              <a:spcAft>
                <a:spcPts val="0"/>
              </a:spcAft>
              <a:buSzPct val="100000"/>
              <a:buChar char="•"/>
            </a:pPr>
            <a:r>
              <a:rPr b="0" lang="en-US" sz="2765"/>
              <a:t>Why 30% of the value? That is the value that sick days are cashed out at upon retirement so this is simply reusing that language.  </a:t>
            </a:r>
            <a:endParaRPr b="0" sz="2765"/>
          </a:p>
          <a:p>
            <a:pPr indent="0" lvl="0" marL="914400" rtl="0" algn="l">
              <a:lnSpc>
                <a:spcPct val="100000"/>
              </a:lnSpc>
              <a:spcBef>
                <a:spcPts val="1000"/>
              </a:spcBef>
              <a:spcAft>
                <a:spcPts val="0"/>
              </a:spcAft>
              <a:buNone/>
            </a:pPr>
            <a:r>
              <a:t/>
            </a:r>
            <a:endParaRPr b="0" sz="2765"/>
          </a:p>
          <a:p>
            <a:pPr indent="-380729" lvl="0" marL="457200" rtl="0" algn="l">
              <a:lnSpc>
                <a:spcPct val="100000"/>
              </a:lnSpc>
              <a:spcBef>
                <a:spcPts val="1000"/>
              </a:spcBef>
              <a:spcAft>
                <a:spcPts val="0"/>
              </a:spcAft>
              <a:buSzPct val="100000"/>
              <a:buChar char="•"/>
            </a:pPr>
            <a:r>
              <a:rPr b="0" lang="en-US" sz="3422"/>
              <a:t>This could be a heavy budgetary expenditure if not planned for by districts.  </a:t>
            </a:r>
            <a:endParaRPr b="0" sz="3422"/>
          </a:p>
          <a:p>
            <a:pPr indent="0" lvl="0" marL="457200" rtl="0" algn="l">
              <a:lnSpc>
                <a:spcPct val="100000"/>
              </a:lnSpc>
              <a:spcBef>
                <a:spcPts val="1000"/>
              </a:spcBef>
              <a:spcAft>
                <a:spcPts val="0"/>
              </a:spcAft>
              <a:buSzPct val="88457"/>
              <a:buNone/>
            </a:pPr>
            <a:r>
              <a:t/>
            </a:r>
            <a:endParaRPr b="0" sz="3422"/>
          </a:p>
          <a:p>
            <a:pPr indent="-380729" lvl="0" marL="457200" rtl="0" algn="l">
              <a:lnSpc>
                <a:spcPct val="100000"/>
              </a:lnSpc>
              <a:spcBef>
                <a:spcPts val="1000"/>
              </a:spcBef>
              <a:spcAft>
                <a:spcPts val="0"/>
              </a:spcAft>
              <a:buSzPct val="100000"/>
              <a:buChar char="•"/>
            </a:pPr>
            <a:r>
              <a:rPr b="0" lang="en-US" sz="3422"/>
              <a:t>Example: If this idea were to be implemented, SCS would likely permit only a cash out of perhaps 13-26 days (the maximum days earned in a 1-2 year timeframe).</a:t>
            </a:r>
            <a:endParaRPr b="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g3b85787f3ab_0_2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Financial Case Study Using Scott County Schools (SCS) Data</a:t>
            </a:r>
            <a:endParaRPr/>
          </a:p>
        </p:txBody>
      </p:sp>
      <p:sp>
        <p:nvSpPr>
          <p:cNvPr id="114" name="Google Shape;114;g3b85787f3ab_0_25"/>
          <p:cNvSpPr txBox="1"/>
          <p:nvPr>
            <p:ph idx="1" type="body"/>
          </p:nvPr>
        </p:nvSpPr>
        <p:spPr>
          <a:xfrm>
            <a:off x="674925" y="1807450"/>
            <a:ext cx="10515600" cy="4677600"/>
          </a:xfrm>
          <a:prstGeom prst="rect">
            <a:avLst/>
          </a:prstGeom>
          <a:noFill/>
          <a:ln>
            <a:noFill/>
          </a:ln>
        </p:spPr>
        <p:txBody>
          <a:bodyPr anchorCtr="0" anchor="t" bIns="45700" lIns="91425" spcFirstLastPara="1" rIns="91425" wrap="square" tIns="45700">
            <a:normAutofit/>
          </a:bodyPr>
          <a:lstStyle/>
          <a:p>
            <a:pPr indent="-445897" lvl="0" marL="457200" rtl="0" algn="l">
              <a:lnSpc>
                <a:spcPct val="100000"/>
              </a:lnSpc>
              <a:spcBef>
                <a:spcPts val="1000"/>
              </a:spcBef>
              <a:spcAft>
                <a:spcPts val="0"/>
              </a:spcAft>
              <a:buSzPts val="3422"/>
              <a:buChar char="•"/>
            </a:pPr>
            <a:r>
              <a:rPr b="0" lang="en-US" sz="3422"/>
              <a:t>Based on an average teacher salary of $60,200 in SCS ($325.41/day):</a:t>
            </a:r>
            <a:endParaRPr b="0"/>
          </a:p>
        </p:txBody>
      </p:sp>
      <p:graphicFrame>
        <p:nvGraphicFramePr>
          <p:cNvPr id="115" name="Google Shape;115;g3b85787f3ab_0_25"/>
          <p:cNvGraphicFramePr/>
          <p:nvPr/>
        </p:nvGraphicFramePr>
        <p:xfrm>
          <a:off x="1691175" y="3034950"/>
          <a:ext cx="3000000" cy="3000000"/>
        </p:xfrm>
        <a:graphic>
          <a:graphicData uri="http://schemas.openxmlformats.org/drawingml/2006/table">
            <a:tbl>
              <a:tblPr>
                <a:noFill/>
                <a:tableStyleId>{6393FD87-99DE-4749-8F1F-F110904AA890}</a:tableStyleId>
              </a:tblPr>
              <a:tblGrid>
                <a:gridCol w="5450550"/>
                <a:gridCol w="3032550"/>
              </a:tblGrid>
              <a:tr h="340925">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Scenario</a:t>
                      </a:r>
                      <a:endParaRPr sz="18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Total Daily Cost to District</a:t>
                      </a:r>
                      <a:endParaRPr sz="1800" u="none" cap="none" strike="noStrike">
                        <a:solidFill>
                          <a:srgbClr val="002060"/>
                        </a:solidFill>
                        <a:latin typeface="Times New Roman"/>
                        <a:ea typeface="Times New Roman"/>
                        <a:cs typeface="Times New Roman"/>
                        <a:sym typeface="Times New Roman"/>
                      </a:endParaRPr>
                    </a:p>
                  </a:txBody>
                  <a:tcPr marT="19050" marB="19050" marR="91425" marL="91425" anchor="b">
                    <a:lnL cap="flat" cmpd="sng" w="9525">
                      <a:solidFill>
                        <a:srgbClr val="CCCCCC"/>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542350">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1. Teacher Out + Cheapest Sub</a:t>
                      </a:r>
                      <a:endParaRPr sz="18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3000"/>
                        <a:buFont typeface="Arial"/>
                        <a:buNone/>
                      </a:pPr>
                      <a:r>
                        <a:rPr lang="en-US" sz="3000" u="none" cap="none" strike="noStrike">
                          <a:solidFill>
                            <a:srgbClr val="002060"/>
                          </a:solidFill>
                          <a:latin typeface="Times New Roman"/>
                          <a:ea typeface="Times New Roman"/>
                          <a:cs typeface="Times New Roman"/>
                          <a:sym typeface="Times New Roman"/>
                        </a:rPr>
                        <a:t>$440.00</a:t>
                      </a:r>
                      <a:endParaRPr sz="30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774800">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2. Teacher Out + Most Expensive Sub</a:t>
                      </a:r>
                      <a:endParaRPr sz="18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3000"/>
                        <a:buFont typeface="Arial"/>
                        <a:buNone/>
                      </a:pPr>
                      <a:r>
                        <a:rPr lang="en-US" sz="3000" u="none" cap="none" strike="noStrike">
                          <a:solidFill>
                            <a:srgbClr val="002060"/>
                          </a:solidFill>
                          <a:latin typeface="Times New Roman"/>
                          <a:ea typeface="Times New Roman"/>
                          <a:cs typeface="Times New Roman"/>
                          <a:sym typeface="Times New Roman"/>
                        </a:rPr>
                        <a:t>$485.00</a:t>
                      </a:r>
                      <a:endParaRPr sz="30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775625">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3. Teacher Present + Payout at Retirement</a:t>
                      </a:r>
                      <a:endParaRPr sz="18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3000"/>
                        <a:buFont typeface="Arial"/>
                        <a:buNone/>
                      </a:pPr>
                      <a:r>
                        <a:rPr lang="en-US" sz="3000" u="none" cap="none" strike="noStrike">
                          <a:solidFill>
                            <a:srgbClr val="002060"/>
                          </a:solidFill>
                          <a:latin typeface="Times New Roman"/>
                          <a:ea typeface="Times New Roman"/>
                          <a:cs typeface="Times New Roman"/>
                          <a:sym typeface="Times New Roman"/>
                        </a:rPr>
                        <a:t>$449.86</a:t>
                      </a:r>
                      <a:endParaRPr sz="30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689700">
                <a:tc>
                  <a:txBody>
                    <a:bodyPr/>
                    <a:lstStyle/>
                    <a:p>
                      <a:pPr indent="0" lvl="0" marL="0" marR="0" rtl="0" algn="l">
                        <a:lnSpc>
                          <a:spcPct val="115000"/>
                        </a:lnSpc>
                        <a:spcBef>
                          <a:spcPts val="0"/>
                        </a:spcBef>
                        <a:spcAft>
                          <a:spcPts val="0"/>
                        </a:spcAft>
                        <a:buClr>
                          <a:srgbClr val="000000"/>
                        </a:buClr>
                        <a:buSzPts val="1800"/>
                        <a:buFont typeface="Arial"/>
                        <a:buNone/>
                      </a:pPr>
                      <a:r>
                        <a:rPr lang="en-US" sz="1800" u="none" cap="none" strike="noStrike">
                          <a:solidFill>
                            <a:srgbClr val="002060"/>
                          </a:solidFill>
                          <a:latin typeface="Times New Roman"/>
                          <a:ea typeface="Times New Roman"/>
                          <a:cs typeface="Times New Roman"/>
                          <a:sym typeface="Times New Roman"/>
                        </a:rPr>
                        <a:t>4. PROPOSAL: Teacher Present + Annual Cashout</a:t>
                      </a:r>
                      <a:endParaRPr sz="18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r">
                        <a:lnSpc>
                          <a:spcPct val="115000"/>
                        </a:lnSpc>
                        <a:spcBef>
                          <a:spcPts val="0"/>
                        </a:spcBef>
                        <a:spcAft>
                          <a:spcPts val="0"/>
                        </a:spcAft>
                        <a:buClr>
                          <a:srgbClr val="000000"/>
                        </a:buClr>
                        <a:buSzPts val="3000"/>
                        <a:buFont typeface="Arial"/>
                        <a:buNone/>
                      </a:pPr>
                      <a:r>
                        <a:rPr lang="en-US" sz="3000" u="none" cap="none" strike="noStrike">
                          <a:solidFill>
                            <a:srgbClr val="002060"/>
                          </a:solidFill>
                          <a:latin typeface="Times New Roman"/>
                          <a:ea typeface="Times New Roman"/>
                          <a:cs typeface="Times New Roman"/>
                          <a:sym typeface="Times New Roman"/>
                        </a:rPr>
                        <a:t>$422.50</a:t>
                      </a:r>
                      <a:endParaRPr sz="3000" u="none" cap="none" strike="noStrike">
                        <a:solidFill>
                          <a:srgbClr val="002060"/>
                        </a:solidFill>
                        <a:latin typeface="Times New Roman"/>
                        <a:ea typeface="Times New Roman"/>
                        <a:cs typeface="Times New Roman"/>
                        <a:sym typeface="Times New Roman"/>
                      </a:endParaRPr>
                    </a:p>
                  </a:txBody>
                  <a:tcPr marT="19050" marB="19050" marR="28575" marL="2857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3b85787f3ab_0_34"/>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Benefits to the District and the State</a:t>
            </a:r>
            <a:endParaRPr/>
          </a:p>
        </p:txBody>
      </p:sp>
      <p:sp>
        <p:nvSpPr>
          <p:cNvPr id="121" name="Google Shape;121;g3b85787f3ab_0_34"/>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77500" lnSpcReduction="10000"/>
          </a:bodyPr>
          <a:lstStyle/>
          <a:p>
            <a:pPr indent="-397008" lvl="0" marL="457200" rtl="0" algn="l">
              <a:lnSpc>
                <a:spcPct val="100000"/>
              </a:lnSpc>
              <a:spcBef>
                <a:spcPts val="1000"/>
              </a:spcBef>
              <a:spcAft>
                <a:spcPts val="0"/>
              </a:spcAft>
              <a:buSzPct val="100000"/>
              <a:buChar char="•"/>
            </a:pPr>
            <a:r>
              <a:rPr b="0" lang="en-US" sz="3422"/>
              <a:t>Reduced Retirement Liability: Payments are made at current salary rates rather than higher end-of-career rates.</a:t>
            </a:r>
            <a:endParaRPr b="0" sz="3422"/>
          </a:p>
          <a:p>
            <a:pPr indent="0" lvl="0" marL="457200" rtl="0" algn="l">
              <a:lnSpc>
                <a:spcPct val="100000"/>
              </a:lnSpc>
              <a:spcBef>
                <a:spcPts val="1000"/>
              </a:spcBef>
              <a:spcAft>
                <a:spcPts val="0"/>
              </a:spcAft>
              <a:buSzPct val="105578"/>
              <a:buNone/>
            </a:pPr>
            <a:r>
              <a:t/>
            </a:r>
            <a:endParaRPr b="0" sz="3422"/>
          </a:p>
          <a:p>
            <a:pPr indent="-397008" lvl="0" marL="457200" rtl="0" algn="l">
              <a:lnSpc>
                <a:spcPct val="100000"/>
              </a:lnSpc>
              <a:spcBef>
                <a:spcPts val="1000"/>
              </a:spcBef>
              <a:spcAft>
                <a:spcPts val="0"/>
              </a:spcAft>
              <a:buSzPct val="100000"/>
              <a:buChar char="•"/>
            </a:pPr>
            <a:r>
              <a:rPr b="0" lang="en-US" sz="3422"/>
              <a:t>Retirement System Protection: These payments are not considered "creditable compensation" and do not factor into the pension formula </a:t>
            </a:r>
            <a:endParaRPr b="0" sz="3422"/>
          </a:p>
          <a:p>
            <a:pPr indent="0" lvl="0" marL="457200" rtl="0" algn="l">
              <a:lnSpc>
                <a:spcPct val="100000"/>
              </a:lnSpc>
              <a:spcBef>
                <a:spcPts val="1000"/>
              </a:spcBef>
              <a:spcAft>
                <a:spcPts val="0"/>
              </a:spcAft>
              <a:buSzPct val="105578"/>
              <a:buNone/>
            </a:pPr>
            <a:r>
              <a:t/>
            </a:r>
            <a:endParaRPr b="0" sz="3422"/>
          </a:p>
          <a:p>
            <a:pPr indent="-397008" lvl="0" marL="457200" rtl="0" algn="l">
              <a:lnSpc>
                <a:spcPct val="100000"/>
              </a:lnSpc>
              <a:spcBef>
                <a:spcPts val="1000"/>
              </a:spcBef>
              <a:spcAft>
                <a:spcPts val="0"/>
              </a:spcAft>
              <a:buSzPct val="100000"/>
              <a:buChar char="•"/>
            </a:pPr>
            <a:r>
              <a:rPr b="0" lang="en-US" sz="3422"/>
              <a:t>No State Cost: This is a district-funded option; it does not require additional state appropriation and would reduce the TRS funding liability.</a:t>
            </a:r>
            <a:endParaRPr b="0" sz="3422"/>
          </a:p>
          <a:p>
            <a:pPr indent="0" lvl="0" marL="0" rtl="0" algn="l">
              <a:lnSpc>
                <a:spcPct val="100000"/>
              </a:lnSpc>
              <a:spcBef>
                <a:spcPts val="1000"/>
              </a:spcBef>
              <a:spcAft>
                <a:spcPts val="0"/>
              </a:spcAft>
              <a:buSzPct val="129032"/>
              <a:buNone/>
            </a:pPr>
            <a:r>
              <a:t/>
            </a:r>
            <a:endParaRPr b="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g3b85787f3ab_0_4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Benefits to Educators</a:t>
            </a:r>
            <a:endParaRPr/>
          </a:p>
        </p:txBody>
      </p:sp>
      <p:sp>
        <p:nvSpPr>
          <p:cNvPr id="127" name="Google Shape;127;g3b85787f3ab_0_40"/>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92500" lnSpcReduction="20000"/>
          </a:bodyPr>
          <a:lstStyle/>
          <a:p>
            <a:pPr indent="0" lvl="0" marL="0" rtl="0" algn="l">
              <a:lnSpc>
                <a:spcPct val="100000"/>
              </a:lnSpc>
              <a:spcBef>
                <a:spcPts val="1000"/>
              </a:spcBef>
              <a:spcAft>
                <a:spcPts val="0"/>
              </a:spcAft>
              <a:buSzPct val="105578"/>
              <a:buNone/>
            </a:pPr>
            <a:r>
              <a:t/>
            </a:r>
            <a:endParaRPr b="0" sz="3422"/>
          </a:p>
          <a:p>
            <a:pPr indent="-429602" lvl="0" marL="457200" rtl="0" algn="l">
              <a:lnSpc>
                <a:spcPct val="100000"/>
              </a:lnSpc>
              <a:spcBef>
                <a:spcPts val="1000"/>
              </a:spcBef>
              <a:spcAft>
                <a:spcPts val="0"/>
              </a:spcAft>
              <a:buSzPct val="100000"/>
              <a:buChar char="•"/>
            </a:pPr>
            <a:r>
              <a:rPr b="0" lang="en-US" sz="3422"/>
              <a:t>Immediate Financial Incentive: Provides a "summer check" (approx. $2,538 for an average teacher with 26 sick days cashed in) for home improvements, vacations, or savings.</a:t>
            </a:r>
            <a:endParaRPr b="0" sz="3422"/>
          </a:p>
          <a:p>
            <a:pPr indent="0" lvl="0" marL="457200" rtl="0" algn="l">
              <a:lnSpc>
                <a:spcPct val="100000"/>
              </a:lnSpc>
              <a:spcBef>
                <a:spcPts val="1000"/>
              </a:spcBef>
              <a:spcAft>
                <a:spcPts val="0"/>
              </a:spcAft>
              <a:buSzPct val="105578"/>
              <a:buNone/>
            </a:pPr>
            <a:r>
              <a:t/>
            </a:r>
            <a:endParaRPr b="0" sz="3422"/>
          </a:p>
          <a:p>
            <a:pPr indent="-429602" lvl="0" marL="457200" rtl="0" algn="l">
              <a:lnSpc>
                <a:spcPct val="100000"/>
              </a:lnSpc>
              <a:spcBef>
                <a:spcPts val="1000"/>
              </a:spcBef>
              <a:spcAft>
                <a:spcPts val="0"/>
              </a:spcAft>
              <a:buSzPct val="100000"/>
              <a:buChar char="•"/>
            </a:pPr>
            <a:r>
              <a:rPr b="0" lang="en-US" sz="3422"/>
              <a:t>Flexibility: Entirely voluntary; those nearing retirement can still choose to hold days if they prefer the traditional payout.</a:t>
            </a:r>
            <a:endParaRPr b="0" sz="3422"/>
          </a:p>
          <a:p>
            <a:pPr indent="0" lvl="0" marL="0" rtl="0" algn="l">
              <a:lnSpc>
                <a:spcPct val="100000"/>
              </a:lnSpc>
              <a:spcBef>
                <a:spcPts val="1000"/>
              </a:spcBef>
              <a:spcAft>
                <a:spcPts val="0"/>
              </a:spcAft>
              <a:buSzPct val="129032"/>
              <a:buNone/>
            </a:pPr>
            <a:r>
              <a:t/>
            </a:r>
            <a:endParaRPr b="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3be1d84aade_0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002060"/>
              </a:buClr>
              <a:buSzPts val="4400"/>
              <a:buFont typeface="Century Schoolbook"/>
              <a:buNone/>
            </a:pPr>
            <a:r>
              <a:rPr lang="en-US"/>
              <a:t>Benefits to Educators</a:t>
            </a:r>
            <a:endParaRPr/>
          </a:p>
        </p:txBody>
      </p:sp>
      <p:sp>
        <p:nvSpPr>
          <p:cNvPr id="133" name="Google Shape;133;g3be1d84aade_0_0"/>
          <p:cNvSpPr txBox="1"/>
          <p:nvPr>
            <p:ph idx="1" type="body"/>
          </p:nvPr>
        </p:nvSpPr>
        <p:spPr>
          <a:xfrm>
            <a:off x="838200" y="1690700"/>
            <a:ext cx="10515600" cy="4677600"/>
          </a:xfrm>
          <a:prstGeom prst="rect">
            <a:avLst/>
          </a:prstGeom>
          <a:noFill/>
          <a:ln>
            <a:noFill/>
          </a:ln>
        </p:spPr>
        <p:txBody>
          <a:bodyPr anchorCtr="0" anchor="t" bIns="45700" lIns="91425" spcFirstLastPara="1" rIns="91425" wrap="square" tIns="45700">
            <a:normAutofit fontScale="70000" lnSpcReduction="10000"/>
          </a:bodyPr>
          <a:lstStyle/>
          <a:p>
            <a:pPr indent="-399760" lvl="0" marL="457200" rtl="0" algn="l">
              <a:lnSpc>
                <a:spcPct val="100000"/>
              </a:lnSpc>
              <a:spcBef>
                <a:spcPts val="1000"/>
              </a:spcBef>
              <a:spcAft>
                <a:spcPts val="0"/>
              </a:spcAft>
              <a:buSzPct val="100000"/>
              <a:buChar char="•"/>
            </a:pPr>
            <a:r>
              <a:rPr b="0" lang="en-US" sz="3850"/>
              <a:t>Delayed Financial Incentive: </a:t>
            </a:r>
            <a:endParaRPr b="0" sz="3850"/>
          </a:p>
          <a:p>
            <a:pPr indent="-380707" lvl="1" marL="914400" rtl="0" algn="l">
              <a:lnSpc>
                <a:spcPct val="100000"/>
              </a:lnSpc>
              <a:spcBef>
                <a:spcPts val="1000"/>
              </a:spcBef>
              <a:spcAft>
                <a:spcPts val="0"/>
              </a:spcAft>
              <a:buSzPct val="100000"/>
              <a:buChar char="•"/>
            </a:pPr>
            <a:r>
              <a:rPr b="0" lang="en-US" sz="3422"/>
              <a:t>With SCS, TRS Tier 4 members holding every sick day until being retirement eligible (at least 30 years of service and age 57) would result in a final cash out of $63,378.12 and a service credit impact that would result in an extra $2,895.89 annually in retirement benefit.</a:t>
            </a:r>
            <a:endParaRPr b="0" sz="3422"/>
          </a:p>
          <a:p>
            <a:pPr indent="0" lvl="0" marL="914400" rtl="0" algn="l">
              <a:lnSpc>
                <a:spcPct val="100000"/>
              </a:lnSpc>
              <a:spcBef>
                <a:spcPts val="1000"/>
              </a:spcBef>
              <a:spcAft>
                <a:spcPts val="0"/>
              </a:spcAft>
              <a:buNone/>
            </a:pPr>
            <a:r>
              <a:t/>
            </a:r>
            <a:endParaRPr b="0" sz="3422"/>
          </a:p>
          <a:p>
            <a:pPr indent="-380707" lvl="1" marL="914400" rtl="0" algn="l">
              <a:lnSpc>
                <a:spcPct val="100000"/>
              </a:lnSpc>
              <a:spcBef>
                <a:spcPts val="1000"/>
              </a:spcBef>
              <a:spcAft>
                <a:spcPts val="0"/>
              </a:spcAft>
              <a:buSzPct val="100000"/>
              <a:buChar char="•"/>
            </a:pPr>
            <a:r>
              <a:rPr b="0" lang="en-US" sz="3422"/>
              <a:t>If this program was in place, taking those same sick days, cashing them out annually, and putting those monies in a 457(b) would generate $378,293.17 at the time of retirement eligibility.  A 4% annual draw from that amount would provide an extra $15,131.72 to supplement their retirement benefit annually.  </a:t>
            </a:r>
            <a:endParaRPr b="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2017-01-05T09:58:34Z</dcterms:created>
  <dc:creator>Hub, Kevin F.</dc:creator>
</cp:coreProperties>
</file>