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376562" r:id="rId6"/>
    <p:sldId id="2147376557" r:id="rId7"/>
    <p:sldId id="2147376565" r:id="rId8"/>
    <p:sldId id="261" r:id="rId9"/>
    <p:sldId id="264" r:id="rId10"/>
    <p:sldId id="258" r:id="rId11"/>
    <p:sldId id="262" r:id="rId12"/>
    <p:sldId id="26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46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ather" userId="f0fee3bb-a910-4b8f-bde9-13b2fca599f0" providerId="ADAL" clId="{0317EA64-CF53-4A60-B3B9-D4CD6A1A4632}"/>
    <pc:docChg chg="modSld">
      <pc:chgData name="Adam Mather" userId="f0fee3bb-a910-4b8f-bde9-13b2fca599f0" providerId="ADAL" clId="{0317EA64-CF53-4A60-B3B9-D4CD6A1A4632}" dt="2024-02-13T13:04:53.254" v="14" actId="20577"/>
      <pc:docMkLst>
        <pc:docMk/>
      </pc:docMkLst>
      <pc:sldChg chg="modSp mod">
        <pc:chgData name="Adam Mather" userId="f0fee3bb-a910-4b8f-bde9-13b2fca599f0" providerId="ADAL" clId="{0317EA64-CF53-4A60-B3B9-D4CD6A1A4632}" dt="2024-02-13T13:04:40.515" v="2" actId="20577"/>
        <pc:sldMkLst>
          <pc:docMk/>
          <pc:sldMk cId="3078225665" sldId="261"/>
        </pc:sldMkLst>
        <pc:spChg chg="mod">
          <ac:chgData name="Adam Mather" userId="f0fee3bb-a910-4b8f-bde9-13b2fca599f0" providerId="ADAL" clId="{0317EA64-CF53-4A60-B3B9-D4CD6A1A4632}" dt="2024-02-13T13:04:40.515" v="2" actId="20577"/>
          <ac:spMkLst>
            <pc:docMk/>
            <pc:sldMk cId="3078225665" sldId="261"/>
            <ac:spMk id="3" creationId="{4FD5A114-6D1A-D91C-BE37-20B5C8B5492C}"/>
          </ac:spMkLst>
        </pc:spChg>
      </pc:sldChg>
      <pc:sldChg chg="modSp mod">
        <pc:chgData name="Adam Mather" userId="f0fee3bb-a910-4b8f-bde9-13b2fca599f0" providerId="ADAL" clId="{0317EA64-CF53-4A60-B3B9-D4CD6A1A4632}" dt="2024-02-13T13:04:53.254" v="14" actId="20577"/>
        <pc:sldMkLst>
          <pc:docMk/>
          <pc:sldMk cId="2017918433" sldId="264"/>
        </pc:sldMkLst>
        <pc:spChg chg="mod">
          <ac:chgData name="Adam Mather" userId="f0fee3bb-a910-4b8f-bde9-13b2fca599f0" providerId="ADAL" clId="{0317EA64-CF53-4A60-B3B9-D4CD6A1A4632}" dt="2024-02-13T13:04:53.254" v="14" actId="20577"/>
          <ac:spMkLst>
            <pc:docMk/>
            <pc:sldMk cId="2017918433" sldId="264"/>
            <ac:spMk id="3" creationId="{318731B1-955D-557E-21BE-D846BB57BC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/>
              <a:t>Percent Change in Health Care Sector Employment  since Feb 2020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224492206348192E-2"/>
          <c:y val="0.17715366736109883"/>
          <c:w val="0.95745307557302683"/>
          <c:h val="0.8228463326389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'Percent Change'!$I$63</c:f>
              <c:strCache>
                <c:ptCount val="1"/>
                <c:pt idx="0">
                  <c:v>Difference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B-488D-BD37-417943778C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B-488D-BD37-417943778C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B-488D-BD37-417943778C61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CB-488D-BD37-417943778C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CB-488D-BD37-417943778C61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8.3%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CCB-488D-BD37-417943778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'Percent Change'!$J$62:$N$62</c:f>
              <c:strCache>
                <c:ptCount val="5"/>
                <c:pt idx="0">
                  <c:v>Physicians' Offices</c:v>
                </c:pt>
                <c:pt idx="1">
                  <c:v>Home 
Health</c:v>
                </c:pt>
                <c:pt idx="2">
                  <c:v>Outpatient Care</c:v>
                </c:pt>
                <c:pt idx="3">
                  <c:v>Hospitals</c:v>
                </c:pt>
                <c:pt idx="4">
                  <c:v>Nursing 
Homes</c:v>
                </c:pt>
              </c:strCache>
            </c:strRef>
          </c:cat>
          <c:val>
            <c:numRef>
              <c:f>'Percent Change'!$J$63:$N$63</c:f>
              <c:numCache>
                <c:formatCode>0.0%</c:formatCode>
                <c:ptCount val="5"/>
                <c:pt idx="0">
                  <c:v>0.10199999999999999</c:v>
                </c:pt>
                <c:pt idx="1">
                  <c:v>9.4E-2</c:v>
                </c:pt>
                <c:pt idx="2">
                  <c:v>8.2000000000000003E-2</c:v>
                </c:pt>
                <c:pt idx="3">
                  <c:v>4.2000000000000003E-2</c:v>
                </c:pt>
                <c:pt idx="4">
                  <c:v>-8.3000000000000004E-2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CB-488D-BD37-417943778C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5705759"/>
        <c:axId val="535699935"/>
      </c:barChart>
      <c:catAx>
        <c:axId val="53570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5699935"/>
        <c:crosses val="autoZero"/>
        <c:auto val="1"/>
        <c:lblAlgn val="ctr"/>
        <c:lblOffset val="100"/>
        <c:noMultiLvlLbl val="0"/>
      </c:catAx>
      <c:valAx>
        <c:axId val="535699935"/>
        <c:scaling>
          <c:orientation val="minMax"/>
          <c:min val="-0.18000000000000002"/>
        </c:scaling>
        <c:delete val="1"/>
        <c:axPos val="l"/>
        <c:numFmt formatCode="0%" sourceLinked="0"/>
        <c:majorTickMark val="none"/>
        <c:minorTickMark val="none"/>
        <c:tickLblPos val="nextTo"/>
        <c:crossAx val="535705759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5595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20DB57-0096-F293-7E7B-3C278C6288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32CF3-E84A-0174-8E57-57B5D48CE0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5A028-CBBF-4F3B-9A77-873EDD007740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284A1-0108-C5D9-8676-43E195D97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583B-151D-4654-8A7A-D242446B07C4}" type="datetimeFigureOut"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A408-D41B-43D1-9724-CE95FD3CC16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C631-13C6-6A0E-5CE4-70455AF6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0633E-89C8-49D6-499B-9AB2A64A1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447A-93F3-E442-A0E0-7CD74588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87E5-4141-3774-9530-09CC9024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CD3C-C436-E3B7-8D0C-0B43106E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7193B1D-258A-9C17-0454-7CCEC5003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0" y="136526"/>
            <a:ext cx="2989208" cy="723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777D42-367B-D1E1-9A30-03E44A4E6DC8}"/>
              </a:ext>
            </a:extLst>
          </p:cNvPr>
          <p:cNvSpPr txBox="1"/>
          <p:nvPr userDrawn="1"/>
        </p:nvSpPr>
        <p:spPr>
          <a:xfrm>
            <a:off x="319585" y="773996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Kentucky Association of Health Care Facilities</a:t>
            </a:r>
          </a:p>
          <a:p>
            <a:r>
              <a:rPr lang="en-US" sz="1200" dirty="0">
                <a:solidFill>
                  <a:srgbClr val="01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Kentucky Center for Assisted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02684-4ABC-B88A-0BD0-77BFD5E54057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354B-9BFA-B72D-F52B-2B406C799A0C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</p:spTree>
    <p:extLst>
      <p:ext uri="{BB962C8B-B14F-4D97-AF65-F5344CB8AC3E}">
        <p14:creationId xmlns:p14="http://schemas.microsoft.com/office/powerpoint/2010/main" val="13985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40BD-66BA-ED04-A7F6-DB00A0AB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3DA21-2165-0BB5-2941-4929DAF6C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374A8-F70B-1055-0DDF-59D06C47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F9B0-5C91-63C3-E394-91B24F04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A1B8C-D657-BCAF-6E79-4A795996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489D0-DA8F-4AD1-A4E7-0E8FD53B6813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594E3-1CCF-03D9-AFA7-18A17254E82F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</p:spTree>
    <p:extLst>
      <p:ext uri="{BB962C8B-B14F-4D97-AF65-F5344CB8AC3E}">
        <p14:creationId xmlns:p14="http://schemas.microsoft.com/office/powerpoint/2010/main" val="139278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204BB-E1F0-18CA-16C8-D38D35AC3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CDC3E-44B2-0BBF-63AA-B55A09803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17DA-DCF2-C403-A24A-5C76308D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CF24-1201-75D4-47F6-1757262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CF15-7E63-E179-9287-4820149E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B1D74-F3CC-DB6F-E12A-CD35BC6310FA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00927-9FEA-0AF1-A174-A11D738C27BD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</p:spTree>
    <p:extLst>
      <p:ext uri="{BB962C8B-B14F-4D97-AF65-F5344CB8AC3E}">
        <p14:creationId xmlns:p14="http://schemas.microsoft.com/office/powerpoint/2010/main" val="242912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87EA-E0D5-6ABE-5D1D-5DB7EF06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893A-7C34-5B36-AEB4-4DFE2B671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08BDD-56A6-1D74-99EE-CB11BFE9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D0FA1-737A-6BA3-098C-3D937EDB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5E144-CA96-B6B2-8B05-2E0C6C14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0AD4C-A149-9478-864E-C7E85A938C2C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F5257-8B68-BB26-8B0D-6A58CAF83840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276644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726D-82B0-9D58-1BAE-C9CB0D73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A6062-ED72-C1F1-F853-228887FE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5CE6-8CB9-C40D-FE71-2FA3A720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3E230-22BF-C835-EA86-5A4D005F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B01F-F0FB-09E8-45A1-5AD9421B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B1E92-BF79-A0E2-A20B-A9334E9B8A39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9458C-383F-5C51-5C56-5FB464E0B939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33033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1E29-FD86-1C3F-2AA0-8182FDF8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BB1B-1AA0-325C-4FAC-DD7ED265B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923DA-192D-42A4-887E-0639ABB9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308CB-1DDB-9D00-541E-8F89A2F2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BCE9C-08AB-C4F9-71A1-950F5C68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5F2A6-9C8B-2E60-329B-0AC4507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80312-0B3A-43AA-7A25-1B55369A6FD9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D5D46-1A9D-7134-EBDA-279F60A15EA2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9EA4-0952-7465-C946-C467C60C581C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276008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79C6-9377-A923-F967-BBC1B93A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0D459-4056-0255-5DF1-CBC742CC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9A686-7E87-7E35-725E-B72E159C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7390C-FB9D-B160-F19F-77E227638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955CA-BCBB-B5D6-2DF1-FBF692D69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E2421-1375-9208-D619-5E911E7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D8BEA-2AAD-3E63-1FB9-83EC7E5C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AB306-8AFB-089D-B124-CD4C86C4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2A4B3-E66F-2EB6-9104-8A887BE9EEB9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8607F-7F5F-2658-7ACF-F447E47E9D2E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43A4F-B162-6273-A6A7-1FB734246F15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36240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571A-1411-AFF9-9EC5-8CB93587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26952-1381-1E6D-AEF5-1D1258F1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BDE7-82B2-B7FB-B08B-BDC3CEF0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5A758-3A75-2415-A394-A5065254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3BC50-21AC-EE48-07D4-D20464600A2D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EA3D9-E930-841F-0FDD-76ED28BA71D5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7C617-FD6A-625D-5AAD-C8E5D892A602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11694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28F60-003E-3546-E3A2-CD2F1E14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F6B28-B963-D5CD-DF1C-68A2D8CC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F723-BA5F-B1F8-B5B5-20983A63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2C486-EEC0-5DF3-210D-D9AAD85551F2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14A4E-382C-2C86-5B34-3A8AF0C1CA3D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7A0BC-6126-F31E-862E-25641380A8F4}"/>
              </a:ext>
            </a:extLst>
          </p:cNvPr>
          <p:cNvSpPr txBox="1"/>
          <p:nvPr userDrawn="1"/>
        </p:nvSpPr>
        <p:spPr>
          <a:xfrm>
            <a:off x="95534" y="5734419"/>
            <a:ext cx="600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KAHCF | KCAL</a:t>
            </a:r>
          </a:p>
        </p:txBody>
      </p:sp>
    </p:spTree>
    <p:extLst>
      <p:ext uri="{BB962C8B-B14F-4D97-AF65-F5344CB8AC3E}">
        <p14:creationId xmlns:p14="http://schemas.microsoft.com/office/powerpoint/2010/main" val="458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09E9-FE82-9E12-779F-6D3E7B3C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AF14-E043-9AC4-0238-6BCF937A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DEAC6-3352-76B6-A03D-7C8A4FD1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1FAE5-3529-EDFF-EC32-1F650755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87952-72B4-3EA2-1C46-49441C74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1707-F4C5-C66A-ADB1-3F58759F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3DA9B-0C1A-9803-25BF-46BFD862F662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1F6A1-B2FD-2B9C-6954-E160B55CDAED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</p:spTree>
    <p:extLst>
      <p:ext uri="{BB962C8B-B14F-4D97-AF65-F5344CB8AC3E}">
        <p14:creationId xmlns:p14="http://schemas.microsoft.com/office/powerpoint/2010/main" val="181167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8336-69E8-AC3E-EC02-4F7D6C42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E4A22-DA29-1236-AA59-C681C0EFA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D8D6-2047-0A2A-701E-45E6A40AD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3006-0726-59B5-87F8-2F69A93A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695AC-38E4-327E-4860-1C2C8191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4AE8-5A32-13DE-2EFA-DCDF426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0CBEA-B1DE-3DA5-7C88-A8D6B1C23470}"/>
              </a:ext>
            </a:extLst>
          </p:cNvPr>
          <p:cNvSpPr/>
          <p:nvPr userDrawn="1"/>
        </p:nvSpPr>
        <p:spPr>
          <a:xfrm>
            <a:off x="0" y="5734418"/>
            <a:ext cx="12192000" cy="461665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6FEE5-FF7D-759A-ACC7-1E29F7FE7A45}"/>
              </a:ext>
            </a:extLst>
          </p:cNvPr>
          <p:cNvSpPr txBox="1"/>
          <p:nvPr userDrawn="1"/>
        </p:nvSpPr>
        <p:spPr>
          <a:xfrm>
            <a:off x="95534" y="5734419"/>
            <a:ext cx="60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Advocate. Educate. Promote    </a:t>
            </a:r>
          </a:p>
        </p:txBody>
      </p:sp>
    </p:spTree>
    <p:extLst>
      <p:ext uri="{BB962C8B-B14F-4D97-AF65-F5344CB8AC3E}">
        <p14:creationId xmlns:p14="http://schemas.microsoft.com/office/powerpoint/2010/main" val="417935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CCA08-E562-12F0-E8EF-F84D7A76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5F57-3BB8-732C-E218-D584483C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29B1-0B0B-11F6-90A8-F89B597D8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7F46-7097-4403-9ACD-99F67B730628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E7B-F805-E148-DD76-0A96FD8DF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832A-B5AE-3787-33C1-3D7635AE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DDA3-50E0-4860-8A0D-77309351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66C1-E4A9-F198-1EA5-A35B72A3E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Senate Standing Committee on Appropriations and Revenue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323D-9489-602B-9F36-D8160199D3BD}"/>
              </a:ext>
            </a:extLst>
          </p:cNvPr>
          <p:cNvSpPr txBox="1"/>
          <p:nvPr/>
        </p:nvSpPr>
        <p:spPr>
          <a:xfrm>
            <a:off x="4632960" y="409651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February 14, 2024</a:t>
            </a:r>
            <a:r>
              <a:rPr lang="en-US" b="1" baseline="30000" dirty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67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3912-7024-A83E-FE88-7844F8D1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93DD-F610-A971-E889-A46C21DF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730" y="1825625"/>
            <a:ext cx="514406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Adam Mather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President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amather@kahcf.org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8E358A1B-F7E8-CDB5-D228-C4CB294D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5" y="1525555"/>
            <a:ext cx="2074506" cy="31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114F-3C60-BD5F-74E4-AA3CADFD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chart with text&#10;&#10;Description automatically generated">
            <a:extLst>
              <a:ext uri="{FF2B5EF4-FFF2-40B4-BE49-F238E27FC236}">
                <a16:creationId xmlns:a16="http://schemas.microsoft.com/office/drawing/2014/main" id="{14BB90FD-A301-0558-BA65-F459062E6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FFEDF-B12B-65BC-2139-6E702B43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95D177-581B-4BF9-396F-0FD583D87C80}"/>
              </a:ext>
            </a:extLst>
          </p:cNvPr>
          <p:cNvSpPr txBox="1"/>
          <p:nvPr/>
        </p:nvSpPr>
        <p:spPr>
          <a:xfrm>
            <a:off x="582706" y="6274002"/>
            <a:ext cx="8761336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(BLS) February 2020 – January 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10DC1-13E3-4AF5-0139-0FA01FFCE0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97" y="303594"/>
            <a:ext cx="5457825" cy="613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E24C1-BB64-C0BD-7069-143E327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B6530-D019-491D-930D-7636375571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71F0D-CE42-0BED-3888-2505A6FFAC9E}"/>
              </a:ext>
            </a:extLst>
          </p:cNvPr>
          <p:cNvSpPr txBox="1"/>
          <p:nvPr/>
        </p:nvSpPr>
        <p:spPr>
          <a:xfrm>
            <a:off x="495216" y="1271114"/>
            <a:ext cx="11280653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HOMES: WORST IMPACTED THAN ANY OTHER HEALTH CARE SECTOR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10C4D2-372E-4E67-59F2-16A6A0CBD064}"/>
              </a:ext>
              <a:ext uri="{147F2762-F138-4A5C-976F-8EAC2B608ADB}">
                <a16:predDERef xmlns:a16="http://schemas.microsoft.com/office/drawing/2014/main" pred="{AF0AB42D-7EC8-4FC0-A9C1-7B71EDA9FC1B}"/>
              </a:ext>
            </a:extLst>
          </p:cNvPr>
          <p:cNvGraphicFramePr>
            <a:graphicFrameLocks/>
          </p:cNvGraphicFramePr>
          <p:nvPr/>
        </p:nvGraphicFramePr>
        <p:xfrm>
          <a:off x="577927" y="1766898"/>
          <a:ext cx="11023523" cy="446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04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E3F5-4FC8-CF2C-ED56-036C98C0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8D6E-1516-8F08-1A62-BDCDEAB5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37711"/>
            <a:ext cx="1161288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Nursing Home Struggle to Compete for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4758-0EB8-C258-CF5F-04FDDD13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0616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Long term care is experiencing the worst job loss of any other health care sector. (BLS)</a:t>
            </a:r>
          </a:p>
          <a:p>
            <a:r>
              <a:rPr lang="en-US" dirty="0"/>
              <a:t>Nursing homes have increased nurses’ wages by 17.3% since 2019. </a:t>
            </a:r>
          </a:p>
          <a:p>
            <a:r>
              <a:rPr lang="en-US" dirty="0"/>
              <a:t>Wage increases in 2020 and 2021 outpaced those working at other types of care facilities. (JAMA) </a:t>
            </a:r>
          </a:p>
          <a:p>
            <a:r>
              <a:rPr lang="en-US" dirty="0"/>
              <a:t>More than 9 out of 10 nursing home providers have increased wages and offered bonuses to try to recruit and retain staff, but still struggle to hire due to a lack of interested or qualified candidates. (Provider Survey)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05C9-4C42-88C5-43E2-474E230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37711"/>
            <a:ext cx="1161288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Nursing Home Financial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A114-6D1A-D91C-BE37-20B5C8B5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563274"/>
            <a:ext cx="10619232" cy="43942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79.9% of facilities are in financial distress or at-risk for financial distress*;</a:t>
            </a:r>
          </a:p>
          <a:p>
            <a:r>
              <a:rPr lang="en-US" dirty="0"/>
              <a:t>Cost of wages for health care workers and goods has skyrocketed;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9F1C8-8CA1-9889-4CEF-5813167A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55" y="4464857"/>
            <a:ext cx="10116258" cy="10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175DF-6212-C2AF-35DB-06E23B472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B1C0-9011-C66B-81F5-53BA475E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237711"/>
            <a:ext cx="1161288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Current State of Nursing Home Care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31B1-955D-557E-21BE-D846BB57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606168"/>
            <a:ext cx="10515600" cy="3893679"/>
          </a:xfrm>
        </p:spPr>
        <p:txBody>
          <a:bodyPr/>
          <a:lstStyle/>
          <a:p>
            <a:r>
              <a:rPr lang="en-US" dirty="0"/>
              <a:t>76% of residents rely on Medicaid as their payor in Kentucky;</a:t>
            </a:r>
          </a:p>
          <a:p>
            <a:r>
              <a:rPr lang="en-US" dirty="0"/>
              <a:t>Medicaid rebasing aligns a standardized price to reimburse for the costs of care;</a:t>
            </a:r>
          </a:p>
          <a:p>
            <a:r>
              <a:rPr lang="en-US" dirty="0"/>
              <a:t>Last full rebasing took happened in 2009;</a:t>
            </a:r>
          </a:p>
        </p:txBody>
      </p:sp>
    </p:spTree>
    <p:extLst>
      <p:ext uri="{BB962C8B-B14F-4D97-AF65-F5344CB8AC3E}">
        <p14:creationId xmlns:p14="http://schemas.microsoft.com/office/powerpoint/2010/main" val="201791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0CCE-2FFD-CACB-8C8F-F5268CF3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Inflationary Medicaid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6786B-8038-12DC-1434-57A48999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972" y="1262673"/>
            <a:ext cx="6236056" cy="4332653"/>
          </a:xfrm>
        </p:spPr>
      </p:pic>
    </p:spTree>
    <p:extLst>
      <p:ext uri="{BB962C8B-B14F-4D97-AF65-F5344CB8AC3E}">
        <p14:creationId xmlns:p14="http://schemas.microsoft.com/office/powerpoint/2010/main" val="412553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1AAE-C00C-529B-51E6-54CC930B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3B55-D168-0386-7AE0-074318E2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$220 million in fiscal year 2025</a:t>
            </a:r>
          </a:p>
          <a:p>
            <a:pPr lvl="1"/>
            <a:r>
              <a:rPr lang="en-US" dirty="0"/>
              <a:t>$62.5 in General Fund</a:t>
            </a:r>
          </a:p>
          <a:p>
            <a:pPr lvl="1"/>
            <a:r>
              <a:rPr lang="en-US" dirty="0"/>
              <a:t>$157.5 million in Federal Funds</a:t>
            </a:r>
          </a:p>
          <a:p>
            <a:r>
              <a:rPr lang="en-US" dirty="0"/>
              <a:t>$235 million in fiscal year 2026</a:t>
            </a:r>
          </a:p>
          <a:p>
            <a:pPr lvl="1"/>
            <a:r>
              <a:rPr lang="en-US" dirty="0"/>
              <a:t>$67 million in General Funds</a:t>
            </a:r>
          </a:p>
          <a:p>
            <a:pPr lvl="1"/>
            <a:r>
              <a:rPr lang="en-US" dirty="0"/>
              <a:t>$168 million in Federal Funds</a:t>
            </a:r>
          </a:p>
        </p:txBody>
      </p:sp>
    </p:spTree>
    <p:extLst>
      <p:ext uri="{BB962C8B-B14F-4D97-AF65-F5344CB8AC3E}">
        <p14:creationId xmlns:p14="http://schemas.microsoft.com/office/powerpoint/2010/main" val="229363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D3DD-F622-FEB5-4077-EE5281C6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58F0-F5BA-6064-0111-0CD9294B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Fully fund rebasing for both FY 25 and FY 26</a:t>
            </a:r>
          </a:p>
          <a:p>
            <a:r>
              <a:rPr lang="en-US" dirty="0"/>
              <a:t>Ensure adequate baseline funding for the Medicaid program </a:t>
            </a:r>
          </a:p>
          <a:p>
            <a:r>
              <a:rPr lang="en-US" dirty="0"/>
              <a:t>Continue to collaborate with providers ensuring they have the resources to meet the needs of the Kentuckians they serve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 for your support</a:t>
            </a:r>
          </a:p>
        </p:txBody>
      </p:sp>
    </p:spTree>
    <p:extLst>
      <p:ext uri="{BB962C8B-B14F-4D97-AF65-F5344CB8AC3E}">
        <p14:creationId xmlns:p14="http://schemas.microsoft.com/office/powerpoint/2010/main" val="366787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a6a44-a60d-4b72-8bb4-f34686bd688e" xsi:nil="true"/>
    <lcf76f155ced4ddcb4097134ff3c332f xmlns="c8234a69-ab30-478a-9d55-7a0b6d62a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D544C74F6B45AD319B5FE37AAF8D" ma:contentTypeVersion="18" ma:contentTypeDescription="Create a new document." ma:contentTypeScope="" ma:versionID="a36d916b5fdcff6182a6eb61ac68d1fc">
  <xsd:schema xmlns:xsd="http://www.w3.org/2001/XMLSchema" xmlns:xs="http://www.w3.org/2001/XMLSchema" xmlns:p="http://schemas.microsoft.com/office/2006/metadata/properties" xmlns:ns2="c8234a69-ab30-478a-9d55-7a0b6d62a3f6" xmlns:ns3="852a6a44-a60d-4b72-8bb4-f34686bd688e" targetNamespace="http://schemas.microsoft.com/office/2006/metadata/properties" ma:root="true" ma:fieldsID="f71b53bfe5fdec1640d14ff6a685bebd" ns2:_="" ns3:_="">
    <xsd:import namespace="c8234a69-ab30-478a-9d55-7a0b6d62a3f6"/>
    <xsd:import namespace="852a6a44-a60d-4b72-8bb4-f34686bd6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34a69-ab30-478a-9d55-7a0b6d62a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50f658-cc4a-4fa2-a225-cf8d42f991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a6a44-a60d-4b72-8bb4-f34686bd6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05f812-d044-48d4-97df-8c2bc0ebc280}" ma:internalName="TaxCatchAll" ma:showField="CatchAllData" ma:web="852a6a44-a60d-4b72-8bb4-f34686bd6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DCFF4-4257-467F-AC1E-C181406301AE}">
  <ds:schemaRefs>
    <ds:schemaRef ds:uri="http://schemas.microsoft.com/office/2006/metadata/properties"/>
    <ds:schemaRef ds:uri="http://schemas.microsoft.com/office/infopath/2007/PartnerControls"/>
    <ds:schemaRef ds:uri="852a6a44-a60d-4b72-8bb4-f34686bd688e"/>
    <ds:schemaRef ds:uri="c8234a69-ab30-478a-9d55-7a0b6d62a3f6"/>
  </ds:schemaRefs>
</ds:datastoreItem>
</file>

<file path=customXml/itemProps2.xml><?xml version="1.0" encoding="utf-8"?>
<ds:datastoreItem xmlns:ds="http://schemas.openxmlformats.org/officeDocument/2006/customXml" ds:itemID="{19947012-8E33-4995-A39E-57D1F1081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0C535-5777-4453-B08C-E95FD443F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34a69-ab30-478a-9d55-7a0b6d62a3f6"/>
    <ds:schemaRef ds:uri="852a6a44-a60d-4b72-8bb4-f34686bd6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Senate Standing Committee on Appropriations and Revenue </vt:lpstr>
      <vt:lpstr>PowerPoint Presentation</vt:lpstr>
      <vt:lpstr>PowerPoint Presentation</vt:lpstr>
      <vt:lpstr>Nursing Home Struggle to Compete for Workers</vt:lpstr>
      <vt:lpstr>Nursing Home Financial Crisis</vt:lpstr>
      <vt:lpstr>Current State of Nursing Home Care Reimbursement</vt:lpstr>
      <vt:lpstr>Inflationary Medicaid Rates</vt:lpstr>
      <vt:lpstr>Rebasing Needs</vt:lpstr>
      <vt:lpstr>Our Ask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Effects Continue in Kentucky’s Long Term Care Facilities</dc:title>
  <dc:creator>Emily Weber</dc:creator>
  <cp:lastModifiedBy>Adam Mather</cp:lastModifiedBy>
  <cp:revision>17</cp:revision>
  <dcterms:created xsi:type="dcterms:W3CDTF">2023-06-09T13:00:19Z</dcterms:created>
  <dcterms:modified xsi:type="dcterms:W3CDTF">2024-02-13T13:05:00Z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0x010100BEF3D544C74F6B45AD319B5FE37AAF8D</vt:lpwstr>
  </property>
  <property fmtid="{D5CDD505-2E9C-101B-9397-08002B2CF9AE}" pid="3" name="MediaServiceImageTags">
    <vt:lpwstr/>
  </property>
</Properties>
</file>