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 id="2147483699" r:id="rId6"/>
    <p:sldMasterId id="2147483712" r:id="rId7"/>
  </p:sldMasterIdLst>
  <p:notesMasterIdLst>
    <p:notesMasterId r:id="rId20"/>
  </p:notesMasterIdLst>
  <p:handoutMasterIdLst>
    <p:handoutMasterId r:id="rId21"/>
  </p:handoutMasterIdLst>
  <p:sldIdLst>
    <p:sldId id="264" r:id="rId8"/>
    <p:sldId id="267" r:id="rId9"/>
    <p:sldId id="287" r:id="rId10"/>
    <p:sldId id="272" r:id="rId11"/>
    <p:sldId id="285" r:id="rId12"/>
    <p:sldId id="284" r:id="rId13"/>
    <p:sldId id="286" r:id="rId14"/>
    <p:sldId id="288" r:id="rId15"/>
    <p:sldId id="289" r:id="rId16"/>
    <p:sldId id="276" r:id="rId17"/>
    <p:sldId id="283" r:id="rId18"/>
    <p:sldId id="263"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BB2B8A-B5F1-0DC0-A353-0DFD6A6535AA}" name="Bechtel, Steve R (CHFS DMS)" initials="BSR(D" userId="S::Steve.Bechtel@ky.gov::9609f3c8-b484-491f-a79b-8c4ac8fc2e00" providerId="AD"/>
  <p188:author id="{310963C9-DDFC-57DC-29C7-368BB6C58B27}" name="Lee, Lisa (CHFS DMS)" initials="LL(D" userId="S::lisa.lee@ky.gov::cd4a80ef-fc84-4c8c-81bc-73ac088e36a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B5E5"/>
    <a:srgbClr val="003865"/>
    <a:srgbClr val="0120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4660"/>
  </p:normalViewPr>
  <p:slideViewPr>
    <p:cSldViewPr snapToGrid="0">
      <p:cViewPr varScale="1">
        <p:scale>
          <a:sx n="90" d="100"/>
          <a:sy n="90" d="100"/>
        </p:scale>
        <p:origin x="16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3B90CC-7BD2-42E1-9178-E6D1C1609357}"/>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4917937B-4F63-44AD-9C42-704134A7182A}"/>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66C1E4C-05C4-435C-BE9C-322EA8E9F817}" type="datetimeFigureOut">
              <a:rPr lang="en-US" smtClean="0"/>
              <a:t>2/13/2024</a:t>
            </a:fld>
            <a:endParaRPr lang="en-US"/>
          </a:p>
        </p:txBody>
      </p:sp>
      <p:sp>
        <p:nvSpPr>
          <p:cNvPr id="4" name="Footer Placeholder 3">
            <a:extLst>
              <a:ext uri="{FF2B5EF4-FFF2-40B4-BE49-F238E27FC236}">
                <a16:creationId xmlns:a16="http://schemas.microsoft.com/office/drawing/2014/main" id="{A7B2E8C3-867C-4663-AD62-45A4DF911443}"/>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725470A-A69E-44DF-88AE-28F1D8C6BDF9}"/>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BF8C67D4-CA95-47C8-A554-2847BB7B7513}" type="slidenum">
              <a:rPr lang="en-US" smtClean="0"/>
              <a:t>‹#›</a:t>
            </a:fld>
            <a:endParaRPr lang="en-US"/>
          </a:p>
        </p:txBody>
      </p:sp>
    </p:spTree>
    <p:extLst>
      <p:ext uri="{BB962C8B-B14F-4D97-AF65-F5344CB8AC3E}">
        <p14:creationId xmlns:p14="http://schemas.microsoft.com/office/powerpoint/2010/main" val="4894117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81067E5-6FE0-43A8-B16B-8103E841DB7A}" type="datetimeFigureOut">
              <a:rPr lang="en-US" smtClean="0"/>
              <a:t>2/13/2024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7E70F99-635C-4177-8AE6-0B42FE394AAB}" type="slidenum">
              <a:rPr lang="en-US" smtClean="0"/>
              <a:t>‹#›</a:t>
            </a:fld>
            <a:endParaRPr lang="en-US"/>
          </a:p>
        </p:txBody>
      </p:sp>
    </p:spTree>
    <p:extLst>
      <p:ext uri="{BB962C8B-B14F-4D97-AF65-F5344CB8AC3E}">
        <p14:creationId xmlns:p14="http://schemas.microsoft.com/office/powerpoint/2010/main" val="36160058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FC4FC53-DDA8-49EC-9515-A2FCBFE48BA6}" type="slidenum">
              <a:rPr lang="en-US" smtClean="0"/>
              <a:t>1</a:t>
            </a:fld>
            <a:endParaRPr lang="en-US" dirty="0"/>
          </a:p>
        </p:txBody>
      </p:sp>
    </p:spTree>
    <p:extLst>
      <p:ext uri="{BB962C8B-B14F-4D97-AF65-F5344CB8AC3E}">
        <p14:creationId xmlns:p14="http://schemas.microsoft.com/office/powerpoint/2010/main" val="3261569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51535-96FA-4E7C-AD8D-16A29B5CD0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DA6316-DED8-45F7-8993-552BA04D9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2B36BF8F-F7AA-4101-B91E-4F393AC34295}" type="datetime1">
              <a:rPr lang="en-US" smtClean="0"/>
              <a:t>2/13/2024</a:t>
            </a:fld>
            <a:endParaRPr lang="en-US"/>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21400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AFD5-9BF9-48B2-92FD-643F6D711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6D7DC9-D47A-42B9-8E60-81CB096EF2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504C-8910-4E56-B2A3-50F8B3DEAD42}"/>
              </a:ext>
            </a:extLst>
          </p:cNvPr>
          <p:cNvSpPr>
            <a:spLocks noGrp="1"/>
          </p:cNvSpPr>
          <p:nvPr>
            <p:ph type="dt" sz="half" idx="10"/>
          </p:nvPr>
        </p:nvSpPr>
        <p:spPr/>
        <p:txBody>
          <a:bodyPr/>
          <a:lstStyle/>
          <a:p>
            <a:fld id="{950BCD3A-1451-47D7-9A38-0A5EB97DC64D}" type="datetime1">
              <a:rPr lang="en-US" smtClean="0"/>
              <a:t>2/13/2024</a:t>
            </a:fld>
            <a:endParaRPr lang="en-US"/>
          </a:p>
        </p:txBody>
      </p:sp>
      <p:sp>
        <p:nvSpPr>
          <p:cNvPr id="5" name="Footer Placeholder 4">
            <a:extLst>
              <a:ext uri="{FF2B5EF4-FFF2-40B4-BE49-F238E27FC236}">
                <a16:creationId xmlns:a16="http://schemas.microsoft.com/office/drawing/2014/main" id="{B3E07ADF-A127-41E0-B854-5FBC072A15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AFB8D1-BC60-430D-B10E-9DB235F09D8C}"/>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201847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1323C-927D-473E-99A5-F38E06C583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B21C7-F488-4B78-AA1F-87599AD2A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3DCD9-1EC6-4111-A200-7234F2F563DC}"/>
              </a:ext>
            </a:extLst>
          </p:cNvPr>
          <p:cNvSpPr>
            <a:spLocks noGrp="1"/>
          </p:cNvSpPr>
          <p:nvPr>
            <p:ph type="dt" sz="half" idx="10"/>
          </p:nvPr>
        </p:nvSpPr>
        <p:spPr/>
        <p:txBody>
          <a:bodyPr/>
          <a:lstStyle/>
          <a:p>
            <a:fld id="{939DEC5B-60C6-4F14-971D-1471123DC026}" type="datetime1">
              <a:rPr lang="en-US" smtClean="0"/>
              <a:t>2/13/2024</a:t>
            </a:fld>
            <a:endParaRPr lang="en-US"/>
          </a:p>
        </p:txBody>
      </p:sp>
      <p:sp>
        <p:nvSpPr>
          <p:cNvPr id="5" name="Footer Placeholder 4">
            <a:extLst>
              <a:ext uri="{FF2B5EF4-FFF2-40B4-BE49-F238E27FC236}">
                <a16:creationId xmlns:a16="http://schemas.microsoft.com/office/drawing/2014/main" id="{F774D321-DF41-465B-B3C9-0D1A31CF2A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FEE2C-9E85-4EEA-A2CE-CBDC68457F60}"/>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2737629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37A50986-F620-43FC-B33A-57BCE8EF7700}" type="datetime1">
              <a:rPr lang="en-US" smtClean="0"/>
              <a:t>2/13/2024</a:t>
            </a:fld>
            <a:endParaRPr lang="en-US"/>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a:p>
        </p:txBody>
      </p:sp>
      <p:sp>
        <p:nvSpPr>
          <p:cNvPr id="7" name="TextBox 6">
            <a:extLst>
              <a:ext uri="{FF2B5EF4-FFF2-40B4-BE49-F238E27FC236}">
                <a16:creationId xmlns:a16="http://schemas.microsoft.com/office/drawing/2014/main" id="{FC540B98-CDA1-4461-8068-FDF47A5EB316}"/>
              </a:ext>
            </a:extLst>
          </p:cNvPr>
          <p:cNvSpPr txBox="1"/>
          <p:nvPr userDrawn="1"/>
        </p:nvSpPr>
        <p:spPr>
          <a:xfrm>
            <a:off x="0" y="-1"/>
            <a:ext cx="12192000" cy="307777"/>
          </a:xfrm>
          <a:prstGeom prst="rect">
            <a:avLst/>
          </a:prstGeom>
          <a:solidFill>
            <a:srgbClr val="62B5E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11CF5C98-0256-4514-BDB2-91846222632E}"/>
              </a:ext>
            </a:extLst>
          </p:cNvPr>
          <p:cNvSpPr txBox="1"/>
          <p:nvPr userDrawn="1"/>
        </p:nvSpPr>
        <p:spPr>
          <a:xfrm>
            <a:off x="0" y="6136697"/>
            <a:ext cx="12192000" cy="723275"/>
          </a:xfrm>
          <a:prstGeom prst="rect">
            <a:avLst/>
          </a:prstGeom>
          <a:solidFill>
            <a:srgbClr val="62B5E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Logo&#10;&#10;Description automatically generated">
            <a:extLst>
              <a:ext uri="{FF2B5EF4-FFF2-40B4-BE49-F238E27FC236}">
                <a16:creationId xmlns:a16="http://schemas.microsoft.com/office/drawing/2014/main" id="{505E8568-44ED-4389-BB41-925D47F6164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4571" y="6231846"/>
            <a:ext cx="1130584" cy="570991"/>
          </a:xfrm>
          <a:prstGeom prst="rect">
            <a:avLst/>
          </a:prstGeom>
        </p:spPr>
      </p:pic>
      <p:pic>
        <p:nvPicPr>
          <p:cNvPr id="10" name="Picture 9" descr="Text&#10;&#10;Description automatically generated with medium confidence">
            <a:extLst>
              <a:ext uri="{FF2B5EF4-FFF2-40B4-BE49-F238E27FC236}">
                <a16:creationId xmlns:a16="http://schemas.microsoft.com/office/drawing/2014/main" id="{CD43FF43-DBD7-475D-9380-6D8558AFDD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Tree>
    <p:extLst>
      <p:ext uri="{BB962C8B-B14F-4D97-AF65-F5344CB8AC3E}">
        <p14:creationId xmlns:p14="http://schemas.microsoft.com/office/powerpoint/2010/main" val="706534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C29611-CB1C-4421-8512-22A62E56745A}"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TextBox 6">
            <a:extLst>
              <a:ext uri="{FF2B5EF4-FFF2-40B4-BE49-F238E27FC236}">
                <a16:creationId xmlns:a16="http://schemas.microsoft.com/office/drawing/2014/main" id="{C2BDF51E-DBBD-77C9-83F5-06C607E14294}"/>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8" name="Picture 7" descr="Text&#10;&#10;Description automatically generated with low confidence">
            <a:extLst>
              <a:ext uri="{FF2B5EF4-FFF2-40B4-BE49-F238E27FC236}">
                <a16:creationId xmlns:a16="http://schemas.microsoft.com/office/drawing/2014/main" id="{2BE0ED3C-0548-D31A-1125-F644C68CCA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
        <p:nvSpPr>
          <p:cNvPr id="9" name="TextBox 8">
            <a:extLst>
              <a:ext uri="{FF2B5EF4-FFF2-40B4-BE49-F238E27FC236}">
                <a16:creationId xmlns:a16="http://schemas.microsoft.com/office/drawing/2014/main" id="{96A66C05-8739-AD9B-1AB2-D8BEEBD94C69}"/>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spTree>
    <p:extLst>
      <p:ext uri="{BB962C8B-B14F-4D97-AF65-F5344CB8AC3E}">
        <p14:creationId xmlns:p14="http://schemas.microsoft.com/office/powerpoint/2010/main" val="2312733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9F7E64-2FC3-4934-AF5F-ACB39E9CF86F}"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TextBox 6">
            <a:extLst>
              <a:ext uri="{FF2B5EF4-FFF2-40B4-BE49-F238E27FC236}">
                <a16:creationId xmlns:a16="http://schemas.microsoft.com/office/drawing/2014/main" id="{94FD3BB9-0E35-68D1-8A42-C70D1F21D35E}"/>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873D5128-C10B-A43E-9D4E-F78D5E62FD56}"/>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Text&#10;&#10;Description automatically generated with low confidence">
            <a:extLst>
              <a:ext uri="{FF2B5EF4-FFF2-40B4-BE49-F238E27FC236}">
                <a16:creationId xmlns:a16="http://schemas.microsoft.com/office/drawing/2014/main" id="{6CBBA3A3-960C-4A77-220F-9BD8752FE5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25344406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A8A0D7-5BC6-40DB-834D-83F83ADF57B6}"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1445259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3C9A13-B10D-42F6-A016-5F0D4AF52FAA}" type="datetime1">
              <a:rPr lang="en-US" smtClean="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81256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1F94A3-F548-458E-91CA-123E6DE4883D}" type="datetime1">
              <a:rPr lang="en-US" smtClean="0"/>
              <a:t>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2565893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CB1480-4722-4037-92A3-9AD579A50249}" type="datetime1">
              <a:rPr lang="en-US" smtClean="0"/>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095627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853CB8-578B-4D8E-9B71-AA6E8E425894}" type="datetime1">
              <a:rPr lang="en-US" smtClean="0"/>
              <a:t>2/13/2024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397816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B302-324A-4201-BCB1-60B4E3CBA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25D9C-14F1-4D3C-8D97-93F1B3DD9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7A7DE-042B-46DC-A09E-D65CF87A9140}"/>
              </a:ext>
            </a:extLst>
          </p:cNvPr>
          <p:cNvSpPr>
            <a:spLocks noGrp="1"/>
          </p:cNvSpPr>
          <p:nvPr>
            <p:ph type="dt" sz="half" idx="10"/>
          </p:nvPr>
        </p:nvSpPr>
        <p:spPr/>
        <p:txBody>
          <a:bodyPr/>
          <a:lstStyle/>
          <a:p>
            <a:fld id="{F34CE0C6-2075-452D-B154-4FC5C6FC0D1D}" type="datetime1">
              <a:rPr lang="en-US" smtClean="0"/>
              <a:t>2/13/2024</a:t>
            </a:fld>
            <a:endParaRPr lang="en-US" dirty="0"/>
          </a:p>
        </p:txBody>
      </p:sp>
      <p:sp>
        <p:nvSpPr>
          <p:cNvPr id="5" name="Footer Placeholder 4">
            <a:extLst>
              <a:ext uri="{FF2B5EF4-FFF2-40B4-BE49-F238E27FC236}">
                <a16:creationId xmlns:a16="http://schemas.microsoft.com/office/drawing/2014/main" id="{B3795FA2-DC68-43E5-8C89-2BAFE03BB2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ECEE65-6CEF-494E-B623-A33853681D8B}"/>
              </a:ext>
            </a:extLst>
          </p:cNvPr>
          <p:cNvSpPr>
            <a:spLocks noGrp="1"/>
          </p:cNvSpPr>
          <p:nvPr>
            <p:ph type="sldNum" sz="quarter" idx="12"/>
          </p:nvPr>
        </p:nvSpPr>
        <p:spPr/>
        <p:txBody>
          <a:body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BD312D98-857E-FEE5-3CA2-2F499BCD77A0}"/>
              </a:ext>
            </a:extLst>
          </p:cNvPr>
          <p:cNvSpPr txBox="1"/>
          <p:nvPr userDrawn="1"/>
        </p:nvSpPr>
        <p:spPr>
          <a:xfrm>
            <a:off x="0" y="6136697"/>
            <a:ext cx="12192000" cy="723275"/>
          </a:xfrm>
          <a:prstGeom prst="rect">
            <a:avLst/>
          </a:prstGeom>
          <a:solidFill>
            <a:srgbClr val="62B5E5"/>
          </a:solidFill>
        </p:spPr>
        <p:txBody>
          <a:bodyPr wrap="square" rtlCol="0">
            <a:spAutoFit/>
          </a:bodyPr>
          <a:lstStyle/>
          <a:p>
            <a:br>
              <a:rPr lang="en-US" sz="800" dirty="0"/>
            </a:br>
            <a:br>
              <a:rPr lang="en-US" sz="1100" dirty="0"/>
            </a:br>
            <a:br>
              <a:rPr lang="en-US" sz="1100" dirty="0"/>
            </a:br>
            <a:endParaRPr lang="en-US" sz="1100" dirty="0"/>
          </a:p>
        </p:txBody>
      </p:sp>
      <p:sp>
        <p:nvSpPr>
          <p:cNvPr id="8" name="TextBox 7">
            <a:extLst>
              <a:ext uri="{FF2B5EF4-FFF2-40B4-BE49-F238E27FC236}">
                <a16:creationId xmlns:a16="http://schemas.microsoft.com/office/drawing/2014/main" id="{9E4E897F-A097-C671-44D9-38B2A4C21013}"/>
              </a:ext>
            </a:extLst>
          </p:cNvPr>
          <p:cNvSpPr txBox="1"/>
          <p:nvPr userDrawn="1"/>
        </p:nvSpPr>
        <p:spPr>
          <a:xfrm>
            <a:off x="0" y="-1"/>
            <a:ext cx="12192000" cy="307777"/>
          </a:xfrm>
          <a:prstGeom prst="rect">
            <a:avLst/>
          </a:prstGeom>
          <a:solidFill>
            <a:srgbClr val="62B5E5"/>
          </a:solidFill>
        </p:spPr>
        <p:txBody>
          <a:bodyPr wrap="square" rtlCol="0">
            <a:spAutoFit/>
          </a:bodyPr>
          <a:lstStyle/>
          <a:p>
            <a:endParaRPr lang="en-US" sz="1400" dirty="0"/>
          </a:p>
        </p:txBody>
      </p:sp>
      <p:pic>
        <p:nvPicPr>
          <p:cNvPr id="9" name="Picture 8" descr="Logo&#10;&#10;Description automatically generated">
            <a:extLst>
              <a:ext uri="{FF2B5EF4-FFF2-40B4-BE49-F238E27FC236}">
                <a16:creationId xmlns:a16="http://schemas.microsoft.com/office/drawing/2014/main" id="{115D4CDC-90FC-A63F-F7E0-F1388537992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4571" y="6231846"/>
            <a:ext cx="1130584" cy="570991"/>
          </a:xfrm>
          <a:prstGeom prst="rect">
            <a:avLst/>
          </a:prstGeom>
        </p:spPr>
      </p:pic>
    </p:spTree>
    <p:extLst>
      <p:ext uri="{BB962C8B-B14F-4D97-AF65-F5344CB8AC3E}">
        <p14:creationId xmlns:p14="http://schemas.microsoft.com/office/powerpoint/2010/main" val="17174186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C2F142-7DCD-44D8-899A-BCB4022CE2D1}" type="datetime1">
              <a:rPr lang="en-US" smtClean="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4174629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68C8BC-7790-48D5-A62B-6B96CE8CB44A}" type="datetime1">
              <a:rPr lang="en-US" smtClean="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29990019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655050-B86F-4E49-9711-19A7EC174EF5}"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15730480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96DCD1-27E5-48DF-BA68-48E97145861B}"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7735947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E0368F8A-1E35-4531-AB5E-C474ADF2143A}" type="datetime1">
              <a:rPr lang="en-US" smtClean="0"/>
              <a:t>2/13/2024</a:t>
            </a:fld>
            <a:endParaRPr lang="en-US"/>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a:p>
        </p:txBody>
      </p:sp>
      <p:sp>
        <p:nvSpPr>
          <p:cNvPr id="7" name="TextBox 6">
            <a:extLst>
              <a:ext uri="{FF2B5EF4-FFF2-40B4-BE49-F238E27FC236}">
                <a16:creationId xmlns:a16="http://schemas.microsoft.com/office/drawing/2014/main" id="{FC540B98-CDA1-4461-8068-FDF47A5EB316}"/>
              </a:ext>
            </a:extLst>
          </p:cNvPr>
          <p:cNvSpPr txBox="1"/>
          <p:nvPr userDrawn="1"/>
        </p:nvSpPr>
        <p:spPr>
          <a:xfrm>
            <a:off x="0" y="-1"/>
            <a:ext cx="12192000" cy="307777"/>
          </a:xfrm>
          <a:prstGeom prst="rect">
            <a:avLst/>
          </a:prstGeom>
          <a:solidFill>
            <a:srgbClr val="62B5E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11CF5C98-0256-4514-BDB2-91846222632E}"/>
              </a:ext>
            </a:extLst>
          </p:cNvPr>
          <p:cNvSpPr txBox="1"/>
          <p:nvPr userDrawn="1"/>
        </p:nvSpPr>
        <p:spPr>
          <a:xfrm>
            <a:off x="0" y="6136697"/>
            <a:ext cx="12192000" cy="723275"/>
          </a:xfrm>
          <a:prstGeom prst="rect">
            <a:avLst/>
          </a:prstGeom>
          <a:solidFill>
            <a:srgbClr val="62B5E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Logo&#10;&#10;Description automatically generated">
            <a:extLst>
              <a:ext uri="{FF2B5EF4-FFF2-40B4-BE49-F238E27FC236}">
                <a16:creationId xmlns:a16="http://schemas.microsoft.com/office/drawing/2014/main" id="{505E8568-44ED-4389-BB41-925D47F6164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4571" y="6231846"/>
            <a:ext cx="1130584" cy="570991"/>
          </a:xfrm>
          <a:prstGeom prst="rect">
            <a:avLst/>
          </a:prstGeom>
        </p:spPr>
      </p:pic>
      <p:pic>
        <p:nvPicPr>
          <p:cNvPr id="10" name="Picture 9" descr="Text&#10;&#10;Description automatically generated with medium confidence">
            <a:extLst>
              <a:ext uri="{FF2B5EF4-FFF2-40B4-BE49-F238E27FC236}">
                <a16:creationId xmlns:a16="http://schemas.microsoft.com/office/drawing/2014/main" id="{CD43FF43-DBD7-475D-9380-6D8558AFDD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Tree>
    <p:extLst>
      <p:ext uri="{BB962C8B-B14F-4D97-AF65-F5344CB8AC3E}">
        <p14:creationId xmlns:p14="http://schemas.microsoft.com/office/powerpoint/2010/main" val="22201587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CD31B706-3E56-4C66-BBEF-6A18CD8C3D24}" type="datetime1">
              <a:rPr lang="en-US" smtClean="0"/>
              <a:t>2/13/2024</a:t>
            </a:fld>
            <a:endParaRPr lang="en-US"/>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a:p>
        </p:txBody>
      </p:sp>
      <p:sp>
        <p:nvSpPr>
          <p:cNvPr id="7" name="TextBox 6">
            <a:extLst>
              <a:ext uri="{FF2B5EF4-FFF2-40B4-BE49-F238E27FC236}">
                <a16:creationId xmlns:a16="http://schemas.microsoft.com/office/drawing/2014/main" id="{FC540B98-CDA1-4461-8068-FDF47A5EB316}"/>
              </a:ext>
            </a:extLst>
          </p:cNvPr>
          <p:cNvSpPr txBox="1"/>
          <p:nvPr userDrawn="1"/>
        </p:nvSpPr>
        <p:spPr>
          <a:xfrm>
            <a:off x="0" y="-1"/>
            <a:ext cx="12192000" cy="307777"/>
          </a:xfrm>
          <a:prstGeom prst="rect">
            <a:avLst/>
          </a:prstGeom>
          <a:solidFill>
            <a:srgbClr val="62B5E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11CF5C98-0256-4514-BDB2-91846222632E}"/>
              </a:ext>
            </a:extLst>
          </p:cNvPr>
          <p:cNvSpPr txBox="1"/>
          <p:nvPr userDrawn="1"/>
        </p:nvSpPr>
        <p:spPr>
          <a:xfrm>
            <a:off x="0" y="6136697"/>
            <a:ext cx="12192000" cy="723275"/>
          </a:xfrm>
          <a:prstGeom prst="rect">
            <a:avLst/>
          </a:prstGeom>
          <a:solidFill>
            <a:srgbClr val="62B5E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Logo&#10;&#10;Description automatically generated">
            <a:extLst>
              <a:ext uri="{FF2B5EF4-FFF2-40B4-BE49-F238E27FC236}">
                <a16:creationId xmlns:a16="http://schemas.microsoft.com/office/drawing/2014/main" id="{505E8568-44ED-4389-BB41-925D47F6164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4571" y="6231846"/>
            <a:ext cx="1130584" cy="570991"/>
          </a:xfrm>
          <a:prstGeom prst="rect">
            <a:avLst/>
          </a:prstGeom>
        </p:spPr>
      </p:pic>
      <p:pic>
        <p:nvPicPr>
          <p:cNvPr id="10" name="Picture 9" descr="Text&#10;&#10;Description automatically generated with medium confidence">
            <a:extLst>
              <a:ext uri="{FF2B5EF4-FFF2-40B4-BE49-F238E27FC236}">
                <a16:creationId xmlns:a16="http://schemas.microsoft.com/office/drawing/2014/main" id="{CD43FF43-DBD7-475D-9380-6D8558AFDD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Tree>
    <p:extLst>
      <p:ext uri="{BB962C8B-B14F-4D97-AF65-F5344CB8AC3E}">
        <p14:creationId xmlns:p14="http://schemas.microsoft.com/office/powerpoint/2010/main" val="7765286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51535-96FA-4E7C-AD8D-16A29B5CD0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DA6316-DED8-45F7-8993-552BA04D9C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4FB8C6BC-D6D8-42A9-87C5-0C7BA474C2D1}" type="datetime1">
              <a:rPr lang="en-US" smtClean="0"/>
              <a:t>2/13/2024</a:t>
            </a:fld>
            <a:endParaRPr lang="en-US" dirty="0"/>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2599240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EB302-324A-4201-BCB1-60B4E3CBA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25D9C-14F1-4D3C-8D97-93F1B3DD9F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7A7DE-042B-46DC-A09E-D65CF87A9140}"/>
              </a:ext>
            </a:extLst>
          </p:cNvPr>
          <p:cNvSpPr>
            <a:spLocks noGrp="1"/>
          </p:cNvSpPr>
          <p:nvPr>
            <p:ph type="dt" sz="half" idx="10"/>
          </p:nvPr>
        </p:nvSpPr>
        <p:spPr/>
        <p:txBody>
          <a:bodyPr/>
          <a:lstStyle/>
          <a:p>
            <a:fld id="{E6FB1157-D4C0-4443-8532-ECEFECB42247}" type="datetime1">
              <a:rPr lang="en-US" smtClean="0"/>
              <a:t>2/13/2024</a:t>
            </a:fld>
            <a:endParaRPr lang="en-US" dirty="0"/>
          </a:p>
        </p:txBody>
      </p:sp>
      <p:sp>
        <p:nvSpPr>
          <p:cNvPr id="5" name="Footer Placeholder 4">
            <a:extLst>
              <a:ext uri="{FF2B5EF4-FFF2-40B4-BE49-F238E27FC236}">
                <a16:creationId xmlns:a16="http://schemas.microsoft.com/office/drawing/2014/main" id="{B3795FA2-DC68-43E5-8C89-2BAFE03BB2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9ECEE65-6CEF-494E-B623-A33853681D8B}"/>
              </a:ext>
            </a:extLst>
          </p:cNvPr>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513511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4BD60-9E92-47A9-95C1-FEA0AB78B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7A595B-41E0-4FCC-8528-5FEE2F3A9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87E686-C5E0-4FEB-B4B4-DB2BB0E46E74}"/>
              </a:ext>
            </a:extLst>
          </p:cNvPr>
          <p:cNvSpPr>
            <a:spLocks noGrp="1"/>
          </p:cNvSpPr>
          <p:nvPr>
            <p:ph type="dt" sz="half" idx="10"/>
          </p:nvPr>
        </p:nvSpPr>
        <p:spPr/>
        <p:txBody>
          <a:bodyPr/>
          <a:lstStyle/>
          <a:p>
            <a:fld id="{E766B0F2-5069-4280-81D7-BBAC3AEA8DC8}" type="datetime1">
              <a:rPr lang="en-US" smtClean="0"/>
              <a:t>2/13/2024</a:t>
            </a:fld>
            <a:endParaRPr lang="en-US" dirty="0"/>
          </a:p>
        </p:txBody>
      </p:sp>
      <p:sp>
        <p:nvSpPr>
          <p:cNvPr id="5" name="Footer Placeholder 4">
            <a:extLst>
              <a:ext uri="{FF2B5EF4-FFF2-40B4-BE49-F238E27FC236}">
                <a16:creationId xmlns:a16="http://schemas.microsoft.com/office/drawing/2014/main" id="{98E37681-3CC1-4196-945A-C751D072F4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B236A5-D64C-4CDE-8949-033E9CB1DB1C}"/>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67382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39563-515C-4B3B-8A2E-EFB49C23A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E4434-B008-4DA4-B1FF-E4CEA24CE2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FFD230-BFE8-4CB5-8C18-9BDBB081B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6D9A63-A0E6-4246-A63F-33427186AA47}"/>
              </a:ext>
            </a:extLst>
          </p:cNvPr>
          <p:cNvSpPr>
            <a:spLocks noGrp="1"/>
          </p:cNvSpPr>
          <p:nvPr>
            <p:ph type="dt" sz="half" idx="10"/>
          </p:nvPr>
        </p:nvSpPr>
        <p:spPr/>
        <p:txBody>
          <a:bodyPr/>
          <a:lstStyle/>
          <a:p>
            <a:fld id="{25B3BEFA-39AB-4E5E-A781-E188DB1C5966}" type="datetime1">
              <a:rPr lang="en-US" smtClean="0"/>
              <a:t>2/13/2024</a:t>
            </a:fld>
            <a:endParaRPr lang="en-US" dirty="0"/>
          </a:p>
        </p:txBody>
      </p:sp>
      <p:sp>
        <p:nvSpPr>
          <p:cNvPr id="6" name="Footer Placeholder 5">
            <a:extLst>
              <a:ext uri="{FF2B5EF4-FFF2-40B4-BE49-F238E27FC236}">
                <a16:creationId xmlns:a16="http://schemas.microsoft.com/office/drawing/2014/main" id="{1BA3D2E8-834C-4D8C-A9B4-26C1FB8713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0901F9-B670-46CB-826A-9F0F76E04D1A}"/>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184238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4BD60-9E92-47A9-95C1-FEA0AB78B7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7A595B-41E0-4FCC-8528-5FEE2F3A9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87E686-C5E0-4FEB-B4B4-DB2BB0E46E74}"/>
              </a:ext>
            </a:extLst>
          </p:cNvPr>
          <p:cNvSpPr>
            <a:spLocks noGrp="1"/>
          </p:cNvSpPr>
          <p:nvPr>
            <p:ph type="dt" sz="half" idx="10"/>
          </p:nvPr>
        </p:nvSpPr>
        <p:spPr/>
        <p:txBody>
          <a:bodyPr/>
          <a:lstStyle/>
          <a:p>
            <a:fld id="{54E4D632-1B5B-4BE8-AA14-F89779E23557}" type="datetime1">
              <a:rPr lang="en-US" smtClean="0"/>
              <a:t>2/13/2024</a:t>
            </a:fld>
            <a:endParaRPr lang="en-US" dirty="0"/>
          </a:p>
        </p:txBody>
      </p:sp>
      <p:sp>
        <p:nvSpPr>
          <p:cNvPr id="5" name="Footer Placeholder 4">
            <a:extLst>
              <a:ext uri="{FF2B5EF4-FFF2-40B4-BE49-F238E27FC236}">
                <a16:creationId xmlns:a16="http://schemas.microsoft.com/office/drawing/2014/main" id="{98E37681-3CC1-4196-945A-C751D072F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B236A5-D64C-4CDE-8949-033E9CB1DB1C}"/>
              </a:ext>
            </a:extLst>
          </p:cNvPr>
          <p:cNvSpPr>
            <a:spLocks noGrp="1"/>
          </p:cNvSpPr>
          <p:nvPr>
            <p:ph type="sldNum" sz="quarter" idx="12"/>
          </p:nvPr>
        </p:nvSpPr>
        <p:spPr/>
        <p:txBody>
          <a:bodyPr/>
          <a:lstStyle/>
          <a:p>
            <a:fld id="{5727CFF0-8AF3-4D5D-9D11-7D9475288EEF}" type="slidenum">
              <a:rPr lang="en-US" smtClean="0"/>
              <a:pPr/>
              <a:t>‹#›</a:t>
            </a:fld>
            <a:endParaRPr lang="en-US" dirty="0"/>
          </a:p>
        </p:txBody>
      </p:sp>
      <p:sp>
        <p:nvSpPr>
          <p:cNvPr id="7" name="TextBox 6">
            <a:extLst>
              <a:ext uri="{FF2B5EF4-FFF2-40B4-BE49-F238E27FC236}">
                <a16:creationId xmlns:a16="http://schemas.microsoft.com/office/drawing/2014/main" id="{B9265128-B933-F60C-88D0-076A55B23859}"/>
              </a:ext>
            </a:extLst>
          </p:cNvPr>
          <p:cNvSpPr txBox="1"/>
          <p:nvPr userDrawn="1"/>
        </p:nvSpPr>
        <p:spPr>
          <a:xfrm>
            <a:off x="0" y="6136697"/>
            <a:ext cx="12192000" cy="723275"/>
          </a:xfrm>
          <a:prstGeom prst="rect">
            <a:avLst/>
          </a:prstGeom>
          <a:solidFill>
            <a:srgbClr val="62B5E5"/>
          </a:solidFill>
        </p:spPr>
        <p:txBody>
          <a:bodyPr wrap="square" rtlCol="0">
            <a:spAutoFit/>
          </a:bodyPr>
          <a:lstStyle/>
          <a:p>
            <a:br>
              <a:rPr lang="en-US" sz="800" dirty="0"/>
            </a:br>
            <a:br>
              <a:rPr lang="en-US" sz="1100" dirty="0"/>
            </a:br>
            <a:br>
              <a:rPr lang="en-US" sz="1100" dirty="0"/>
            </a:br>
            <a:endParaRPr lang="en-US" sz="1100" dirty="0"/>
          </a:p>
        </p:txBody>
      </p:sp>
      <p:sp>
        <p:nvSpPr>
          <p:cNvPr id="8" name="TextBox 7">
            <a:extLst>
              <a:ext uri="{FF2B5EF4-FFF2-40B4-BE49-F238E27FC236}">
                <a16:creationId xmlns:a16="http://schemas.microsoft.com/office/drawing/2014/main" id="{5DD336CF-4B3D-D372-5CE9-6A07F6751AF1}"/>
              </a:ext>
            </a:extLst>
          </p:cNvPr>
          <p:cNvSpPr txBox="1"/>
          <p:nvPr userDrawn="1"/>
        </p:nvSpPr>
        <p:spPr>
          <a:xfrm>
            <a:off x="0" y="-1"/>
            <a:ext cx="12192000" cy="307777"/>
          </a:xfrm>
          <a:prstGeom prst="rect">
            <a:avLst/>
          </a:prstGeom>
          <a:solidFill>
            <a:srgbClr val="62B5E5"/>
          </a:solidFill>
        </p:spPr>
        <p:txBody>
          <a:bodyPr wrap="square" rtlCol="0">
            <a:spAutoFit/>
          </a:bodyPr>
          <a:lstStyle/>
          <a:p>
            <a:endParaRPr lang="en-US" sz="1400" dirty="0"/>
          </a:p>
        </p:txBody>
      </p:sp>
      <p:pic>
        <p:nvPicPr>
          <p:cNvPr id="9" name="Picture 8" descr="Logo&#10;&#10;Description automatically generated">
            <a:extLst>
              <a:ext uri="{FF2B5EF4-FFF2-40B4-BE49-F238E27FC236}">
                <a16:creationId xmlns:a16="http://schemas.microsoft.com/office/drawing/2014/main" id="{0E63E907-5BFC-49A0-D344-68129B4F177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4571" y="6231846"/>
            <a:ext cx="1130584" cy="570991"/>
          </a:xfrm>
          <a:prstGeom prst="rect">
            <a:avLst/>
          </a:prstGeom>
        </p:spPr>
      </p:pic>
    </p:spTree>
    <p:extLst>
      <p:ext uri="{BB962C8B-B14F-4D97-AF65-F5344CB8AC3E}">
        <p14:creationId xmlns:p14="http://schemas.microsoft.com/office/powerpoint/2010/main" val="24822011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E07-425F-4ECB-A38E-852D64F24A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56E39A-8FAE-4C68-9B06-4C3288801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55176-2946-4C69-970F-04BEDEAC4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F51E81-403E-4D5C-B062-01660AE67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DF9DA-4562-4768-B3E3-8C59B6ED9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5062CE-E26D-40B7-83A8-DF3057B1D34A}"/>
              </a:ext>
            </a:extLst>
          </p:cNvPr>
          <p:cNvSpPr>
            <a:spLocks noGrp="1"/>
          </p:cNvSpPr>
          <p:nvPr>
            <p:ph type="dt" sz="half" idx="10"/>
          </p:nvPr>
        </p:nvSpPr>
        <p:spPr/>
        <p:txBody>
          <a:bodyPr/>
          <a:lstStyle/>
          <a:p>
            <a:fld id="{E4258925-3A0C-4576-B341-CFC9E6070C90}" type="datetime1">
              <a:rPr lang="en-US" smtClean="0"/>
              <a:t>2/13/2024</a:t>
            </a:fld>
            <a:endParaRPr lang="en-US" dirty="0"/>
          </a:p>
        </p:txBody>
      </p:sp>
      <p:sp>
        <p:nvSpPr>
          <p:cNvPr id="8" name="Footer Placeholder 7">
            <a:extLst>
              <a:ext uri="{FF2B5EF4-FFF2-40B4-BE49-F238E27FC236}">
                <a16:creationId xmlns:a16="http://schemas.microsoft.com/office/drawing/2014/main" id="{0079AB9E-FAF7-4C02-8E4F-658D6F30983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4702A9-1B12-460D-A0A5-80CE7AFD40D0}"/>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10405863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F635-C29A-483F-9E31-8E43F391F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55FE49-72DD-40FB-B3F7-F3C2514D9025}"/>
              </a:ext>
            </a:extLst>
          </p:cNvPr>
          <p:cNvSpPr>
            <a:spLocks noGrp="1"/>
          </p:cNvSpPr>
          <p:nvPr>
            <p:ph type="dt" sz="half" idx="10"/>
          </p:nvPr>
        </p:nvSpPr>
        <p:spPr/>
        <p:txBody>
          <a:bodyPr/>
          <a:lstStyle/>
          <a:p>
            <a:fld id="{280F58BD-D429-4825-BAD1-928038D1CCC5}" type="datetime1">
              <a:rPr lang="en-US" smtClean="0"/>
              <a:t>2/13/2024</a:t>
            </a:fld>
            <a:endParaRPr lang="en-US" dirty="0"/>
          </a:p>
        </p:txBody>
      </p:sp>
      <p:sp>
        <p:nvSpPr>
          <p:cNvPr id="4" name="Footer Placeholder 3">
            <a:extLst>
              <a:ext uri="{FF2B5EF4-FFF2-40B4-BE49-F238E27FC236}">
                <a16:creationId xmlns:a16="http://schemas.microsoft.com/office/drawing/2014/main" id="{AFFD5414-11A3-44E5-BD85-989B3D98B40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F819CF3-AC53-4903-B808-1A0F0274CC97}"/>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18418877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4E65C-1E6D-4FDE-9B1C-48FE02A22958}"/>
              </a:ext>
            </a:extLst>
          </p:cNvPr>
          <p:cNvSpPr>
            <a:spLocks noGrp="1"/>
          </p:cNvSpPr>
          <p:nvPr>
            <p:ph type="dt" sz="half" idx="10"/>
          </p:nvPr>
        </p:nvSpPr>
        <p:spPr/>
        <p:txBody>
          <a:bodyPr/>
          <a:lstStyle/>
          <a:p>
            <a:fld id="{23880619-15CD-4CF5-ADE8-A0732F37E7E5}" type="datetime1">
              <a:rPr lang="en-US" smtClean="0"/>
              <a:t>2/13/2024</a:t>
            </a:fld>
            <a:endParaRPr lang="en-US" dirty="0"/>
          </a:p>
        </p:txBody>
      </p:sp>
      <p:sp>
        <p:nvSpPr>
          <p:cNvPr id="3" name="Footer Placeholder 2">
            <a:extLst>
              <a:ext uri="{FF2B5EF4-FFF2-40B4-BE49-F238E27FC236}">
                <a16:creationId xmlns:a16="http://schemas.microsoft.com/office/drawing/2014/main" id="{BA95B0C8-0773-46C8-B3E7-8F447CDD50D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6736D20-1A4D-4939-B40B-1465C996935A}"/>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7734604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211B-5611-4C54-866B-39A4B34A5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7E6960-C385-4DBD-BAAE-6F747E602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C5F36-C52C-4BE1-B0C3-E31F78088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952C2-04A9-46E8-84E1-2762994382D3}"/>
              </a:ext>
            </a:extLst>
          </p:cNvPr>
          <p:cNvSpPr>
            <a:spLocks noGrp="1"/>
          </p:cNvSpPr>
          <p:nvPr>
            <p:ph type="dt" sz="half" idx="10"/>
          </p:nvPr>
        </p:nvSpPr>
        <p:spPr/>
        <p:txBody>
          <a:bodyPr/>
          <a:lstStyle/>
          <a:p>
            <a:fld id="{D7E2EB5C-2FDF-48D1-A9D1-010E177F789A}" type="datetime1">
              <a:rPr lang="en-US" smtClean="0"/>
              <a:t>2/13/2024</a:t>
            </a:fld>
            <a:endParaRPr lang="en-US" dirty="0"/>
          </a:p>
        </p:txBody>
      </p:sp>
      <p:sp>
        <p:nvSpPr>
          <p:cNvPr id="6" name="Footer Placeholder 5">
            <a:extLst>
              <a:ext uri="{FF2B5EF4-FFF2-40B4-BE49-F238E27FC236}">
                <a16:creationId xmlns:a16="http://schemas.microsoft.com/office/drawing/2014/main" id="{A71F27D0-1BC8-4687-9285-1EEE6E44B3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089121-A6F5-4E00-870B-DFE9DB1C46B6}"/>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10674698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33191-C7C1-4DF1-A908-7AB3EA44B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EA5C1-187D-4720-AEE8-0765A8B16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96349DA-8303-4A4A-B4C4-110C1C473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6FFE1-DA1E-480B-8F9C-335E6FC6F340}"/>
              </a:ext>
            </a:extLst>
          </p:cNvPr>
          <p:cNvSpPr>
            <a:spLocks noGrp="1"/>
          </p:cNvSpPr>
          <p:nvPr>
            <p:ph type="dt" sz="half" idx="10"/>
          </p:nvPr>
        </p:nvSpPr>
        <p:spPr/>
        <p:txBody>
          <a:bodyPr/>
          <a:lstStyle/>
          <a:p>
            <a:fld id="{D4D24ABB-4671-4D29-A128-2A98B409AE12}" type="datetime1">
              <a:rPr lang="en-US" smtClean="0"/>
              <a:t>2/13/2024</a:t>
            </a:fld>
            <a:endParaRPr lang="en-US" dirty="0"/>
          </a:p>
        </p:txBody>
      </p:sp>
      <p:sp>
        <p:nvSpPr>
          <p:cNvPr id="6" name="Footer Placeholder 5">
            <a:extLst>
              <a:ext uri="{FF2B5EF4-FFF2-40B4-BE49-F238E27FC236}">
                <a16:creationId xmlns:a16="http://schemas.microsoft.com/office/drawing/2014/main" id="{8E3F0FED-E1DC-443C-B9F3-F97F765232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A5BBDF-AFE1-4F26-BABB-A8D1E34F5964}"/>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3935130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AFD5-9BF9-48B2-92FD-643F6D7115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6D7DC9-D47A-42B9-8E60-81CB096EF2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504C-8910-4E56-B2A3-50F8B3DEAD42}"/>
              </a:ext>
            </a:extLst>
          </p:cNvPr>
          <p:cNvSpPr>
            <a:spLocks noGrp="1"/>
          </p:cNvSpPr>
          <p:nvPr>
            <p:ph type="dt" sz="half" idx="10"/>
          </p:nvPr>
        </p:nvSpPr>
        <p:spPr/>
        <p:txBody>
          <a:bodyPr/>
          <a:lstStyle/>
          <a:p>
            <a:fld id="{0FAD5ED7-50BA-4CFB-89E6-76BAF1B7F122}" type="datetime1">
              <a:rPr lang="en-US" smtClean="0"/>
              <a:t>2/13/2024</a:t>
            </a:fld>
            <a:endParaRPr lang="en-US" dirty="0"/>
          </a:p>
        </p:txBody>
      </p:sp>
      <p:sp>
        <p:nvSpPr>
          <p:cNvPr id="5" name="Footer Placeholder 4">
            <a:extLst>
              <a:ext uri="{FF2B5EF4-FFF2-40B4-BE49-F238E27FC236}">
                <a16:creationId xmlns:a16="http://schemas.microsoft.com/office/drawing/2014/main" id="{B3E07ADF-A127-41E0-B854-5FBC072A15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AFB8D1-BC60-430D-B10E-9DB235F09D8C}"/>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0833564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1323C-927D-473E-99A5-F38E06C583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2B21C7-F488-4B78-AA1F-87599AD2A5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3DCD9-1EC6-4111-A200-7234F2F563DC}"/>
              </a:ext>
            </a:extLst>
          </p:cNvPr>
          <p:cNvSpPr>
            <a:spLocks noGrp="1"/>
          </p:cNvSpPr>
          <p:nvPr>
            <p:ph type="dt" sz="half" idx="10"/>
          </p:nvPr>
        </p:nvSpPr>
        <p:spPr/>
        <p:txBody>
          <a:bodyPr/>
          <a:lstStyle/>
          <a:p>
            <a:fld id="{1DE7986B-0DBC-4ABF-9C80-AD1DFA7A7FE9}" type="datetime1">
              <a:rPr lang="en-US" smtClean="0"/>
              <a:t>2/13/2024</a:t>
            </a:fld>
            <a:endParaRPr lang="en-US" dirty="0"/>
          </a:p>
        </p:txBody>
      </p:sp>
      <p:sp>
        <p:nvSpPr>
          <p:cNvPr id="5" name="Footer Placeholder 4">
            <a:extLst>
              <a:ext uri="{FF2B5EF4-FFF2-40B4-BE49-F238E27FC236}">
                <a16:creationId xmlns:a16="http://schemas.microsoft.com/office/drawing/2014/main" id="{F774D321-DF41-465B-B3C9-0D1A31CF2A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9FEE2C-9E85-4EEA-A2CE-CBDC68457F60}"/>
              </a:ext>
            </a:extLst>
          </p:cNvPr>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6072698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4B2E11B4-0615-428A-8BB5-2E87114473D6}"/>
              </a:ext>
            </a:extLst>
          </p:cNvPr>
          <p:cNvSpPr>
            <a:spLocks noGrp="1"/>
          </p:cNvSpPr>
          <p:nvPr>
            <p:ph type="dt" sz="half" idx="10"/>
          </p:nvPr>
        </p:nvSpPr>
        <p:spPr/>
        <p:txBody>
          <a:bodyPr/>
          <a:lstStyle/>
          <a:p>
            <a:fld id="{0161AF8E-5236-4E01-8624-634A489D9924}" type="datetime1">
              <a:rPr lang="en-US" smtClean="0"/>
              <a:t>2/13/2024</a:t>
            </a:fld>
            <a:endParaRPr lang="en-US"/>
          </a:p>
        </p:txBody>
      </p:sp>
      <p:sp>
        <p:nvSpPr>
          <p:cNvPr id="5" name="Footer Placeholder 4">
            <a:extLst>
              <a:ext uri="{FF2B5EF4-FFF2-40B4-BE49-F238E27FC236}">
                <a16:creationId xmlns:a16="http://schemas.microsoft.com/office/drawing/2014/main" id="{9E8D7527-E268-4C08-B91D-4024E2834E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88E404-9940-413A-ABE0-263F2E98040D}"/>
              </a:ext>
            </a:extLst>
          </p:cNvPr>
          <p:cNvSpPr>
            <a:spLocks noGrp="1"/>
          </p:cNvSpPr>
          <p:nvPr>
            <p:ph type="sldNum" sz="quarter" idx="12"/>
          </p:nvPr>
        </p:nvSpPr>
        <p:spPr/>
        <p:txBody>
          <a:bodyPr/>
          <a:lstStyle/>
          <a:p>
            <a:fld id="{5727CFF0-8AF3-4D5D-9D11-7D9475288EEF}" type="slidenum">
              <a:rPr lang="en-US" smtClean="0"/>
              <a:t>‹#›</a:t>
            </a:fld>
            <a:endParaRPr lang="en-US"/>
          </a:p>
        </p:txBody>
      </p:sp>
      <p:sp>
        <p:nvSpPr>
          <p:cNvPr id="7" name="TextBox 6">
            <a:extLst>
              <a:ext uri="{FF2B5EF4-FFF2-40B4-BE49-F238E27FC236}">
                <a16:creationId xmlns:a16="http://schemas.microsoft.com/office/drawing/2014/main" id="{FC540B98-CDA1-4461-8068-FDF47A5EB316}"/>
              </a:ext>
            </a:extLst>
          </p:cNvPr>
          <p:cNvSpPr txBox="1"/>
          <p:nvPr userDrawn="1"/>
        </p:nvSpPr>
        <p:spPr>
          <a:xfrm>
            <a:off x="0" y="-1"/>
            <a:ext cx="12192000" cy="307777"/>
          </a:xfrm>
          <a:prstGeom prst="rect">
            <a:avLst/>
          </a:prstGeom>
          <a:solidFill>
            <a:srgbClr val="62B5E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11CF5C98-0256-4514-BDB2-91846222632E}"/>
              </a:ext>
            </a:extLst>
          </p:cNvPr>
          <p:cNvSpPr txBox="1"/>
          <p:nvPr userDrawn="1"/>
        </p:nvSpPr>
        <p:spPr>
          <a:xfrm>
            <a:off x="0" y="6136697"/>
            <a:ext cx="12192000" cy="723275"/>
          </a:xfrm>
          <a:prstGeom prst="rect">
            <a:avLst/>
          </a:prstGeom>
          <a:solidFill>
            <a:srgbClr val="62B5E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Logo&#10;&#10;Description automatically generated">
            <a:extLst>
              <a:ext uri="{FF2B5EF4-FFF2-40B4-BE49-F238E27FC236}">
                <a16:creationId xmlns:a16="http://schemas.microsoft.com/office/drawing/2014/main" id="{505E8568-44ED-4389-BB41-925D47F61640}"/>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4571" y="6231846"/>
            <a:ext cx="1130584" cy="570991"/>
          </a:xfrm>
          <a:prstGeom prst="rect">
            <a:avLst/>
          </a:prstGeom>
        </p:spPr>
      </p:pic>
      <p:pic>
        <p:nvPicPr>
          <p:cNvPr id="10" name="Picture 9" descr="Text&#10;&#10;Description automatically generated with medium confidence">
            <a:extLst>
              <a:ext uri="{FF2B5EF4-FFF2-40B4-BE49-F238E27FC236}">
                <a16:creationId xmlns:a16="http://schemas.microsoft.com/office/drawing/2014/main" id="{CD43FF43-DBD7-475D-9380-6D8558AFDDB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04923" y="776570"/>
            <a:ext cx="5582151" cy="2923984"/>
          </a:xfrm>
          <a:prstGeom prst="rect">
            <a:avLst/>
          </a:prstGeom>
        </p:spPr>
      </p:pic>
    </p:spTree>
    <p:extLst>
      <p:ext uri="{BB962C8B-B14F-4D97-AF65-F5344CB8AC3E}">
        <p14:creationId xmlns:p14="http://schemas.microsoft.com/office/powerpoint/2010/main" val="2251613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DD633A-4EFA-4C1C-B64E-F8F5A265987A}"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TextBox 6">
            <a:extLst>
              <a:ext uri="{FF2B5EF4-FFF2-40B4-BE49-F238E27FC236}">
                <a16:creationId xmlns:a16="http://schemas.microsoft.com/office/drawing/2014/main" id="{C2BDF51E-DBBD-77C9-83F5-06C607E14294}"/>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8" name="Picture 7" descr="Text&#10;&#10;Description automatically generated with low confidence">
            <a:extLst>
              <a:ext uri="{FF2B5EF4-FFF2-40B4-BE49-F238E27FC236}">
                <a16:creationId xmlns:a16="http://schemas.microsoft.com/office/drawing/2014/main" id="{2BE0ED3C-0548-D31A-1125-F644C68CCA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
        <p:nvSpPr>
          <p:cNvPr id="9" name="TextBox 8">
            <a:extLst>
              <a:ext uri="{FF2B5EF4-FFF2-40B4-BE49-F238E27FC236}">
                <a16:creationId xmlns:a16="http://schemas.microsoft.com/office/drawing/2014/main" id="{96A66C05-8739-AD9B-1AB2-D8BEEBD94C69}"/>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spTree>
    <p:extLst>
      <p:ext uri="{BB962C8B-B14F-4D97-AF65-F5344CB8AC3E}">
        <p14:creationId xmlns:p14="http://schemas.microsoft.com/office/powerpoint/2010/main" val="8570029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9FE859-D70D-4E94-A23D-F0D346D1BB33}"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TextBox 6">
            <a:extLst>
              <a:ext uri="{FF2B5EF4-FFF2-40B4-BE49-F238E27FC236}">
                <a16:creationId xmlns:a16="http://schemas.microsoft.com/office/drawing/2014/main" id="{94FD3BB9-0E35-68D1-8A42-C70D1F21D35E}"/>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8" name="TextBox 7">
            <a:extLst>
              <a:ext uri="{FF2B5EF4-FFF2-40B4-BE49-F238E27FC236}">
                <a16:creationId xmlns:a16="http://schemas.microsoft.com/office/drawing/2014/main" id="{873D5128-C10B-A43E-9D4E-F78D5E62FD56}"/>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pic>
        <p:nvPicPr>
          <p:cNvPr id="9" name="Picture 8" descr="Text&#10;&#10;Description automatically generated with low confidence">
            <a:extLst>
              <a:ext uri="{FF2B5EF4-FFF2-40B4-BE49-F238E27FC236}">
                <a16:creationId xmlns:a16="http://schemas.microsoft.com/office/drawing/2014/main" id="{6CBBA3A3-960C-4A77-220F-9BD8752FE5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Tree>
    <p:extLst>
      <p:ext uri="{BB962C8B-B14F-4D97-AF65-F5344CB8AC3E}">
        <p14:creationId xmlns:p14="http://schemas.microsoft.com/office/powerpoint/2010/main" val="236411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39563-515C-4B3B-8A2E-EFB49C23A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7E4434-B008-4DA4-B1FF-E4CEA24CE2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FFD230-BFE8-4CB5-8C18-9BDBB081B50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6D9A63-A0E6-4246-A63F-33427186AA47}"/>
              </a:ext>
            </a:extLst>
          </p:cNvPr>
          <p:cNvSpPr>
            <a:spLocks noGrp="1"/>
          </p:cNvSpPr>
          <p:nvPr>
            <p:ph type="dt" sz="half" idx="10"/>
          </p:nvPr>
        </p:nvSpPr>
        <p:spPr/>
        <p:txBody>
          <a:bodyPr/>
          <a:lstStyle/>
          <a:p>
            <a:fld id="{C08EE728-D8F6-40A6-926C-FAE0B8C119E9}" type="datetime1">
              <a:rPr lang="en-US" smtClean="0"/>
              <a:t>2/13/2024</a:t>
            </a:fld>
            <a:endParaRPr lang="en-US" dirty="0"/>
          </a:p>
        </p:txBody>
      </p:sp>
      <p:sp>
        <p:nvSpPr>
          <p:cNvPr id="6" name="Footer Placeholder 5">
            <a:extLst>
              <a:ext uri="{FF2B5EF4-FFF2-40B4-BE49-F238E27FC236}">
                <a16:creationId xmlns:a16="http://schemas.microsoft.com/office/drawing/2014/main" id="{1BA3D2E8-834C-4D8C-A9B4-26C1FB871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0901F9-B670-46CB-826A-9F0F76E04D1A}"/>
              </a:ext>
            </a:extLst>
          </p:cNvPr>
          <p:cNvSpPr>
            <a:spLocks noGrp="1"/>
          </p:cNvSpPr>
          <p:nvPr>
            <p:ph type="sldNum" sz="quarter" idx="12"/>
          </p:nvPr>
        </p:nvSpPr>
        <p:spPr/>
        <p:txBody>
          <a:bodyPr/>
          <a:lstStyle/>
          <a:p>
            <a:fld id="{5727CFF0-8AF3-4D5D-9D11-7D9475288EEF}" type="slidenum">
              <a:rPr lang="en-US" smtClean="0"/>
              <a:pPr/>
              <a:t>‹#›</a:t>
            </a:fld>
            <a:endParaRPr lang="en-US" dirty="0"/>
          </a:p>
        </p:txBody>
      </p:sp>
      <p:sp>
        <p:nvSpPr>
          <p:cNvPr id="8" name="TextBox 7">
            <a:extLst>
              <a:ext uri="{FF2B5EF4-FFF2-40B4-BE49-F238E27FC236}">
                <a16:creationId xmlns:a16="http://schemas.microsoft.com/office/drawing/2014/main" id="{3A650226-5F03-B811-B4CF-BA66467DA50F}"/>
              </a:ext>
            </a:extLst>
          </p:cNvPr>
          <p:cNvSpPr txBox="1"/>
          <p:nvPr userDrawn="1"/>
        </p:nvSpPr>
        <p:spPr>
          <a:xfrm>
            <a:off x="0" y="6136697"/>
            <a:ext cx="12192000" cy="723275"/>
          </a:xfrm>
          <a:prstGeom prst="rect">
            <a:avLst/>
          </a:prstGeom>
          <a:solidFill>
            <a:srgbClr val="62B5E5"/>
          </a:solidFill>
        </p:spPr>
        <p:txBody>
          <a:bodyPr wrap="square" rtlCol="0">
            <a:spAutoFit/>
          </a:bodyPr>
          <a:lstStyle/>
          <a:p>
            <a:br>
              <a:rPr lang="en-US" sz="800" dirty="0"/>
            </a:br>
            <a:br>
              <a:rPr lang="en-US" sz="1100" dirty="0"/>
            </a:br>
            <a:br>
              <a:rPr lang="en-US" sz="1100" dirty="0"/>
            </a:br>
            <a:endParaRPr lang="en-US" sz="1100" dirty="0"/>
          </a:p>
        </p:txBody>
      </p:sp>
      <p:sp>
        <p:nvSpPr>
          <p:cNvPr id="9" name="TextBox 8">
            <a:extLst>
              <a:ext uri="{FF2B5EF4-FFF2-40B4-BE49-F238E27FC236}">
                <a16:creationId xmlns:a16="http://schemas.microsoft.com/office/drawing/2014/main" id="{ABB452AC-47DD-D978-3C38-A466EE098CBE}"/>
              </a:ext>
            </a:extLst>
          </p:cNvPr>
          <p:cNvSpPr txBox="1"/>
          <p:nvPr userDrawn="1"/>
        </p:nvSpPr>
        <p:spPr>
          <a:xfrm>
            <a:off x="0" y="-1"/>
            <a:ext cx="12192000" cy="307777"/>
          </a:xfrm>
          <a:prstGeom prst="rect">
            <a:avLst/>
          </a:prstGeom>
          <a:solidFill>
            <a:srgbClr val="62B5E5"/>
          </a:solidFill>
        </p:spPr>
        <p:txBody>
          <a:bodyPr wrap="square" rtlCol="0">
            <a:spAutoFit/>
          </a:bodyPr>
          <a:lstStyle/>
          <a:p>
            <a:endParaRPr lang="en-US" sz="1400" dirty="0"/>
          </a:p>
        </p:txBody>
      </p:sp>
      <p:pic>
        <p:nvPicPr>
          <p:cNvPr id="10" name="Picture 9" descr="Logo&#10;&#10;Description automatically generated">
            <a:extLst>
              <a:ext uri="{FF2B5EF4-FFF2-40B4-BE49-F238E27FC236}">
                <a16:creationId xmlns:a16="http://schemas.microsoft.com/office/drawing/2014/main" id="{A1A5C4C6-B3F9-B2C7-CFB5-73329AC1F02A}"/>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834571" y="6231846"/>
            <a:ext cx="1130584" cy="570991"/>
          </a:xfrm>
          <a:prstGeom prst="rect">
            <a:avLst/>
          </a:prstGeom>
        </p:spPr>
      </p:pic>
    </p:spTree>
    <p:extLst>
      <p:ext uri="{BB962C8B-B14F-4D97-AF65-F5344CB8AC3E}">
        <p14:creationId xmlns:p14="http://schemas.microsoft.com/office/powerpoint/2010/main" val="8085326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A8E093-1AAA-46F2-8BDF-847200DCE214}"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15853599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0A7159-6848-404F-A3CE-FE8AF5829989}" type="datetime1">
              <a:rPr lang="en-US" smtClean="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27390119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08BD59-5CE4-4EBA-8C55-E7F20EFEF6C1}" type="datetime1">
              <a:rPr lang="en-US" smtClean="0"/>
              <a:t>2/13/2024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76780373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D75077-72E8-4B2C-AEB5-3DA7942734A7}" type="datetime1">
              <a:rPr lang="en-US" smtClean="0"/>
              <a:t>2/13/2024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28757711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ABAF2-DC76-4873-B876-ABB8C9833207}" type="datetime1">
              <a:rPr lang="en-US" smtClean="0"/>
              <a:t>2/13/2024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22844194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42A2EB-DC38-4409-9599-D892306404E4}" type="datetime1">
              <a:rPr lang="en-US" smtClean="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50763120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C76E61-DEBC-46D7-97C8-5AC98B561A34}" type="datetime1">
              <a:rPr lang="en-US" smtClean="0"/>
              <a:t>2/13/2024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42167381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F892B4-C38E-41DB-9186-8755EFE4800E}"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31176422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025CB-6F3C-4759-97E2-2307C7CD5325}" type="datetime1">
              <a:rPr lang="en-US" smtClean="0"/>
              <a:t>2/13/2024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26A6944-F601-477E-B16E-B12B2A3FF70B}" type="slidenum">
              <a:rPr lang="en-US" smtClean="0"/>
              <a:t>‹#›</a:t>
            </a:fld>
            <a:endParaRPr lang="en-US" dirty="0"/>
          </a:p>
        </p:txBody>
      </p:sp>
    </p:spTree>
    <p:extLst>
      <p:ext uri="{BB962C8B-B14F-4D97-AF65-F5344CB8AC3E}">
        <p14:creationId xmlns:p14="http://schemas.microsoft.com/office/powerpoint/2010/main" val="211716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FAE07-425F-4ECB-A38E-852D64F24A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56E39A-8FAE-4C68-9B06-4C3288801F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55176-2946-4C69-970F-04BEDEAC4D7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F51E81-403E-4D5C-B062-01660AE67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8DF9DA-4562-4768-B3E3-8C59B6ED9D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5062CE-E26D-40B7-83A8-DF3057B1D34A}"/>
              </a:ext>
            </a:extLst>
          </p:cNvPr>
          <p:cNvSpPr>
            <a:spLocks noGrp="1"/>
          </p:cNvSpPr>
          <p:nvPr>
            <p:ph type="dt" sz="half" idx="10"/>
          </p:nvPr>
        </p:nvSpPr>
        <p:spPr/>
        <p:txBody>
          <a:bodyPr/>
          <a:lstStyle/>
          <a:p>
            <a:fld id="{9EA6BDB6-83D0-473E-A380-C37B7516083F}" type="datetime1">
              <a:rPr lang="en-US" smtClean="0"/>
              <a:t>2/13/2024</a:t>
            </a:fld>
            <a:endParaRPr lang="en-US"/>
          </a:p>
        </p:txBody>
      </p:sp>
      <p:sp>
        <p:nvSpPr>
          <p:cNvPr id="8" name="Footer Placeholder 7">
            <a:extLst>
              <a:ext uri="{FF2B5EF4-FFF2-40B4-BE49-F238E27FC236}">
                <a16:creationId xmlns:a16="http://schemas.microsoft.com/office/drawing/2014/main" id="{0079AB9E-FAF7-4C02-8E4F-658D6F3098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4702A9-1B12-460D-A0A5-80CE7AFD40D0}"/>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134381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F635-C29A-483F-9E31-8E43F391FB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55FE49-72DD-40FB-B3F7-F3C2514D9025}"/>
              </a:ext>
            </a:extLst>
          </p:cNvPr>
          <p:cNvSpPr>
            <a:spLocks noGrp="1"/>
          </p:cNvSpPr>
          <p:nvPr>
            <p:ph type="dt" sz="half" idx="10"/>
          </p:nvPr>
        </p:nvSpPr>
        <p:spPr/>
        <p:txBody>
          <a:bodyPr/>
          <a:lstStyle/>
          <a:p>
            <a:fld id="{0068B99F-89D9-4A77-9384-E338F1BB56FA}" type="datetime1">
              <a:rPr lang="en-US" smtClean="0"/>
              <a:t>2/13/2024</a:t>
            </a:fld>
            <a:endParaRPr lang="en-US"/>
          </a:p>
        </p:txBody>
      </p:sp>
      <p:sp>
        <p:nvSpPr>
          <p:cNvPr id="4" name="Footer Placeholder 3">
            <a:extLst>
              <a:ext uri="{FF2B5EF4-FFF2-40B4-BE49-F238E27FC236}">
                <a16:creationId xmlns:a16="http://schemas.microsoft.com/office/drawing/2014/main" id="{AFFD5414-11A3-44E5-BD85-989B3D98B4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819CF3-AC53-4903-B808-1A0F0274CC97}"/>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245864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4E65C-1E6D-4FDE-9B1C-48FE02A22958}"/>
              </a:ext>
            </a:extLst>
          </p:cNvPr>
          <p:cNvSpPr>
            <a:spLocks noGrp="1"/>
          </p:cNvSpPr>
          <p:nvPr>
            <p:ph type="dt" sz="half" idx="10"/>
          </p:nvPr>
        </p:nvSpPr>
        <p:spPr/>
        <p:txBody>
          <a:bodyPr/>
          <a:lstStyle/>
          <a:p>
            <a:fld id="{294A9067-9BDF-46A0-9522-C9E7178A2FC5}" type="datetime1">
              <a:rPr lang="en-US" smtClean="0"/>
              <a:t>2/13/2024</a:t>
            </a:fld>
            <a:endParaRPr lang="en-US"/>
          </a:p>
        </p:txBody>
      </p:sp>
      <p:sp>
        <p:nvSpPr>
          <p:cNvPr id="3" name="Footer Placeholder 2">
            <a:extLst>
              <a:ext uri="{FF2B5EF4-FFF2-40B4-BE49-F238E27FC236}">
                <a16:creationId xmlns:a16="http://schemas.microsoft.com/office/drawing/2014/main" id="{BA95B0C8-0773-46C8-B3E7-8F447CDD50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736D20-1A4D-4939-B40B-1465C996935A}"/>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363985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6211B-5611-4C54-866B-39A4B34A5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7E6960-C385-4DBD-BAAE-6F747E6023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9C5F36-C52C-4BE1-B0C3-E31F78088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0952C2-04A9-46E8-84E1-2762994382D3}"/>
              </a:ext>
            </a:extLst>
          </p:cNvPr>
          <p:cNvSpPr>
            <a:spLocks noGrp="1"/>
          </p:cNvSpPr>
          <p:nvPr>
            <p:ph type="dt" sz="half" idx="10"/>
          </p:nvPr>
        </p:nvSpPr>
        <p:spPr/>
        <p:txBody>
          <a:bodyPr/>
          <a:lstStyle/>
          <a:p>
            <a:fld id="{EB966255-352E-4A4E-8AC2-BE869A6BE272}" type="datetime1">
              <a:rPr lang="en-US" smtClean="0"/>
              <a:t>2/13/2024</a:t>
            </a:fld>
            <a:endParaRPr lang="en-US"/>
          </a:p>
        </p:txBody>
      </p:sp>
      <p:sp>
        <p:nvSpPr>
          <p:cNvPr id="6" name="Footer Placeholder 5">
            <a:extLst>
              <a:ext uri="{FF2B5EF4-FFF2-40B4-BE49-F238E27FC236}">
                <a16:creationId xmlns:a16="http://schemas.microsoft.com/office/drawing/2014/main" id="{A71F27D0-1BC8-4687-9285-1EEE6E44B3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89121-A6F5-4E00-870B-DFE9DB1C46B6}"/>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30493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33191-C7C1-4DF1-A908-7AB3EA44B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EA5C1-187D-4720-AEE8-0765A8B16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96349DA-8303-4A4A-B4C4-110C1C4731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A6FFE1-DA1E-480B-8F9C-335E6FC6F340}"/>
              </a:ext>
            </a:extLst>
          </p:cNvPr>
          <p:cNvSpPr>
            <a:spLocks noGrp="1"/>
          </p:cNvSpPr>
          <p:nvPr>
            <p:ph type="dt" sz="half" idx="10"/>
          </p:nvPr>
        </p:nvSpPr>
        <p:spPr/>
        <p:txBody>
          <a:bodyPr/>
          <a:lstStyle/>
          <a:p>
            <a:fld id="{7DE5E6DB-7B23-41D6-B8F8-4623B158FB66}" type="datetime1">
              <a:rPr lang="en-US" smtClean="0"/>
              <a:t>2/13/2024</a:t>
            </a:fld>
            <a:endParaRPr lang="en-US"/>
          </a:p>
        </p:txBody>
      </p:sp>
      <p:sp>
        <p:nvSpPr>
          <p:cNvPr id="6" name="Footer Placeholder 5">
            <a:extLst>
              <a:ext uri="{FF2B5EF4-FFF2-40B4-BE49-F238E27FC236}">
                <a16:creationId xmlns:a16="http://schemas.microsoft.com/office/drawing/2014/main" id="{8E3F0FED-E1DC-443C-B9F3-F97F765232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A5BBDF-AFE1-4F26-BABB-A8D1E34F5964}"/>
              </a:ext>
            </a:extLst>
          </p:cNvPr>
          <p:cNvSpPr>
            <a:spLocks noGrp="1"/>
          </p:cNvSpPr>
          <p:nvPr>
            <p:ph type="sldNum" sz="quarter" idx="12"/>
          </p:nvPr>
        </p:nvSpPr>
        <p:spPr/>
        <p:txBody>
          <a:bodyPr/>
          <a:lstStyle/>
          <a:p>
            <a:fld id="{5727CFF0-8AF3-4D5D-9D11-7D9475288EEF}" type="slidenum">
              <a:rPr lang="en-US" smtClean="0"/>
              <a:t>‹#›</a:t>
            </a:fld>
            <a:endParaRPr lang="en-US"/>
          </a:p>
        </p:txBody>
      </p:sp>
    </p:spTree>
    <p:extLst>
      <p:ext uri="{BB962C8B-B14F-4D97-AF65-F5344CB8AC3E}">
        <p14:creationId xmlns:p14="http://schemas.microsoft.com/office/powerpoint/2010/main" val="279027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BBB3A-E606-4DAE-8E3E-9C71A2657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36ABF-CC4F-4F0B-B289-049618AF0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C93AE-916D-4932-BDF6-BD10D02EA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C4CE-3EAA-406D-A872-99D52CBEA8D9}" type="datetime1">
              <a:rPr lang="en-US" smtClean="0"/>
              <a:t>2/13/2024</a:t>
            </a:fld>
            <a:endParaRPr lang="en-US"/>
          </a:p>
        </p:txBody>
      </p:sp>
      <p:sp>
        <p:nvSpPr>
          <p:cNvPr id="5" name="Footer Placeholder 4">
            <a:extLst>
              <a:ext uri="{FF2B5EF4-FFF2-40B4-BE49-F238E27FC236}">
                <a16:creationId xmlns:a16="http://schemas.microsoft.com/office/drawing/2014/main" id="{D89058C9-06A0-4D1B-8B1C-8EE2ACAB9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9D2DA5-95AE-4027-B16A-0A033E996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a:p>
        </p:txBody>
      </p:sp>
    </p:spTree>
    <p:extLst>
      <p:ext uri="{BB962C8B-B14F-4D97-AF65-F5344CB8AC3E}">
        <p14:creationId xmlns:p14="http://schemas.microsoft.com/office/powerpoint/2010/main" val="414251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BC044-2CDC-422B-9D5E-DCA391CDAF54}" type="datetime1">
              <a:rPr lang="en-US" smtClean="0"/>
              <a:t>2/13/2024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dirty="0"/>
          </a:p>
        </p:txBody>
      </p:sp>
    </p:spTree>
    <p:extLst>
      <p:ext uri="{BB962C8B-B14F-4D97-AF65-F5344CB8AC3E}">
        <p14:creationId xmlns:p14="http://schemas.microsoft.com/office/powerpoint/2010/main" val="158026521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98"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2BBB3A-E606-4DAE-8E3E-9C71A2657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8336ABF-CC4F-4F0B-B289-049618AF0B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AC93AE-916D-4932-BDF6-BD10D02EA9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5B6E2-3679-4CED-B024-56A502CFE1A0}" type="datetime1">
              <a:rPr lang="en-US" smtClean="0"/>
              <a:t>2/13/2024</a:t>
            </a:fld>
            <a:endParaRPr lang="en-US"/>
          </a:p>
        </p:txBody>
      </p:sp>
      <p:sp>
        <p:nvSpPr>
          <p:cNvPr id="5" name="Footer Placeholder 4">
            <a:extLst>
              <a:ext uri="{FF2B5EF4-FFF2-40B4-BE49-F238E27FC236}">
                <a16:creationId xmlns:a16="http://schemas.microsoft.com/office/drawing/2014/main" id="{D89058C9-06A0-4D1B-8B1C-8EE2ACAB9F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9D2DA5-95AE-4027-B16A-0A033E9961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a:p>
        </p:txBody>
      </p:sp>
    </p:spTree>
    <p:extLst>
      <p:ext uri="{BB962C8B-B14F-4D97-AF65-F5344CB8AC3E}">
        <p14:creationId xmlns:p14="http://schemas.microsoft.com/office/powerpoint/2010/main" val="6385071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42883-37D5-451D-809C-BC8248D1BD17}" type="datetime1">
              <a:rPr lang="en-US" smtClean="0"/>
              <a:t>2/13/2024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27CFF0-8AF3-4D5D-9D11-7D9475288EEF}" type="slidenum">
              <a:rPr lang="en-US" smtClean="0"/>
              <a:t>‹#›</a:t>
            </a:fld>
            <a:endParaRPr lang="en-US" dirty="0"/>
          </a:p>
        </p:txBody>
      </p:sp>
    </p:spTree>
    <p:extLst>
      <p:ext uri="{BB962C8B-B14F-4D97-AF65-F5344CB8AC3E}">
        <p14:creationId xmlns:p14="http://schemas.microsoft.com/office/powerpoint/2010/main" val="476933459"/>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295D2129-93E6-4C0B-8497-29456D2AB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4921" y="505016"/>
            <a:ext cx="5582151" cy="2923984"/>
          </a:xfrm>
          <a:prstGeom prst="rect">
            <a:avLst/>
          </a:prstGeom>
        </p:spPr>
      </p:pic>
      <p:sp>
        <p:nvSpPr>
          <p:cNvPr id="6" name="TextBox 5">
            <a:extLst>
              <a:ext uri="{FF2B5EF4-FFF2-40B4-BE49-F238E27FC236}">
                <a16:creationId xmlns:a16="http://schemas.microsoft.com/office/drawing/2014/main" id="{BB1955ED-361D-4B19-BFBF-468D332CAC82}"/>
              </a:ext>
            </a:extLst>
          </p:cNvPr>
          <p:cNvSpPr txBox="1"/>
          <p:nvPr/>
        </p:nvSpPr>
        <p:spPr>
          <a:xfrm>
            <a:off x="0" y="-1"/>
            <a:ext cx="12192000" cy="307777"/>
          </a:xfrm>
          <a:prstGeom prst="rect">
            <a:avLst/>
          </a:prstGeom>
          <a:solidFill>
            <a:srgbClr val="003865"/>
          </a:solidFill>
        </p:spPr>
        <p:txBody>
          <a:bodyPr wrap="square" rtlCol="0">
            <a:spAutoFit/>
          </a:bodyPr>
          <a:lstStyle/>
          <a:p>
            <a:endParaRPr lang="en-US" sz="1400" dirty="0"/>
          </a:p>
        </p:txBody>
      </p:sp>
      <p:sp>
        <p:nvSpPr>
          <p:cNvPr id="7" name="TextBox 6">
            <a:extLst>
              <a:ext uri="{FF2B5EF4-FFF2-40B4-BE49-F238E27FC236}">
                <a16:creationId xmlns:a16="http://schemas.microsoft.com/office/drawing/2014/main" id="{AF8839B0-B766-4187-A575-66E49BB58953}"/>
              </a:ext>
            </a:extLst>
          </p:cNvPr>
          <p:cNvSpPr txBox="1"/>
          <p:nvPr/>
        </p:nvSpPr>
        <p:spPr>
          <a:xfrm>
            <a:off x="0" y="6136697"/>
            <a:ext cx="12192000" cy="723275"/>
          </a:xfrm>
          <a:prstGeom prst="rect">
            <a:avLst/>
          </a:prstGeom>
          <a:solidFill>
            <a:srgbClr val="003865"/>
          </a:solidFill>
        </p:spPr>
        <p:txBody>
          <a:bodyPr wrap="square" rtlCol="0">
            <a:spAutoFit/>
          </a:bodyPr>
          <a:lstStyle/>
          <a:p>
            <a:br>
              <a:rPr lang="en-US" sz="800" dirty="0"/>
            </a:br>
            <a:br>
              <a:rPr lang="en-US" sz="1100" dirty="0"/>
            </a:br>
            <a:br>
              <a:rPr lang="en-US" sz="1100" dirty="0"/>
            </a:br>
            <a:endParaRPr lang="en-US" sz="1100" dirty="0"/>
          </a:p>
        </p:txBody>
      </p:sp>
      <p:sp>
        <p:nvSpPr>
          <p:cNvPr id="8" name="TextBox 7">
            <a:extLst>
              <a:ext uri="{FF2B5EF4-FFF2-40B4-BE49-F238E27FC236}">
                <a16:creationId xmlns:a16="http://schemas.microsoft.com/office/drawing/2014/main" id="{06FEF89B-ADB2-4BEE-80F2-733CA21374E3}"/>
              </a:ext>
            </a:extLst>
          </p:cNvPr>
          <p:cNvSpPr txBox="1"/>
          <p:nvPr/>
        </p:nvSpPr>
        <p:spPr>
          <a:xfrm>
            <a:off x="385758" y="3417332"/>
            <a:ext cx="11420475" cy="2677656"/>
          </a:xfrm>
          <a:prstGeom prst="rect">
            <a:avLst/>
          </a:prstGeom>
          <a:noFill/>
        </p:spPr>
        <p:txBody>
          <a:bodyPr wrap="square" rtlCol="0">
            <a:spAutoFit/>
          </a:bodyPr>
          <a:lstStyle/>
          <a:p>
            <a:pPr algn="ctr"/>
            <a:r>
              <a:rPr lang="en-US" sz="2800" b="1" dirty="0"/>
              <a:t>Funding Sources for the Department for Medicaid Services</a:t>
            </a:r>
          </a:p>
          <a:p>
            <a:pPr algn="ctr"/>
            <a:r>
              <a:rPr lang="en-US" sz="2000" b="1" dirty="0"/>
              <a:t>Prepared for the Senate Standing Committee on Appropriations and Revenue</a:t>
            </a:r>
          </a:p>
          <a:p>
            <a:pPr algn="ctr"/>
            <a:endParaRPr lang="en-US" sz="2000" b="1" dirty="0"/>
          </a:p>
          <a:p>
            <a:pPr algn="ctr"/>
            <a:r>
              <a:rPr lang="en-US" sz="2000" b="1" dirty="0"/>
              <a:t>John Hicks, State Budget Director</a:t>
            </a:r>
          </a:p>
          <a:p>
            <a:pPr algn="ctr"/>
            <a:r>
              <a:rPr lang="en-US" sz="2000" b="1" dirty="0"/>
              <a:t>Eric Friedlander, CHFS Cabinet Secretary</a:t>
            </a:r>
          </a:p>
          <a:p>
            <a:pPr algn="ctr"/>
            <a:r>
              <a:rPr lang="en-US" sz="2000" b="1" dirty="0"/>
              <a:t>Steve Bechtel, DMS Chief Financial Officer</a:t>
            </a:r>
          </a:p>
          <a:p>
            <a:pPr algn="ctr"/>
            <a:endParaRPr lang="en-US" sz="2000" b="1" dirty="0"/>
          </a:p>
          <a:p>
            <a:pPr algn="ctr"/>
            <a:r>
              <a:rPr lang="en-US" sz="2000" b="1" dirty="0"/>
              <a:t>February 14, 2024</a:t>
            </a:r>
          </a:p>
        </p:txBody>
      </p:sp>
      <p:pic>
        <p:nvPicPr>
          <p:cNvPr id="10" name="Picture 9" descr="Text&#10;&#10;Description automatically generated with low confidence">
            <a:extLst>
              <a:ext uri="{FF2B5EF4-FFF2-40B4-BE49-F238E27FC236}">
                <a16:creationId xmlns:a16="http://schemas.microsoft.com/office/drawing/2014/main" id="{FB47C041-BACA-4E42-9227-1227F143DB3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49517" y="6206861"/>
            <a:ext cx="1187080" cy="621804"/>
          </a:xfrm>
          <a:prstGeom prst="rect">
            <a:avLst/>
          </a:prstGeom>
        </p:spPr>
      </p:pic>
      <p:sp>
        <p:nvSpPr>
          <p:cNvPr id="3" name="Slide Number Placeholder 2">
            <a:extLst>
              <a:ext uri="{FF2B5EF4-FFF2-40B4-BE49-F238E27FC236}">
                <a16:creationId xmlns:a16="http://schemas.microsoft.com/office/drawing/2014/main" id="{4EEB648D-ABDC-61E5-6B18-92FCAE293068}"/>
              </a:ext>
            </a:extLst>
          </p:cNvPr>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808034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972337" y="113492"/>
            <a:ext cx="8247323" cy="936701"/>
          </a:xfrm>
        </p:spPr>
        <p:txBody>
          <a:bodyPr>
            <a:noAutofit/>
          </a:bodyPr>
          <a:lstStyle/>
          <a:p>
            <a:pPr algn="ctr"/>
            <a:r>
              <a:rPr lang="en-US" sz="3600" b="1" u="sng" dirty="0">
                <a:latin typeface="+mn-lt"/>
              </a:rPr>
              <a:t>Benefits Budget</a:t>
            </a: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312220" y="3497237"/>
            <a:ext cx="11567559" cy="2668432"/>
          </a:xfrm>
        </p:spPr>
        <p:txBody>
          <a:bodyPr>
            <a:normAutofit/>
          </a:bodyPr>
          <a:lstStyle/>
          <a:p>
            <a:pPr marL="0" indent="0">
              <a:buNone/>
            </a:pPr>
            <a:r>
              <a:rPr lang="en-US" sz="1900" b="1" u="sng" dirty="0"/>
              <a:t>In summary, our concerns with HB6 are:  </a:t>
            </a:r>
          </a:p>
          <a:p>
            <a:pPr>
              <a:buFont typeface="Wingdings" panose="05000000000000000000" pitchFamily="2" charset="2"/>
              <a:buChar char="Ø"/>
            </a:pPr>
            <a:r>
              <a:rPr lang="en-US" sz="1900" b="1" i="1" dirty="0"/>
              <a:t>reduces</a:t>
            </a:r>
            <a:r>
              <a:rPr lang="en-US" sz="1900" dirty="0"/>
              <a:t> baseline by $115.7M in state fund appropriations in FY 2025</a:t>
            </a:r>
          </a:p>
          <a:p>
            <a:pPr>
              <a:buFont typeface="Wingdings" panose="05000000000000000000" pitchFamily="2" charset="2"/>
              <a:buChar char="Ø"/>
            </a:pPr>
            <a:r>
              <a:rPr lang="en-US" sz="1900" b="1" i="1" dirty="0"/>
              <a:t>eliminates</a:t>
            </a:r>
            <a:r>
              <a:rPr lang="en-US" sz="1900" dirty="0"/>
              <a:t> all funding for Mobile Crisis in both FY 2025 and FY 2026</a:t>
            </a:r>
          </a:p>
          <a:p>
            <a:pPr>
              <a:buFont typeface="Wingdings" panose="05000000000000000000" pitchFamily="2" charset="2"/>
              <a:buChar char="Ø"/>
            </a:pPr>
            <a:r>
              <a:rPr lang="en-US" sz="1900" b="1" i="1" dirty="0"/>
              <a:t>reduces</a:t>
            </a:r>
            <a:r>
              <a:rPr lang="en-US" sz="1900" dirty="0"/>
              <a:t> state funding for rebasing of nursing facility rates by $4.5M and replaces $43.8M of general funds with restricted fund appropriations in FY 2025</a:t>
            </a:r>
          </a:p>
          <a:p>
            <a:pPr>
              <a:buFont typeface="Wingdings" panose="05000000000000000000" pitchFamily="2" charset="2"/>
              <a:buChar char="Ø"/>
            </a:pPr>
            <a:r>
              <a:rPr lang="en-US" sz="1900" b="1" i="1" dirty="0"/>
              <a:t>replaces</a:t>
            </a:r>
            <a:r>
              <a:rPr lang="en-US" sz="1900" dirty="0"/>
              <a:t> $4.3M of general funds for Serious Mental Illness Waiver with restricted fund appropriations in FY 2025</a:t>
            </a:r>
          </a:p>
          <a:p>
            <a:pPr>
              <a:buFont typeface="Wingdings" panose="05000000000000000000" pitchFamily="2" charset="2"/>
              <a:buChar char="Ø"/>
            </a:pPr>
            <a:r>
              <a:rPr lang="en-US" sz="1900" b="1" i="1" dirty="0"/>
              <a:t>reduces</a:t>
            </a:r>
            <a:r>
              <a:rPr lang="en-US" sz="1900" dirty="0"/>
              <a:t> continued services by $61.7M in state fund appropriations</a:t>
            </a:r>
          </a:p>
          <a:p>
            <a:pPr>
              <a:buFont typeface="Wingdings" panose="05000000000000000000" pitchFamily="2" charset="2"/>
              <a:buChar char="Ø"/>
            </a:pPr>
            <a:endParaRPr lang="en-US" sz="1800" dirty="0"/>
          </a:p>
          <a:p>
            <a:pPr>
              <a:buFont typeface="Wingdings" panose="05000000000000000000" pitchFamily="2" charset="2"/>
              <a:buChar char="Ø"/>
            </a:pPr>
            <a:endParaRPr lang="en-US" sz="2000" dirty="0"/>
          </a:p>
          <a:p>
            <a:pPr>
              <a:buFont typeface="Wingdings" panose="05000000000000000000" pitchFamily="2" charset="2"/>
              <a:buChar char="Ø"/>
            </a:pPr>
            <a:endParaRPr lang="en-US" sz="2000" dirty="0"/>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1" y="6358270"/>
            <a:ext cx="549190" cy="342976"/>
          </a:xfrm>
        </p:spPr>
        <p:txBody>
          <a:bodyPr/>
          <a:lstStyle/>
          <a:p>
            <a:fld id="{5727CFF0-8AF3-4D5D-9D11-7D9475288EEF}" type="slidenum">
              <a:rPr lang="en-US" sz="2000" smtClean="0">
                <a:solidFill>
                  <a:schemeClr val="bg1"/>
                </a:solidFill>
              </a:rPr>
              <a:pPr/>
              <a:t>10</a:t>
            </a:fld>
            <a:endParaRPr lang="en-US" sz="2000" dirty="0">
              <a:solidFill>
                <a:schemeClr val="bg1"/>
              </a:solidFill>
            </a:endParaRPr>
          </a:p>
        </p:txBody>
      </p:sp>
      <p:pic>
        <p:nvPicPr>
          <p:cNvPr id="7" name="Picture 6">
            <a:extLst>
              <a:ext uri="{FF2B5EF4-FFF2-40B4-BE49-F238E27FC236}">
                <a16:creationId xmlns:a16="http://schemas.microsoft.com/office/drawing/2014/main" id="{761859CC-6235-78F1-5D6C-6AB09D0C1DF7}"/>
              </a:ext>
            </a:extLst>
          </p:cNvPr>
          <p:cNvPicPr>
            <a:picLocks noChangeAspect="1"/>
          </p:cNvPicPr>
          <p:nvPr/>
        </p:nvPicPr>
        <p:blipFill>
          <a:blip r:embed="rId2"/>
          <a:stretch>
            <a:fillRect/>
          </a:stretch>
        </p:blipFill>
        <p:spPr>
          <a:xfrm>
            <a:off x="0" y="1021070"/>
            <a:ext cx="9819771" cy="2476167"/>
          </a:xfrm>
          <a:prstGeom prst="rect">
            <a:avLst/>
          </a:prstGeom>
        </p:spPr>
      </p:pic>
    </p:spTree>
    <p:extLst>
      <p:ext uri="{BB962C8B-B14F-4D97-AF65-F5344CB8AC3E}">
        <p14:creationId xmlns:p14="http://schemas.microsoft.com/office/powerpoint/2010/main" val="176230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D850D-9D2F-790C-FE44-97A1E914E15C}"/>
              </a:ext>
            </a:extLst>
          </p:cNvPr>
          <p:cNvSpPr>
            <a:spLocks noGrp="1"/>
          </p:cNvSpPr>
          <p:nvPr>
            <p:ph type="title"/>
          </p:nvPr>
        </p:nvSpPr>
        <p:spPr>
          <a:xfrm>
            <a:off x="3316774" y="372645"/>
            <a:ext cx="5201611" cy="773113"/>
          </a:xfrm>
        </p:spPr>
        <p:txBody>
          <a:bodyPr>
            <a:normAutofit/>
          </a:bodyPr>
          <a:lstStyle/>
          <a:p>
            <a:pPr algn="ctr"/>
            <a:r>
              <a:rPr lang="en-US" sz="3600" b="1" u="sng" dirty="0">
                <a:latin typeface="+mn-lt"/>
              </a:rPr>
              <a:t>Department Concerns</a:t>
            </a:r>
          </a:p>
        </p:txBody>
      </p:sp>
      <p:sp>
        <p:nvSpPr>
          <p:cNvPr id="3" name="Content Placeholder 2">
            <a:extLst>
              <a:ext uri="{FF2B5EF4-FFF2-40B4-BE49-F238E27FC236}">
                <a16:creationId xmlns:a16="http://schemas.microsoft.com/office/drawing/2014/main" id="{45C239FC-CD8C-D8D8-5E2E-68C54F39841B}"/>
              </a:ext>
            </a:extLst>
          </p:cNvPr>
          <p:cNvSpPr>
            <a:spLocks noGrp="1"/>
          </p:cNvSpPr>
          <p:nvPr>
            <p:ph idx="1"/>
          </p:nvPr>
        </p:nvSpPr>
        <p:spPr>
          <a:xfrm>
            <a:off x="659779" y="1411572"/>
            <a:ext cx="10515600" cy="4351338"/>
          </a:xfrm>
        </p:spPr>
        <p:txBody>
          <a:bodyPr>
            <a:normAutofit/>
          </a:bodyPr>
          <a:lstStyle/>
          <a:p>
            <a:pPr>
              <a:buFont typeface="Wingdings" panose="05000000000000000000" pitchFamily="2" charset="2"/>
              <a:buChar char="Ø"/>
            </a:pPr>
            <a:r>
              <a:rPr lang="en-US" sz="2400" b="1" u="sng" dirty="0"/>
              <a:t>HB6 does not </a:t>
            </a:r>
            <a:r>
              <a:rPr lang="en-US" sz="2400" dirty="0"/>
              <a:t>fully fund the Medicaid program based on current funding and projected enrollment.</a:t>
            </a:r>
          </a:p>
          <a:p>
            <a:pPr marL="0" indent="0">
              <a:buNone/>
            </a:pPr>
            <a:endParaRPr lang="en-US" sz="2400" dirty="0"/>
          </a:p>
          <a:p>
            <a:pPr>
              <a:buFont typeface="Wingdings" panose="05000000000000000000" pitchFamily="2" charset="2"/>
              <a:buChar char="Ø"/>
            </a:pPr>
            <a:r>
              <a:rPr lang="en-US" sz="2400" b="1" u="sng" dirty="0"/>
              <a:t>HB6 does not </a:t>
            </a:r>
            <a:r>
              <a:rPr lang="en-US" sz="2400" dirty="0"/>
              <a:t>appropriately and fully fund rebasing for nursing facilities putting services to long-term care members at risk. </a:t>
            </a:r>
          </a:p>
          <a:p>
            <a:pPr marL="0" indent="0">
              <a:buNone/>
            </a:pPr>
            <a:endParaRPr lang="en-US" sz="2400" dirty="0"/>
          </a:p>
          <a:p>
            <a:pPr>
              <a:buFont typeface="Wingdings" panose="05000000000000000000" pitchFamily="2" charset="2"/>
              <a:buChar char="Ø"/>
            </a:pPr>
            <a:r>
              <a:rPr lang="en-US" sz="2400" b="1" u="sng" dirty="0"/>
              <a:t>Important to consider</a:t>
            </a:r>
            <a:r>
              <a:rPr lang="en-US" sz="2400" dirty="0"/>
              <a:t> - </a:t>
            </a:r>
            <a:r>
              <a:rPr lang="en-US" sz="2400" dirty="0">
                <a:effectLst/>
                <a:latin typeface="Calibri" panose="020F0502020204030204" pitchFamily="34" charset="0"/>
                <a:ea typeface="Calibri" panose="020F0502020204030204" pitchFamily="34" charset="0"/>
              </a:rPr>
              <a:t>any legislation that adds services, expands services, or increases provider reimbursements, must be accompanied by a General Fund appropriations to be implemented</a:t>
            </a:r>
            <a:r>
              <a:rPr lang="en-US" sz="2400" dirty="0"/>
              <a:t>. </a:t>
            </a:r>
          </a:p>
        </p:txBody>
      </p:sp>
      <p:sp>
        <p:nvSpPr>
          <p:cNvPr id="4" name="Slide Number Placeholder 3">
            <a:extLst>
              <a:ext uri="{FF2B5EF4-FFF2-40B4-BE49-F238E27FC236}">
                <a16:creationId xmlns:a16="http://schemas.microsoft.com/office/drawing/2014/main" id="{C5DA523F-A0B6-2574-1B1B-E8D8E2BD22E6}"/>
              </a:ext>
            </a:extLst>
          </p:cNvPr>
          <p:cNvSpPr>
            <a:spLocks noGrp="1"/>
          </p:cNvSpPr>
          <p:nvPr>
            <p:ph type="sldNum" sz="quarter" idx="12"/>
          </p:nvPr>
        </p:nvSpPr>
        <p:spPr/>
        <p:txBody>
          <a:bodyPr/>
          <a:lstStyle/>
          <a:p>
            <a:fld id="{48F63A3B-78C7-47BE-AE5E-E10140E04643}" type="slidenum">
              <a:rPr lang="en-US" smtClean="0"/>
              <a:t>11</a:t>
            </a:fld>
            <a:endParaRPr lang="en-US" dirty="0"/>
          </a:p>
        </p:txBody>
      </p:sp>
      <p:sp>
        <p:nvSpPr>
          <p:cNvPr id="5" name="Slide Number Placeholder 3">
            <a:extLst>
              <a:ext uri="{FF2B5EF4-FFF2-40B4-BE49-F238E27FC236}">
                <a16:creationId xmlns:a16="http://schemas.microsoft.com/office/drawing/2014/main" id="{A4301207-4B25-45B8-9550-9F1ECFDAFD79}"/>
              </a:ext>
            </a:extLst>
          </p:cNvPr>
          <p:cNvSpPr txBox="1">
            <a:spLocks/>
          </p:cNvSpPr>
          <p:nvPr/>
        </p:nvSpPr>
        <p:spPr>
          <a:xfrm>
            <a:off x="234581" y="6358270"/>
            <a:ext cx="549190" cy="342976"/>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727CFF0-8AF3-4D5D-9D11-7D9475288EEF}" type="slidenum">
              <a:rPr lang="en-US" sz="2000" smtClean="0">
                <a:solidFill>
                  <a:schemeClr val="bg1"/>
                </a:solidFill>
              </a:rPr>
              <a:pPr/>
              <a:t>11</a:t>
            </a:fld>
            <a:endParaRPr lang="en-US" sz="2000" dirty="0">
              <a:solidFill>
                <a:schemeClr val="bg1"/>
              </a:solidFill>
            </a:endParaRPr>
          </a:p>
        </p:txBody>
      </p:sp>
    </p:spTree>
    <p:extLst>
      <p:ext uri="{BB962C8B-B14F-4D97-AF65-F5344CB8AC3E}">
        <p14:creationId xmlns:p14="http://schemas.microsoft.com/office/powerpoint/2010/main" val="4219881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D1CF0C-74F8-4838-B9C4-C82B651649F9}"/>
              </a:ext>
            </a:extLst>
          </p:cNvPr>
          <p:cNvSpPr>
            <a:spLocks noGrp="1"/>
          </p:cNvSpPr>
          <p:nvPr>
            <p:ph idx="1"/>
          </p:nvPr>
        </p:nvSpPr>
        <p:spPr>
          <a:xfrm>
            <a:off x="3330648" y="2131828"/>
            <a:ext cx="5530703" cy="2594344"/>
          </a:xfrm>
        </p:spPr>
        <p:txBody>
          <a:bodyPr/>
          <a:lstStyle/>
          <a:p>
            <a:pPr marL="0" indent="0" algn="ctr">
              <a:buNone/>
            </a:pPr>
            <a:r>
              <a:rPr lang="en-US" sz="6000" b="1" dirty="0"/>
              <a:t>QUESTIONS and/or Comments?</a:t>
            </a:r>
          </a:p>
          <a:p>
            <a:pPr marL="0" indent="0">
              <a:buNone/>
            </a:pPr>
            <a:endParaRPr lang="en-US" dirty="0"/>
          </a:p>
        </p:txBody>
      </p:sp>
      <p:sp>
        <p:nvSpPr>
          <p:cNvPr id="4" name="Slide Number Placeholder 3">
            <a:extLst>
              <a:ext uri="{FF2B5EF4-FFF2-40B4-BE49-F238E27FC236}">
                <a16:creationId xmlns:a16="http://schemas.microsoft.com/office/drawing/2014/main" id="{60A5B5E2-9848-4375-B740-890A9B6EB941}"/>
              </a:ext>
            </a:extLst>
          </p:cNvPr>
          <p:cNvSpPr>
            <a:spLocks noGrp="1"/>
          </p:cNvSpPr>
          <p:nvPr>
            <p:ph type="sldNum" sz="quarter" idx="12"/>
          </p:nvPr>
        </p:nvSpPr>
        <p:spPr>
          <a:xfrm>
            <a:off x="295939" y="6358270"/>
            <a:ext cx="512136" cy="363205"/>
          </a:xfrm>
        </p:spPr>
        <p:txBody>
          <a:bodyPr/>
          <a:lstStyle/>
          <a:p>
            <a:fld id="{5727CFF0-8AF3-4D5D-9D11-7D9475288EEF}" type="slidenum">
              <a:rPr lang="en-US" sz="2000" smtClean="0">
                <a:solidFill>
                  <a:schemeClr val="bg1"/>
                </a:solidFill>
              </a:rPr>
              <a:pPr/>
              <a:t>12</a:t>
            </a:fld>
            <a:endParaRPr lang="en-US" sz="2000" dirty="0">
              <a:solidFill>
                <a:schemeClr val="bg1"/>
              </a:solidFill>
            </a:endParaRPr>
          </a:p>
        </p:txBody>
      </p:sp>
    </p:spTree>
    <p:extLst>
      <p:ext uri="{BB962C8B-B14F-4D97-AF65-F5344CB8AC3E}">
        <p14:creationId xmlns:p14="http://schemas.microsoft.com/office/powerpoint/2010/main" val="130735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864046" y="489933"/>
            <a:ext cx="10463907" cy="418818"/>
          </a:xfrm>
        </p:spPr>
        <p:txBody>
          <a:bodyPr>
            <a:noAutofit/>
          </a:bodyPr>
          <a:lstStyle/>
          <a:p>
            <a:pPr algn="ctr"/>
            <a:r>
              <a:rPr lang="en-US" sz="3600" b="1" u="sng" dirty="0">
                <a:latin typeface="+mn-lt"/>
              </a:rPr>
              <a:t>Department for Medicaid Services Budget</a:t>
            </a: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1429805" y="1100711"/>
            <a:ext cx="9332385" cy="418818"/>
          </a:xfrm>
        </p:spPr>
        <p:txBody>
          <a:bodyPr>
            <a:normAutofit/>
          </a:bodyPr>
          <a:lstStyle/>
          <a:p>
            <a:pPr marL="0" indent="0">
              <a:buNone/>
            </a:pPr>
            <a:r>
              <a:rPr lang="en-US" sz="2000" dirty="0"/>
              <a:t>The benefits budget for the Department for Medicaid Services (DMS) consists of:</a:t>
            </a:r>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1" y="6358270"/>
            <a:ext cx="158824" cy="236761"/>
          </a:xfrm>
        </p:spPr>
        <p:txBody>
          <a:bodyPr/>
          <a:lstStyle/>
          <a:p>
            <a:fld id="{5727CFF0-8AF3-4D5D-9D11-7D9475288EEF}" type="slidenum">
              <a:rPr lang="en-US" sz="2000" smtClean="0">
                <a:solidFill>
                  <a:schemeClr val="bg1"/>
                </a:solidFill>
              </a:rPr>
              <a:pPr/>
              <a:t>2</a:t>
            </a:fld>
            <a:endParaRPr lang="en-US" sz="2000" dirty="0">
              <a:solidFill>
                <a:schemeClr val="bg1"/>
              </a:solidFill>
            </a:endParaRPr>
          </a:p>
        </p:txBody>
      </p:sp>
      <p:sp>
        <p:nvSpPr>
          <p:cNvPr id="5" name="Rectangle 4"/>
          <p:cNvSpPr/>
          <p:nvPr/>
        </p:nvSpPr>
        <p:spPr>
          <a:xfrm>
            <a:off x="2202671" y="1519529"/>
            <a:ext cx="7786651" cy="4401205"/>
          </a:xfrm>
          <a:prstGeom prst="rect">
            <a:avLst/>
          </a:prstGeom>
        </p:spPr>
        <p:txBody>
          <a:bodyPr wrap="square">
            <a:spAutoFit/>
          </a:bodyPr>
          <a:lstStyle/>
          <a:p>
            <a:pPr marL="342900" lvl="1" indent="-342900">
              <a:buFont typeface="Wingdings" panose="05000000000000000000" pitchFamily="2" charset="2"/>
              <a:buChar char="Ø"/>
            </a:pPr>
            <a:r>
              <a:rPr lang="en-US" sz="2000" dirty="0"/>
              <a:t>Fee for Service (FFS) payments</a:t>
            </a:r>
          </a:p>
          <a:p>
            <a:pPr marL="0" lvl="1"/>
            <a:endParaRPr lang="en-US" sz="2000" dirty="0"/>
          </a:p>
          <a:p>
            <a:pPr marL="342900" lvl="1" indent="-342900">
              <a:buFont typeface="Wingdings" panose="05000000000000000000" pitchFamily="2" charset="2"/>
              <a:buChar char="Ø"/>
            </a:pPr>
            <a:r>
              <a:rPr lang="en-US" sz="2000" dirty="0"/>
              <a:t>Managed Care Capitation Payments</a:t>
            </a:r>
          </a:p>
          <a:p>
            <a:pPr marL="800100" lvl="2" indent="-342900">
              <a:buFont typeface="Arial" panose="020B0604020202020204" pitchFamily="34" charset="0"/>
              <a:buChar char="•"/>
            </a:pPr>
            <a:r>
              <a:rPr lang="en-US" sz="2000" dirty="0"/>
              <a:t>Managed Care Organizations (MCO)</a:t>
            </a:r>
          </a:p>
          <a:p>
            <a:pPr marL="800100" lvl="2" indent="-342900">
              <a:buFont typeface="Arial" panose="020B0604020202020204" pitchFamily="34" charset="0"/>
              <a:buChar char="•"/>
            </a:pPr>
            <a:r>
              <a:rPr lang="en-US" sz="2000" dirty="0"/>
              <a:t>Non-Emergency Medical Transportation (NEMT)</a:t>
            </a:r>
          </a:p>
          <a:p>
            <a:pPr marL="457200" lvl="2"/>
            <a:endParaRPr lang="en-US" sz="2000" dirty="0"/>
          </a:p>
          <a:p>
            <a:pPr marL="342900" lvl="1" indent="-342900">
              <a:buFont typeface="Wingdings" panose="05000000000000000000" pitchFamily="2" charset="2"/>
              <a:buChar char="Ø"/>
            </a:pPr>
            <a:r>
              <a:rPr lang="en-US" sz="2000" dirty="0"/>
              <a:t>“Below the Line” items</a:t>
            </a:r>
          </a:p>
          <a:p>
            <a:pPr marL="800100" lvl="2" indent="-342900">
              <a:buFont typeface="Arial" panose="020B0604020202020204" pitchFamily="34" charset="0"/>
              <a:buChar char="•"/>
            </a:pPr>
            <a:r>
              <a:rPr lang="en-US" sz="2000" dirty="0"/>
              <a:t>Medicare Part A and Part B premiums</a:t>
            </a:r>
          </a:p>
          <a:p>
            <a:pPr marL="800100" lvl="2" indent="-342900">
              <a:buFont typeface="Arial" panose="020B0604020202020204" pitchFamily="34" charset="0"/>
              <a:buChar char="•"/>
            </a:pPr>
            <a:r>
              <a:rPr lang="en-US" sz="2000" dirty="0"/>
              <a:t>Part D Medicare </a:t>
            </a:r>
            <a:r>
              <a:rPr lang="en-US" sz="2000" dirty="0" err="1"/>
              <a:t>Clawback</a:t>
            </a:r>
            <a:endParaRPr lang="en-US" sz="2000" dirty="0"/>
          </a:p>
          <a:p>
            <a:pPr marL="800100" lvl="2" indent="-342900">
              <a:buFont typeface="Arial" panose="020B0604020202020204" pitchFamily="34" charset="0"/>
              <a:buChar char="•"/>
            </a:pPr>
            <a:r>
              <a:rPr lang="en-US" sz="2000" dirty="0"/>
              <a:t>Drug Rebates</a:t>
            </a:r>
          </a:p>
          <a:p>
            <a:pPr marL="0" lvl="1"/>
            <a:r>
              <a:rPr lang="en-US" sz="2000" dirty="0"/>
              <a:t>	</a:t>
            </a:r>
          </a:p>
          <a:p>
            <a:pPr marL="342900" lvl="1" indent="-342900">
              <a:buFont typeface="Wingdings" panose="05000000000000000000" pitchFamily="2" charset="2"/>
              <a:buChar char="Ø"/>
            </a:pPr>
            <a:r>
              <a:rPr lang="en-US" sz="2000" dirty="0"/>
              <a:t>Any potential additional funding for additional projects that occur outside of the baseline submitted via Additional Budget Requests (ABRs)</a:t>
            </a:r>
          </a:p>
        </p:txBody>
      </p:sp>
    </p:spTree>
    <p:extLst>
      <p:ext uri="{BB962C8B-B14F-4D97-AF65-F5344CB8AC3E}">
        <p14:creationId xmlns:p14="http://schemas.microsoft.com/office/powerpoint/2010/main" val="295250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972338" y="242226"/>
            <a:ext cx="8247323" cy="577039"/>
          </a:xfrm>
        </p:spPr>
        <p:txBody>
          <a:bodyPr>
            <a:noAutofit/>
          </a:bodyPr>
          <a:lstStyle/>
          <a:p>
            <a:pPr algn="ctr"/>
            <a:r>
              <a:rPr lang="en-US" sz="3600" b="1" u="sng" dirty="0">
                <a:latin typeface="+mn-lt"/>
              </a:rPr>
              <a:t>Medicaid Sources of Funding</a:t>
            </a: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687897" y="1577841"/>
            <a:ext cx="10716321" cy="4780429"/>
          </a:xfrm>
        </p:spPr>
        <p:txBody>
          <a:bodyPr>
            <a:normAutofit/>
          </a:bodyPr>
          <a:lstStyle/>
          <a:p>
            <a:pPr>
              <a:buFont typeface="Wingdings" panose="05000000000000000000" pitchFamily="2" charset="2"/>
              <a:buChar char="Ø"/>
            </a:pPr>
            <a:r>
              <a:rPr lang="en-US" sz="2000" b="1" u="sng" dirty="0"/>
              <a:t>State Funds (historically 20-23%)</a:t>
            </a:r>
            <a:r>
              <a:rPr lang="en-US" sz="2000" b="1" dirty="0"/>
              <a:t>:</a:t>
            </a:r>
          </a:p>
          <a:p>
            <a:pPr lvl="1"/>
            <a:r>
              <a:rPr lang="en-US" sz="2000" dirty="0"/>
              <a:t>General Fund Appropriations – provided by the general assembly</a:t>
            </a:r>
          </a:p>
          <a:p>
            <a:pPr lvl="1"/>
            <a:r>
              <a:rPr lang="en-US" sz="2000" dirty="0"/>
              <a:t>Restricted Fund Appropriations – supported with agency cash</a:t>
            </a:r>
          </a:p>
          <a:p>
            <a:pPr marL="457200" lvl="1" indent="0">
              <a:buNone/>
            </a:pPr>
            <a:r>
              <a:rPr lang="en-US" sz="2000" dirty="0"/>
              <a:t>		</a:t>
            </a:r>
          </a:p>
          <a:p>
            <a:pPr>
              <a:buFont typeface="Wingdings" panose="05000000000000000000" pitchFamily="2" charset="2"/>
              <a:buChar char="Ø"/>
            </a:pPr>
            <a:r>
              <a:rPr lang="en-US" sz="2000" b="1" u="sng" dirty="0"/>
              <a:t>Federal Funds (historically 77-80%)</a:t>
            </a:r>
            <a:r>
              <a:rPr lang="en-US" sz="2000" b="1" dirty="0"/>
              <a:t>:</a:t>
            </a:r>
            <a:r>
              <a:rPr lang="en-US" sz="2000" dirty="0"/>
              <a:t>  The state funds are matched by federal funds</a:t>
            </a:r>
            <a:endParaRPr lang="en-US" sz="2000" b="1" u="sng" dirty="0"/>
          </a:p>
          <a:p>
            <a:pPr lvl="1"/>
            <a:endParaRPr lang="en-US" sz="1500" dirty="0"/>
          </a:p>
          <a:p>
            <a:endParaRPr lang="en-US" sz="1900" dirty="0"/>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1" y="6358270"/>
            <a:ext cx="453316" cy="236761"/>
          </a:xfrm>
        </p:spPr>
        <p:txBody>
          <a:bodyPr/>
          <a:lstStyle/>
          <a:p>
            <a:fld id="{5727CFF0-8AF3-4D5D-9D11-7D9475288EEF}" type="slidenum">
              <a:rPr lang="en-US" sz="2000" smtClean="0">
                <a:solidFill>
                  <a:schemeClr val="bg1"/>
                </a:solidFill>
              </a:rPr>
              <a:pPr/>
              <a:t>3</a:t>
            </a:fld>
            <a:endParaRPr lang="en-US" sz="2000" dirty="0">
              <a:solidFill>
                <a:schemeClr val="bg1"/>
              </a:solidFill>
            </a:endParaRPr>
          </a:p>
        </p:txBody>
      </p:sp>
      <p:sp>
        <p:nvSpPr>
          <p:cNvPr id="7" name="TextBox 6">
            <a:extLst>
              <a:ext uri="{FF2B5EF4-FFF2-40B4-BE49-F238E27FC236}">
                <a16:creationId xmlns:a16="http://schemas.microsoft.com/office/drawing/2014/main" id="{948B0931-43EB-7DC6-B78F-84B20F0B2783}"/>
              </a:ext>
            </a:extLst>
          </p:cNvPr>
          <p:cNvSpPr txBox="1"/>
          <p:nvPr/>
        </p:nvSpPr>
        <p:spPr>
          <a:xfrm>
            <a:off x="347330" y="855833"/>
            <a:ext cx="10890959" cy="677108"/>
          </a:xfrm>
          <a:prstGeom prst="rect">
            <a:avLst/>
          </a:prstGeom>
          <a:noFill/>
        </p:spPr>
        <p:txBody>
          <a:bodyPr wrap="square" rtlCol="0">
            <a:spAutoFit/>
          </a:bodyPr>
          <a:lstStyle/>
          <a:p>
            <a:r>
              <a:rPr lang="en-US" sz="2000" dirty="0"/>
              <a:t>Medicaid is a joint federal-state program and is funded with:</a:t>
            </a:r>
          </a:p>
          <a:p>
            <a:r>
              <a:rPr lang="en-US" dirty="0"/>
              <a:t> </a:t>
            </a:r>
          </a:p>
        </p:txBody>
      </p:sp>
      <p:graphicFrame>
        <p:nvGraphicFramePr>
          <p:cNvPr id="6" name="Table 5">
            <a:extLst>
              <a:ext uri="{FF2B5EF4-FFF2-40B4-BE49-F238E27FC236}">
                <a16:creationId xmlns:a16="http://schemas.microsoft.com/office/drawing/2014/main" id="{DBA6412B-8727-5C9E-24D9-9E9BD2E16604}"/>
              </a:ext>
            </a:extLst>
          </p:cNvPr>
          <p:cNvGraphicFramePr>
            <a:graphicFrameLocks noGrp="1"/>
          </p:cNvGraphicFramePr>
          <p:nvPr>
            <p:extLst>
              <p:ext uri="{D42A27DB-BD31-4B8C-83A1-F6EECF244321}">
                <p14:modId xmlns:p14="http://schemas.microsoft.com/office/powerpoint/2010/main" val="700297588"/>
              </p:ext>
            </p:extLst>
          </p:nvPr>
        </p:nvGraphicFramePr>
        <p:xfrm>
          <a:off x="1675996" y="3429000"/>
          <a:ext cx="7625395" cy="1842522"/>
        </p:xfrm>
        <a:graphic>
          <a:graphicData uri="http://schemas.openxmlformats.org/drawingml/2006/table">
            <a:tbl>
              <a:tblPr/>
              <a:tblGrid>
                <a:gridCol w="2073064">
                  <a:extLst>
                    <a:ext uri="{9D8B030D-6E8A-4147-A177-3AD203B41FA5}">
                      <a16:colId xmlns:a16="http://schemas.microsoft.com/office/drawing/2014/main" val="1088401154"/>
                    </a:ext>
                  </a:extLst>
                </a:gridCol>
                <a:gridCol w="869817">
                  <a:extLst>
                    <a:ext uri="{9D8B030D-6E8A-4147-A177-3AD203B41FA5}">
                      <a16:colId xmlns:a16="http://schemas.microsoft.com/office/drawing/2014/main" val="132228903"/>
                    </a:ext>
                  </a:extLst>
                </a:gridCol>
                <a:gridCol w="869817">
                  <a:extLst>
                    <a:ext uri="{9D8B030D-6E8A-4147-A177-3AD203B41FA5}">
                      <a16:colId xmlns:a16="http://schemas.microsoft.com/office/drawing/2014/main" val="2288223773"/>
                    </a:ext>
                  </a:extLst>
                </a:gridCol>
                <a:gridCol w="869817">
                  <a:extLst>
                    <a:ext uri="{9D8B030D-6E8A-4147-A177-3AD203B41FA5}">
                      <a16:colId xmlns:a16="http://schemas.microsoft.com/office/drawing/2014/main" val="2413953574"/>
                    </a:ext>
                  </a:extLst>
                </a:gridCol>
                <a:gridCol w="333429">
                  <a:extLst>
                    <a:ext uri="{9D8B030D-6E8A-4147-A177-3AD203B41FA5}">
                      <a16:colId xmlns:a16="http://schemas.microsoft.com/office/drawing/2014/main" val="3779009605"/>
                    </a:ext>
                  </a:extLst>
                </a:gridCol>
                <a:gridCol w="869817">
                  <a:extLst>
                    <a:ext uri="{9D8B030D-6E8A-4147-A177-3AD203B41FA5}">
                      <a16:colId xmlns:a16="http://schemas.microsoft.com/office/drawing/2014/main" val="2051166260"/>
                    </a:ext>
                  </a:extLst>
                </a:gridCol>
                <a:gridCol w="869817">
                  <a:extLst>
                    <a:ext uri="{9D8B030D-6E8A-4147-A177-3AD203B41FA5}">
                      <a16:colId xmlns:a16="http://schemas.microsoft.com/office/drawing/2014/main" val="2091401132"/>
                    </a:ext>
                  </a:extLst>
                </a:gridCol>
                <a:gridCol w="869817">
                  <a:extLst>
                    <a:ext uri="{9D8B030D-6E8A-4147-A177-3AD203B41FA5}">
                      <a16:colId xmlns:a16="http://schemas.microsoft.com/office/drawing/2014/main" val="1221105982"/>
                    </a:ext>
                  </a:extLst>
                </a:gridCol>
              </a:tblGrid>
              <a:tr h="375660">
                <a:tc>
                  <a:txBody>
                    <a:bodyPr/>
                    <a:lstStyle/>
                    <a:p>
                      <a:pPr algn="r" fontAlgn="b"/>
                      <a:r>
                        <a:rPr lang="en-US" sz="1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b"/>
                      <a:r>
                        <a:rPr lang="en-US" sz="1600" b="1" i="0" u="none" strike="noStrike" dirty="0">
                          <a:solidFill>
                            <a:srgbClr val="000000"/>
                          </a:solidFill>
                          <a:effectLst/>
                          <a:latin typeface="Calibri" panose="020F0502020204030204" pitchFamily="34" charset="0"/>
                        </a:rPr>
                        <a:t>Blended Federal Match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gridSpan="3">
                  <a:txBody>
                    <a:bodyPr/>
                    <a:lstStyle/>
                    <a:p>
                      <a:pPr algn="ctr" fontAlgn="b"/>
                      <a:r>
                        <a:rPr lang="en-US" sz="1600" b="1" i="0" u="none" strike="noStrike">
                          <a:solidFill>
                            <a:srgbClr val="000000"/>
                          </a:solidFill>
                          <a:effectLst/>
                          <a:latin typeface="Calibri" panose="020F0502020204030204" pitchFamily="34" charset="0"/>
                        </a:rPr>
                        <a:t>Blended State Match</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35242654"/>
                  </a:ext>
                </a:extLst>
              </a:tr>
              <a:tr h="375660">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1" i="0" u="none" strike="noStrike">
                          <a:solidFill>
                            <a:srgbClr val="FFFFFF"/>
                          </a:solidFill>
                          <a:effectLst/>
                          <a:latin typeface="Calibri" panose="020F0502020204030204" pitchFamily="34" charset="0"/>
                        </a:rPr>
                        <a:t>FY 2024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600" b="1" i="0" u="none" strike="noStrike">
                          <a:solidFill>
                            <a:srgbClr val="FFFFFF"/>
                          </a:solidFill>
                          <a:effectLst/>
                          <a:latin typeface="Calibri" panose="020F0502020204030204" pitchFamily="34" charset="0"/>
                        </a:rPr>
                        <a:t>FY 2025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600" b="1" i="0" u="none" strike="noStrike">
                          <a:solidFill>
                            <a:srgbClr val="FFFFFF"/>
                          </a:solidFill>
                          <a:effectLst/>
                          <a:latin typeface="Calibri" panose="020F0502020204030204" pitchFamily="34" charset="0"/>
                        </a:rPr>
                        <a:t>FY 2026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1" i="0" u="none" strike="noStrike">
                          <a:solidFill>
                            <a:srgbClr val="FFFFFF"/>
                          </a:solidFill>
                          <a:effectLst/>
                          <a:latin typeface="Calibri" panose="020F0502020204030204" pitchFamily="34" charset="0"/>
                        </a:rPr>
                        <a:t>FY 2024</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600" b="1" i="0" u="none" strike="noStrike">
                          <a:solidFill>
                            <a:srgbClr val="FFFFFF"/>
                          </a:solidFill>
                          <a:effectLst/>
                          <a:latin typeface="Calibri" panose="020F0502020204030204" pitchFamily="34" charset="0"/>
                        </a:rPr>
                        <a:t>FY 2025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600" b="1" i="0" u="none" strike="noStrike">
                          <a:solidFill>
                            <a:srgbClr val="FFFFFF"/>
                          </a:solidFill>
                          <a:effectLst/>
                          <a:latin typeface="Calibri" panose="020F0502020204030204" pitchFamily="34" charset="0"/>
                        </a:rPr>
                        <a:t>FY 2026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737339191"/>
                  </a:ext>
                </a:extLst>
              </a:tr>
              <a:tr h="357771">
                <a:tc>
                  <a:txBody>
                    <a:bodyPr/>
                    <a:lstStyle/>
                    <a:p>
                      <a:pPr algn="r" fontAlgn="b"/>
                      <a:r>
                        <a:rPr lang="en-US" sz="1600" b="0" i="0" u="none" strike="noStrike">
                          <a:solidFill>
                            <a:srgbClr val="000000"/>
                          </a:solidFill>
                          <a:effectLst/>
                          <a:latin typeface="Calibri" panose="020F0502020204030204" pitchFamily="34" charset="0"/>
                        </a:rPr>
                        <a:t>Traditional Medicaid*</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72.88%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71.50%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27.12%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600" b="0" i="0" u="none" strike="noStrike" dirty="0">
                          <a:solidFill>
                            <a:srgbClr val="000000"/>
                          </a:solidFill>
                          <a:effectLst/>
                          <a:latin typeface="Calibri" panose="020F0502020204030204" pitchFamily="34" charset="0"/>
                        </a:rPr>
                        <a:t>28.43%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600" b="0" i="0" u="none" strike="noStrike">
                          <a:solidFill>
                            <a:srgbClr val="000000"/>
                          </a:solidFill>
                          <a:effectLst/>
                          <a:latin typeface="Calibri" panose="020F0502020204030204" pitchFamily="34" charset="0"/>
                        </a:rPr>
                        <a:t>28.50%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2805042054"/>
                  </a:ext>
                </a:extLst>
              </a:tr>
              <a:tr h="357771">
                <a:tc>
                  <a:txBody>
                    <a:bodyPr/>
                    <a:lstStyle/>
                    <a:p>
                      <a:pPr algn="r" fontAlgn="b"/>
                      <a:r>
                        <a:rPr lang="en-US" sz="1600" b="0" i="0" u="none" strike="noStrike">
                          <a:solidFill>
                            <a:srgbClr val="000000"/>
                          </a:solidFill>
                          <a:effectLst/>
                          <a:latin typeface="Calibri" panose="020F0502020204030204" pitchFamily="34" charset="0"/>
                        </a:rPr>
                        <a:t>CHIP</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81.01%</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80.05%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18.99%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600" b="0" i="0" u="none" strike="noStrike" dirty="0">
                          <a:solidFill>
                            <a:srgbClr val="000000"/>
                          </a:solidFill>
                          <a:effectLst/>
                          <a:latin typeface="Calibri" panose="020F0502020204030204" pitchFamily="34" charset="0"/>
                        </a:rPr>
                        <a:t>19.90%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600" b="0" i="0" u="none" strike="noStrike">
                          <a:solidFill>
                            <a:srgbClr val="000000"/>
                          </a:solidFill>
                          <a:effectLst/>
                          <a:latin typeface="Calibri" panose="020F0502020204030204" pitchFamily="34" charset="0"/>
                        </a:rPr>
                        <a:t>19.95%</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1890466322"/>
                  </a:ext>
                </a:extLst>
              </a:tr>
              <a:tr h="375660">
                <a:tc>
                  <a:txBody>
                    <a:bodyPr/>
                    <a:lstStyle/>
                    <a:p>
                      <a:pPr algn="r" fontAlgn="b"/>
                      <a:r>
                        <a:rPr lang="en-US" sz="1600" b="0" i="0" u="none" strike="noStrike">
                          <a:solidFill>
                            <a:srgbClr val="000000"/>
                          </a:solidFill>
                          <a:effectLst/>
                          <a:latin typeface="Calibri" panose="020F0502020204030204" pitchFamily="34" charset="0"/>
                        </a:rPr>
                        <a:t>Expansion</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90.00%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90.00%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b"/>
                      <a:r>
                        <a:rPr lang="en-US" sz="1600" b="0" i="0" u="none" strike="noStrike">
                          <a:solidFill>
                            <a:srgbClr val="000000"/>
                          </a:solidFill>
                          <a:effectLst/>
                          <a:latin typeface="Calibri" panose="020F0502020204030204" pitchFamily="34" charset="0"/>
                        </a:rPr>
                        <a:t>10.00%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600" b="0" i="0" u="none" strike="noStrike" dirty="0">
                          <a:solidFill>
                            <a:srgbClr val="000000"/>
                          </a:solidFill>
                          <a:effectLst/>
                          <a:latin typeface="Calibri" panose="020F0502020204030204" pitchFamily="34" charset="0"/>
                        </a:rPr>
                        <a:t>10.00%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ctr" fontAlgn="b"/>
                      <a:r>
                        <a:rPr lang="en-US" sz="1600" b="0" i="0" u="none" strike="noStrike" dirty="0">
                          <a:solidFill>
                            <a:srgbClr val="000000"/>
                          </a:solidFill>
                          <a:effectLst/>
                          <a:latin typeface="Calibri" panose="020F0502020204030204" pitchFamily="34" charset="0"/>
                        </a:rPr>
                        <a:t>10.00%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841076017"/>
                  </a:ext>
                </a:extLst>
              </a:tr>
            </a:tbl>
          </a:graphicData>
        </a:graphic>
      </p:graphicFrame>
      <p:sp>
        <p:nvSpPr>
          <p:cNvPr id="5" name="TextBox 4">
            <a:extLst>
              <a:ext uri="{FF2B5EF4-FFF2-40B4-BE49-F238E27FC236}">
                <a16:creationId xmlns:a16="http://schemas.microsoft.com/office/drawing/2014/main" id="{5472F762-269E-253F-54A4-CDF0FC0F3A72}"/>
              </a:ext>
            </a:extLst>
          </p:cNvPr>
          <p:cNvSpPr txBox="1"/>
          <p:nvPr/>
        </p:nvSpPr>
        <p:spPr>
          <a:xfrm>
            <a:off x="3651726" y="5295157"/>
            <a:ext cx="5906944" cy="461665"/>
          </a:xfrm>
          <a:prstGeom prst="rect">
            <a:avLst/>
          </a:prstGeom>
          <a:noFill/>
        </p:spPr>
        <p:txBody>
          <a:bodyPr wrap="square" rtlCol="0">
            <a:spAutoFit/>
          </a:bodyPr>
          <a:lstStyle/>
          <a:p>
            <a:r>
              <a:rPr lang="en-US" sz="1200" dirty="0"/>
              <a:t>*Enhanced FMAP during the Public Health Emergency phased out by December 31, 2023.</a:t>
            </a:r>
          </a:p>
          <a:p>
            <a:r>
              <a:rPr lang="en-US" sz="1200" dirty="0"/>
              <a:t>  During FY 2023, the traditional FMAP was 78.95%</a:t>
            </a:r>
          </a:p>
        </p:txBody>
      </p:sp>
    </p:spTree>
    <p:extLst>
      <p:ext uri="{BB962C8B-B14F-4D97-AF65-F5344CB8AC3E}">
        <p14:creationId xmlns:p14="http://schemas.microsoft.com/office/powerpoint/2010/main" val="3052772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972332" y="275410"/>
            <a:ext cx="8247323" cy="577039"/>
          </a:xfrm>
        </p:spPr>
        <p:txBody>
          <a:bodyPr>
            <a:noAutofit/>
          </a:bodyPr>
          <a:lstStyle/>
          <a:p>
            <a:pPr algn="ctr"/>
            <a:r>
              <a:rPr lang="en-US" sz="3600" b="1" u="sng" dirty="0">
                <a:latin typeface="+mn-lt"/>
              </a:rPr>
              <a:t>Benefits Budget Forecasting Process</a:t>
            </a: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211211" y="986290"/>
            <a:ext cx="11769577" cy="4885419"/>
          </a:xfrm>
        </p:spPr>
        <p:txBody>
          <a:bodyPr>
            <a:normAutofit fontScale="55000" lnSpcReduction="20000"/>
          </a:bodyPr>
          <a:lstStyle/>
          <a:p>
            <a:pPr>
              <a:buFont typeface="Wingdings" panose="05000000000000000000" pitchFamily="2" charset="2"/>
              <a:buChar char="Ø"/>
            </a:pPr>
            <a:r>
              <a:rPr lang="en-US" sz="2600" dirty="0"/>
              <a:t>The projected benefit expenditures are developed via a consensus forecasting group:</a:t>
            </a:r>
          </a:p>
          <a:p>
            <a:pPr lvl="1"/>
            <a:r>
              <a:rPr lang="en-US" sz="2600" dirty="0"/>
              <a:t>Department budget staff (DMS Chief Finance Officer and Fiscal Management Staff)</a:t>
            </a:r>
          </a:p>
          <a:p>
            <a:pPr lvl="1"/>
            <a:r>
              <a:rPr lang="en-US" sz="2600" dirty="0"/>
              <a:t>Cabinet for Health and Family Services Budget Staff (CHFS Budget Director and Office of Finance and Budget)</a:t>
            </a:r>
          </a:p>
          <a:p>
            <a:pPr lvl="1"/>
            <a:r>
              <a:rPr lang="en-US" sz="2600" dirty="0"/>
              <a:t>Office of State Budget Director (Economist, Analysts, Deputy State Budget Director)</a:t>
            </a:r>
          </a:p>
          <a:p>
            <a:pPr lvl="1">
              <a:buFont typeface="Wingdings" panose="05000000000000000000" pitchFamily="2" charset="2"/>
              <a:buChar char="Ø"/>
            </a:pPr>
            <a:endParaRPr lang="en-US" sz="2600" dirty="0"/>
          </a:p>
          <a:p>
            <a:pPr>
              <a:buFont typeface="Wingdings" panose="05000000000000000000" pitchFamily="2" charset="2"/>
              <a:buChar char="Ø"/>
            </a:pPr>
            <a:r>
              <a:rPr lang="en-US" sz="2600" dirty="0"/>
              <a:t>By using historical data and various forecasting models, this group collectively projects and estimates Medicaid MCO enrollment (by MCO rate cell) and FFS expenditures (by category of service).  The following time-series methods are utilized in the process:</a:t>
            </a:r>
          </a:p>
          <a:p>
            <a:pPr lvl="1"/>
            <a:r>
              <a:rPr lang="en-US" sz="2600" b="1" u="sng" dirty="0"/>
              <a:t>Univariate time series models</a:t>
            </a:r>
            <a:r>
              <a:rPr lang="en-US" sz="2600" dirty="0"/>
              <a:t> are created utilizing numerous statistical methods to analyze each data series</a:t>
            </a:r>
          </a:p>
          <a:p>
            <a:pPr lvl="2">
              <a:buFont typeface="Courier New" panose="02070309020205020404" pitchFamily="49" charset="0"/>
              <a:buChar char="o"/>
            </a:pPr>
            <a:r>
              <a:rPr lang="en-US" sz="2600" dirty="0"/>
              <a:t>ARIMA models</a:t>
            </a:r>
          </a:p>
          <a:p>
            <a:pPr lvl="2">
              <a:buFont typeface="Courier New" panose="02070309020205020404" pitchFamily="49" charset="0"/>
              <a:buChar char="o"/>
            </a:pPr>
            <a:r>
              <a:rPr lang="en-US" sz="2600" dirty="0"/>
              <a:t>Trend and Seasonal Decomposition models</a:t>
            </a:r>
          </a:p>
          <a:p>
            <a:pPr marL="914400" lvl="2" indent="0">
              <a:buNone/>
            </a:pPr>
            <a:endParaRPr lang="en-US" sz="2600" dirty="0"/>
          </a:p>
          <a:p>
            <a:pPr lvl="1"/>
            <a:r>
              <a:rPr lang="en-US" sz="2600" b="1" u="sng" dirty="0"/>
              <a:t>Multivariate time series models </a:t>
            </a:r>
            <a:r>
              <a:rPr lang="en-US" sz="2600" dirty="0"/>
              <a:t>are created utilizing numerous statistical methods to analyze each data series and the relationship of the series to exogenous variables (i.e. economic variables, policy changes, etc.) chosen based on empirical evidence or by economic theory</a:t>
            </a:r>
          </a:p>
          <a:p>
            <a:pPr lvl="2">
              <a:buFont typeface="Courier New" panose="02070309020205020404" pitchFamily="49" charset="0"/>
              <a:buChar char="o"/>
            </a:pPr>
            <a:r>
              <a:rPr lang="en-US" sz="2600" dirty="0"/>
              <a:t>Vector Autoregression models</a:t>
            </a:r>
          </a:p>
          <a:p>
            <a:pPr lvl="2">
              <a:buFont typeface="Courier New" panose="02070309020205020404" pitchFamily="49" charset="0"/>
              <a:buChar char="o"/>
            </a:pPr>
            <a:r>
              <a:rPr lang="en-US" sz="2600" dirty="0"/>
              <a:t>Vector Autoregression Moving-Average with Exogenous Regressors (VARMAX)</a:t>
            </a:r>
          </a:p>
          <a:p>
            <a:pPr lvl="2">
              <a:buFont typeface="Courier New" panose="02070309020205020404" pitchFamily="49" charset="0"/>
              <a:buChar char="o"/>
            </a:pPr>
            <a:r>
              <a:rPr lang="en-US" sz="2600" dirty="0"/>
              <a:t>Structural Models with Autoregressive Error Correction</a:t>
            </a:r>
          </a:p>
          <a:p>
            <a:endParaRPr lang="en-US" sz="2600" dirty="0"/>
          </a:p>
          <a:p>
            <a:pPr>
              <a:buFont typeface="Wingdings" panose="05000000000000000000" pitchFamily="2" charset="2"/>
              <a:buChar char="Ø"/>
            </a:pPr>
            <a:r>
              <a:rPr lang="en-US" sz="2600" dirty="0"/>
              <a:t>The enrollment projections are placed into a cash model to estimate the MCO spend.</a:t>
            </a:r>
          </a:p>
          <a:p>
            <a:pPr marL="0" indent="0">
              <a:buNone/>
            </a:pPr>
            <a:endParaRPr lang="en-US" sz="2600" dirty="0"/>
          </a:p>
          <a:p>
            <a:pPr>
              <a:buFont typeface="Wingdings" panose="05000000000000000000" pitchFamily="2" charset="2"/>
              <a:buChar char="Ø"/>
            </a:pPr>
            <a:r>
              <a:rPr lang="en-US" sz="2600" dirty="0"/>
              <a:t>The final product from this exercise is the “Consensus Forecast” that makes up the Medicaid Benefits budget projections.</a:t>
            </a:r>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1" y="6358270"/>
            <a:ext cx="453316" cy="236761"/>
          </a:xfrm>
        </p:spPr>
        <p:txBody>
          <a:bodyPr/>
          <a:lstStyle/>
          <a:p>
            <a:fld id="{5727CFF0-8AF3-4D5D-9D11-7D9475288EEF}" type="slidenum">
              <a:rPr lang="en-US" sz="2000" smtClean="0">
                <a:solidFill>
                  <a:schemeClr val="bg1"/>
                </a:solidFill>
              </a:rPr>
              <a:pPr/>
              <a:t>4</a:t>
            </a:fld>
            <a:endParaRPr lang="en-US" sz="2000" dirty="0">
              <a:solidFill>
                <a:schemeClr val="bg1"/>
              </a:solidFill>
            </a:endParaRPr>
          </a:p>
        </p:txBody>
      </p:sp>
    </p:spTree>
    <p:extLst>
      <p:ext uri="{BB962C8B-B14F-4D97-AF65-F5344CB8AC3E}">
        <p14:creationId xmlns:p14="http://schemas.microsoft.com/office/powerpoint/2010/main" val="2062384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972334" y="392368"/>
            <a:ext cx="8247323" cy="577039"/>
          </a:xfrm>
        </p:spPr>
        <p:txBody>
          <a:bodyPr>
            <a:noAutofit/>
          </a:bodyPr>
          <a:lstStyle/>
          <a:p>
            <a:pPr algn="ctr"/>
            <a:r>
              <a:rPr lang="en-US" sz="3600" b="1" u="sng">
                <a:latin typeface="+mn-lt"/>
              </a:rPr>
              <a:t>Benefits Budget</a:t>
            </a:r>
            <a:endParaRPr lang="en-US" sz="3600" b="1" u="sng" dirty="0">
              <a:latin typeface="+mn-lt"/>
            </a:endParaRP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557833" y="1128133"/>
            <a:ext cx="10345573" cy="756422"/>
          </a:xfrm>
        </p:spPr>
        <p:txBody>
          <a:bodyPr>
            <a:normAutofit/>
          </a:bodyPr>
          <a:lstStyle/>
          <a:p>
            <a:pPr marL="0" lvl="1" indent="0">
              <a:spcBef>
                <a:spcPts val="600"/>
              </a:spcBef>
              <a:spcAft>
                <a:spcPts val="900"/>
              </a:spcAft>
              <a:buNone/>
            </a:pPr>
            <a:r>
              <a:rPr lang="en-US" sz="1800" dirty="0"/>
              <a:t>For consensus forecasting, current and recent state fiscal year expenditures are considered including largest cost drivers of the budget:</a:t>
            </a:r>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0" y="6358270"/>
            <a:ext cx="444149" cy="236761"/>
          </a:xfrm>
        </p:spPr>
        <p:txBody>
          <a:bodyPr/>
          <a:lstStyle/>
          <a:p>
            <a:fld id="{5727CFF0-8AF3-4D5D-9D11-7D9475288EEF}" type="slidenum">
              <a:rPr lang="en-US" sz="2000" smtClean="0">
                <a:solidFill>
                  <a:schemeClr val="bg1"/>
                </a:solidFill>
              </a:rPr>
              <a:pPr/>
              <a:t>5</a:t>
            </a:fld>
            <a:endParaRPr lang="en-US" sz="2000" dirty="0">
              <a:solidFill>
                <a:schemeClr val="bg1"/>
              </a:solidFill>
            </a:endParaRPr>
          </a:p>
        </p:txBody>
      </p:sp>
      <p:pic>
        <p:nvPicPr>
          <p:cNvPr id="5" name="Picture 4">
            <a:extLst>
              <a:ext uri="{FF2B5EF4-FFF2-40B4-BE49-F238E27FC236}">
                <a16:creationId xmlns:a16="http://schemas.microsoft.com/office/drawing/2014/main" id="{BA70A734-C1DF-48EE-5CBE-E1841A1AFC75}"/>
              </a:ext>
            </a:extLst>
          </p:cNvPr>
          <p:cNvPicPr>
            <a:picLocks noChangeAspect="1"/>
          </p:cNvPicPr>
          <p:nvPr/>
        </p:nvPicPr>
        <p:blipFill>
          <a:blip r:embed="rId2"/>
          <a:stretch>
            <a:fillRect/>
          </a:stretch>
        </p:blipFill>
        <p:spPr>
          <a:xfrm>
            <a:off x="1755579" y="1884555"/>
            <a:ext cx="8680841" cy="3366714"/>
          </a:xfrm>
          <a:prstGeom prst="rect">
            <a:avLst/>
          </a:prstGeom>
        </p:spPr>
      </p:pic>
    </p:spTree>
    <p:extLst>
      <p:ext uri="{BB962C8B-B14F-4D97-AF65-F5344CB8AC3E}">
        <p14:creationId xmlns:p14="http://schemas.microsoft.com/office/powerpoint/2010/main" val="234467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972334" y="392368"/>
            <a:ext cx="8247323" cy="577039"/>
          </a:xfrm>
        </p:spPr>
        <p:txBody>
          <a:bodyPr>
            <a:noAutofit/>
          </a:bodyPr>
          <a:lstStyle/>
          <a:p>
            <a:pPr algn="ctr"/>
            <a:r>
              <a:rPr lang="en-US" sz="3600" b="1" u="sng" dirty="0">
                <a:latin typeface="+mn-lt"/>
              </a:rPr>
              <a:t>Benefits Budget</a:t>
            </a: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371475" y="969407"/>
            <a:ext cx="11543434" cy="4468295"/>
          </a:xfrm>
        </p:spPr>
        <p:txBody>
          <a:bodyPr>
            <a:normAutofit/>
          </a:bodyPr>
          <a:lstStyle/>
          <a:p>
            <a:pPr marL="0" lvl="1" indent="0">
              <a:spcBef>
                <a:spcPts val="600"/>
              </a:spcBef>
              <a:spcAft>
                <a:spcPts val="900"/>
              </a:spcAft>
              <a:buNone/>
            </a:pPr>
            <a:r>
              <a:rPr lang="en-US" sz="1800" dirty="0"/>
              <a:t>For consensus forecasting, enrollment trends are projected based on a variety of factors, </a:t>
            </a:r>
            <a:r>
              <a:rPr lang="en-US" sz="1800" u="sng" dirty="0"/>
              <a:t>including the restart of redeterminations</a:t>
            </a:r>
            <a:r>
              <a:rPr lang="en-US" sz="1800" dirty="0"/>
              <a:t> following the end of the public health emergency.  The Governor’s recommended budget assumed the following eligibility forecast:</a:t>
            </a:r>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0" y="6358270"/>
            <a:ext cx="444149" cy="236761"/>
          </a:xfrm>
        </p:spPr>
        <p:txBody>
          <a:bodyPr/>
          <a:lstStyle/>
          <a:p>
            <a:fld id="{5727CFF0-8AF3-4D5D-9D11-7D9475288EEF}" type="slidenum">
              <a:rPr lang="en-US" sz="2000" smtClean="0">
                <a:solidFill>
                  <a:schemeClr val="bg1"/>
                </a:solidFill>
              </a:rPr>
              <a:pPr/>
              <a:t>6</a:t>
            </a:fld>
            <a:endParaRPr lang="en-US" sz="2000" dirty="0">
              <a:solidFill>
                <a:schemeClr val="bg1"/>
              </a:solidFill>
            </a:endParaRPr>
          </a:p>
        </p:txBody>
      </p:sp>
      <p:graphicFrame>
        <p:nvGraphicFramePr>
          <p:cNvPr id="9" name="Table 8">
            <a:extLst>
              <a:ext uri="{FF2B5EF4-FFF2-40B4-BE49-F238E27FC236}">
                <a16:creationId xmlns:a16="http://schemas.microsoft.com/office/drawing/2014/main" id="{05A592EE-5761-7BCB-ED4A-F440E7CB4B74}"/>
              </a:ext>
            </a:extLst>
          </p:cNvPr>
          <p:cNvGraphicFramePr>
            <a:graphicFrameLocks noGrp="1"/>
          </p:cNvGraphicFramePr>
          <p:nvPr>
            <p:extLst>
              <p:ext uri="{D42A27DB-BD31-4B8C-83A1-F6EECF244321}">
                <p14:modId xmlns:p14="http://schemas.microsoft.com/office/powerpoint/2010/main" val="2450458271"/>
              </p:ext>
            </p:extLst>
          </p:nvPr>
        </p:nvGraphicFramePr>
        <p:xfrm>
          <a:off x="3241760" y="1723382"/>
          <a:ext cx="5708469" cy="1480172"/>
        </p:xfrm>
        <a:graphic>
          <a:graphicData uri="http://schemas.openxmlformats.org/drawingml/2006/table">
            <a:tbl>
              <a:tblPr/>
              <a:tblGrid>
                <a:gridCol w="1404668">
                  <a:extLst>
                    <a:ext uri="{9D8B030D-6E8A-4147-A177-3AD203B41FA5}">
                      <a16:colId xmlns:a16="http://schemas.microsoft.com/office/drawing/2014/main" val="3393895391"/>
                    </a:ext>
                  </a:extLst>
                </a:gridCol>
                <a:gridCol w="1438877">
                  <a:extLst>
                    <a:ext uri="{9D8B030D-6E8A-4147-A177-3AD203B41FA5}">
                      <a16:colId xmlns:a16="http://schemas.microsoft.com/office/drawing/2014/main" val="2303398444"/>
                    </a:ext>
                  </a:extLst>
                </a:gridCol>
                <a:gridCol w="1432462">
                  <a:extLst>
                    <a:ext uri="{9D8B030D-6E8A-4147-A177-3AD203B41FA5}">
                      <a16:colId xmlns:a16="http://schemas.microsoft.com/office/drawing/2014/main" val="2065230352"/>
                    </a:ext>
                  </a:extLst>
                </a:gridCol>
                <a:gridCol w="1432462">
                  <a:extLst>
                    <a:ext uri="{9D8B030D-6E8A-4147-A177-3AD203B41FA5}">
                      <a16:colId xmlns:a16="http://schemas.microsoft.com/office/drawing/2014/main" val="865793936"/>
                    </a:ext>
                  </a:extLst>
                </a:gridCol>
              </a:tblGrid>
              <a:tr h="515343">
                <a:tc>
                  <a:txBody>
                    <a:bodyPr/>
                    <a:lstStyle/>
                    <a:p>
                      <a:pPr algn="l" fontAlgn="ctr"/>
                      <a:r>
                        <a:rPr lang="en-US" sz="1200" b="0" i="0" u="none" strike="noStrike">
                          <a:solidFill>
                            <a:srgbClr val="000000"/>
                          </a:solidFill>
                          <a:effectLst/>
                          <a:latin typeface="Times New Roman" panose="02020603050405020304" pitchFamily="18"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200" b="1" i="0" u="none" strike="noStrike" dirty="0">
                          <a:solidFill>
                            <a:srgbClr val="FFFFFF"/>
                          </a:solidFill>
                          <a:effectLst/>
                          <a:latin typeface="Times New Roman" panose="02020603050405020304" pitchFamily="18" charset="0"/>
                        </a:rPr>
                        <a:t>Managed Care (MCO)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200" b="1" i="0" u="none" strike="noStrike" dirty="0">
                          <a:solidFill>
                            <a:srgbClr val="FFFFFF"/>
                          </a:solidFill>
                          <a:effectLst/>
                          <a:latin typeface="Times New Roman" panose="02020603050405020304" pitchFamily="18" charset="0"/>
                        </a:rPr>
                        <a:t>Fee For Service (FFS)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ctr"/>
                      <a:r>
                        <a:rPr lang="en-US" sz="1200" b="1" i="0" u="none" strike="noStrike">
                          <a:solidFill>
                            <a:srgbClr val="FFFFFF"/>
                          </a:solidFill>
                          <a:effectLst/>
                          <a:latin typeface="Times New Roman" panose="02020603050405020304" pitchFamily="18" charset="0"/>
                        </a:rPr>
                        <a:t>Grand</a:t>
                      </a:r>
                      <a:br>
                        <a:rPr lang="en-US" sz="1200" b="1" i="0" u="none" strike="noStrike">
                          <a:solidFill>
                            <a:srgbClr val="FFFFFF"/>
                          </a:solidFill>
                          <a:effectLst/>
                          <a:latin typeface="Times New Roman" panose="02020603050405020304" pitchFamily="18" charset="0"/>
                        </a:rPr>
                      </a:br>
                      <a:r>
                        <a:rPr lang="en-US" sz="1200" b="1" i="0" u="none" strike="noStrike">
                          <a:solidFill>
                            <a:srgbClr val="FFFFFF"/>
                          </a:solidFill>
                          <a:effectLst/>
                          <a:latin typeface="Times New Roman" panose="02020603050405020304" pitchFamily="18" charset="0"/>
                        </a:rPr>
                        <a:t>Total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3941319854"/>
                  </a:ext>
                </a:extLst>
              </a:tr>
              <a:tr h="316585">
                <a:tc>
                  <a:txBody>
                    <a:bodyPr/>
                    <a:lstStyle/>
                    <a:p>
                      <a:pPr algn="ctr" fontAlgn="ctr"/>
                      <a:r>
                        <a:rPr lang="en-US" sz="1200" b="0" i="0" u="none" strike="noStrike" dirty="0">
                          <a:solidFill>
                            <a:srgbClr val="000000"/>
                          </a:solidFill>
                          <a:effectLst/>
                          <a:latin typeface="Times New Roman" panose="02020603050405020304" pitchFamily="18" charset="0"/>
                        </a:rPr>
                        <a:t>FY 2024</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200" b="0" i="0" u="none" strike="noStrike">
                          <a:solidFill>
                            <a:srgbClr val="000000"/>
                          </a:solidFill>
                          <a:effectLst/>
                          <a:latin typeface="Times New Roman" panose="02020603050405020304" pitchFamily="18" charset="0"/>
                        </a:rPr>
                        <a:t>1,441,453</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Times New Roman" panose="02020603050405020304" pitchFamily="18" charset="0"/>
                        </a:rPr>
                        <a:t>       142,864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Times New Roman" panose="02020603050405020304" pitchFamily="18" charset="0"/>
                        </a:rPr>
                        <a:t>1,584,317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08742754"/>
                  </a:ext>
                </a:extLst>
              </a:tr>
              <a:tr h="316585">
                <a:tc>
                  <a:txBody>
                    <a:bodyPr/>
                    <a:lstStyle/>
                    <a:p>
                      <a:pPr algn="ctr" fontAlgn="ctr"/>
                      <a:r>
                        <a:rPr lang="en-US" sz="1200" b="0" i="0" u="none" strike="noStrike" dirty="0">
                          <a:solidFill>
                            <a:srgbClr val="000000"/>
                          </a:solidFill>
                          <a:effectLst/>
                          <a:latin typeface="Times New Roman" panose="02020603050405020304" pitchFamily="18" charset="0"/>
                        </a:rPr>
                        <a:t>FY 2025</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200" b="0" i="0" u="none" strike="noStrike">
                          <a:solidFill>
                            <a:srgbClr val="000000"/>
                          </a:solidFill>
                          <a:effectLst/>
                          <a:latin typeface="Times New Roman" panose="02020603050405020304" pitchFamily="18" charset="0"/>
                        </a:rPr>
                        <a:t>1,398,450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Times New Roman" panose="02020603050405020304" pitchFamily="18" charset="0"/>
                        </a:rPr>
                        <a:t>       145,026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Times New Roman" panose="02020603050405020304" pitchFamily="18" charset="0"/>
                        </a:rPr>
                        <a:t>1,543,476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62249801"/>
                  </a:ext>
                </a:extLst>
              </a:tr>
              <a:tr h="331659">
                <a:tc>
                  <a:txBody>
                    <a:bodyPr/>
                    <a:lstStyle/>
                    <a:p>
                      <a:pPr algn="ctr" fontAlgn="ctr"/>
                      <a:r>
                        <a:rPr lang="en-US" sz="1200" b="0" i="0" u="none" strike="noStrike" dirty="0">
                          <a:solidFill>
                            <a:srgbClr val="000000"/>
                          </a:solidFill>
                          <a:effectLst/>
                          <a:latin typeface="Times New Roman" panose="02020603050405020304" pitchFamily="18" charset="0"/>
                        </a:rPr>
                        <a:t>FY 2026</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n-US" sz="1200" b="0" i="0" u="none" strike="noStrike">
                          <a:solidFill>
                            <a:srgbClr val="000000"/>
                          </a:solidFill>
                          <a:effectLst/>
                          <a:latin typeface="Times New Roman" panose="02020603050405020304" pitchFamily="18" charset="0"/>
                        </a:rPr>
                        <a:t>1,438,392</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Times New Roman" panose="02020603050405020304" pitchFamily="18" charset="0"/>
                        </a:rPr>
                        <a:t>       148,083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Times New Roman" panose="02020603050405020304" pitchFamily="18" charset="0"/>
                        </a:rPr>
                        <a:t>1,586,475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50194016"/>
                  </a:ext>
                </a:extLst>
              </a:tr>
            </a:tbl>
          </a:graphicData>
        </a:graphic>
      </p:graphicFrame>
      <p:pic>
        <p:nvPicPr>
          <p:cNvPr id="10" name="Picture 9">
            <a:extLst>
              <a:ext uri="{FF2B5EF4-FFF2-40B4-BE49-F238E27FC236}">
                <a16:creationId xmlns:a16="http://schemas.microsoft.com/office/drawing/2014/main" id="{71D7184B-2AF8-9F98-E241-2CE7DD7201A4}"/>
              </a:ext>
            </a:extLst>
          </p:cNvPr>
          <p:cNvPicPr>
            <a:picLocks noChangeAspect="1"/>
          </p:cNvPicPr>
          <p:nvPr/>
        </p:nvPicPr>
        <p:blipFill>
          <a:blip r:embed="rId2"/>
          <a:stretch>
            <a:fillRect/>
          </a:stretch>
        </p:blipFill>
        <p:spPr>
          <a:xfrm>
            <a:off x="3020975" y="3304396"/>
            <a:ext cx="6150049" cy="2810740"/>
          </a:xfrm>
          <a:prstGeom prst="rect">
            <a:avLst/>
          </a:prstGeom>
        </p:spPr>
      </p:pic>
    </p:spTree>
    <p:extLst>
      <p:ext uri="{BB962C8B-B14F-4D97-AF65-F5344CB8AC3E}">
        <p14:creationId xmlns:p14="http://schemas.microsoft.com/office/powerpoint/2010/main" val="50299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972338" y="242226"/>
            <a:ext cx="8247323" cy="577039"/>
          </a:xfrm>
        </p:spPr>
        <p:txBody>
          <a:bodyPr>
            <a:noAutofit/>
          </a:bodyPr>
          <a:lstStyle/>
          <a:p>
            <a:pPr algn="ctr"/>
            <a:r>
              <a:rPr lang="en-US" sz="3600" b="1" u="sng" dirty="0">
                <a:latin typeface="+mn-lt"/>
              </a:rPr>
              <a:t>Medicaid Sources of Funding</a:t>
            </a: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687897" y="2527417"/>
            <a:ext cx="10716321" cy="4780429"/>
          </a:xfrm>
        </p:spPr>
        <p:txBody>
          <a:bodyPr>
            <a:normAutofit/>
          </a:bodyPr>
          <a:lstStyle/>
          <a:p>
            <a:pPr lvl="1"/>
            <a:endParaRPr lang="en-US" sz="1500" dirty="0"/>
          </a:p>
          <a:p>
            <a:endParaRPr lang="en-US" sz="1900" dirty="0"/>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1" y="6358270"/>
            <a:ext cx="453316" cy="236761"/>
          </a:xfrm>
        </p:spPr>
        <p:txBody>
          <a:bodyPr/>
          <a:lstStyle/>
          <a:p>
            <a:fld id="{5727CFF0-8AF3-4D5D-9D11-7D9475288EEF}" type="slidenum">
              <a:rPr lang="en-US" sz="2000" smtClean="0">
                <a:solidFill>
                  <a:schemeClr val="bg1"/>
                </a:solidFill>
              </a:rPr>
              <a:pPr/>
              <a:t>7</a:t>
            </a:fld>
            <a:endParaRPr lang="en-US" sz="2000" dirty="0">
              <a:solidFill>
                <a:schemeClr val="bg1"/>
              </a:solidFill>
            </a:endParaRPr>
          </a:p>
        </p:txBody>
      </p:sp>
      <p:sp>
        <p:nvSpPr>
          <p:cNvPr id="7" name="TextBox 6">
            <a:extLst>
              <a:ext uri="{FF2B5EF4-FFF2-40B4-BE49-F238E27FC236}">
                <a16:creationId xmlns:a16="http://schemas.microsoft.com/office/drawing/2014/main" id="{948B0931-43EB-7DC6-B78F-84B20F0B2783}"/>
              </a:ext>
            </a:extLst>
          </p:cNvPr>
          <p:cNvSpPr txBox="1"/>
          <p:nvPr/>
        </p:nvSpPr>
        <p:spPr>
          <a:xfrm>
            <a:off x="768791" y="978434"/>
            <a:ext cx="10367367" cy="707886"/>
          </a:xfrm>
          <a:prstGeom prst="rect">
            <a:avLst/>
          </a:prstGeom>
          <a:noFill/>
        </p:spPr>
        <p:txBody>
          <a:bodyPr wrap="square" rtlCol="0">
            <a:spAutoFit/>
          </a:bodyPr>
          <a:lstStyle/>
          <a:p>
            <a:r>
              <a:rPr lang="en-US" sz="2000" dirty="0"/>
              <a:t>Medicaid’s agency cash accounts are funded through various provider taxes and intergovernmental transfers (IGTs): </a:t>
            </a:r>
          </a:p>
        </p:txBody>
      </p:sp>
      <p:graphicFrame>
        <p:nvGraphicFramePr>
          <p:cNvPr id="5" name="Table 4">
            <a:extLst>
              <a:ext uri="{FF2B5EF4-FFF2-40B4-BE49-F238E27FC236}">
                <a16:creationId xmlns:a16="http://schemas.microsoft.com/office/drawing/2014/main" id="{4D8F0357-CFA4-EF13-0AFF-F6C262321C10}"/>
              </a:ext>
            </a:extLst>
          </p:cNvPr>
          <p:cNvGraphicFramePr>
            <a:graphicFrameLocks noGrp="1"/>
          </p:cNvGraphicFramePr>
          <p:nvPr>
            <p:extLst>
              <p:ext uri="{D42A27DB-BD31-4B8C-83A1-F6EECF244321}">
                <p14:modId xmlns:p14="http://schemas.microsoft.com/office/powerpoint/2010/main" val="1554722086"/>
              </p:ext>
            </p:extLst>
          </p:nvPr>
        </p:nvGraphicFramePr>
        <p:xfrm>
          <a:off x="768792" y="1845485"/>
          <a:ext cx="10367368" cy="4034081"/>
        </p:xfrm>
        <a:graphic>
          <a:graphicData uri="http://schemas.openxmlformats.org/drawingml/2006/table">
            <a:tbl>
              <a:tblPr firstRow="1" bandRow="1"/>
              <a:tblGrid>
                <a:gridCol w="5177506">
                  <a:extLst>
                    <a:ext uri="{9D8B030D-6E8A-4147-A177-3AD203B41FA5}">
                      <a16:colId xmlns:a16="http://schemas.microsoft.com/office/drawing/2014/main" val="2553818853"/>
                    </a:ext>
                  </a:extLst>
                </a:gridCol>
                <a:gridCol w="1729954">
                  <a:extLst>
                    <a:ext uri="{9D8B030D-6E8A-4147-A177-3AD203B41FA5}">
                      <a16:colId xmlns:a16="http://schemas.microsoft.com/office/drawing/2014/main" val="245810119"/>
                    </a:ext>
                  </a:extLst>
                </a:gridCol>
                <a:gridCol w="1729954">
                  <a:extLst>
                    <a:ext uri="{9D8B030D-6E8A-4147-A177-3AD203B41FA5}">
                      <a16:colId xmlns:a16="http://schemas.microsoft.com/office/drawing/2014/main" val="3534197559"/>
                    </a:ext>
                  </a:extLst>
                </a:gridCol>
                <a:gridCol w="1729954">
                  <a:extLst>
                    <a:ext uri="{9D8B030D-6E8A-4147-A177-3AD203B41FA5}">
                      <a16:colId xmlns:a16="http://schemas.microsoft.com/office/drawing/2014/main" val="387527844"/>
                    </a:ext>
                  </a:extLst>
                </a:gridCol>
              </a:tblGrid>
              <a:tr h="303743">
                <a:tc>
                  <a:txBody>
                    <a:bodyPr/>
                    <a:lstStyle/>
                    <a:p>
                      <a:pPr algn="l" rtl="0" fontAlgn="ctr"/>
                      <a:r>
                        <a:rPr lang="en-US" sz="1800" b="1" i="0" u="none" strike="noStrike" dirty="0">
                          <a:solidFill>
                            <a:srgbClr val="FFFFFF"/>
                          </a:solidFill>
                          <a:effectLst/>
                          <a:latin typeface="Calibri" panose="020F0502020204030204" pitchFamily="34" charset="0"/>
                        </a:rPr>
                        <a:t>Source of Funds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a:solidFill>
                            <a:srgbClr val="FFFFFF"/>
                          </a:solidFill>
                          <a:effectLst/>
                          <a:latin typeface="Calibri" panose="020F0502020204030204" pitchFamily="34" charset="0"/>
                        </a:rPr>
                        <a:t>FY 2024</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a:solidFill>
                            <a:srgbClr val="FFFFFF"/>
                          </a:solidFill>
                          <a:effectLst/>
                          <a:latin typeface="Calibri" panose="020F0502020204030204" pitchFamily="34" charset="0"/>
                        </a:rPr>
                        <a:t>FY 2025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a:solidFill>
                            <a:srgbClr val="FFFFFF"/>
                          </a:solidFill>
                          <a:effectLst/>
                          <a:latin typeface="Calibri" panose="020F0502020204030204" pitchFamily="34" charset="0"/>
                        </a:rPr>
                        <a:t>FY 2026</a:t>
                      </a:r>
                    </a:p>
                  </a:txBody>
                  <a:tcPr marL="0" marR="0" marT="0" marB="0" anchor="ctr">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2028152399"/>
                  </a:ext>
                </a:extLst>
              </a:tr>
              <a:tr h="313235">
                <a:tc>
                  <a:txBody>
                    <a:bodyPr/>
                    <a:lstStyle/>
                    <a:p>
                      <a:pPr algn="r" rtl="0" fontAlgn="ctr"/>
                      <a:r>
                        <a:rPr lang="en-US" sz="1800" b="1" i="0" u="none" strike="noStrike" dirty="0">
                          <a:solidFill>
                            <a:srgbClr val="000000"/>
                          </a:solidFill>
                          <a:effectLst/>
                          <a:latin typeface="Calibri" panose="020F0502020204030204" pitchFamily="34" charset="0"/>
                        </a:rPr>
                        <a:t>Beginning cash balance:</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none" strike="noStrike">
                          <a:solidFill>
                            <a:srgbClr val="000000"/>
                          </a:solidFill>
                          <a:effectLst/>
                          <a:latin typeface="Calibri" panose="020F0502020204030204" pitchFamily="34" charset="0"/>
                        </a:rPr>
                        <a:t>$695,825,700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none" strike="noStrike">
                          <a:solidFill>
                            <a:srgbClr val="000000"/>
                          </a:solidFill>
                          <a:effectLst/>
                          <a:latin typeface="Calibri" panose="020F0502020204030204" pitchFamily="34" charset="0"/>
                        </a:rPr>
                        <a:t>$487,275,400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none" strike="noStrike">
                          <a:solidFill>
                            <a:srgbClr val="000000"/>
                          </a:solidFill>
                          <a:effectLst/>
                          <a:latin typeface="Calibri" panose="020F0502020204030204" pitchFamily="34" charset="0"/>
                        </a:rPr>
                        <a:t>$116,236,000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661855602"/>
                  </a:ext>
                </a:extLst>
              </a:tr>
              <a:tr h="313235">
                <a:tc>
                  <a:txBody>
                    <a:bodyPr/>
                    <a:lstStyle/>
                    <a:p>
                      <a:pPr algn="l" rtl="0" fontAlgn="ctr"/>
                      <a:r>
                        <a:rPr lang="en-US" sz="1800" b="0" i="0" u="none" strike="noStrike">
                          <a:solidFill>
                            <a:srgbClr val="000000"/>
                          </a:solidFill>
                          <a:effectLst/>
                          <a:latin typeface="Calibri" panose="020F0502020204030204" pitchFamily="34" charset="0"/>
                        </a:rPr>
                        <a:t>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3357326930"/>
                  </a:ext>
                </a:extLst>
              </a:tr>
              <a:tr h="303743">
                <a:tc>
                  <a:txBody>
                    <a:bodyPr/>
                    <a:lstStyle/>
                    <a:p>
                      <a:pPr algn="l" rtl="0" fontAlgn="ctr"/>
                      <a:r>
                        <a:rPr lang="en-US" sz="1800" b="0" i="0" u="none" strike="noStrike" dirty="0">
                          <a:solidFill>
                            <a:srgbClr val="000000"/>
                          </a:solidFill>
                          <a:effectLst/>
                          <a:latin typeface="Calibri" panose="020F0502020204030204" pitchFamily="34" charset="0"/>
                        </a:rPr>
                        <a:t>Provider Taxes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$318,098,100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$323,660,100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$337,591,200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072178760"/>
                  </a:ext>
                </a:extLst>
              </a:tr>
              <a:tr h="408153">
                <a:tc>
                  <a:txBody>
                    <a:bodyPr/>
                    <a:lstStyle/>
                    <a:p>
                      <a:pPr algn="l" rtl="0" fontAlgn="ctr"/>
                      <a:r>
                        <a:rPr lang="en-US" sz="1800" b="0" i="0" u="none" strike="noStrike">
                          <a:solidFill>
                            <a:srgbClr val="000000"/>
                          </a:solidFill>
                          <a:effectLst/>
                          <a:latin typeface="Calibri" panose="020F0502020204030204" pitchFamily="34" charset="0"/>
                        </a:rPr>
                        <a:t>Hospital Rate Improvement Program (HRIP) Assessment</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$567,000,000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$567,000,000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$567,000,000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937030611"/>
                  </a:ext>
                </a:extLst>
              </a:tr>
              <a:tr h="303743">
                <a:tc>
                  <a:txBody>
                    <a:bodyPr/>
                    <a:lstStyle/>
                    <a:p>
                      <a:pPr algn="l" rtl="0" fontAlgn="ctr"/>
                      <a:r>
                        <a:rPr lang="en-US" sz="1800" b="0" i="0" u="none" strike="noStrike">
                          <a:solidFill>
                            <a:srgbClr val="000000"/>
                          </a:solidFill>
                          <a:effectLst/>
                          <a:latin typeface="Calibri" panose="020F0502020204030204" pitchFamily="34" charset="0"/>
                        </a:rPr>
                        <a:t>University Directed Payments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$267,652,300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$267,652,300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$267,652,300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490100300"/>
                  </a:ext>
                </a:extLst>
              </a:tr>
              <a:tr h="303743">
                <a:tc>
                  <a:txBody>
                    <a:bodyPr/>
                    <a:lstStyle/>
                    <a:p>
                      <a:pPr algn="l" rtl="0" fontAlgn="ctr"/>
                      <a:r>
                        <a:rPr lang="en-US" sz="1800" b="0" i="0" u="none" strike="noStrike">
                          <a:solidFill>
                            <a:srgbClr val="000000"/>
                          </a:solidFill>
                          <a:effectLst/>
                          <a:latin typeface="Calibri" panose="020F0502020204030204" pitchFamily="34" charset="0"/>
                        </a:rPr>
                        <a:t>1% Assessment (KY Access funds and managed care)</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$138,971,500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$135,033,500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$138,231,000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452965341"/>
                  </a:ext>
                </a:extLst>
              </a:tr>
              <a:tr h="303743">
                <a:tc>
                  <a:txBody>
                    <a:bodyPr/>
                    <a:lstStyle/>
                    <a:p>
                      <a:pPr algn="l" rtl="0" fontAlgn="ctr"/>
                      <a:r>
                        <a:rPr lang="en-US" sz="1800" b="0" i="0" u="none" strike="noStrike">
                          <a:solidFill>
                            <a:srgbClr val="000000"/>
                          </a:solidFill>
                          <a:effectLst/>
                          <a:latin typeface="Calibri" panose="020F0502020204030204" pitchFamily="34" charset="0"/>
                        </a:rPr>
                        <a:t>Other IGTs with state agencies and public universities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tc>
                  <a:txBody>
                    <a:bodyPr/>
                    <a:lstStyle/>
                    <a:p>
                      <a:pPr algn="r" rtl="0" fontAlgn="ctr"/>
                      <a:r>
                        <a:rPr lang="en-US" sz="1800" b="0" i="0" u="none" strike="noStrike" dirty="0">
                          <a:solidFill>
                            <a:srgbClr val="000000"/>
                          </a:solidFill>
                          <a:effectLst/>
                          <a:latin typeface="Calibri" panose="020F0502020204030204" pitchFamily="34" charset="0"/>
                        </a:rPr>
                        <a:t>$68,770,800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$164,611,600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$164,542,800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FD5EA"/>
                    </a:solidFill>
                  </a:tcPr>
                </a:tc>
                <a:extLst>
                  <a:ext uri="{0D108BD9-81ED-4DB2-BD59-A6C34878D82A}">
                    <a16:rowId xmlns:a16="http://schemas.microsoft.com/office/drawing/2014/main" val="3704225743"/>
                  </a:ext>
                </a:extLst>
              </a:tr>
              <a:tr h="303743">
                <a:tc>
                  <a:txBody>
                    <a:bodyPr/>
                    <a:lstStyle/>
                    <a:p>
                      <a:pPr algn="r" rtl="0" fontAlgn="ctr"/>
                      <a:r>
                        <a:rPr lang="en-US" sz="1800" b="1" i="0" u="none" strike="noStrike" dirty="0">
                          <a:solidFill>
                            <a:srgbClr val="000000"/>
                          </a:solidFill>
                          <a:effectLst/>
                          <a:latin typeface="Calibri" panose="020F0502020204030204" pitchFamily="34" charset="0"/>
                        </a:rPr>
                        <a:t>Projected receipts: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none" strike="noStrike" dirty="0">
                          <a:solidFill>
                            <a:srgbClr val="000000"/>
                          </a:solidFill>
                          <a:effectLst/>
                          <a:latin typeface="Calibri" panose="020F0502020204030204" pitchFamily="34" charset="0"/>
                        </a:rPr>
                        <a:t>$1,360,492,700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none" strike="noStrike">
                          <a:solidFill>
                            <a:srgbClr val="000000"/>
                          </a:solidFill>
                          <a:effectLst/>
                          <a:latin typeface="Calibri" panose="020F0502020204030204" pitchFamily="34" charset="0"/>
                        </a:rPr>
                        <a:t>$1,457,957,500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none" strike="noStrike" dirty="0">
                          <a:solidFill>
                            <a:srgbClr val="000000"/>
                          </a:solidFill>
                          <a:effectLst/>
                          <a:latin typeface="Calibri" panose="020F0502020204030204" pitchFamily="34" charset="0"/>
                        </a:rPr>
                        <a:t>$1,475,017,300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487626051"/>
                  </a:ext>
                </a:extLst>
              </a:tr>
              <a:tr h="294250">
                <a:tc>
                  <a:txBody>
                    <a:bodyPr/>
                    <a:lstStyle/>
                    <a:p>
                      <a:pPr algn="r" rtl="0" fontAlgn="ctr"/>
                      <a:r>
                        <a:rPr lang="en-US" sz="1800" b="1" i="0" u="none" strike="noStrike">
                          <a:solidFill>
                            <a:srgbClr val="000000"/>
                          </a:solidFill>
                          <a:effectLst/>
                          <a:latin typeface="Calibri" panose="020F0502020204030204" pitchFamily="34" charset="0"/>
                        </a:rPr>
                        <a:t> </a:t>
                      </a:r>
                    </a:p>
                  </a:txBody>
                  <a:tcPr marL="0" marR="0" marT="0" marB="0" anchor="ctr">
                    <a:lnL>
                      <a:noFill/>
                    </a:lnL>
                    <a:lnR>
                      <a:noFill/>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r" rtl="0" fontAlgn="ctr"/>
                      <a:r>
                        <a:rPr lang="en-US" sz="1800" b="1" i="0" u="none" strike="noStrike">
                          <a:solidFill>
                            <a:srgbClr val="000000"/>
                          </a:solidFill>
                          <a:effectLst/>
                          <a:latin typeface="Calibri" panose="020F0502020204030204" pitchFamily="34" charset="0"/>
                        </a:rPr>
                        <a:t> </a:t>
                      </a:r>
                    </a:p>
                  </a:txBody>
                  <a:tcPr marL="0" marR="84601" marT="0"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r" rtl="0" fontAlgn="ctr"/>
                      <a:r>
                        <a:rPr lang="en-US" sz="1800" b="1" i="0" u="none" strike="noStrike">
                          <a:solidFill>
                            <a:srgbClr val="000000"/>
                          </a:solidFill>
                          <a:effectLst/>
                          <a:latin typeface="Calibri" panose="020F0502020204030204" pitchFamily="34" charset="0"/>
                        </a:rPr>
                        <a:t>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FFFFFF"/>
                    </a:solidFill>
                  </a:tcPr>
                </a:tc>
                <a:tc>
                  <a:txBody>
                    <a:bodyPr/>
                    <a:lstStyle/>
                    <a:p>
                      <a:pPr algn="r" rtl="0" fontAlgn="ctr"/>
                      <a:r>
                        <a:rPr lang="en-US" sz="1800" b="1" i="0" u="none" strike="noStrike">
                          <a:solidFill>
                            <a:srgbClr val="000000"/>
                          </a:solidFill>
                          <a:effectLst/>
                          <a:latin typeface="Calibri" panose="020F0502020204030204" pitchFamily="34" charset="0"/>
                        </a:rPr>
                        <a:t> </a:t>
                      </a:r>
                    </a:p>
                  </a:txBody>
                  <a:tcPr marL="0" marR="84601"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3773819468"/>
                  </a:ext>
                </a:extLst>
              </a:tr>
              <a:tr h="294250">
                <a:tc>
                  <a:txBody>
                    <a:bodyPr/>
                    <a:lstStyle/>
                    <a:p>
                      <a:pPr algn="r" rtl="0" fontAlgn="ctr"/>
                      <a:r>
                        <a:rPr lang="en-US" sz="1800" b="1" i="0" u="none" strike="noStrike" dirty="0">
                          <a:solidFill>
                            <a:srgbClr val="000000"/>
                          </a:solidFill>
                          <a:effectLst/>
                          <a:latin typeface="Calibri" panose="020F0502020204030204" pitchFamily="34" charset="0"/>
                        </a:rPr>
                        <a:t>Total projected available cash:</a:t>
                      </a:r>
                    </a:p>
                  </a:txBody>
                  <a:tcPr marL="0" marR="0" marT="0" marB="0" anchor="ctr">
                    <a:lnL>
                      <a:noFill/>
                    </a:lnL>
                    <a:lnR>
                      <a:noFill/>
                    </a:lnR>
                    <a:lnT>
                      <a:noFill/>
                    </a:lnT>
                    <a:lnB>
                      <a:noFill/>
                    </a:lnB>
                    <a:solidFill>
                      <a:srgbClr val="FFFFFF"/>
                    </a:solidFill>
                  </a:tcPr>
                </a:tc>
                <a:tc>
                  <a:txBody>
                    <a:bodyPr/>
                    <a:lstStyle/>
                    <a:p>
                      <a:pPr algn="ctr" rtl="0" fontAlgn="ctr"/>
                      <a:r>
                        <a:rPr lang="en-US" sz="1800" b="1" i="0" u="none" strike="noStrike" dirty="0">
                          <a:solidFill>
                            <a:srgbClr val="000000"/>
                          </a:solidFill>
                          <a:effectLst/>
                          <a:latin typeface="Calibri" panose="020F0502020204030204" pitchFamily="34" charset="0"/>
                        </a:rPr>
                        <a:t>$2,056,318,400 </a:t>
                      </a:r>
                    </a:p>
                  </a:txBody>
                  <a:tcPr marL="0" marR="84601" marT="0" marB="0" anchor="ctr">
                    <a:lnL>
                      <a:noFill/>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rtl="0" fontAlgn="ctr"/>
                      <a:r>
                        <a:rPr lang="en-US" sz="1800" b="1" i="0" u="none" strike="noStrike">
                          <a:solidFill>
                            <a:srgbClr val="000000"/>
                          </a:solidFill>
                          <a:effectLst/>
                          <a:latin typeface="Calibri" panose="020F0502020204030204" pitchFamily="34" charset="0"/>
                        </a:rPr>
                        <a:t>$1,945,232,900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FFFFF"/>
                    </a:solidFill>
                  </a:tcPr>
                </a:tc>
                <a:tc>
                  <a:txBody>
                    <a:bodyPr/>
                    <a:lstStyle/>
                    <a:p>
                      <a:pPr algn="ctr" rtl="0" fontAlgn="ctr"/>
                      <a:r>
                        <a:rPr lang="en-US" sz="1800" b="1" i="0" u="none" strike="noStrike">
                          <a:solidFill>
                            <a:srgbClr val="000000"/>
                          </a:solidFill>
                          <a:effectLst/>
                          <a:latin typeface="Calibri" panose="020F0502020204030204" pitchFamily="34" charset="0"/>
                        </a:rPr>
                        <a:t>$1,591,253,300 </a:t>
                      </a:r>
                    </a:p>
                  </a:txBody>
                  <a:tcPr marL="0" marR="84601"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1714725923"/>
                  </a:ext>
                </a:extLst>
              </a:tr>
              <a:tr h="294250">
                <a:tc>
                  <a:txBody>
                    <a:bodyPr/>
                    <a:lstStyle/>
                    <a:p>
                      <a:pPr algn="r" fontAlgn="b"/>
                      <a:r>
                        <a:rPr lang="en-US" sz="1800" b="1" i="0" u="none" strike="noStrike" dirty="0">
                          <a:solidFill>
                            <a:srgbClr val="000000"/>
                          </a:solidFill>
                          <a:effectLst/>
                          <a:latin typeface="Calibri" panose="020F0502020204030204" pitchFamily="34" charset="0"/>
                        </a:rPr>
                        <a:t>Total Projected Restricted Fund Expenditures:</a:t>
                      </a:r>
                    </a:p>
                  </a:txBody>
                  <a:tcPr marL="0" marR="0" marT="0" marB="0" anchor="b">
                    <a:lnL>
                      <a:noFill/>
                    </a:lnL>
                    <a:lnR>
                      <a:noFill/>
                    </a:lnR>
                    <a:lnT>
                      <a:noFill/>
                    </a:lnT>
                    <a:lnB>
                      <a:noFill/>
                    </a:lnB>
                    <a:solidFill>
                      <a:srgbClr val="FFFFFF"/>
                    </a:solidFill>
                  </a:tcPr>
                </a:tc>
                <a:tc>
                  <a:txBody>
                    <a:bodyPr/>
                    <a:lstStyle/>
                    <a:p>
                      <a:pPr algn="ctr" rtl="0" fontAlgn="ctr"/>
                      <a:r>
                        <a:rPr lang="en-US" sz="1800" b="0" i="0" u="none" strike="noStrike" dirty="0">
                          <a:solidFill>
                            <a:srgbClr val="FF0000"/>
                          </a:solidFill>
                          <a:effectLst/>
                          <a:latin typeface="Calibri" panose="020F0502020204030204" pitchFamily="34" charset="0"/>
                        </a:rPr>
                        <a:t>($1,569,043,000)</a:t>
                      </a:r>
                    </a:p>
                  </a:txBody>
                  <a:tcPr marL="0" marR="84601"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800" b="0" i="0" u="none" strike="noStrike" dirty="0">
                          <a:solidFill>
                            <a:srgbClr val="FF0000"/>
                          </a:solidFill>
                          <a:effectLst/>
                          <a:latin typeface="Calibri" panose="020F0502020204030204" pitchFamily="34" charset="0"/>
                        </a:rPr>
                        <a:t>($1,828,996,900)</a:t>
                      </a:r>
                    </a:p>
                  </a:txBody>
                  <a:tcPr marL="0" marR="84601"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800" b="0" i="0" u="none" strike="noStrike" dirty="0">
                          <a:solidFill>
                            <a:srgbClr val="FF0000"/>
                          </a:solidFill>
                          <a:effectLst/>
                          <a:latin typeface="Calibri" panose="020F0502020204030204" pitchFamily="34" charset="0"/>
                        </a:rPr>
                        <a:t>($1,591,253,300)</a:t>
                      </a:r>
                    </a:p>
                  </a:txBody>
                  <a:tcPr marL="0" marR="84601" marT="0"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80310859"/>
                  </a:ext>
                </a:extLst>
              </a:tr>
              <a:tr h="294250">
                <a:tc>
                  <a:txBody>
                    <a:bodyPr/>
                    <a:lstStyle/>
                    <a:p>
                      <a:pPr algn="r" fontAlgn="b"/>
                      <a:r>
                        <a:rPr lang="en-US" sz="1800" b="1" i="0" u="dbl" strike="noStrike" dirty="0">
                          <a:solidFill>
                            <a:srgbClr val="000000"/>
                          </a:solidFill>
                          <a:effectLst/>
                          <a:latin typeface="Calibri" panose="020F0502020204030204" pitchFamily="34" charset="0"/>
                        </a:rPr>
                        <a:t>Ending Balance:</a:t>
                      </a:r>
                    </a:p>
                  </a:txBody>
                  <a:tcPr marL="0" marR="0" marT="0" marB="0" anchor="b">
                    <a:lnL>
                      <a:noFill/>
                    </a:lnL>
                    <a:lnR>
                      <a:noFill/>
                    </a:lnR>
                    <a:lnT>
                      <a:noFill/>
                    </a:lnT>
                    <a:lnB>
                      <a:noFill/>
                    </a:lnB>
                    <a:solidFill>
                      <a:srgbClr val="FFFFFF"/>
                    </a:solidFill>
                  </a:tcPr>
                </a:tc>
                <a:tc>
                  <a:txBody>
                    <a:bodyPr/>
                    <a:lstStyle/>
                    <a:p>
                      <a:pPr algn="ctr" fontAlgn="b"/>
                      <a:r>
                        <a:rPr lang="en-US" sz="1800" b="1" i="0" u="dbl" strike="noStrike">
                          <a:solidFill>
                            <a:srgbClr val="000000"/>
                          </a:solidFill>
                          <a:effectLst/>
                          <a:latin typeface="Calibri" panose="020F0502020204030204" pitchFamily="34" charset="0"/>
                        </a:rPr>
                        <a:t>$487,275,400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800" b="1" i="0" u="dbl" strike="noStrike">
                          <a:solidFill>
                            <a:srgbClr val="000000"/>
                          </a:solidFill>
                          <a:effectLst/>
                          <a:latin typeface="Calibri" panose="020F0502020204030204" pitchFamily="34" charset="0"/>
                        </a:rPr>
                        <a:t>$116,236,000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b"/>
                      <a:r>
                        <a:rPr lang="en-US" sz="1800" b="1" i="0" u="dbl" strike="noStrike" dirty="0">
                          <a:solidFill>
                            <a:srgbClr val="000000"/>
                          </a:solidFill>
                          <a:effectLst/>
                          <a:latin typeface="Calibri" panose="020F0502020204030204" pitchFamily="34" charset="0"/>
                        </a:rPr>
                        <a:t>$0 </a:t>
                      </a: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465342152"/>
                  </a:ext>
                </a:extLst>
              </a:tr>
            </a:tbl>
          </a:graphicData>
        </a:graphic>
      </p:graphicFrame>
    </p:spTree>
    <p:extLst>
      <p:ext uri="{BB962C8B-B14F-4D97-AF65-F5344CB8AC3E}">
        <p14:creationId xmlns:p14="http://schemas.microsoft.com/office/powerpoint/2010/main" val="104180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457073" y="447957"/>
            <a:ext cx="9177967" cy="951543"/>
          </a:xfrm>
        </p:spPr>
        <p:txBody>
          <a:bodyPr>
            <a:noAutofit/>
          </a:bodyPr>
          <a:lstStyle/>
          <a:p>
            <a:pPr algn="ctr"/>
            <a:r>
              <a:rPr lang="en-US" sz="3600" b="1" u="sng" dirty="0">
                <a:latin typeface="+mn-lt"/>
              </a:rPr>
              <a:t>Funding Concerns in House Bill 6</a:t>
            </a:r>
            <a:br>
              <a:rPr lang="en-US" sz="3600" b="1" dirty="0">
                <a:latin typeface="+mn-lt"/>
              </a:rPr>
            </a:br>
            <a:r>
              <a:rPr lang="en-US" sz="3600" b="1" dirty="0">
                <a:latin typeface="+mn-lt"/>
              </a:rPr>
              <a:t>Medicaid Current Services</a:t>
            </a:r>
            <a:endParaRPr lang="en-US" sz="3600" b="1" u="sng" dirty="0">
              <a:latin typeface="+mn-lt"/>
            </a:endParaRP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687897" y="2527417"/>
            <a:ext cx="10716321" cy="4780429"/>
          </a:xfrm>
        </p:spPr>
        <p:txBody>
          <a:bodyPr>
            <a:normAutofit/>
          </a:bodyPr>
          <a:lstStyle/>
          <a:p>
            <a:pPr lvl="1"/>
            <a:endParaRPr lang="en-US" sz="1500" dirty="0"/>
          </a:p>
          <a:p>
            <a:endParaRPr lang="en-US" sz="1900" dirty="0"/>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1" y="6358270"/>
            <a:ext cx="453316" cy="236761"/>
          </a:xfrm>
        </p:spPr>
        <p:txBody>
          <a:bodyPr/>
          <a:lstStyle/>
          <a:p>
            <a:fld id="{5727CFF0-8AF3-4D5D-9D11-7D9475288EEF}" type="slidenum">
              <a:rPr lang="en-US" sz="2000" smtClean="0">
                <a:solidFill>
                  <a:schemeClr val="bg1"/>
                </a:solidFill>
              </a:rPr>
              <a:pPr/>
              <a:t>8</a:t>
            </a:fld>
            <a:endParaRPr lang="en-US" sz="2000" dirty="0">
              <a:solidFill>
                <a:schemeClr val="bg1"/>
              </a:solidFill>
            </a:endParaRPr>
          </a:p>
        </p:txBody>
      </p:sp>
      <p:sp>
        <p:nvSpPr>
          <p:cNvPr id="8" name="TextBox 7">
            <a:extLst>
              <a:ext uri="{FF2B5EF4-FFF2-40B4-BE49-F238E27FC236}">
                <a16:creationId xmlns:a16="http://schemas.microsoft.com/office/drawing/2014/main" id="{573933E7-8ADB-38E8-5949-9370BCABAE8F}"/>
              </a:ext>
            </a:extLst>
          </p:cNvPr>
          <p:cNvSpPr txBox="1"/>
          <p:nvPr/>
        </p:nvSpPr>
        <p:spPr>
          <a:xfrm>
            <a:off x="969982" y="4942216"/>
            <a:ext cx="10333874" cy="646331"/>
          </a:xfrm>
          <a:prstGeom prst="rect">
            <a:avLst/>
          </a:prstGeom>
          <a:noFill/>
        </p:spPr>
        <p:txBody>
          <a:bodyPr wrap="square">
            <a:spAutoFit/>
          </a:bodyPr>
          <a:lstStyle/>
          <a:p>
            <a:pPr marL="0" indent="0">
              <a:buNone/>
            </a:pPr>
            <a:r>
              <a:rPr lang="en-US" sz="1400" dirty="0"/>
              <a:t>*</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Governor’s Recommended budget in FY 2025 included $61.7M Restricted Funds and $541M federal funds that were available but omitted in House Bill 6.</a:t>
            </a:r>
            <a:endParaRPr lang="en-US" sz="1800" dirty="0">
              <a:effectLst/>
              <a:latin typeface="Calibri" panose="020F0502020204030204" pitchFamily="34" charset="0"/>
              <a:ea typeface="Calibri" panose="020F0502020204030204" pitchFamily="34" charset="0"/>
            </a:endParaRPr>
          </a:p>
        </p:txBody>
      </p:sp>
      <p:graphicFrame>
        <p:nvGraphicFramePr>
          <p:cNvPr id="7" name="Table 6">
            <a:extLst>
              <a:ext uri="{FF2B5EF4-FFF2-40B4-BE49-F238E27FC236}">
                <a16:creationId xmlns:a16="http://schemas.microsoft.com/office/drawing/2014/main" id="{A55A0AF0-F6CE-1732-C08D-632625535BB9}"/>
              </a:ext>
            </a:extLst>
          </p:cNvPr>
          <p:cNvGraphicFramePr>
            <a:graphicFrameLocks noGrp="1"/>
          </p:cNvGraphicFramePr>
          <p:nvPr>
            <p:extLst>
              <p:ext uri="{D42A27DB-BD31-4B8C-83A1-F6EECF244321}">
                <p14:modId xmlns:p14="http://schemas.microsoft.com/office/powerpoint/2010/main" val="2339139737"/>
              </p:ext>
            </p:extLst>
          </p:nvPr>
        </p:nvGraphicFramePr>
        <p:xfrm>
          <a:off x="574482" y="1782576"/>
          <a:ext cx="11043036" cy="1848445"/>
        </p:xfrm>
        <a:graphic>
          <a:graphicData uri="http://schemas.openxmlformats.org/drawingml/2006/table">
            <a:tbl>
              <a:tblPr firstRow="1" bandRow="1"/>
              <a:tblGrid>
                <a:gridCol w="4880020">
                  <a:extLst>
                    <a:ext uri="{9D8B030D-6E8A-4147-A177-3AD203B41FA5}">
                      <a16:colId xmlns:a16="http://schemas.microsoft.com/office/drawing/2014/main" val="3717339230"/>
                    </a:ext>
                  </a:extLst>
                </a:gridCol>
                <a:gridCol w="2260256">
                  <a:extLst>
                    <a:ext uri="{9D8B030D-6E8A-4147-A177-3AD203B41FA5}">
                      <a16:colId xmlns:a16="http://schemas.microsoft.com/office/drawing/2014/main" val="816906480"/>
                    </a:ext>
                  </a:extLst>
                </a:gridCol>
                <a:gridCol w="1951380">
                  <a:extLst>
                    <a:ext uri="{9D8B030D-6E8A-4147-A177-3AD203B41FA5}">
                      <a16:colId xmlns:a16="http://schemas.microsoft.com/office/drawing/2014/main" val="42529870"/>
                    </a:ext>
                  </a:extLst>
                </a:gridCol>
                <a:gridCol w="1951380">
                  <a:extLst>
                    <a:ext uri="{9D8B030D-6E8A-4147-A177-3AD203B41FA5}">
                      <a16:colId xmlns:a16="http://schemas.microsoft.com/office/drawing/2014/main" val="3857771303"/>
                    </a:ext>
                  </a:extLst>
                </a:gridCol>
              </a:tblGrid>
              <a:tr h="458529">
                <a:tc>
                  <a:txBody>
                    <a:bodyPr/>
                    <a:lstStyle/>
                    <a:p>
                      <a:pPr algn="ctr" rtl="0" fontAlgn="ctr"/>
                      <a:r>
                        <a:rPr lang="en-US" sz="1800" b="1" i="0" u="none" strike="noStrike" dirty="0">
                          <a:solidFill>
                            <a:srgbClr val="FFFFFF"/>
                          </a:solidFill>
                          <a:effectLst/>
                          <a:latin typeface="Calibri" panose="020F0502020204030204" pitchFamily="34" charset="0"/>
                        </a:rPr>
                        <a:t>Medicaid Current Services FY 2025</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dirty="0">
                          <a:solidFill>
                            <a:srgbClr val="FFFFFF"/>
                          </a:solidFill>
                          <a:effectLst/>
                          <a:latin typeface="Calibri" panose="020F0502020204030204" pitchFamily="34" charset="0"/>
                        </a:rPr>
                        <a:t>State Funds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a:solidFill>
                            <a:srgbClr val="FFFFFF"/>
                          </a:solidFill>
                          <a:effectLst/>
                          <a:latin typeface="Calibri" panose="020F0502020204030204" pitchFamily="34" charset="0"/>
                        </a:rPr>
                        <a:t>Federal Funds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72C4"/>
                    </a:solidFill>
                  </a:tcPr>
                </a:tc>
                <a:tc>
                  <a:txBody>
                    <a:bodyPr/>
                    <a:lstStyle/>
                    <a:p>
                      <a:pPr algn="ctr" rtl="0" fontAlgn="ctr"/>
                      <a:r>
                        <a:rPr lang="en-US" sz="1800" b="1" i="0" u="none" strike="noStrike">
                          <a:solidFill>
                            <a:srgbClr val="FFFFFF"/>
                          </a:solidFill>
                          <a:effectLst/>
                          <a:latin typeface="Calibri" panose="020F0502020204030204" pitchFamily="34" charset="0"/>
                        </a:rPr>
                        <a:t>Total</a:t>
                      </a:r>
                    </a:p>
                  </a:txBody>
                  <a:tcPr marL="0" marR="0" marT="0" marB="0" anchor="ctr">
                    <a:lnL w="1270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472C4"/>
                    </a:solidFill>
                  </a:tcPr>
                </a:tc>
                <a:extLst>
                  <a:ext uri="{0D108BD9-81ED-4DB2-BD59-A6C34878D82A}">
                    <a16:rowId xmlns:a16="http://schemas.microsoft.com/office/drawing/2014/main" val="1128502097"/>
                  </a:ext>
                </a:extLst>
              </a:tr>
              <a:tr h="472858">
                <a:tc>
                  <a:txBody>
                    <a:bodyPr/>
                    <a:lstStyle/>
                    <a:p>
                      <a:pPr algn="r" rtl="0" fontAlgn="ctr"/>
                      <a:r>
                        <a:rPr lang="en-US" sz="1800" b="0" i="0" u="none" strike="noStrike" dirty="0">
                          <a:solidFill>
                            <a:srgbClr val="000000"/>
                          </a:solidFill>
                          <a:effectLst/>
                          <a:latin typeface="Calibri" panose="020F0502020204030204" pitchFamily="34" charset="0"/>
                        </a:rPr>
                        <a:t>Medicaid Base Reductions (General Funds) </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$71,915,000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$211,472,700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tc>
                  <a:txBody>
                    <a:bodyPr/>
                    <a:lstStyle/>
                    <a:p>
                      <a:pPr algn="r" rtl="0" fontAlgn="ctr"/>
                      <a:r>
                        <a:rPr lang="en-US" sz="1800" b="0" i="0" u="none" strike="noStrike">
                          <a:solidFill>
                            <a:srgbClr val="000000"/>
                          </a:solidFill>
                          <a:effectLst/>
                          <a:latin typeface="Calibri" panose="020F0502020204030204" pitchFamily="34" charset="0"/>
                        </a:rPr>
                        <a:t>$283,387,700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FD5EA"/>
                    </a:solidFill>
                  </a:tcPr>
                </a:tc>
                <a:extLst>
                  <a:ext uri="{0D108BD9-81ED-4DB2-BD59-A6C34878D82A}">
                    <a16:rowId xmlns:a16="http://schemas.microsoft.com/office/drawing/2014/main" val="4135192748"/>
                  </a:ext>
                </a:extLst>
              </a:tr>
              <a:tr h="458529">
                <a:tc>
                  <a:txBody>
                    <a:bodyPr/>
                    <a:lstStyle/>
                    <a:p>
                      <a:pPr algn="r" rtl="0" fontAlgn="ctr"/>
                      <a:r>
                        <a:rPr lang="en-US" sz="1800" b="0" i="0" u="none" strike="noStrike">
                          <a:solidFill>
                            <a:srgbClr val="000000"/>
                          </a:solidFill>
                          <a:effectLst/>
                          <a:latin typeface="Calibri" panose="020F0502020204030204" pitchFamily="34" charset="0"/>
                        </a:rPr>
                        <a:t>Medicaid Base Reductions (Restricted Funds)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$43,833,400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$128,896,200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BF5"/>
                    </a:solidFill>
                  </a:tcPr>
                </a:tc>
                <a:tc>
                  <a:txBody>
                    <a:bodyPr/>
                    <a:lstStyle/>
                    <a:p>
                      <a:pPr algn="r" rtl="0" fontAlgn="ctr"/>
                      <a:r>
                        <a:rPr lang="en-US" sz="1800" b="0" i="0" u="none" strike="noStrike">
                          <a:solidFill>
                            <a:srgbClr val="000000"/>
                          </a:solidFill>
                          <a:effectLst/>
                          <a:latin typeface="Calibri" panose="020F0502020204030204" pitchFamily="34" charset="0"/>
                        </a:rPr>
                        <a:t>$172,729,600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BF5"/>
                    </a:solidFill>
                  </a:tcPr>
                </a:tc>
                <a:extLst>
                  <a:ext uri="{0D108BD9-81ED-4DB2-BD59-A6C34878D82A}">
                    <a16:rowId xmlns:a16="http://schemas.microsoft.com/office/drawing/2014/main" val="2479227486"/>
                  </a:ext>
                </a:extLst>
              </a:tr>
              <a:tr h="458529">
                <a:tc>
                  <a:txBody>
                    <a:bodyPr/>
                    <a:lstStyle/>
                    <a:p>
                      <a:pPr algn="r" rtl="0" fontAlgn="ctr"/>
                      <a:r>
                        <a:rPr lang="en-US" sz="1800" b="1" i="0" u="none" strike="noStrike">
                          <a:solidFill>
                            <a:srgbClr val="000000"/>
                          </a:solidFill>
                          <a:effectLst/>
                          <a:latin typeface="Calibri" panose="020F0502020204030204" pitchFamily="34" charset="0"/>
                        </a:rPr>
                        <a:t>Total Medicaid Base Reductions:</a:t>
                      </a: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dbl" strike="noStrike">
                          <a:solidFill>
                            <a:srgbClr val="000000"/>
                          </a:solidFill>
                          <a:effectLst/>
                          <a:latin typeface="Calibri" panose="020F0502020204030204" pitchFamily="34" charset="0"/>
                        </a:rPr>
                        <a:t>$115,748,400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dbl" strike="noStrike">
                          <a:solidFill>
                            <a:srgbClr val="000000"/>
                          </a:solidFill>
                          <a:effectLst/>
                          <a:latin typeface="Calibri" panose="020F0502020204030204" pitchFamily="34" charset="0"/>
                        </a:rPr>
                        <a:t>$340,368,900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r" rtl="0" fontAlgn="ctr"/>
                      <a:r>
                        <a:rPr lang="en-US" sz="1800" b="1" i="0" u="dbl" strike="noStrike" dirty="0">
                          <a:solidFill>
                            <a:srgbClr val="000000"/>
                          </a:solidFill>
                          <a:effectLst/>
                          <a:latin typeface="Calibri" panose="020F0502020204030204" pitchFamily="34" charset="0"/>
                        </a:rPr>
                        <a:t>$456,117,300 </a:t>
                      </a:r>
                    </a:p>
                  </a:txBody>
                  <a:tcPr marL="0" marR="85725"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916825617"/>
                  </a:ext>
                </a:extLst>
              </a:tr>
            </a:tbl>
          </a:graphicData>
        </a:graphic>
      </p:graphicFrame>
    </p:spTree>
    <p:extLst>
      <p:ext uri="{BB962C8B-B14F-4D97-AF65-F5344CB8AC3E}">
        <p14:creationId xmlns:p14="http://schemas.microsoft.com/office/powerpoint/2010/main" val="405745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6AFBD-E175-4CCD-9386-4052E4E388F3}"/>
              </a:ext>
            </a:extLst>
          </p:cNvPr>
          <p:cNvSpPr>
            <a:spLocks noGrp="1"/>
          </p:cNvSpPr>
          <p:nvPr>
            <p:ph type="title"/>
          </p:nvPr>
        </p:nvSpPr>
        <p:spPr>
          <a:xfrm>
            <a:off x="1457073" y="447957"/>
            <a:ext cx="9177967" cy="951543"/>
          </a:xfrm>
        </p:spPr>
        <p:txBody>
          <a:bodyPr>
            <a:noAutofit/>
          </a:bodyPr>
          <a:lstStyle/>
          <a:p>
            <a:pPr algn="ctr"/>
            <a:r>
              <a:rPr lang="en-US" sz="3600" b="1" u="sng" dirty="0">
                <a:latin typeface="+mn-lt"/>
              </a:rPr>
              <a:t>Funding Concerns in House Bill 6</a:t>
            </a:r>
            <a:br>
              <a:rPr lang="en-US" sz="3600" b="1" dirty="0">
                <a:latin typeface="+mn-lt"/>
              </a:rPr>
            </a:br>
            <a:r>
              <a:rPr lang="en-US" sz="3600" b="1" dirty="0">
                <a:latin typeface="+mn-lt"/>
              </a:rPr>
              <a:t>Continued</a:t>
            </a:r>
            <a:endParaRPr lang="en-US" sz="3600" b="1" u="sng" dirty="0">
              <a:latin typeface="+mn-lt"/>
            </a:endParaRPr>
          </a:p>
        </p:txBody>
      </p:sp>
      <p:sp>
        <p:nvSpPr>
          <p:cNvPr id="3" name="Content Placeholder 2">
            <a:extLst>
              <a:ext uri="{FF2B5EF4-FFF2-40B4-BE49-F238E27FC236}">
                <a16:creationId xmlns:a16="http://schemas.microsoft.com/office/drawing/2014/main" id="{BF076C44-1480-4484-80D2-7C2BAC581E29}"/>
              </a:ext>
            </a:extLst>
          </p:cNvPr>
          <p:cNvSpPr>
            <a:spLocks noGrp="1"/>
          </p:cNvSpPr>
          <p:nvPr>
            <p:ph idx="1"/>
          </p:nvPr>
        </p:nvSpPr>
        <p:spPr>
          <a:xfrm>
            <a:off x="687897" y="2527417"/>
            <a:ext cx="10716321" cy="4780429"/>
          </a:xfrm>
        </p:spPr>
        <p:txBody>
          <a:bodyPr>
            <a:normAutofit/>
          </a:bodyPr>
          <a:lstStyle/>
          <a:p>
            <a:pPr lvl="1"/>
            <a:endParaRPr lang="en-US" sz="1500" dirty="0"/>
          </a:p>
          <a:p>
            <a:endParaRPr lang="en-US" sz="1900" dirty="0"/>
          </a:p>
          <a:p>
            <a:pPr marL="0" lvl="1" indent="0">
              <a:spcBef>
                <a:spcPts val="600"/>
              </a:spcBef>
              <a:spcAft>
                <a:spcPts val="900"/>
              </a:spcAft>
              <a:buNone/>
            </a:pPr>
            <a:endParaRPr lang="en-US" dirty="0"/>
          </a:p>
        </p:txBody>
      </p:sp>
      <p:sp>
        <p:nvSpPr>
          <p:cNvPr id="4" name="Slide Number Placeholder 3">
            <a:extLst>
              <a:ext uri="{FF2B5EF4-FFF2-40B4-BE49-F238E27FC236}">
                <a16:creationId xmlns:a16="http://schemas.microsoft.com/office/drawing/2014/main" id="{A4301207-4B25-45B8-9550-9F1ECFDAFD79}"/>
              </a:ext>
            </a:extLst>
          </p:cNvPr>
          <p:cNvSpPr>
            <a:spLocks noGrp="1"/>
          </p:cNvSpPr>
          <p:nvPr>
            <p:ph type="sldNum" sz="quarter" idx="12"/>
          </p:nvPr>
        </p:nvSpPr>
        <p:spPr>
          <a:xfrm>
            <a:off x="234581" y="6358270"/>
            <a:ext cx="453316" cy="236761"/>
          </a:xfrm>
        </p:spPr>
        <p:txBody>
          <a:bodyPr/>
          <a:lstStyle/>
          <a:p>
            <a:fld id="{5727CFF0-8AF3-4D5D-9D11-7D9475288EEF}" type="slidenum">
              <a:rPr lang="en-US" sz="2000" smtClean="0">
                <a:solidFill>
                  <a:schemeClr val="bg1"/>
                </a:solidFill>
              </a:rPr>
              <a:pPr/>
              <a:t>9</a:t>
            </a:fld>
            <a:endParaRPr lang="en-US" sz="2000" dirty="0">
              <a:solidFill>
                <a:schemeClr val="bg1"/>
              </a:solidFill>
            </a:endParaRPr>
          </a:p>
        </p:txBody>
      </p:sp>
      <p:graphicFrame>
        <p:nvGraphicFramePr>
          <p:cNvPr id="6" name="Table 5">
            <a:extLst>
              <a:ext uri="{FF2B5EF4-FFF2-40B4-BE49-F238E27FC236}">
                <a16:creationId xmlns:a16="http://schemas.microsoft.com/office/drawing/2014/main" id="{A0FCFB55-CB95-5034-86CF-02402B8E736A}"/>
              </a:ext>
            </a:extLst>
          </p:cNvPr>
          <p:cNvGraphicFramePr>
            <a:graphicFrameLocks/>
          </p:cNvGraphicFramePr>
          <p:nvPr>
            <p:extLst>
              <p:ext uri="{D42A27DB-BD31-4B8C-83A1-F6EECF244321}">
                <p14:modId xmlns:p14="http://schemas.microsoft.com/office/powerpoint/2010/main" val="490966750"/>
              </p:ext>
            </p:extLst>
          </p:nvPr>
        </p:nvGraphicFramePr>
        <p:xfrm>
          <a:off x="1394393" y="1844748"/>
          <a:ext cx="9240647" cy="1972337"/>
        </p:xfrm>
        <a:graphic>
          <a:graphicData uri="http://schemas.openxmlformats.org/drawingml/2006/table">
            <a:tbl>
              <a:tblPr firstRow="1" bandRow="1">
                <a:tableStyleId>{5C22544A-7EE6-4342-B048-85BDC9FD1C3A}</a:tableStyleId>
              </a:tblPr>
              <a:tblGrid>
                <a:gridCol w="5943600">
                  <a:extLst>
                    <a:ext uri="{9D8B030D-6E8A-4147-A177-3AD203B41FA5}">
                      <a16:colId xmlns:a16="http://schemas.microsoft.com/office/drawing/2014/main" val="4120868100"/>
                    </a:ext>
                  </a:extLst>
                </a:gridCol>
                <a:gridCol w="1676400">
                  <a:extLst>
                    <a:ext uri="{9D8B030D-6E8A-4147-A177-3AD203B41FA5}">
                      <a16:colId xmlns:a16="http://schemas.microsoft.com/office/drawing/2014/main" val="2286336851"/>
                    </a:ext>
                  </a:extLst>
                </a:gridCol>
                <a:gridCol w="1620647">
                  <a:extLst>
                    <a:ext uri="{9D8B030D-6E8A-4147-A177-3AD203B41FA5}">
                      <a16:colId xmlns:a16="http://schemas.microsoft.com/office/drawing/2014/main" val="897793600"/>
                    </a:ext>
                  </a:extLst>
                </a:gridCol>
              </a:tblGrid>
              <a:tr h="326607">
                <a:tc>
                  <a:txBody>
                    <a:bodyPr/>
                    <a:lstStyle/>
                    <a:p>
                      <a:r>
                        <a:rPr lang="en-US" sz="1400" dirty="0"/>
                        <a:t>Initiative</a:t>
                      </a:r>
                    </a:p>
                  </a:txBody>
                  <a:tcPr/>
                </a:tc>
                <a:tc>
                  <a:txBody>
                    <a:bodyPr/>
                    <a:lstStyle/>
                    <a:p>
                      <a:pPr algn="r"/>
                      <a:r>
                        <a:rPr lang="en-US" sz="1400" dirty="0"/>
                        <a:t>FY 2025</a:t>
                      </a:r>
                    </a:p>
                  </a:txBody>
                  <a:tcPr/>
                </a:tc>
                <a:tc>
                  <a:txBody>
                    <a:bodyPr/>
                    <a:lstStyle/>
                    <a:p>
                      <a:pPr algn="r"/>
                      <a:r>
                        <a:rPr lang="en-US" sz="1400" dirty="0"/>
                        <a:t>FY 2026</a:t>
                      </a:r>
                    </a:p>
                  </a:txBody>
                  <a:tcPr/>
                </a:tc>
                <a:extLst>
                  <a:ext uri="{0D108BD9-81ED-4DB2-BD59-A6C34878D82A}">
                    <a16:rowId xmlns:a16="http://schemas.microsoft.com/office/drawing/2014/main" val="3802240358"/>
                  </a:ext>
                </a:extLst>
              </a:tr>
              <a:tr h="329146">
                <a:tc>
                  <a:txBody>
                    <a:bodyPr/>
                    <a:lstStyle/>
                    <a:p>
                      <a:r>
                        <a:rPr lang="en-US" sz="1400" dirty="0"/>
                        <a:t>Nursing Facility Reimbursement (Funds switched from General to Restricted)</a:t>
                      </a:r>
                    </a:p>
                  </a:txBody>
                  <a:tcPr/>
                </a:tc>
                <a:tc>
                  <a:txBody>
                    <a:bodyPr/>
                    <a:lstStyle/>
                    <a:p>
                      <a:pPr algn="r"/>
                      <a:r>
                        <a:rPr lang="en-US" sz="1400" dirty="0"/>
                        <a:t>$43,833,400</a:t>
                      </a:r>
                    </a:p>
                  </a:txBody>
                  <a:tcPr/>
                </a:tc>
                <a:tc>
                  <a:txBody>
                    <a:bodyPr/>
                    <a:lstStyle/>
                    <a:p>
                      <a:pPr algn="r"/>
                      <a:r>
                        <a:rPr lang="en-US" sz="1400" dirty="0"/>
                        <a:t>-</a:t>
                      </a:r>
                    </a:p>
                  </a:txBody>
                  <a:tcPr/>
                </a:tc>
                <a:extLst>
                  <a:ext uri="{0D108BD9-81ED-4DB2-BD59-A6C34878D82A}">
                    <a16:rowId xmlns:a16="http://schemas.microsoft.com/office/drawing/2014/main" val="2457891356"/>
                  </a:ext>
                </a:extLst>
              </a:tr>
              <a:tr h="329146">
                <a:tc>
                  <a:txBody>
                    <a:bodyPr/>
                    <a:lstStyle/>
                    <a:p>
                      <a:r>
                        <a:rPr lang="en-US" sz="1400" dirty="0"/>
                        <a:t>Nursing Facility Reimbursement (Reduction of General Fund)</a:t>
                      </a:r>
                    </a:p>
                  </a:txBody>
                  <a:tcPr/>
                </a:tc>
                <a:tc>
                  <a:txBody>
                    <a:bodyPr/>
                    <a:lstStyle/>
                    <a:p>
                      <a:pPr algn="r"/>
                      <a:r>
                        <a:rPr lang="en-US" sz="1400" dirty="0"/>
                        <a:t>$4,500,000</a:t>
                      </a:r>
                    </a:p>
                  </a:txBody>
                  <a:tcPr/>
                </a:tc>
                <a:tc>
                  <a:txBody>
                    <a:bodyPr/>
                    <a:lstStyle/>
                    <a:p>
                      <a:pPr algn="r"/>
                      <a:r>
                        <a:rPr lang="en-US" sz="1400" dirty="0"/>
                        <a:t>-</a:t>
                      </a:r>
                    </a:p>
                  </a:txBody>
                  <a:tcPr/>
                </a:tc>
                <a:extLst>
                  <a:ext uri="{0D108BD9-81ED-4DB2-BD59-A6C34878D82A}">
                    <a16:rowId xmlns:a16="http://schemas.microsoft.com/office/drawing/2014/main" val="675859261"/>
                  </a:ext>
                </a:extLst>
              </a:tr>
              <a:tr h="329146">
                <a:tc>
                  <a:txBody>
                    <a:bodyPr/>
                    <a:lstStyle/>
                    <a:p>
                      <a:r>
                        <a:rPr lang="en-US" sz="1400" dirty="0"/>
                        <a:t>Serious Mental Illness Waiver (Funds switched from General to Restricted)</a:t>
                      </a:r>
                    </a:p>
                  </a:txBody>
                  <a:tcPr/>
                </a:tc>
                <a:tc>
                  <a:txBody>
                    <a:bodyPr/>
                    <a:lstStyle/>
                    <a:p>
                      <a:pPr algn="r"/>
                      <a:r>
                        <a:rPr lang="en-US" sz="1400" dirty="0"/>
                        <a:t>$4,307,100</a:t>
                      </a:r>
                    </a:p>
                  </a:txBody>
                  <a:tcPr/>
                </a:tc>
                <a:tc>
                  <a:txBody>
                    <a:bodyPr/>
                    <a:lstStyle/>
                    <a:p>
                      <a:pPr algn="r"/>
                      <a:r>
                        <a:rPr lang="en-US" sz="1400" dirty="0"/>
                        <a:t>$4,626,300</a:t>
                      </a:r>
                    </a:p>
                  </a:txBody>
                  <a:tcPr/>
                </a:tc>
                <a:extLst>
                  <a:ext uri="{0D108BD9-81ED-4DB2-BD59-A6C34878D82A}">
                    <a16:rowId xmlns:a16="http://schemas.microsoft.com/office/drawing/2014/main" val="3101318485"/>
                  </a:ext>
                </a:extLst>
              </a:tr>
              <a:tr h="329146">
                <a:tc>
                  <a:txBody>
                    <a:bodyPr/>
                    <a:lstStyle/>
                    <a:p>
                      <a:r>
                        <a:rPr lang="en-US" sz="1400" dirty="0"/>
                        <a:t>Mobile Crisis (Funding was removed from HB6)</a:t>
                      </a:r>
                    </a:p>
                  </a:txBody>
                  <a:tcPr/>
                </a:tc>
                <a:tc>
                  <a:txBody>
                    <a:bodyPr/>
                    <a:lstStyle/>
                    <a:p>
                      <a:pPr algn="r"/>
                      <a:r>
                        <a:rPr lang="en-US" sz="1400" dirty="0"/>
                        <a:t>$2,745,200</a:t>
                      </a:r>
                    </a:p>
                  </a:txBody>
                  <a:tcPr/>
                </a:tc>
                <a:tc>
                  <a:txBody>
                    <a:bodyPr/>
                    <a:lstStyle/>
                    <a:p>
                      <a:pPr algn="r"/>
                      <a:r>
                        <a:rPr lang="en-US" sz="1400" dirty="0"/>
                        <a:t>$2,819,300</a:t>
                      </a:r>
                    </a:p>
                  </a:txBody>
                  <a:tcPr/>
                </a:tc>
                <a:extLst>
                  <a:ext uri="{0D108BD9-81ED-4DB2-BD59-A6C34878D82A}">
                    <a16:rowId xmlns:a16="http://schemas.microsoft.com/office/drawing/2014/main" val="2821005659"/>
                  </a:ext>
                </a:extLst>
              </a:tr>
              <a:tr h="329146">
                <a:tc>
                  <a:txBody>
                    <a:bodyPr/>
                    <a:lstStyle/>
                    <a:p>
                      <a:r>
                        <a:rPr lang="en-US" sz="1400" b="1" dirty="0"/>
                        <a:t>Total Medicaid Benefits</a:t>
                      </a:r>
                    </a:p>
                  </a:txBody>
                  <a:tcPr/>
                </a:tc>
                <a:tc>
                  <a:txBody>
                    <a:bodyPr/>
                    <a:lstStyle/>
                    <a:p>
                      <a:pPr algn="r"/>
                      <a:r>
                        <a:rPr lang="en-US" sz="1400" b="1" u="dbl" baseline="0" dirty="0"/>
                        <a:t>$55,385,700</a:t>
                      </a:r>
                    </a:p>
                  </a:txBody>
                  <a:tcPr/>
                </a:tc>
                <a:tc>
                  <a:txBody>
                    <a:bodyPr/>
                    <a:lstStyle/>
                    <a:p>
                      <a:pPr algn="r"/>
                      <a:r>
                        <a:rPr lang="en-US" sz="1400" b="1" u="dbl" baseline="0" dirty="0"/>
                        <a:t>$7,445,600</a:t>
                      </a:r>
                    </a:p>
                  </a:txBody>
                  <a:tcPr/>
                </a:tc>
                <a:extLst>
                  <a:ext uri="{0D108BD9-81ED-4DB2-BD59-A6C34878D82A}">
                    <a16:rowId xmlns:a16="http://schemas.microsoft.com/office/drawing/2014/main" val="2774827357"/>
                  </a:ext>
                </a:extLst>
              </a:tr>
            </a:tbl>
          </a:graphicData>
        </a:graphic>
      </p:graphicFrame>
    </p:spTree>
    <p:extLst>
      <p:ext uri="{BB962C8B-B14F-4D97-AF65-F5344CB8AC3E}">
        <p14:creationId xmlns:p14="http://schemas.microsoft.com/office/powerpoint/2010/main" val="2632024991"/>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79BC84CC-F1A9-4090-B4F0-B6BBC70EEFF6}" vid="{A04727F0-D860-43FF-AE0C-E99FDCA464F9}"/>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3.xml><?xml version="1.0" encoding="utf-8"?>
<a:theme xmlns:a="http://schemas.openxmlformats.org/drawingml/2006/main" name="1_Theme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79BC84CC-F1A9-4090-B4F0-B6BBC70EEFF6}" vid="{A04727F0-D860-43FF-AE0C-E99FDCA464F9}"/>
    </a:ext>
  </a:ext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EA63D45074AF478C2DA2131ABFCD70" ma:contentTypeVersion="11" ma:contentTypeDescription="Create a new document." ma:contentTypeScope="" ma:versionID="d51e2708695f417759b984171a2ece53">
  <xsd:schema xmlns:xsd="http://www.w3.org/2001/XMLSchema" xmlns:xs="http://www.w3.org/2001/XMLSchema" xmlns:p="http://schemas.microsoft.com/office/2006/metadata/properties" xmlns:ns3="db9d3fe5-f19a-4064-a6f0-bf88a2ef62fe" xmlns:ns4="6cd0fbea-7d68-4bcf-805b-154ff4169c41" targetNamespace="http://schemas.microsoft.com/office/2006/metadata/properties" ma:root="true" ma:fieldsID="5f3c78300dfaf64f3b29e7a838b1046e" ns3:_="" ns4:_="">
    <xsd:import namespace="db9d3fe5-f19a-4064-a6f0-bf88a2ef62fe"/>
    <xsd:import namespace="6cd0fbea-7d68-4bcf-805b-154ff4169c4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d3fe5-f19a-4064-a6f0-bf88a2ef62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d0fbea-7d68-4bcf-805b-154ff4169c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4E2108-4BAC-4086-AE9F-EA717907E481}">
  <ds:schemaRefs>
    <ds:schemaRef ds:uri="http://schemas.microsoft.com/sharepoint/v3/contenttype/forms"/>
  </ds:schemaRefs>
</ds:datastoreItem>
</file>

<file path=customXml/itemProps2.xml><?xml version="1.0" encoding="utf-8"?>
<ds:datastoreItem xmlns:ds="http://schemas.openxmlformats.org/officeDocument/2006/customXml" ds:itemID="{0395BDA0-DCCE-4639-B5CC-A8FDCB644C19}">
  <ds:schemaRefs>
    <ds:schemaRef ds:uri="http://schemas.microsoft.com/office/infopath/2007/PartnerControls"/>
    <ds:schemaRef ds:uri="http://schemas.microsoft.com/office/2006/documentManagement/types"/>
    <ds:schemaRef ds:uri="http://purl.org/dc/elements/1.1/"/>
    <ds:schemaRef ds:uri="http://purl.org/dc/terms/"/>
    <ds:schemaRef ds:uri="http://schemas.microsoft.com/office/2006/metadata/properties"/>
    <ds:schemaRef ds:uri="http://www.w3.org/XML/1998/namespace"/>
    <ds:schemaRef ds:uri="http://purl.org/dc/dcmitype/"/>
    <ds:schemaRef ds:uri="http://schemas.openxmlformats.org/package/2006/metadata/core-properties"/>
    <ds:schemaRef ds:uri="6cd0fbea-7d68-4bcf-805b-154ff4169c41"/>
    <ds:schemaRef ds:uri="db9d3fe5-f19a-4064-a6f0-bf88a2ef62fe"/>
  </ds:schemaRefs>
</ds:datastoreItem>
</file>

<file path=customXml/itemProps3.xml><?xml version="1.0" encoding="utf-8"?>
<ds:datastoreItem xmlns:ds="http://schemas.openxmlformats.org/officeDocument/2006/customXml" ds:itemID="{8D824D7B-584C-491A-8C8D-D23A2BCFC0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d3fe5-f19a-4064-a6f0-bf88a2ef62fe"/>
    <ds:schemaRef ds:uri="6cd0fbea-7d68-4bcf-805b-154ff4169c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3870</TotalTime>
  <Words>1092</Words>
  <Application>Microsoft Office PowerPoint</Application>
  <PresentationFormat>Widescreen</PresentationFormat>
  <Paragraphs>233</Paragraphs>
  <Slides>12</Slides>
  <Notes>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12</vt:i4>
      </vt:variant>
    </vt:vector>
  </HeadingPairs>
  <TitlesOfParts>
    <vt:vector size="22" baseType="lpstr">
      <vt:lpstr>Arial</vt:lpstr>
      <vt:lpstr>Calibri</vt:lpstr>
      <vt:lpstr>Calibri Light</vt:lpstr>
      <vt:lpstr>Courier New</vt:lpstr>
      <vt:lpstr>Times New Roman</vt:lpstr>
      <vt:lpstr>Wingdings</vt:lpstr>
      <vt:lpstr>Theme1</vt:lpstr>
      <vt:lpstr>Office Theme</vt:lpstr>
      <vt:lpstr>1_Theme1</vt:lpstr>
      <vt:lpstr>1_Office Theme</vt:lpstr>
      <vt:lpstr>PowerPoint Presentation</vt:lpstr>
      <vt:lpstr>Department for Medicaid Services Budget</vt:lpstr>
      <vt:lpstr>Medicaid Sources of Funding</vt:lpstr>
      <vt:lpstr>Benefits Budget Forecasting Process</vt:lpstr>
      <vt:lpstr>Benefits Budget</vt:lpstr>
      <vt:lpstr>Benefits Budget</vt:lpstr>
      <vt:lpstr>Medicaid Sources of Funding</vt:lpstr>
      <vt:lpstr>Funding Concerns in House Bill 6 Medicaid Current Services</vt:lpstr>
      <vt:lpstr>Funding Concerns in House Bill 6 Continued</vt:lpstr>
      <vt:lpstr>Benefits Budget</vt:lpstr>
      <vt:lpstr>Department Concerns</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Brice J (CHFS)</dc:creator>
  <cp:lastModifiedBy>Bechtel, Steve R (CHFS DMS)</cp:lastModifiedBy>
  <cp:revision>86</cp:revision>
  <cp:lastPrinted>2024-02-06T13:25:31Z</cp:lastPrinted>
  <dcterms:created xsi:type="dcterms:W3CDTF">2022-07-12T13:08:44Z</dcterms:created>
  <dcterms:modified xsi:type="dcterms:W3CDTF">2024-02-13T15:05:30Z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0x01010058EA63D45074AF478C2DA2131ABFCD70</vt:lpwstr>
  </property>
</Properties>
</file>