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0" r:id="rId1"/>
    <p:sldMasterId id="2147483678" r:id="rId2"/>
    <p:sldMasterId id="2147483683" r:id="rId3"/>
    <p:sldMasterId id="2147483688" r:id="rId4"/>
  </p:sldMasterIdLst>
  <p:notesMasterIdLst>
    <p:notesMasterId r:id="rId16"/>
  </p:notesMasterIdLst>
  <p:sldIdLst>
    <p:sldId id="4473" r:id="rId5"/>
    <p:sldId id="4474" r:id="rId6"/>
    <p:sldId id="4475" r:id="rId7"/>
    <p:sldId id="4476" r:id="rId8"/>
    <p:sldId id="4477" r:id="rId9"/>
    <p:sldId id="4478" r:id="rId10"/>
    <p:sldId id="4480" r:id="rId11"/>
    <p:sldId id="4479" r:id="rId12"/>
    <p:sldId id="4472" r:id="rId13"/>
    <p:sldId id="4470" r:id="rId14"/>
    <p:sldId id="25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DD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94682"/>
  </p:normalViewPr>
  <p:slideViewPr>
    <p:cSldViewPr snapToGrid="0" snapToObjects="1">
      <p:cViewPr varScale="1">
        <p:scale>
          <a:sx n="66" d="100"/>
          <a:sy n="66" d="100"/>
        </p:scale>
        <p:origin x="134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adonis, Melissa" userId="542f15d9-84f2-4768-b388-3f65336ac2df" providerId="ADAL" clId="{D8AE8DB2-D77B-4347-9340-F22FA2D56137}"/>
    <pc:docChg chg="delSld modSld sldOrd">
      <pc:chgData name="Saladonis, Melissa" userId="542f15d9-84f2-4768-b388-3f65336ac2df" providerId="ADAL" clId="{D8AE8DB2-D77B-4347-9340-F22FA2D56137}" dt="2024-02-13T13:11:53.718" v="6"/>
      <pc:docMkLst>
        <pc:docMk/>
      </pc:docMkLst>
      <pc:sldChg chg="del">
        <pc:chgData name="Saladonis, Melissa" userId="542f15d9-84f2-4768-b388-3f65336ac2df" providerId="ADAL" clId="{D8AE8DB2-D77B-4347-9340-F22FA2D56137}" dt="2024-02-13T13:11:40.395" v="4" actId="47"/>
        <pc:sldMkLst>
          <pc:docMk/>
          <pc:sldMk cId="1230510432" sldId="256"/>
        </pc:sldMkLst>
      </pc:sldChg>
      <pc:sldChg chg="ord">
        <pc:chgData name="Saladonis, Melissa" userId="542f15d9-84f2-4768-b388-3f65336ac2df" providerId="ADAL" clId="{D8AE8DB2-D77B-4347-9340-F22FA2D56137}" dt="2024-02-13T13:11:53.718" v="6"/>
        <pc:sldMkLst>
          <pc:docMk/>
          <pc:sldMk cId="3429402498" sldId="4470"/>
        </pc:sldMkLst>
      </pc:sldChg>
      <pc:sldChg chg="del">
        <pc:chgData name="Saladonis, Melissa" userId="542f15d9-84f2-4768-b388-3f65336ac2df" providerId="ADAL" clId="{D8AE8DB2-D77B-4347-9340-F22FA2D56137}" dt="2024-02-13T13:11:29.476" v="0" actId="47"/>
        <pc:sldMkLst>
          <pc:docMk/>
          <pc:sldMk cId="209357180" sldId="4471"/>
        </pc:sldMkLst>
      </pc:sldChg>
      <pc:sldChg chg="del">
        <pc:chgData name="Saladonis, Melissa" userId="542f15d9-84f2-4768-b388-3f65336ac2df" providerId="ADAL" clId="{D8AE8DB2-D77B-4347-9340-F22FA2D56137}" dt="2024-02-13T13:11:30.750" v="1" actId="47"/>
        <pc:sldMkLst>
          <pc:docMk/>
          <pc:sldMk cId="4058118103" sldId="4473"/>
        </pc:sldMkLst>
      </pc:sldChg>
      <pc:sldChg chg="del">
        <pc:chgData name="Saladonis, Melissa" userId="542f15d9-84f2-4768-b388-3f65336ac2df" providerId="ADAL" clId="{D8AE8DB2-D77B-4347-9340-F22FA2D56137}" dt="2024-02-13T13:11:31.596" v="2" actId="47"/>
        <pc:sldMkLst>
          <pc:docMk/>
          <pc:sldMk cId="1507047289" sldId="4474"/>
        </pc:sldMkLst>
      </pc:sldChg>
      <pc:sldChg chg="del">
        <pc:chgData name="Saladonis, Melissa" userId="542f15d9-84f2-4768-b388-3f65336ac2df" providerId="ADAL" clId="{D8AE8DB2-D77B-4347-9340-F22FA2D56137}" dt="2024-02-13T13:11:32.383" v="3" actId="47"/>
        <pc:sldMkLst>
          <pc:docMk/>
          <pc:sldMk cId="2977331245" sldId="44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4456D8-E5CE-4A18-88FD-4159DF8B7034}" type="datetimeFigureOut">
              <a:rPr lang="en-US" smtClean="0"/>
              <a:t>2/13/2024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63175B-95DC-477A-830A-B02DA0D0251F}" type="slidenum">
              <a:rPr lang="en-US" smtClean="0"/>
              <a:t>‹#›</a:t>
            </a:fld>
            <a:endParaRPr lang="en-US"/>
          </a:p>
        </p:txBody>
      </p:sp>
    </p:spTree>
    <p:extLst>
      <p:ext uri="{BB962C8B-B14F-4D97-AF65-F5344CB8AC3E}">
        <p14:creationId xmlns:p14="http://schemas.microsoft.com/office/powerpoint/2010/main" val="226219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175B-95DC-477A-830A-B02DA0D0251F}" type="slidenum">
              <a:rPr lang="en-US" smtClean="0"/>
              <a:t>5</a:t>
            </a:fld>
            <a:endParaRPr lang="en-US"/>
          </a:p>
        </p:txBody>
      </p:sp>
    </p:spTree>
    <p:extLst>
      <p:ext uri="{BB962C8B-B14F-4D97-AF65-F5344CB8AC3E}">
        <p14:creationId xmlns:p14="http://schemas.microsoft.com/office/powerpoint/2010/main" val="84832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3022F-086F-49C2-8285-FB7E5FCBC636}" type="slidenum">
              <a:rPr lang="en-US" smtClean="0"/>
              <a:t>10</a:t>
            </a:fld>
            <a:endParaRPr lang="en-US"/>
          </a:p>
        </p:txBody>
      </p:sp>
    </p:spTree>
    <p:extLst>
      <p:ext uri="{BB962C8B-B14F-4D97-AF65-F5344CB8AC3E}">
        <p14:creationId xmlns:p14="http://schemas.microsoft.com/office/powerpoint/2010/main" val="3056532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2"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7395"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61174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848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648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65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4"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48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638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472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472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76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0"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28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30210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2443380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75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2472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0E34-D6B9-C048-9708-6D40DDC11ECC}" type="datetimeFigureOut">
              <a:rPr lang="en-US" smtClean="0"/>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10475"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t>‹#›</a:t>
            </a:fld>
            <a:endParaRPr lang="en-US"/>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39479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Cincinnati Children’s Hospital </a:t>
            </a:r>
            <a:endParaRPr lang="en-US" b="1" dirty="0"/>
          </a:p>
        </p:txBody>
      </p:sp>
      <p:sp>
        <p:nvSpPr>
          <p:cNvPr id="3" name="Content Placeholder 2"/>
          <p:cNvSpPr>
            <a:spLocks noGrp="1"/>
          </p:cNvSpPr>
          <p:nvPr>
            <p:ph idx="1"/>
          </p:nvPr>
        </p:nvSpPr>
        <p:spPr>
          <a:xfrm>
            <a:off x="457200" y="1221927"/>
            <a:ext cx="8229600" cy="3087302"/>
          </a:xfrm>
        </p:spPr>
        <p:txBody>
          <a:bodyPr>
            <a:normAutofit/>
          </a:bodyPr>
          <a:lstStyle/>
          <a:p>
            <a:pPr marL="0" indent="0" algn="ctr">
              <a:buNone/>
            </a:pPr>
            <a:endParaRPr lang="en-US" b="1" dirty="0" smtClean="0"/>
          </a:p>
          <a:p>
            <a:pPr marL="0" indent="0" algn="ctr">
              <a:buNone/>
            </a:pPr>
            <a:r>
              <a:rPr lang="en-US" b="1" dirty="0" smtClean="0"/>
              <a:t>Budget Request Presentation  </a:t>
            </a:r>
          </a:p>
          <a:p>
            <a:pPr marL="0" indent="0" algn="ctr">
              <a:buNone/>
            </a:pPr>
            <a:endParaRPr lang="en-US" b="1" dirty="0"/>
          </a:p>
          <a:p>
            <a:pPr marL="0" indent="0" algn="ctr">
              <a:buNone/>
            </a:pPr>
            <a:r>
              <a:rPr lang="en-US" b="1" dirty="0" smtClean="0"/>
              <a:t>Senate Appropriations and Revenue Committee</a:t>
            </a:r>
          </a:p>
          <a:p>
            <a:pPr marL="0" indent="0">
              <a:buNone/>
            </a:pPr>
            <a:endParaRPr lang="en-US" dirty="0"/>
          </a:p>
          <a:p>
            <a:pPr marL="0" indent="0">
              <a:buNone/>
            </a:pPr>
            <a:endParaRPr lang="en-US" sz="2100" dirty="0" smtClean="0"/>
          </a:p>
          <a:p>
            <a:pPr marL="0" indent="0">
              <a:buNone/>
            </a:pPr>
            <a:endParaRPr lang="en-US" sz="2100" dirty="0"/>
          </a:p>
        </p:txBody>
      </p:sp>
      <p:cxnSp>
        <p:nvCxnSpPr>
          <p:cNvPr id="5" name="Straight Connector 4"/>
          <p:cNvCxnSpPr/>
          <p:nvPr/>
        </p:nvCxnSpPr>
        <p:spPr>
          <a:xfrm>
            <a:off x="1347537" y="1549667"/>
            <a:ext cx="62660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347537" y="4204636"/>
            <a:ext cx="6266046"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4870066"/>
            <a:ext cx="8229600" cy="1354217"/>
          </a:xfrm>
          <a:prstGeom prst="rect">
            <a:avLst/>
          </a:prstGeom>
          <a:noFill/>
        </p:spPr>
        <p:txBody>
          <a:bodyPr wrap="square" rtlCol="0">
            <a:spAutoFit/>
          </a:bodyPr>
          <a:lstStyle/>
          <a:p>
            <a:r>
              <a:rPr lang="en-US"/>
              <a:t>Lisa Cooper, Senior Government Relations Analyst – Kentucky</a:t>
            </a:r>
          </a:p>
          <a:p>
            <a:r>
              <a:rPr lang="en-US"/>
              <a:t>Laura Lewin, Senior Business Director, Heart Institute</a:t>
            </a:r>
          </a:p>
          <a:p>
            <a:endParaRPr lang="en-US"/>
          </a:p>
          <a:p>
            <a:endParaRPr lang="en-US" sz="1400" i="1"/>
          </a:p>
          <a:p>
            <a:r>
              <a:rPr lang="en-US" sz="1400" i="1"/>
              <a:t>February 14, 2024</a:t>
            </a:r>
            <a:endParaRPr lang="en-US" sz="1400" i="1" dirty="0"/>
          </a:p>
        </p:txBody>
      </p:sp>
    </p:spTree>
    <p:extLst>
      <p:ext uri="{BB962C8B-B14F-4D97-AF65-F5344CB8AC3E}">
        <p14:creationId xmlns:p14="http://schemas.microsoft.com/office/powerpoint/2010/main" val="118998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1" y="186210"/>
            <a:ext cx="7863746" cy="651272"/>
          </a:xfrm>
        </p:spPr>
        <p:txBody>
          <a:bodyPr>
            <a:noAutofit/>
          </a:bodyPr>
          <a:lstStyle/>
          <a:p>
            <a:r>
              <a:rPr lang="en-US" sz="4000" b="1" dirty="0"/>
              <a:t>Successful Heart Partnership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189" y="4377515"/>
            <a:ext cx="3221957" cy="1026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719" y="4413956"/>
            <a:ext cx="2949626" cy="995498"/>
          </a:xfrm>
          <a:prstGeom prst="rect">
            <a:avLst/>
          </a:prstGeom>
        </p:spPr>
      </p:pic>
      <p:sp>
        <p:nvSpPr>
          <p:cNvPr id="5" name="TextBox 4"/>
          <p:cNvSpPr txBox="1"/>
          <p:nvPr/>
        </p:nvSpPr>
        <p:spPr>
          <a:xfrm>
            <a:off x="195460" y="900406"/>
            <a:ext cx="4541243" cy="461665"/>
          </a:xfrm>
          <a:prstGeom prst="rect">
            <a:avLst/>
          </a:prstGeom>
          <a:noFill/>
        </p:spPr>
        <p:txBody>
          <a:bodyPr wrap="none" rtlCol="0">
            <a:spAutoFit/>
          </a:bodyPr>
          <a:lstStyle/>
          <a:p>
            <a:r>
              <a:rPr lang="en-US" sz="2400" i="1" dirty="0"/>
              <a:t>One Program, Two Sites Model</a:t>
            </a:r>
          </a:p>
        </p:txBody>
      </p:sp>
      <p:sp>
        <p:nvSpPr>
          <p:cNvPr id="6" name="TextBox 5"/>
          <p:cNvSpPr txBox="1"/>
          <p:nvPr/>
        </p:nvSpPr>
        <p:spPr>
          <a:xfrm>
            <a:off x="1244902" y="1655782"/>
            <a:ext cx="6763390" cy="369332"/>
          </a:xfrm>
          <a:prstGeom prst="rect">
            <a:avLst/>
          </a:prstGeom>
          <a:noFill/>
        </p:spPr>
        <p:txBody>
          <a:bodyPr wrap="none" rtlCol="0">
            <a:spAutoFit/>
          </a:bodyPr>
          <a:lstStyle/>
          <a:p>
            <a:r>
              <a:rPr lang="en-US" b="1" dirty="0"/>
              <a:t>Development of a </a:t>
            </a:r>
            <a:r>
              <a:rPr lang="en-US" b="1" u="sng" dirty="0"/>
              <a:t>Comprehensive</a:t>
            </a:r>
            <a:r>
              <a:rPr lang="en-US" b="1" dirty="0"/>
              <a:t> Cardiac Surgery Program</a:t>
            </a:r>
          </a:p>
        </p:txBody>
      </p:sp>
      <p:sp>
        <p:nvSpPr>
          <p:cNvPr id="7" name="TextBox 6"/>
          <p:cNvSpPr txBox="1"/>
          <p:nvPr/>
        </p:nvSpPr>
        <p:spPr>
          <a:xfrm>
            <a:off x="1204293" y="2307069"/>
            <a:ext cx="3618972" cy="2031325"/>
          </a:xfrm>
          <a:prstGeom prst="rect">
            <a:avLst/>
          </a:prstGeom>
          <a:solidFill>
            <a:schemeClr val="bg1">
              <a:lumMod val="95000"/>
            </a:schemeClr>
          </a:solidFill>
        </p:spPr>
        <p:txBody>
          <a:bodyPr wrap="square" rtlCol="0">
            <a:spAutoFit/>
          </a:bodyPr>
          <a:lstStyle/>
          <a:p>
            <a:pPr marL="257175" indent="-257175">
              <a:buFont typeface="Arial" panose="020B0604020202020204" pitchFamily="34" charset="0"/>
              <a:buChar char="•"/>
            </a:pPr>
            <a:r>
              <a:rPr lang="en-US" dirty="0"/>
              <a:t>Joint recruitments</a:t>
            </a:r>
          </a:p>
          <a:p>
            <a:pPr marL="257175" indent="-257175">
              <a:buFont typeface="Arial" panose="020B0604020202020204" pitchFamily="34" charset="0"/>
              <a:buChar char="•"/>
            </a:pPr>
            <a:r>
              <a:rPr lang="en-US" dirty="0"/>
              <a:t>Training and CME</a:t>
            </a:r>
          </a:p>
          <a:p>
            <a:pPr marL="257175" indent="-257175">
              <a:buFont typeface="Arial" panose="020B0604020202020204" pitchFamily="34" charset="0"/>
              <a:buChar char="•"/>
            </a:pPr>
            <a:r>
              <a:rPr lang="en-US" dirty="0"/>
              <a:t>Shared protocols</a:t>
            </a:r>
          </a:p>
          <a:p>
            <a:pPr marL="257175" indent="-257175">
              <a:buFont typeface="Arial" panose="020B0604020202020204" pitchFamily="34" charset="0"/>
              <a:buChar char="•"/>
            </a:pPr>
            <a:r>
              <a:rPr lang="en-US" dirty="0"/>
              <a:t>Combined discussion and triage</a:t>
            </a:r>
          </a:p>
          <a:p>
            <a:pPr marL="257175" indent="-257175">
              <a:buFont typeface="Arial" panose="020B0604020202020204" pitchFamily="34" charset="0"/>
              <a:buChar char="•"/>
            </a:pPr>
            <a:r>
              <a:rPr lang="en-US" dirty="0"/>
              <a:t>Joint reporting </a:t>
            </a:r>
          </a:p>
          <a:p>
            <a:r>
              <a:rPr lang="en-US" dirty="0"/>
              <a:t>    (STS, </a:t>
            </a:r>
            <a:r>
              <a:rPr lang="en-US" dirty="0" err="1"/>
              <a:t>USNews</a:t>
            </a:r>
            <a:r>
              <a:rPr lang="en-US" dirty="0"/>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265" y="2307069"/>
            <a:ext cx="3539876" cy="2031325"/>
          </a:xfrm>
          <a:prstGeom prst="rect">
            <a:avLst/>
          </a:prstGeom>
        </p:spPr>
      </p:pic>
    </p:spTree>
    <p:extLst>
      <p:ext uri="{BB962C8B-B14F-4D97-AF65-F5344CB8AC3E}">
        <p14:creationId xmlns:p14="http://schemas.microsoft.com/office/powerpoint/2010/main" val="342940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Kentucky Clinic Locations</a:t>
            </a:r>
          </a:p>
        </p:txBody>
      </p:sp>
      <p:pic>
        <p:nvPicPr>
          <p:cNvPr id="5" name="Picture 4">
            <a:extLst>
              <a:ext uri="{FF2B5EF4-FFF2-40B4-BE49-F238E27FC236}">
                <a16:creationId xmlns="" xmlns:a16="http://schemas.microsoft.com/office/drawing/2014/main" id="{AFF10160-5B78-652F-BF06-8EB93A58F808}"/>
              </a:ext>
            </a:extLst>
          </p:cNvPr>
          <p:cNvPicPr>
            <a:picLocks noChangeAspect="1"/>
          </p:cNvPicPr>
          <p:nvPr/>
        </p:nvPicPr>
        <p:blipFill rotWithShape="1">
          <a:blip r:embed="rId2"/>
          <a:srcRect l="26351" r="7001" b="8995"/>
          <a:stretch/>
        </p:blipFill>
        <p:spPr>
          <a:xfrm>
            <a:off x="392546" y="2253558"/>
            <a:ext cx="5259042" cy="3089968"/>
          </a:xfrm>
          <a:prstGeom prst="rect">
            <a:avLst/>
          </a:prstGeom>
        </p:spPr>
      </p:pic>
      <p:sp>
        <p:nvSpPr>
          <p:cNvPr id="6" name="TextBox 5">
            <a:extLst>
              <a:ext uri="{FF2B5EF4-FFF2-40B4-BE49-F238E27FC236}">
                <a16:creationId xmlns="" xmlns:a16="http://schemas.microsoft.com/office/drawing/2014/main" id="{24D0B0E3-02C8-2FC5-030B-0F006F7CA580}"/>
              </a:ext>
            </a:extLst>
          </p:cNvPr>
          <p:cNvSpPr txBox="1"/>
          <p:nvPr/>
        </p:nvSpPr>
        <p:spPr>
          <a:xfrm>
            <a:off x="457200" y="1002139"/>
            <a:ext cx="8390827" cy="830997"/>
          </a:xfrm>
          <a:prstGeom prst="rect">
            <a:avLst/>
          </a:prstGeom>
          <a:noFill/>
        </p:spPr>
        <p:txBody>
          <a:bodyPr wrap="square" rtlCol="0">
            <a:spAutoFit/>
          </a:bodyPr>
          <a:lstStyle/>
          <a:p>
            <a:r>
              <a:rPr lang="en-US" sz="2400" i="1" dirty="0"/>
              <a:t>Serving multiple service areas through clinic development and partnership to increase access to care.</a:t>
            </a:r>
          </a:p>
        </p:txBody>
      </p:sp>
      <p:sp>
        <p:nvSpPr>
          <p:cNvPr id="3" name="TextBox 2">
            <a:extLst>
              <a:ext uri="{FF2B5EF4-FFF2-40B4-BE49-F238E27FC236}">
                <a16:creationId xmlns="" xmlns:a16="http://schemas.microsoft.com/office/drawing/2014/main" id="{D28D83F2-CBFF-2D39-D484-535576E2FA84}"/>
              </a:ext>
            </a:extLst>
          </p:cNvPr>
          <p:cNvSpPr txBox="1"/>
          <p:nvPr/>
        </p:nvSpPr>
        <p:spPr>
          <a:xfrm>
            <a:off x="5763779" y="2145139"/>
            <a:ext cx="3551671" cy="4154984"/>
          </a:xfrm>
          <a:prstGeom prst="rect">
            <a:avLst/>
          </a:prstGeom>
          <a:noFill/>
        </p:spPr>
        <p:txBody>
          <a:bodyPr wrap="square" rtlCol="0">
            <a:spAutoFit/>
          </a:bodyPr>
          <a:lstStyle/>
          <a:p>
            <a:r>
              <a:rPr lang="en-US" sz="1600" i="1" dirty="0"/>
              <a:t>CCHMC </a:t>
            </a:r>
          </a:p>
          <a:p>
            <a:pPr marL="342900" indent="-342900">
              <a:buFont typeface="Arial" panose="020B0604020202020204" pitchFamily="34" charset="0"/>
              <a:buChar char="•"/>
            </a:pPr>
            <a:r>
              <a:rPr lang="en-US" sz="1600" i="1" dirty="0"/>
              <a:t>Bardstown</a:t>
            </a:r>
          </a:p>
          <a:p>
            <a:pPr marL="342900" indent="-342900">
              <a:buFont typeface="Arial" panose="020B0604020202020204" pitchFamily="34" charset="0"/>
              <a:buChar char="•"/>
            </a:pPr>
            <a:r>
              <a:rPr lang="en-US" sz="1600" i="1" dirty="0"/>
              <a:t>Crestview Hills</a:t>
            </a:r>
          </a:p>
          <a:p>
            <a:pPr marL="342900" indent="-342900">
              <a:buFont typeface="Arial" panose="020B0604020202020204" pitchFamily="34" charset="0"/>
              <a:buChar char="•"/>
            </a:pPr>
            <a:r>
              <a:rPr lang="en-US" sz="1600" i="1" dirty="0"/>
              <a:t>Danville</a:t>
            </a:r>
          </a:p>
          <a:p>
            <a:pPr marL="342900" indent="-342900">
              <a:buFont typeface="Arial" panose="020B0604020202020204" pitchFamily="34" charset="0"/>
              <a:buChar char="•"/>
            </a:pPr>
            <a:r>
              <a:rPr lang="en-US" sz="1600" i="1" dirty="0"/>
              <a:t>Maysville</a:t>
            </a:r>
          </a:p>
          <a:p>
            <a:pPr marL="342900" indent="-342900">
              <a:buFont typeface="Arial" panose="020B0604020202020204" pitchFamily="34" charset="0"/>
              <a:buChar char="•"/>
            </a:pPr>
            <a:r>
              <a:rPr lang="en-US" sz="1600" i="1" dirty="0"/>
              <a:t>LaGrange</a:t>
            </a:r>
          </a:p>
          <a:p>
            <a:pPr marL="342900" indent="-342900">
              <a:buFont typeface="Arial" panose="020B0604020202020204" pitchFamily="34" charset="0"/>
              <a:buChar char="•"/>
            </a:pPr>
            <a:r>
              <a:rPr lang="en-US" sz="1600" i="1" dirty="0"/>
              <a:t>Louisville</a:t>
            </a:r>
          </a:p>
          <a:p>
            <a:pPr marL="342900" indent="-342900">
              <a:buFont typeface="Arial" panose="020B0604020202020204" pitchFamily="34" charset="0"/>
              <a:buChar char="•"/>
            </a:pPr>
            <a:r>
              <a:rPr lang="en-US" sz="1600" i="1" dirty="0"/>
              <a:t>Elizabethtown</a:t>
            </a:r>
          </a:p>
          <a:p>
            <a:pPr marL="342900" indent="-342900">
              <a:buFont typeface="Arial" panose="020B0604020202020204" pitchFamily="34" charset="0"/>
              <a:buChar char="•"/>
            </a:pPr>
            <a:r>
              <a:rPr lang="en-US" sz="1600" i="1" dirty="0"/>
              <a:t>Shelbyville</a:t>
            </a:r>
          </a:p>
          <a:p>
            <a:pPr marL="342900" indent="-342900">
              <a:buFont typeface="Arial" panose="020B0604020202020204" pitchFamily="34" charset="0"/>
              <a:buChar char="•"/>
            </a:pPr>
            <a:r>
              <a:rPr lang="en-US" sz="1600" i="1" dirty="0"/>
              <a:t>Owensboro</a:t>
            </a:r>
          </a:p>
          <a:p>
            <a:pPr marL="342900" indent="-342900">
              <a:buFont typeface="Arial" panose="020B0604020202020204" pitchFamily="34" charset="0"/>
              <a:buChar char="•"/>
            </a:pPr>
            <a:endParaRPr lang="en-US" sz="1600" i="1" dirty="0"/>
          </a:p>
          <a:p>
            <a:r>
              <a:rPr lang="en-US" sz="1600" i="1" dirty="0"/>
              <a:t>Joint Clinics with UK</a:t>
            </a:r>
          </a:p>
          <a:p>
            <a:pPr marL="342900" indent="-342900">
              <a:buFont typeface="Arial" panose="020B0604020202020204" pitchFamily="34" charset="0"/>
              <a:buChar char="•"/>
            </a:pPr>
            <a:r>
              <a:rPr lang="en-US" sz="1600" i="1" dirty="0"/>
              <a:t>Ashland</a:t>
            </a:r>
          </a:p>
          <a:p>
            <a:pPr marL="342900" indent="-342900">
              <a:buFont typeface="Arial" panose="020B0604020202020204" pitchFamily="34" charset="0"/>
              <a:buChar char="•"/>
            </a:pPr>
            <a:r>
              <a:rPr lang="en-US" sz="1600" i="1" dirty="0"/>
              <a:t>Owensboro</a:t>
            </a:r>
          </a:p>
          <a:p>
            <a:endParaRPr lang="en-US" i="1" dirty="0"/>
          </a:p>
          <a:p>
            <a:pPr marL="342900"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164623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26" y="1366787"/>
            <a:ext cx="8229600" cy="4412876"/>
          </a:xfrm>
        </p:spPr>
        <p:txBody>
          <a:bodyPr>
            <a:normAutofit fontScale="40000" lnSpcReduction="20000"/>
          </a:bodyPr>
          <a:lstStyle/>
          <a:p>
            <a:pPr marL="0" indent="0">
              <a:buNone/>
            </a:pPr>
            <a:r>
              <a:rPr lang="en-US" sz="7000" u="sng" dirty="0"/>
              <a:t>Kentucky Patients </a:t>
            </a:r>
            <a:r>
              <a:rPr lang="en-US" sz="7000" i="1" u="sng" dirty="0"/>
              <a:t>(2022)</a:t>
            </a:r>
            <a:endParaRPr lang="en-US" sz="7000" dirty="0"/>
          </a:p>
          <a:p>
            <a:pPr marL="0" indent="0">
              <a:buNone/>
            </a:pPr>
            <a:r>
              <a:rPr lang="en-US" dirty="0"/>
              <a:t> </a:t>
            </a:r>
          </a:p>
          <a:p>
            <a:pPr marL="0" indent="0">
              <a:buNone/>
            </a:pPr>
            <a:r>
              <a:rPr lang="en-US" sz="4200" dirty="0"/>
              <a:t>Inpatient/Outpatient:		63,000+</a:t>
            </a:r>
          </a:p>
          <a:p>
            <a:pPr marL="0" indent="0">
              <a:buNone/>
            </a:pPr>
            <a:r>
              <a:rPr lang="en-US" sz="4200" dirty="0"/>
              <a:t> </a:t>
            </a:r>
            <a:endParaRPr lang="en-US" sz="4200" dirty="0" smtClean="0"/>
          </a:p>
          <a:p>
            <a:pPr marL="0" indent="0">
              <a:buNone/>
            </a:pPr>
            <a:r>
              <a:rPr lang="en-US" sz="4200" dirty="0"/>
              <a:t>C</a:t>
            </a:r>
            <a:r>
              <a:rPr lang="en-US" sz="4200" dirty="0" smtClean="0"/>
              <a:t>overed </a:t>
            </a:r>
            <a:r>
              <a:rPr lang="en-US" sz="4200" dirty="0"/>
              <a:t>by Medicaid:	</a:t>
            </a:r>
            <a:r>
              <a:rPr lang="en-US" sz="4200" dirty="0" smtClean="0"/>
              <a:t>	54%</a:t>
            </a:r>
            <a:endParaRPr lang="en-US" sz="4200" dirty="0"/>
          </a:p>
          <a:p>
            <a:pPr marL="0" indent="0">
              <a:buNone/>
            </a:pPr>
            <a:r>
              <a:rPr lang="en-US" sz="4200" dirty="0"/>
              <a:t> </a:t>
            </a:r>
          </a:p>
          <a:p>
            <a:pPr marL="0" indent="0">
              <a:buNone/>
            </a:pPr>
            <a:r>
              <a:rPr lang="en-US" dirty="0"/>
              <a:t> </a:t>
            </a:r>
          </a:p>
          <a:p>
            <a:pPr marL="0" indent="0">
              <a:buNone/>
            </a:pPr>
            <a:r>
              <a:rPr lang="en-US" sz="7000" u="sng" dirty="0"/>
              <a:t>Kentucky Employment Tax Data  </a:t>
            </a:r>
            <a:r>
              <a:rPr lang="en-US" sz="7000" i="1" u="sng" dirty="0"/>
              <a:t>(2022)</a:t>
            </a:r>
            <a:endParaRPr lang="en-US" sz="7000" dirty="0"/>
          </a:p>
          <a:p>
            <a:pPr marL="0" indent="0">
              <a:buNone/>
            </a:pPr>
            <a:r>
              <a:rPr lang="en-US" dirty="0"/>
              <a:t> </a:t>
            </a:r>
          </a:p>
          <a:p>
            <a:pPr marL="0" indent="0">
              <a:buNone/>
            </a:pPr>
            <a:r>
              <a:rPr lang="en-US" sz="4500" dirty="0"/>
              <a:t>Number of KY Employees:	</a:t>
            </a:r>
            <a:r>
              <a:rPr lang="en-US" sz="4500" dirty="0" smtClean="0"/>
              <a:t>	3,151</a:t>
            </a:r>
            <a:endParaRPr lang="en-US" sz="4500" dirty="0"/>
          </a:p>
          <a:p>
            <a:pPr marL="0" indent="0">
              <a:buNone/>
            </a:pPr>
            <a:r>
              <a:rPr lang="en-US" sz="4500" dirty="0"/>
              <a:t> </a:t>
            </a:r>
          </a:p>
          <a:p>
            <a:pPr marL="0" indent="0">
              <a:buNone/>
            </a:pPr>
            <a:r>
              <a:rPr lang="en-US" sz="4500" dirty="0"/>
              <a:t>KY Employee Wages:			</a:t>
            </a:r>
            <a:r>
              <a:rPr lang="en-US" sz="4500" dirty="0" smtClean="0"/>
              <a:t>$</a:t>
            </a:r>
            <a:r>
              <a:rPr lang="en-US" sz="4500" dirty="0"/>
              <a:t>173 million</a:t>
            </a:r>
          </a:p>
          <a:p>
            <a:pPr marL="0" indent="0">
              <a:buNone/>
            </a:pPr>
            <a:r>
              <a:rPr lang="en-US" sz="4500" dirty="0"/>
              <a:t> </a:t>
            </a:r>
          </a:p>
          <a:p>
            <a:pPr marL="0" indent="0">
              <a:buNone/>
            </a:pPr>
            <a:r>
              <a:rPr lang="en-US" sz="4500" dirty="0"/>
              <a:t>KY Income Taxes Paid:       </a:t>
            </a:r>
            <a:r>
              <a:rPr lang="en-US" sz="4500" dirty="0" smtClean="0"/>
              <a:t>	$</a:t>
            </a:r>
            <a:r>
              <a:rPr lang="en-US" sz="4500" dirty="0"/>
              <a:t>8.3 million </a:t>
            </a:r>
          </a:p>
          <a:p>
            <a:pPr marL="0" indent="0">
              <a:buNone/>
            </a:pPr>
            <a:r>
              <a:rPr lang="en-US" sz="4500" dirty="0"/>
              <a:t> </a:t>
            </a:r>
          </a:p>
          <a:p>
            <a:pPr marL="0" indent="0">
              <a:buNone/>
            </a:pPr>
            <a:r>
              <a:rPr lang="en-US" sz="4500" dirty="0"/>
              <a:t>Local Taxes Paid:                    </a:t>
            </a:r>
            <a:r>
              <a:rPr lang="en-US" sz="4500" dirty="0" smtClean="0"/>
              <a:t>	$</a:t>
            </a:r>
            <a:r>
              <a:rPr lang="en-US" sz="4500" dirty="0"/>
              <a:t>183,763</a:t>
            </a:r>
          </a:p>
        </p:txBody>
      </p:sp>
      <p:sp>
        <p:nvSpPr>
          <p:cNvPr id="4" name="TextBox 3"/>
          <p:cNvSpPr txBox="1"/>
          <p:nvPr/>
        </p:nvSpPr>
        <p:spPr>
          <a:xfrm>
            <a:off x="1029903" y="250258"/>
            <a:ext cx="7777212" cy="584775"/>
          </a:xfrm>
          <a:prstGeom prst="rect">
            <a:avLst/>
          </a:prstGeom>
          <a:noFill/>
        </p:spPr>
        <p:txBody>
          <a:bodyPr wrap="square" rtlCol="0">
            <a:spAutoFit/>
          </a:bodyPr>
          <a:lstStyle/>
          <a:p>
            <a:r>
              <a:rPr lang="en-US" sz="3200" dirty="0" smtClean="0"/>
              <a:t>Cincinnati Children’s Serves Kentucky</a:t>
            </a:r>
            <a:endParaRPr lang="en-US" sz="3200" dirty="0"/>
          </a:p>
        </p:txBody>
      </p:sp>
      <p:cxnSp>
        <p:nvCxnSpPr>
          <p:cNvPr id="5" name="Straight Connector 4"/>
          <p:cNvCxnSpPr/>
          <p:nvPr/>
        </p:nvCxnSpPr>
        <p:spPr>
          <a:xfrm>
            <a:off x="1347537" y="1106905"/>
            <a:ext cx="6266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62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Cincinnati Children’s – </a:t>
            </a:r>
            <a:br>
              <a:rPr lang="en-US" sz="3200" dirty="0" smtClean="0"/>
            </a:br>
            <a:r>
              <a:rPr lang="en-US" sz="3200" dirty="0" smtClean="0"/>
              <a:t>UK </a:t>
            </a:r>
            <a:r>
              <a:rPr lang="en-US" sz="3200" dirty="0"/>
              <a:t>Radiology Collaboration</a:t>
            </a:r>
            <a:endParaRPr lang="en-US" sz="3200" dirty="0"/>
          </a:p>
        </p:txBody>
      </p:sp>
      <p:sp>
        <p:nvSpPr>
          <p:cNvPr id="3" name="Content Placeholder 2"/>
          <p:cNvSpPr>
            <a:spLocks noGrp="1"/>
          </p:cNvSpPr>
          <p:nvPr>
            <p:ph idx="1"/>
          </p:nvPr>
        </p:nvSpPr>
        <p:spPr/>
        <p:txBody>
          <a:bodyPr>
            <a:normAutofit/>
          </a:bodyPr>
          <a:lstStyle/>
          <a:p>
            <a:r>
              <a:rPr lang="en-US" sz="2000" dirty="0"/>
              <a:t>UK imaging now integrated with CCHMC allowing the same service level as CCHMC’s internal </a:t>
            </a:r>
            <a:r>
              <a:rPr lang="en-US" sz="2000" dirty="0" smtClean="0"/>
              <a:t>patients</a:t>
            </a:r>
            <a:endParaRPr lang="en-US" sz="2000" dirty="0"/>
          </a:p>
          <a:p>
            <a:r>
              <a:rPr lang="en-US" sz="2000" dirty="0"/>
              <a:t>Currently covering all radiographs and ultrasounds from UK’s 95-bed NICU, as well as select other cases</a:t>
            </a:r>
          </a:p>
          <a:p>
            <a:pPr lvl="1"/>
            <a:r>
              <a:rPr lang="en-US" sz="2000" dirty="0"/>
              <a:t>Interpreting over 1,000 studies per month for Kentucky Children’s Hospital’s smallest and sickest patients</a:t>
            </a:r>
          </a:p>
          <a:p>
            <a:r>
              <a:rPr lang="en-US" sz="2000" dirty="0"/>
              <a:t>Soon to expand to PICU and CICU coverage, followed by other inpatient work</a:t>
            </a:r>
          </a:p>
          <a:p>
            <a:r>
              <a:rPr lang="en-US" sz="2000" dirty="0"/>
              <a:t>Discussions about longer-term partnerships for recruitment, education and training, protocol sharing, and subspecialty expertise</a:t>
            </a:r>
            <a:endParaRPr lang="en-US" sz="2000" dirty="0"/>
          </a:p>
        </p:txBody>
      </p:sp>
    </p:spTree>
    <p:extLst>
      <p:ext uri="{BB962C8B-B14F-4D97-AF65-F5344CB8AC3E}">
        <p14:creationId xmlns:p14="http://schemas.microsoft.com/office/powerpoint/2010/main" val="332576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Medicaid Reimbursement</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t>907 </a:t>
            </a:r>
            <a:r>
              <a:rPr lang="en-US" sz="2000" b="1" dirty="0"/>
              <a:t>KAR 10:830. Acute care inpatient hospital reimbursement </a:t>
            </a:r>
          </a:p>
          <a:p>
            <a:endParaRPr lang="en-US" sz="2000" dirty="0"/>
          </a:p>
          <a:p>
            <a:r>
              <a:rPr lang="en-US" sz="1400" dirty="0"/>
              <a:t> </a:t>
            </a:r>
            <a:r>
              <a:rPr lang="en-US" sz="1400" dirty="0" smtClean="0"/>
              <a:t>The </a:t>
            </a:r>
            <a:r>
              <a:rPr lang="en-US" sz="1400" dirty="0"/>
              <a:t>department shall reimburse for inpatient acute care provided by an out-of-state children's hospital located in a Metropolitan Statistical Area as defined by the United States Office of Management and Budget and whose boundaries overlap Kentucky and a bordering state, and except for Vanderbilt Medical Center, </a:t>
            </a:r>
            <a:r>
              <a:rPr lang="en-US" sz="1400" b="1" u="sng" dirty="0"/>
              <a:t>the average operating rate and average capital rate paid to in-state children's hospitals. </a:t>
            </a:r>
          </a:p>
          <a:p>
            <a:r>
              <a:rPr lang="en-US" sz="1400" dirty="0" smtClean="0"/>
              <a:t> </a:t>
            </a:r>
            <a:r>
              <a:rPr lang="en-US" sz="1400" dirty="0"/>
              <a:t>The out-of-state hospitals referenced in subsections (4) and (5) of this section </a:t>
            </a:r>
            <a:r>
              <a:rPr lang="en-US" sz="1400" b="1" u="sng" dirty="0"/>
              <a:t>shall not be eligible to receive indirect medical education reimbursement, organ acquisition cost settlements, or disproportionate share hospital payments. </a:t>
            </a:r>
          </a:p>
          <a:p>
            <a:endParaRPr lang="en-US" sz="1400" b="1" u="sng" dirty="0"/>
          </a:p>
          <a:p>
            <a:pPr marL="0" indent="0">
              <a:buNone/>
            </a:pPr>
            <a:r>
              <a:rPr lang="en-US" sz="2000" b="1" dirty="0"/>
              <a:t>907 KAR 10:015. Payments for outpatient hospital services </a:t>
            </a:r>
            <a:endParaRPr lang="en-US" sz="2000" b="1" dirty="0" smtClean="0"/>
          </a:p>
          <a:p>
            <a:endParaRPr lang="en-US" sz="1400" dirty="0" smtClean="0"/>
          </a:p>
          <a:p>
            <a:r>
              <a:rPr lang="en-US" sz="1400" dirty="0" smtClean="0"/>
              <a:t>Excluding </a:t>
            </a:r>
            <a:r>
              <a:rPr lang="en-US" sz="1400" dirty="0"/>
              <a:t>services provided in a critical access hospital and laboratory services, reimbursement for an outpatient hospital </a:t>
            </a:r>
            <a:r>
              <a:rPr lang="en-US" sz="1400" b="1" u="sng" dirty="0"/>
              <a:t>service provided by an out-of-state hospital shall be ninety-five (95) percent of the average in-state outpatient hospital cost-to-charge ratio. </a:t>
            </a:r>
          </a:p>
        </p:txBody>
      </p:sp>
    </p:spTree>
    <p:extLst>
      <p:ext uri="{BB962C8B-B14F-4D97-AF65-F5344CB8AC3E}">
        <p14:creationId xmlns:p14="http://schemas.microsoft.com/office/powerpoint/2010/main" val="193212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38" y="457201"/>
            <a:ext cx="8630042" cy="1143000"/>
          </a:xfrm>
        </p:spPr>
        <p:txBody>
          <a:bodyPr>
            <a:normAutofit/>
          </a:bodyPr>
          <a:lstStyle/>
          <a:p>
            <a:r>
              <a:rPr lang="en-US" sz="3200" dirty="0" smtClean="0"/>
              <a:t>CCHMC KY Medicaid Cost/Payment Overview</a:t>
            </a:r>
            <a:endParaRPr lang="en-US" sz="32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a:stretch>
            <a:fillRect/>
          </a:stretch>
        </p:blipFill>
        <p:spPr>
          <a:xfrm>
            <a:off x="2684455" y="1802537"/>
            <a:ext cx="3630209" cy="2892824"/>
          </a:xfrm>
          <a:prstGeom prst="rect">
            <a:avLst/>
          </a:prstGeom>
        </p:spPr>
      </p:pic>
      <p:sp>
        <p:nvSpPr>
          <p:cNvPr id="6" name="TextBox 5"/>
          <p:cNvSpPr txBox="1"/>
          <p:nvPr/>
        </p:nvSpPr>
        <p:spPr>
          <a:xfrm>
            <a:off x="282952" y="4972086"/>
            <a:ext cx="5515276" cy="1200329"/>
          </a:xfrm>
          <a:prstGeom prst="rect">
            <a:avLst/>
          </a:prstGeom>
          <a:noFill/>
        </p:spPr>
        <p:txBody>
          <a:bodyPr wrap="square" rtlCol="0">
            <a:spAutoFit/>
          </a:bodyPr>
          <a:lstStyle/>
          <a:p>
            <a:r>
              <a:rPr lang="en-US" dirty="0" smtClean="0"/>
              <a:t>KY Medicaid:</a:t>
            </a:r>
          </a:p>
          <a:p>
            <a:r>
              <a:rPr lang="en-US" dirty="0" smtClean="0"/>
              <a:t>Total Costs:  	$222,083m,130</a:t>
            </a:r>
          </a:p>
          <a:p>
            <a:r>
              <a:rPr lang="en-US" dirty="0" smtClean="0"/>
              <a:t>Total Payments:  	</a:t>
            </a:r>
            <a:r>
              <a:rPr lang="en-US" u="sng" dirty="0" smtClean="0"/>
              <a:t>$123,565,664</a:t>
            </a:r>
          </a:p>
          <a:p>
            <a:r>
              <a:rPr lang="en-US" dirty="0" smtClean="0"/>
              <a:t>Total Loss:  	</a:t>
            </a:r>
            <a:r>
              <a:rPr lang="en-US" i="1" dirty="0" smtClean="0"/>
              <a:t>$98,527,465 </a:t>
            </a:r>
            <a:endParaRPr lang="en-US" i="1" dirty="0"/>
          </a:p>
        </p:txBody>
      </p:sp>
    </p:spTree>
    <p:extLst>
      <p:ext uri="{BB962C8B-B14F-4D97-AF65-F5344CB8AC3E}">
        <p14:creationId xmlns:p14="http://schemas.microsoft.com/office/powerpoint/2010/main" val="346511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Comparisons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87493147"/>
              </p:ext>
            </p:extLst>
          </p:nvPr>
        </p:nvGraphicFramePr>
        <p:xfrm>
          <a:off x="991400" y="1193533"/>
          <a:ext cx="6997566" cy="4706752"/>
        </p:xfrm>
        <a:graphic>
          <a:graphicData uri="http://schemas.openxmlformats.org/drawingml/2006/table">
            <a:tbl>
              <a:tblPr>
                <a:tableStyleId>{5C22544A-7EE6-4342-B048-85BDC9FD1C3A}</a:tableStyleId>
              </a:tblPr>
              <a:tblGrid>
                <a:gridCol w="1845880"/>
                <a:gridCol w="2575843"/>
                <a:gridCol w="2575843"/>
              </a:tblGrid>
              <a:tr h="164352">
                <a:tc>
                  <a:txBody>
                    <a:bodyPr/>
                    <a:lstStyle/>
                    <a:p>
                      <a:pPr algn="l" fontAlgn="b"/>
                      <a:endParaRPr lang="en-US" sz="500" b="0" i="0" u="none" strike="noStrike">
                        <a:solidFill>
                          <a:srgbClr val="000000"/>
                        </a:solidFill>
                        <a:effectLst/>
                        <a:latin typeface="Calibri" panose="020F0502020204030204" pitchFamily="34" charset="0"/>
                      </a:endParaRPr>
                    </a:p>
                  </a:txBody>
                  <a:tcPr marL="2843" marR="2843" marT="2843"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2843" marR="2843" marT="2843"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2843" marR="2843" marT="2843" marB="0" anchor="b"/>
                </a:tc>
              </a:tr>
              <a:tr h="286443">
                <a:tc>
                  <a:txBody>
                    <a:bodyPr/>
                    <a:lstStyle/>
                    <a:p>
                      <a:pPr algn="l" fontAlgn="ctr"/>
                      <a:r>
                        <a:rPr lang="en-US" sz="500" u="none" strike="noStrike">
                          <a:effectLst/>
                        </a:rPr>
                        <a:t>Cincinnati Children’s Payment Ohio Medicaid</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Cincinnati Children’s Payment Kentucky Medicaid</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Kentucky Hospital Payment</a:t>
                      </a:r>
                      <a:endParaRPr lang="en-US" sz="500" b="0" i="0" u="none" strike="noStrike">
                        <a:solidFill>
                          <a:srgbClr val="000000"/>
                        </a:solidFill>
                        <a:effectLst/>
                        <a:latin typeface="Aptos"/>
                      </a:endParaRPr>
                    </a:p>
                  </a:txBody>
                  <a:tcPr marL="2843" marR="2843" marT="2843" marB="0" anchor="ctr"/>
                </a:tc>
              </a:tr>
              <a:tr h="1890840">
                <a:tc>
                  <a:txBody>
                    <a:bodyPr/>
                    <a:lstStyle/>
                    <a:p>
                      <a:pPr algn="l" fontAlgn="ctr"/>
                      <a:r>
                        <a:rPr lang="en-US" sz="500" u="none" strike="noStrike">
                          <a:effectLst/>
                        </a:rPr>
                        <a:t>INCLUDING DSH, Supplemental payments, GME add on, </a:t>
                      </a:r>
                      <a:r>
                        <a:rPr lang="en-US" sz="600" u="none" strike="noStrike">
                          <a:effectLst/>
                        </a:rPr>
                        <a:t>74% of cost paid</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EXCLUDING DSH, supplemental payments, GME add on because not eligible in Kentucky.  </a:t>
                      </a:r>
                      <a:r>
                        <a:rPr lang="en-US" sz="600" u="none" strike="noStrike">
                          <a:effectLst/>
                        </a:rPr>
                        <a:t>55% of cost paid </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KY Admin Regs: the department shall reimburse an in-state acute care hospital for an inpatient acute care service, except for a service not covered pursuant to 907 KAR 10:012, on a fully prospective per discharge basis. The department's reimbursement pursuant to this administrative regulation shall approximate </a:t>
                      </a:r>
                      <a:r>
                        <a:rPr lang="en-US" sz="600" u="none" strike="noStrike">
                          <a:effectLst/>
                        </a:rPr>
                        <a:t>ninety-five (95) percent of a hospital's Medicare reimbursement </a:t>
                      </a:r>
                      <a:r>
                        <a:rPr lang="en-US" sz="500" u="none" strike="noStrike">
                          <a:effectLst/>
                        </a:rPr>
                        <a:t/>
                      </a:r>
                      <a:br>
                        <a:rPr lang="en-US" sz="500" u="none" strike="noStrike">
                          <a:effectLst/>
                        </a:rPr>
                      </a:br>
                      <a:r>
                        <a:rPr lang="en-US" sz="500" u="none" strike="noStrike">
                          <a:effectLst/>
                        </a:rPr>
                        <a:t> </a:t>
                      </a:r>
                      <a:br>
                        <a:rPr lang="en-US" sz="500" u="none" strike="noStrike">
                          <a:effectLst/>
                        </a:rPr>
                      </a:br>
                      <a:r>
                        <a:rPr lang="en-US" sz="500" u="none" strike="noStrike">
                          <a:effectLst/>
                        </a:rPr>
                        <a:t>KY Budget language:  Intergovernmental Transfers (IGTs): Any funds received through an Intergovernmental Transfer (IGT) agreement between the Department for Medicaid  Services and other governmental entities, in accordance with a federally approved State Plan amendment, shall be used to provide for the health and welfare of the citizens of the Commonwealth through the provision of Medicaid Benefits. Revenues from IGTs are contingent upon agreement by the parties, including but not limited to the Cabinet for Health and Family Services, Department for Medicaid Services, and the appropriate providers. The Secretary of the Cabinet for Health and Family Services shall make the appropriate interim appropriations increase requests pursuant to KRS 48.630.</a:t>
                      </a:r>
                      <a:endParaRPr lang="en-US" sz="500" b="0" i="0" u="none" strike="noStrike">
                        <a:solidFill>
                          <a:srgbClr val="000000"/>
                        </a:solidFill>
                        <a:effectLst/>
                        <a:latin typeface="Aptos"/>
                      </a:endParaRPr>
                    </a:p>
                  </a:txBody>
                  <a:tcPr marL="2843" marR="2843" marT="2843" marB="0" anchor="ctr"/>
                </a:tc>
              </a:tr>
              <a:tr h="353750">
                <a:tc>
                  <a:txBody>
                    <a:bodyPr/>
                    <a:lstStyle/>
                    <a:p>
                      <a:pPr algn="l" fontAlgn="ctr"/>
                      <a:r>
                        <a:rPr lang="en-US" sz="500" u="none" strike="noStrike">
                          <a:effectLst/>
                        </a:rPr>
                        <a:t>Child presents for: TONSIL AND ADENOID PROCEDURES, complications present post surgery and require inpatient admission. </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Child presents for: TONSIL AND ADENOID PROCEDURES, complications present post surgery and require inpatient admission. </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 </a:t>
                      </a:r>
                      <a:endParaRPr lang="en-US" sz="500" b="0" i="0" u="none" strike="noStrike">
                        <a:solidFill>
                          <a:srgbClr val="000000"/>
                        </a:solidFill>
                        <a:effectLst/>
                        <a:latin typeface="Aptos"/>
                      </a:endParaRPr>
                    </a:p>
                  </a:txBody>
                  <a:tcPr marL="2843" marR="2843" marT="2843" marB="0" anchor="ctr"/>
                </a:tc>
              </a:tr>
              <a:tr h="428883">
                <a:tc>
                  <a:txBody>
                    <a:bodyPr/>
                    <a:lstStyle/>
                    <a:p>
                      <a:pPr algn="l" fontAlgn="ctr"/>
                      <a:r>
                        <a:rPr lang="en-US" sz="500" u="none" strike="noStrike">
                          <a:effectLst/>
                        </a:rPr>
                        <a:t>APRDRG 97 Severity 3 - TONSIL AND ADENOID PROCEDURES -</a:t>
                      </a:r>
                      <a:r>
                        <a:rPr lang="en-US" sz="600" u="none" strike="noStrike">
                          <a:effectLst/>
                        </a:rPr>
                        <a:t> OH Medicaid base rate reimbursement $30,377.56.</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DRG [143] OTHER EAR, NOSE, MOUTH AND THROAT O.R. PROCEDURES WITH MCC - </a:t>
                      </a:r>
                      <a:r>
                        <a:rPr lang="en-US" sz="600" u="none" strike="noStrike">
                          <a:effectLst/>
                        </a:rPr>
                        <a:t>KY Medicaid base rate reimbursement $20,250.17 </a:t>
                      </a:r>
                      <a:endParaRPr lang="en-US" sz="500" b="0" i="0" u="none" strike="noStrike">
                        <a:solidFill>
                          <a:srgbClr val="000000"/>
                        </a:solidFill>
                        <a:effectLst/>
                        <a:latin typeface="Aptos"/>
                      </a:endParaRPr>
                    </a:p>
                  </a:txBody>
                  <a:tcPr marL="2843" marR="2843" marT="2843" marB="0" anchor="ctr"/>
                </a:tc>
                <a:tc>
                  <a:txBody>
                    <a:bodyPr/>
                    <a:lstStyle/>
                    <a:p>
                      <a:pPr algn="l" fontAlgn="ctr"/>
                      <a:r>
                        <a:rPr lang="en-US" sz="500" u="none" strike="noStrike">
                          <a:effectLst/>
                        </a:rPr>
                        <a:t>While we do not know what other KY Hospital Medicare Base Rates are, using Medicare rates for a Children's Hospital is not comparable due to most Children's Hospitals seeing very few children covered by Medicare. </a:t>
                      </a:r>
                      <a:r>
                        <a:rPr lang="en-US" sz="600" u="none" strike="noStrike">
                          <a:effectLst/>
                        </a:rPr>
                        <a:t>*</a:t>
                      </a:r>
                      <a:endParaRPr lang="en-US" sz="500" b="0" i="0" u="none" strike="noStrike">
                        <a:solidFill>
                          <a:srgbClr val="000000"/>
                        </a:solidFill>
                        <a:effectLst/>
                        <a:latin typeface="Aptos"/>
                      </a:endParaRPr>
                    </a:p>
                  </a:txBody>
                  <a:tcPr marL="2843" marR="2843" marT="2843" marB="0" anchor="ctr"/>
                </a:tc>
              </a:tr>
              <a:tr h="1582484">
                <a:tc gridSpan="3">
                  <a:txBody>
                    <a:bodyPr/>
                    <a:lstStyle/>
                    <a:p>
                      <a:pPr algn="ctr" fontAlgn="ctr"/>
                      <a:r>
                        <a:rPr lang="en-US" sz="600" u="none" strike="noStrike" dirty="0">
                          <a:effectLst/>
                        </a:rPr>
                        <a:t> *</a:t>
                      </a:r>
                      <a:r>
                        <a:rPr lang="en-US" sz="500" u="none" strike="noStrike" dirty="0">
                          <a:effectLst/>
                        </a:rPr>
                        <a:t>Data from the (CMS) Centers for Medicare &amp; Medicaid Services indicates that Medicare normally covers about 80% of costs.  </a:t>
                      </a:r>
                      <a:r>
                        <a:rPr lang="en-US" sz="500" u="none" strike="noStrike" dirty="0" smtClean="0">
                          <a:effectLst/>
                        </a:rPr>
                        <a:t>In </a:t>
                      </a:r>
                      <a:r>
                        <a:rPr lang="en-US" sz="500" u="none" strike="noStrike" dirty="0">
                          <a:effectLst/>
                        </a:rPr>
                        <a:t>turn, Medicare reimbursement rates are </a:t>
                      </a:r>
                      <a:r>
                        <a:rPr lang="en-US" sz="500" u="none" strike="noStrike" dirty="0" smtClean="0">
                          <a:effectLst/>
                        </a:rPr>
                        <a:t>typically</a:t>
                      </a:r>
                      <a:r>
                        <a:rPr lang="en-US" sz="500" u="none" strike="noStrike" baseline="0" dirty="0" smtClean="0">
                          <a:effectLst/>
                        </a:rPr>
                        <a:t> </a:t>
                      </a:r>
                      <a:r>
                        <a:rPr lang="en-US" sz="500" u="none" strike="noStrike" dirty="0" smtClean="0">
                          <a:effectLst/>
                        </a:rPr>
                        <a:t>more </a:t>
                      </a:r>
                      <a:r>
                        <a:rPr lang="en-US" sz="500" u="none" strike="noStrike" dirty="0">
                          <a:effectLst/>
                        </a:rPr>
                        <a:t>than 30 %  higher than Medicaid rates. With KY Hospitals receiving 95% of the Medicare </a:t>
                      </a:r>
                      <a:r>
                        <a:rPr lang="en-US" sz="500" u="none" strike="noStrike" dirty="0" smtClean="0">
                          <a:effectLst/>
                        </a:rPr>
                        <a:t>reimbursement</a:t>
                      </a:r>
                      <a:r>
                        <a:rPr lang="en-US" sz="500" u="none" strike="noStrike" baseline="0" dirty="0" smtClean="0">
                          <a:effectLst/>
                        </a:rPr>
                        <a:t> </a:t>
                      </a:r>
                      <a:r>
                        <a:rPr lang="en-US" sz="500" u="none" strike="noStrike" dirty="0" smtClean="0">
                          <a:effectLst/>
                        </a:rPr>
                        <a:t>rate</a:t>
                      </a:r>
                      <a:r>
                        <a:rPr lang="en-US" sz="500" u="none" strike="noStrike" dirty="0">
                          <a:effectLst/>
                        </a:rPr>
                        <a:t>, this would equate to a rate well above the 120%  Cincinnati </a:t>
                      </a:r>
                      <a:r>
                        <a:rPr lang="en-US" sz="500" u="none" strike="noStrike">
                          <a:effectLst/>
                        </a:rPr>
                        <a:t>Children's </a:t>
                      </a:r>
                      <a:r>
                        <a:rPr lang="en-US" sz="500" u="none" strike="noStrike" smtClean="0">
                          <a:effectLst/>
                        </a:rPr>
                        <a:t>requested.</a:t>
                      </a:r>
                      <a:endParaRPr lang="en-US" sz="500" u="none" strike="noStrike" dirty="0" smtClean="0">
                        <a:effectLst/>
                      </a:endParaRPr>
                    </a:p>
                    <a:p>
                      <a:pPr algn="ctr" fontAlgn="ctr"/>
                      <a:endParaRPr lang="en-US" sz="500" u="none" strike="noStrike" dirty="0" smtClean="0">
                        <a:effectLst/>
                      </a:endParaRPr>
                    </a:p>
                    <a:p>
                      <a:pPr algn="ctr" fontAlgn="ctr"/>
                      <a:r>
                        <a:rPr lang="en-US" sz="500" u="none" strike="noStrike" dirty="0" smtClean="0">
                          <a:effectLst/>
                        </a:rPr>
                        <a:t>In </a:t>
                      </a:r>
                      <a:r>
                        <a:rPr lang="en-US" sz="500" u="none" strike="noStrike" dirty="0">
                          <a:effectLst/>
                        </a:rPr>
                        <a:t>addition, CCHMC is not eligible for  graduate medical education (GME) which pays on average $1,400 per patient discharge.  This amounts to an additional discrepancy of approximately $2.5 million per year that, unlike KY hospitals, we do not </a:t>
                      </a:r>
                      <a:r>
                        <a:rPr lang="en-US" sz="500" u="none" strike="noStrike" dirty="0" smtClean="0">
                          <a:effectLst/>
                        </a:rPr>
                        <a:t>receive..  </a:t>
                      </a:r>
                      <a:endParaRPr lang="en-US" sz="500" b="0" i="1" u="none" strike="noStrike" dirty="0">
                        <a:solidFill>
                          <a:srgbClr val="71777D"/>
                        </a:solidFill>
                        <a:effectLst/>
                        <a:latin typeface="Arial Black" panose="020B0A04020102020204" pitchFamily="34" charset="0"/>
                      </a:endParaRPr>
                    </a:p>
                  </a:txBody>
                  <a:tcPr marL="2843" marR="2843" marT="2843"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78331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Cincinnati Children’s Budget Request</a:t>
            </a:r>
            <a:endParaRPr lang="en-US" sz="3200"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CCHMC requests that our </a:t>
            </a:r>
            <a:r>
              <a:rPr lang="en-US" b="1" u="sng" dirty="0"/>
              <a:t>Medicaid reimbursement rate be increased to 120% of the Kentucky Medicaid rates for inpatient and outpatient services</a:t>
            </a:r>
            <a:r>
              <a:rPr lang="en-US" dirty="0"/>
              <a:t>.  We estimate this would equate to approximately $6 million annually from the Kentucky budget, based on the details provided below.  As noted above, we are not requesting eligibility for the supplemental funds in-state hospitals receive. This would be in lieu of those funds.</a:t>
            </a:r>
          </a:p>
          <a:p>
            <a:pPr marL="0" indent="0">
              <a:buNone/>
            </a:pPr>
            <a:r>
              <a:rPr lang="en-US" dirty="0"/>
              <a:t> </a:t>
            </a:r>
          </a:p>
          <a:p>
            <a:pPr marL="0" indent="0">
              <a:buNone/>
            </a:pPr>
            <a:r>
              <a:rPr lang="en-US" dirty="0" smtClean="0"/>
              <a:t>Based </a:t>
            </a:r>
            <a:r>
              <a:rPr lang="en-US" dirty="0"/>
              <a:t>on FY22 patient volumes, CCHMC received $109 million for hospital services from Kentucky Medicaid, including Medicaid HMOs (</a:t>
            </a:r>
            <a:r>
              <a:rPr lang="en-US" dirty="0" err="1"/>
              <a:t>Wellcare</a:t>
            </a:r>
            <a:r>
              <a:rPr lang="en-US" dirty="0"/>
              <a:t>, Aetna Better Health, Anthem, Passport Health Plan by Molina Healthcare, United, and Humana). </a:t>
            </a:r>
          </a:p>
          <a:p>
            <a:pPr marL="0" indent="0">
              <a:buNone/>
            </a:pPr>
            <a:r>
              <a:rPr lang="en-US" dirty="0"/>
              <a:t> </a:t>
            </a:r>
          </a:p>
          <a:p>
            <a:pPr marL="0" indent="0">
              <a:buNone/>
            </a:pPr>
            <a:r>
              <a:rPr lang="en-US" dirty="0"/>
              <a:t>Breakdown of the 20% increase based on FY22 patient volumes:</a:t>
            </a:r>
          </a:p>
          <a:p>
            <a:pPr marL="0" indent="0">
              <a:buNone/>
            </a:pPr>
            <a:r>
              <a:rPr lang="en-US" dirty="0"/>
              <a:t> </a:t>
            </a:r>
          </a:p>
          <a:p>
            <a:pPr marL="0" indent="0">
              <a:buNone/>
            </a:pPr>
            <a:r>
              <a:rPr lang="en-US" dirty="0"/>
              <a:t>	</a:t>
            </a:r>
            <a:r>
              <a:rPr lang="en-US" dirty="0" smtClean="0"/>
              <a:t>Federal </a:t>
            </a:r>
            <a:r>
              <a:rPr lang="en-US" dirty="0"/>
              <a:t>Medicaid portion		</a:t>
            </a:r>
            <a:r>
              <a:rPr lang="en-US" dirty="0" smtClean="0"/>
              <a:t>	$</a:t>
            </a:r>
            <a:r>
              <a:rPr lang="en-US" dirty="0"/>
              <a:t>15 million annual</a:t>
            </a:r>
          </a:p>
          <a:p>
            <a:pPr marL="0" indent="0">
              <a:buNone/>
            </a:pPr>
            <a:r>
              <a:rPr lang="en-US" dirty="0"/>
              <a:t>	</a:t>
            </a:r>
            <a:r>
              <a:rPr lang="en-US" b="1" u="sng" dirty="0"/>
              <a:t>Kentucky Medicaid match		</a:t>
            </a:r>
            <a:r>
              <a:rPr lang="en-US" b="1" u="sng" dirty="0" smtClean="0"/>
              <a:t>$</a:t>
            </a:r>
            <a:r>
              <a:rPr lang="en-US" b="1" u="sng" dirty="0"/>
              <a:t>6 million annual</a:t>
            </a:r>
          </a:p>
          <a:p>
            <a:pPr marL="0" indent="0">
              <a:buNone/>
            </a:pPr>
            <a:r>
              <a:rPr lang="en-US" dirty="0"/>
              <a:t> </a:t>
            </a:r>
          </a:p>
          <a:p>
            <a:pPr marL="0" indent="0">
              <a:buNone/>
            </a:pPr>
            <a:r>
              <a:rPr lang="en-US" dirty="0" smtClean="0"/>
              <a:t>	Additional </a:t>
            </a:r>
            <a:r>
              <a:rPr lang="en-US" dirty="0"/>
              <a:t>estimated reimbursement:	$21 million annual</a:t>
            </a:r>
          </a:p>
          <a:p>
            <a:pPr marL="0" indent="0">
              <a:buNone/>
            </a:pPr>
            <a:r>
              <a:rPr lang="en-US" dirty="0"/>
              <a:t>	</a:t>
            </a:r>
          </a:p>
          <a:p>
            <a:pPr marL="0" indent="0">
              <a:buNone/>
            </a:pPr>
            <a:r>
              <a:rPr lang="en-US" i="1" dirty="0" smtClean="0"/>
              <a:t>Please </a:t>
            </a:r>
            <a:r>
              <a:rPr lang="en-US" i="1" dirty="0"/>
              <a:t>note, this is not a direct allocation request.  These additional </a:t>
            </a:r>
            <a:r>
              <a:rPr lang="en-US" b="1" i="1" u="sng" dirty="0"/>
              <a:t>funds would only be realized if and when Kentucky Medicaid patients received inpatient and outpatient medical services from CCHMC.</a:t>
            </a:r>
          </a:p>
        </p:txBody>
      </p:sp>
    </p:spTree>
    <p:extLst>
      <p:ext uri="{BB962C8B-B14F-4D97-AF65-F5344CB8AC3E}">
        <p14:creationId xmlns:p14="http://schemas.microsoft.com/office/powerpoint/2010/main" val="37481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 for rate variation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 KY – Vanderbilt Medical Center</a:t>
            </a:r>
            <a:endParaRPr lang="en-US" sz="2000" dirty="0"/>
          </a:p>
          <a:p>
            <a:r>
              <a:rPr lang="en-US" sz="2000" dirty="0" smtClean="0"/>
              <a:t> </a:t>
            </a:r>
            <a:r>
              <a:rPr lang="en-US" sz="2000" dirty="0"/>
              <a:t>907 KAR 10:830. </a:t>
            </a:r>
            <a:r>
              <a:rPr lang="en-US" sz="2000" dirty="0" smtClean="0"/>
              <a:t>Acute </a:t>
            </a:r>
            <a:r>
              <a:rPr lang="en-US" sz="2000" dirty="0"/>
              <a:t>care inpatient hospital </a:t>
            </a:r>
            <a:r>
              <a:rPr lang="en-US" sz="2000" dirty="0" smtClean="0"/>
              <a:t>reimbursement.  </a:t>
            </a:r>
          </a:p>
          <a:p>
            <a:pPr marL="0" indent="0">
              <a:buNone/>
            </a:pPr>
            <a:r>
              <a:rPr lang="en-US" sz="2000" dirty="0"/>
              <a:t>	</a:t>
            </a:r>
            <a:r>
              <a:rPr lang="en-US" sz="2000" dirty="0" smtClean="0"/>
              <a:t>The </a:t>
            </a:r>
            <a:r>
              <a:rPr lang="en-US" sz="2000" dirty="0"/>
              <a:t>department shall reimburse for inpatient care provided by </a:t>
            </a:r>
            <a:r>
              <a:rPr lang="en-US" sz="2000" dirty="0" smtClean="0"/>
              <a:t>	Vanderbilt </a:t>
            </a:r>
            <a:r>
              <a:rPr lang="en-US" sz="2000" dirty="0"/>
              <a:t>Medical Center using the hospital-specific Medicare </a:t>
            </a:r>
            <a:r>
              <a:rPr lang="en-US" sz="2000" dirty="0" smtClean="0"/>
              <a:t>	base </a:t>
            </a:r>
            <a:r>
              <a:rPr lang="en-US" sz="2000" dirty="0"/>
              <a:t>rate extracted from the CMS IPPS </a:t>
            </a:r>
            <a:r>
              <a:rPr lang="en-US" sz="2000" dirty="0" err="1"/>
              <a:t>Pricer</a:t>
            </a:r>
            <a:r>
              <a:rPr lang="en-US" sz="2000" dirty="0"/>
              <a:t> Program in effect at </a:t>
            </a:r>
            <a:r>
              <a:rPr lang="en-US" sz="2000" dirty="0" smtClean="0"/>
              <a:t>	the </a:t>
            </a:r>
            <a:r>
              <a:rPr lang="en-US" sz="2000" dirty="0"/>
              <a:t>time that the care was provided multiplied by eighty-five (85) </a:t>
            </a:r>
            <a:r>
              <a:rPr lang="en-US" sz="2000" dirty="0" smtClean="0"/>
              <a:t>	percent</a:t>
            </a:r>
            <a:r>
              <a:rPr lang="en-US" sz="2000" dirty="0"/>
              <a:t>. </a:t>
            </a:r>
            <a:endParaRPr lang="en-US" sz="2000" dirty="0" smtClean="0"/>
          </a:p>
          <a:p>
            <a:pPr marL="0" indent="0">
              <a:buNone/>
            </a:pPr>
            <a:endParaRPr lang="en-US" sz="2000" dirty="0"/>
          </a:p>
          <a:p>
            <a:pPr marL="0" indent="0">
              <a:buNone/>
            </a:pPr>
            <a:r>
              <a:rPr lang="en-US" sz="2000" dirty="0" smtClean="0"/>
              <a:t>Indiana Out of State Rate</a:t>
            </a:r>
          </a:p>
          <a:p>
            <a:r>
              <a:rPr lang="en-US" sz="2000" dirty="0" smtClean="0"/>
              <a:t>The </a:t>
            </a:r>
            <a:r>
              <a:rPr lang="en-US" sz="2000" dirty="0"/>
              <a:t>state of Indiana recently enacted similar legislation, by increasing their out of state children’s hospital reimbursement rate to 130% of their Medicaid reimbursement rate, as many of their children receive pediatric services at hospitals in bordering states.  </a:t>
            </a:r>
          </a:p>
          <a:p>
            <a:pPr marL="0" indent="0">
              <a:buNone/>
            </a:pPr>
            <a:endParaRPr lang="en-US" sz="2000" dirty="0"/>
          </a:p>
        </p:txBody>
      </p:sp>
    </p:spTree>
    <p:extLst>
      <p:ext uri="{BB962C8B-B14F-4D97-AF65-F5344CB8AC3E}">
        <p14:creationId xmlns:p14="http://schemas.microsoft.com/office/powerpoint/2010/main" val="8240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CE69EC8-E7AC-B35A-7EE7-07CBB75ABF5F}"/>
              </a:ext>
            </a:extLst>
          </p:cNvPr>
          <p:cNvSpPr txBox="1"/>
          <p:nvPr/>
        </p:nvSpPr>
        <p:spPr>
          <a:xfrm>
            <a:off x="3742441" y="3207456"/>
            <a:ext cx="4569997" cy="2554545"/>
          </a:xfrm>
          <a:prstGeom prst="rect">
            <a:avLst/>
          </a:prstGeom>
          <a:noFill/>
        </p:spPr>
        <p:txBody>
          <a:bodyPr wrap="square">
            <a:spAutoFit/>
          </a:bodyPr>
          <a:lstStyle/>
          <a:p>
            <a:r>
              <a:rPr lang="en-US" sz="1600" dirty="0"/>
              <a:t>The Joint Pediatric and Congenital Heart Program offers a full spectrum of pediatric and adult congenital heart care from the world-class cardiology experts and heart surgeons at Cincinnati Children’s and Kentucky Children’s Hospital. </a:t>
            </a:r>
          </a:p>
          <a:p>
            <a:endParaRPr lang="en-US" sz="1600" dirty="0"/>
          </a:p>
          <a:p>
            <a:r>
              <a:rPr lang="en-US" sz="1600" dirty="0"/>
              <a:t>It’s an innovative collaboration dedicated to </a:t>
            </a:r>
            <a:r>
              <a:rPr lang="en-US" sz="1600" b="1" i="1" dirty="0"/>
              <a:t>providing high-level heart care closer to home.</a:t>
            </a:r>
          </a:p>
        </p:txBody>
      </p:sp>
      <p:pic>
        <p:nvPicPr>
          <p:cNvPr id="10" name="Picture 9" descr="A child wearing a mask and glasses&#10;&#10;Description automatically generated">
            <a:extLst>
              <a:ext uri="{FF2B5EF4-FFF2-40B4-BE49-F238E27FC236}">
                <a16:creationId xmlns="" xmlns:a16="http://schemas.microsoft.com/office/drawing/2014/main" id="{2E1B5BF7-8AFF-CECB-F805-811D97DF13BD}"/>
              </a:ext>
            </a:extLst>
          </p:cNvPr>
          <p:cNvPicPr>
            <a:picLocks noChangeAspect="1"/>
          </p:cNvPicPr>
          <p:nvPr/>
        </p:nvPicPr>
        <p:blipFill>
          <a:blip r:embed="rId2"/>
          <a:stretch>
            <a:fillRect/>
          </a:stretch>
        </p:blipFill>
        <p:spPr>
          <a:xfrm>
            <a:off x="925830" y="213321"/>
            <a:ext cx="7292340" cy="2415540"/>
          </a:xfrm>
          <a:prstGeom prst="rect">
            <a:avLst/>
          </a:prstGeom>
          <a:ln>
            <a:noFill/>
          </a:ln>
          <a:effectLst>
            <a:outerShdw blurRad="292100" dist="139700" dir="2700000" algn="tl" rotWithShape="0">
              <a:srgbClr val="333333">
                <a:alpha val="65000"/>
              </a:srgbClr>
            </a:outerShdw>
          </a:effectLst>
        </p:spPr>
      </p:pic>
      <p:pic>
        <p:nvPicPr>
          <p:cNvPr id="12" name="Picture 11" descr="A gold emblem with blue and red text&#10;&#10;Description automatically generated">
            <a:extLst>
              <a:ext uri="{FF2B5EF4-FFF2-40B4-BE49-F238E27FC236}">
                <a16:creationId xmlns="" xmlns:a16="http://schemas.microsoft.com/office/drawing/2014/main" id="{9E75D42D-4971-208B-4B0D-C43A922AB33E}"/>
              </a:ext>
            </a:extLst>
          </p:cNvPr>
          <p:cNvPicPr>
            <a:picLocks noChangeAspect="1"/>
          </p:cNvPicPr>
          <p:nvPr/>
        </p:nvPicPr>
        <p:blipFill>
          <a:blip r:embed="rId3"/>
          <a:stretch>
            <a:fillRect/>
          </a:stretch>
        </p:blipFill>
        <p:spPr>
          <a:xfrm>
            <a:off x="1283145" y="2096449"/>
            <a:ext cx="2233053" cy="4265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920739"/>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Rule_4_3_Teal.potx</Template>
  <TotalTime>2424</TotalTime>
  <Words>759</Words>
  <Application>Microsoft Office PowerPoint</Application>
  <PresentationFormat>On-screen Show (4:3)</PresentationFormat>
  <Paragraphs>114</Paragraphs>
  <Slides>11</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Aptos</vt:lpstr>
      <vt:lpstr>Arial</vt:lpstr>
      <vt:lpstr>Arial Black</vt:lpstr>
      <vt:lpstr>Calibri</vt:lpstr>
      <vt:lpstr>Custom Design</vt:lpstr>
      <vt:lpstr>1_Custom Design</vt:lpstr>
      <vt:lpstr>2_Custom Design</vt:lpstr>
      <vt:lpstr>3_Custom Design</vt:lpstr>
      <vt:lpstr>Cincinnati Children’s Hospital </vt:lpstr>
      <vt:lpstr>PowerPoint Presentation</vt:lpstr>
      <vt:lpstr>Cincinnati Children’s –  UK Radiology Collaboration</vt:lpstr>
      <vt:lpstr>Current Medicaid Reimbursement</vt:lpstr>
      <vt:lpstr>CCHMC KY Medicaid Cost/Payment Overview</vt:lpstr>
      <vt:lpstr>Reimbursement Comparisons</vt:lpstr>
      <vt:lpstr>Cincinnati Children’s Budget Request</vt:lpstr>
      <vt:lpstr>Precedent for rate variation</vt:lpstr>
      <vt:lpstr>PowerPoint Presentation</vt:lpstr>
      <vt:lpstr>Successful Heart Partnership </vt:lpstr>
      <vt:lpstr>Kentucky Clinic Locations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Cooper, Lisa</cp:lastModifiedBy>
  <cp:revision>31</cp:revision>
  <dcterms:created xsi:type="dcterms:W3CDTF">2016-06-28T16:48:42Z</dcterms:created>
  <dcterms:modified xsi:type="dcterms:W3CDTF">2024-02-13T17:47:10Z</dcterms:modified>
</cp:coreProperties>
</file>