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179" autoAdjust="0"/>
  </p:normalViewPr>
  <p:slideViewPr>
    <p:cSldViewPr>
      <p:cViewPr varScale="1">
        <p:scale>
          <a:sx n="89" d="100"/>
          <a:sy n="89" d="100"/>
        </p:scale>
        <p:origin x="224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triplett\AppData\Local\Microsoft\Windows\INetCache\Content.Outlook\AGEBY4F5\Louisville's%20Cuban%20Population-1994%20to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[Louisville's Cuban Population-1994 to 2023.xlsx]Arrivals by Year!PivotTable1</c:name>
    <c:fmtId val="15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2805728350372069E-2"/>
          <c:y val="7.2061759325538835E-2"/>
          <c:w val="0.89817092191207193"/>
          <c:h val="0.83198201903866498"/>
        </c:manualLayout>
      </c:layout>
      <c:areaChart>
        <c:grouping val="standard"/>
        <c:varyColors val="0"/>
        <c:ser>
          <c:idx val="0"/>
          <c:order val="0"/>
          <c:tx>
            <c:strRef>
              <c:f>'Arrivals by Year'!$B$2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'Arrivals by Year'!$A$3:$A$33</c:f>
              <c:strCache>
                <c:ptCount val="3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</c:strCache>
            </c:strRef>
          </c:cat>
          <c:val>
            <c:numRef>
              <c:f>'Arrivals by Year'!$B$3:$B$33</c:f>
              <c:numCache>
                <c:formatCode>#,##0</c:formatCode>
                <c:ptCount val="30"/>
                <c:pt idx="0">
                  <c:v>15</c:v>
                </c:pt>
                <c:pt idx="1">
                  <c:v>598</c:v>
                </c:pt>
                <c:pt idx="2">
                  <c:v>280</c:v>
                </c:pt>
                <c:pt idx="3">
                  <c:v>241</c:v>
                </c:pt>
                <c:pt idx="4">
                  <c:v>405</c:v>
                </c:pt>
                <c:pt idx="5">
                  <c:v>405</c:v>
                </c:pt>
                <c:pt idx="6">
                  <c:v>379</c:v>
                </c:pt>
                <c:pt idx="7">
                  <c:v>397</c:v>
                </c:pt>
                <c:pt idx="8">
                  <c:v>460</c:v>
                </c:pt>
                <c:pt idx="9">
                  <c:v>495</c:v>
                </c:pt>
                <c:pt idx="10">
                  <c:v>681</c:v>
                </c:pt>
                <c:pt idx="11">
                  <c:v>403</c:v>
                </c:pt>
                <c:pt idx="12">
                  <c:v>599</c:v>
                </c:pt>
                <c:pt idx="13">
                  <c:v>416</c:v>
                </c:pt>
                <c:pt idx="14">
                  <c:v>478</c:v>
                </c:pt>
                <c:pt idx="15">
                  <c:v>439</c:v>
                </c:pt>
                <c:pt idx="16">
                  <c:v>553</c:v>
                </c:pt>
                <c:pt idx="17">
                  <c:v>573</c:v>
                </c:pt>
                <c:pt idx="18">
                  <c:v>748</c:v>
                </c:pt>
                <c:pt idx="19">
                  <c:v>1004</c:v>
                </c:pt>
                <c:pt idx="20">
                  <c:v>1004</c:v>
                </c:pt>
                <c:pt idx="21">
                  <c:v>1342</c:v>
                </c:pt>
                <c:pt idx="22">
                  <c:v>1846</c:v>
                </c:pt>
                <c:pt idx="23">
                  <c:v>609</c:v>
                </c:pt>
                <c:pt idx="24">
                  <c:v>210</c:v>
                </c:pt>
                <c:pt idx="25">
                  <c:v>900</c:v>
                </c:pt>
                <c:pt idx="26">
                  <c:v>192</c:v>
                </c:pt>
                <c:pt idx="27">
                  <c:v>2078</c:v>
                </c:pt>
                <c:pt idx="28">
                  <c:v>12415</c:v>
                </c:pt>
                <c:pt idx="29">
                  <c:v>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A-421E-92E6-B7D4EDCCF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607008"/>
        <c:axId val="160582688"/>
      </c:areaChart>
      <c:catAx>
        <c:axId val="746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82688"/>
        <c:crosses val="autoZero"/>
        <c:auto val="1"/>
        <c:lblAlgn val="ctr"/>
        <c:lblOffset val="100"/>
        <c:noMultiLvlLbl val="0"/>
      </c:catAx>
      <c:valAx>
        <c:axId val="16058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07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6107A4-66AC-A64A-826E-E6A05E6099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BEC6E-6164-264A-8975-0C493CE355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1AF105-BE9E-1247-AC5F-12F6C8777651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A99D149-5EE3-A84D-9EB9-216AEE9AC4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E05199-9343-8743-9218-B4D28CC9A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21310-3498-514B-9E1D-666997F1D8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6FEF7-2EBC-534C-BD06-8C7497303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C8B75F-FC17-C941-915B-357466D154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A52EBEB-33FD-AD4F-ADA3-3DAECA8B05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425389F-E304-054E-8D07-F666B46146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7A5FF88-46E1-9E47-B4D4-90304F1FC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0A001D-5131-234D-905C-21099D9B0339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55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8B75F-FC17-C941-915B-357466D1545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44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1CB3A-96C3-C64A-BAAF-87B35652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4BABDD-2EBF-B947-A9DC-EDF5830EC9A8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DA61D-5CF6-5E46-A7DF-807AB2AC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FA6E2-134F-9C48-885F-D4B05AB9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A3215E2-4CF5-EE4F-8A97-5F99B456D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36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4C71-AD53-3846-B289-664883C1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E0A29E-04E4-1C49-B92A-B6D6B3FB17EA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5D85E-A0F1-6F44-8847-E13D2D20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99CB1-B5CF-954F-91D4-8259B6F7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2137669-1343-1E41-9978-29D0131DA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1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6FE2-E15B-EE40-AE4E-E08E2924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639A8E-FF72-6845-ACF4-2810B572E215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AE7F-0B01-D340-908D-4510340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6556-2886-7D44-8F17-E0676B66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3868313-E7F4-7346-A782-2F40C7D30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22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B27C-63F1-7944-AD85-94988509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43A030-DEE0-E64A-84CC-FA607C2E6CEF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C3C59-C0A0-C248-92B7-31B7A64D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F90CD-BFF0-5846-A9F2-5CCC2DAD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EC475A7-7D4D-7543-921B-B7DE682D8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66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D403C-5774-D14D-90E3-660DFA8E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75121A-AB26-5848-881D-F09CF857F427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F5B3-EEA6-6F48-ADD6-8D8A3999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787DD-35AE-E449-A467-C780A09C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0F58368-2E85-5245-88A8-423D929DB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22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4EB78-7DB3-9D4F-BB98-07F79F045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286A40-0A6B-8C4A-88F0-C105653009E8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C8FDC-D207-2748-9353-07E636F4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BA893-A978-1A40-BBA7-33FE36B3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9A5A9D6-3271-234C-BC44-68A986E96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52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9B7CB-7990-D747-BA5B-25A5C5DD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035AAB-5F68-E642-AF07-5033F46EDA4C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D6019-BE41-5549-8F90-DE1C73DA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B2BBC-98DA-3B4B-BF4E-23F3F765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7549E2A-14E5-8342-9006-F710A24AE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52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1F53D-F0C1-0447-A835-388A636A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70285F-F5FC-1E4B-97AC-08BF4F9784A2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DFBEF-91AA-DC41-8C58-BD4A2F3B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37DB6-E404-1A43-8AFB-C687CE4E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38B5543-788B-E244-BCDD-BA7F1CB90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06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F12F8-C6D1-D443-993A-722E8D9E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8298DC-E4CA-4E4F-960E-EA6754C0FAD5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20D1E-3114-8044-B320-A51A8A26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BC2D-5AFA-D447-B9F3-61303D9D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C70717F-6ABA-1D42-95DD-5BDDF7362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90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28ACF-D465-2541-936F-16607221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15BF77-7A0B-C842-A975-D10BE4BF4A3E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A336C-325A-EA4D-9ADE-30E3FCFE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28870-1F0A-174B-932D-161A5F3B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EDA4FD9-F28C-B842-B166-9CF2D34E6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9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50DF9-F21C-F44A-979D-98530AB1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7A073F-3520-BE4B-AC17-595AFD9E94D5}" type="datetimeFigureOut">
              <a:rPr lang="en-US"/>
              <a:pPr>
                <a:defRPr/>
              </a:pPr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C5EF1-B0B2-264E-8D01-A92F1F56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D57B2-6C47-544F-AC44-67571981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143B557-DCC4-4148-BA37-A5F39A037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3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38AFAC8C-6462-DC41-9168-4E1C25FB53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09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07EE37AF-8B09-354F-83C7-586CAE0177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430963"/>
            <a:ext cx="90900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triplett@archlou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52D4BD-7EE5-65CC-86B0-FD1FF1434FCB}"/>
              </a:ext>
            </a:extLst>
          </p:cNvPr>
          <p:cNvSpPr txBox="1">
            <a:spLocks/>
          </p:cNvSpPr>
          <p:nvPr/>
        </p:nvSpPr>
        <p:spPr bwMode="auto">
          <a:xfrm>
            <a:off x="6172200" y="4648200"/>
            <a:ext cx="2971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Colin Triplett</a:t>
            </a: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Director of Intercultural Services</a:t>
            </a: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Catholic Charities of Louisville</a:t>
            </a:r>
          </a:p>
          <a:p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ctriplett@archlou.org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endParaRPr lang="en-US" altLang="en-US" sz="2000" dirty="0">
              <a:solidFill>
                <a:schemeClr val="bg1">
                  <a:lumMod val="50000"/>
                </a:schemeClr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endParaRPr lang="en-US" altLang="en-US" sz="20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endParaRPr lang="en-US" altLang="en-US" sz="20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435804-41B2-1962-B333-88627BD97E3D}"/>
              </a:ext>
            </a:extLst>
          </p:cNvPr>
          <p:cNvSpPr txBox="1">
            <a:spLocks/>
          </p:cNvSpPr>
          <p:nvPr/>
        </p:nvSpPr>
        <p:spPr bwMode="auto">
          <a:xfrm>
            <a:off x="4800600" y="1743035"/>
            <a:ext cx="4571999" cy="93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9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THE CUBAN COMMUNITY OF                          CENTRAL KENTUCKY</a:t>
            </a:r>
          </a:p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  </a:t>
            </a:r>
          </a:p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Moving From “Welcoming” </a:t>
            </a:r>
            <a:br>
              <a:rPr lang="en-US" altLang="en-US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</a:b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To Self-Sufficiency</a:t>
            </a:r>
          </a:p>
        </p:txBody>
      </p:sp>
      <p:pic>
        <p:nvPicPr>
          <p:cNvPr id="3" name="Picture 2" descr="A child in a blue dress&#10;&#10;Description automatically generated">
            <a:extLst>
              <a:ext uri="{FF2B5EF4-FFF2-40B4-BE49-F238E27FC236}">
                <a16:creationId xmlns:a16="http://schemas.microsoft.com/office/drawing/2014/main" id="{EFDE5541-6471-9250-8E1D-083FD267F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43035"/>
            <a:ext cx="4002362" cy="3362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20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DE0BA699-27D2-EF48-840F-6FB6D73B0A31}"/>
              </a:ext>
            </a:extLst>
          </p:cNvPr>
          <p:cNvSpPr txBox="1">
            <a:spLocks/>
          </p:cNvSpPr>
          <p:nvPr/>
        </p:nvSpPr>
        <p:spPr bwMode="auto">
          <a:xfrm>
            <a:off x="1600200" y="838200"/>
            <a:ext cx="632459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ARRIVAL TRENDS BY YEAR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1B6C9B-0720-C941-8AF6-1BCCFE96A125}"/>
              </a:ext>
            </a:extLst>
          </p:cNvPr>
          <p:cNvCxnSpPr/>
          <p:nvPr/>
        </p:nvCxnSpPr>
        <p:spPr>
          <a:xfrm>
            <a:off x="1905000" y="152400"/>
            <a:ext cx="0" cy="8382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F1D790-955C-0ADF-1A58-80C7EF701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844262"/>
              </p:ext>
            </p:extLst>
          </p:nvPr>
        </p:nvGraphicFramePr>
        <p:xfrm>
          <a:off x="2514600" y="1151138"/>
          <a:ext cx="571499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A couple of women hugging&#10;&#10;Description automatically generated">
            <a:extLst>
              <a:ext uri="{FF2B5EF4-FFF2-40B4-BE49-F238E27FC236}">
                <a16:creationId xmlns:a16="http://schemas.microsoft.com/office/drawing/2014/main" id="{7290CD64-8DBF-EDAA-863C-3BF9A7A0A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1"/>
          <a:stretch/>
        </p:blipFill>
        <p:spPr>
          <a:xfrm>
            <a:off x="324311" y="1447800"/>
            <a:ext cx="1733089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DE0BA699-27D2-EF48-840F-6FB6D73B0A31}"/>
              </a:ext>
            </a:extLst>
          </p:cNvPr>
          <p:cNvSpPr txBox="1">
            <a:spLocks/>
          </p:cNvSpPr>
          <p:nvPr/>
        </p:nvSpPr>
        <p:spPr bwMode="auto">
          <a:xfrm>
            <a:off x="836418" y="1219200"/>
            <a:ext cx="63003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WORK-ELIGIBLE ARRIVALS, 2023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4A6982-BB67-4812-1950-354F45BC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2" y="1828800"/>
            <a:ext cx="6474963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1B6C9B-0720-C941-8AF6-1BCCFE96A125}"/>
              </a:ext>
            </a:extLst>
          </p:cNvPr>
          <p:cNvCxnSpPr/>
          <p:nvPr/>
        </p:nvCxnSpPr>
        <p:spPr>
          <a:xfrm>
            <a:off x="1905000" y="152400"/>
            <a:ext cx="0" cy="8382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ABEE6E9-08D1-2821-A27E-FD61EA1F2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33" y="1828800"/>
            <a:ext cx="1593678" cy="212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90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DE0BA699-27D2-EF48-840F-6FB6D73B0A31}"/>
              </a:ext>
            </a:extLst>
          </p:cNvPr>
          <p:cNvSpPr txBox="1">
            <a:spLocks/>
          </p:cNvSpPr>
          <p:nvPr/>
        </p:nvSpPr>
        <p:spPr bwMode="auto">
          <a:xfrm>
            <a:off x="1852107" y="1320692"/>
            <a:ext cx="525779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Legal Representation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1B6C9B-0720-C941-8AF6-1BCCFE96A125}"/>
              </a:ext>
            </a:extLst>
          </p:cNvPr>
          <p:cNvCxnSpPr/>
          <p:nvPr/>
        </p:nvCxnSpPr>
        <p:spPr>
          <a:xfrm>
            <a:off x="1905000" y="152400"/>
            <a:ext cx="0" cy="8382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D8E16C9-E818-6786-C9F2-C542EEFED586}"/>
              </a:ext>
            </a:extLst>
          </p:cNvPr>
          <p:cNvSpPr txBox="1">
            <a:spLocks/>
          </p:cNvSpPr>
          <p:nvPr/>
        </p:nvSpPr>
        <p:spPr bwMode="auto">
          <a:xfrm>
            <a:off x="1676400" y="5791200"/>
            <a:ext cx="640079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dirty="0">
                <a:latin typeface="+mj-lt"/>
                <a:ea typeface="Helvetica" pitchFamily="2" charset="0"/>
                <a:cs typeface="Helvetica" pitchFamily="2" charset="0"/>
              </a:rPr>
              <a:t>*TRAC Immigration,</a:t>
            </a:r>
            <a:r>
              <a:rPr lang="en-US" sz="1400" b="1" i="0" dirty="0">
                <a:solidFill>
                  <a:srgbClr val="1F2937"/>
                </a:solidFill>
                <a:effectLst/>
                <a:latin typeface="+mj-lt"/>
              </a:rPr>
              <a:t> </a:t>
            </a:r>
            <a:r>
              <a:rPr lang="en-US" sz="1400" i="1" dirty="0">
                <a:solidFill>
                  <a:srgbClr val="1F2937"/>
                </a:solidFill>
                <a:effectLst/>
                <a:latin typeface="+mj-lt"/>
              </a:rPr>
              <a:t>Too Few Immigration Attorneys: Average Representation Rates Fall from 65% To 30%</a:t>
            </a:r>
            <a:r>
              <a:rPr lang="en-US" sz="1400" b="1" i="0" dirty="0">
                <a:solidFill>
                  <a:srgbClr val="1F2937"/>
                </a:solidFill>
                <a:effectLst/>
                <a:latin typeface="+mj-lt"/>
              </a:rPr>
              <a:t>, </a:t>
            </a:r>
            <a:r>
              <a:rPr lang="en-US" altLang="en-US" sz="1400" dirty="0">
                <a:latin typeface="+mj-lt"/>
                <a:ea typeface="Helvetica" pitchFamily="2" charset="0"/>
                <a:cs typeface="Helvetica" pitchFamily="2" charset="0"/>
              </a:rPr>
              <a:t>https://trac.syr.edu/reports/736/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D786AF-94AC-2805-519F-369C554ED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1531"/>
              </p:ext>
            </p:extLst>
          </p:nvPr>
        </p:nvGraphicFramePr>
        <p:xfrm>
          <a:off x="1242498" y="1968392"/>
          <a:ext cx="5867400" cy="198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037">
                  <a:extLst>
                    <a:ext uri="{9D8B030D-6E8A-4147-A177-3AD203B41FA5}">
                      <a16:colId xmlns:a16="http://schemas.microsoft.com/office/drawing/2014/main" val="1910238054"/>
                    </a:ext>
                  </a:extLst>
                </a:gridCol>
                <a:gridCol w="3936363">
                  <a:extLst>
                    <a:ext uri="{9D8B030D-6E8A-4147-A177-3AD203B41FA5}">
                      <a16:colId xmlns:a16="http://schemas.microsoft.com/office/drawing/2014/main" val="1673216347"/>
                    </a:ext>
                  </a:extLst>
                </a:gridCol>
              </a:tblGrid>
              <a:tr h="9189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 of Legal Immigrants </a:t>
                      </a:r>
                    </a:p>
                    <a:p>
                      <a:pPr algn="ctr"/>
                      <a:r>
                        <a:rPr lang="en-US" dirty="0"/>
                        <a:t>WITHOUT Legal Representation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7797492"/>
                  </a:ext>
                </a:extLst>
              </a:tr>
              <a:tr h="532401">
                <a:tc>
                  <a:txBody>
                    <a:bodyPr/>
                    <a:lstStyle/>
                    <a:p>
                      <a:r>
                        <a:rPr lang="en-US" dirty="0"/>
                        <a:t>End of FY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25469"/>
                  </a:ext>
                </a:extLst>
              </a:tr>
              <a:tr h="532401">
                <a:tc>
                  <a:txBody>
                    <a:bodyPr/>
                    <a:lstStyle/>
                    <a:p>
                      <a:r>
                        <a:rPr lang="en-US" dirty="0"/>
                        <a:t>End of Dec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01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85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</TotalTime>
  <Words>94</Words>
  <Application>Microsoft Office PowerPoint</Application>
  <PresentationFormat>On-screen Show (4:3)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Martini</dc:creator>
  <cp:lastModifiedBy>Tackett, Fantasia (LRC)</cp:lastModifiedBy>
  <cp:revision>44</cp:revision>
  <dcterms:created xsi:type="dcterms:W3CDTF">2018-06-27T14:54:07Z</dcterms:created>
  <dcterms:modified xsi:type="dcterms:W3CDTF">2024-02-27T18:08:55Z</dcterms:modified>
</cp:coreProperties>
</file>