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78" d="100"/>
          <a:sy n="78" d="100"/>
        </p:scale>
        <p:origin x="64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796DC-C089-4F3B-99FB-CF0C774E9048}" type="datetimeFigureOut">
              <a:rPr lang="en-US" smtClean="0"/>
              <a:t>3/14/2022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ED8D2-CCB4-4E9F-A922-892A04731C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7401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796DC-C089-4F3B-99FB-CF0C774E9048}" type="datetimeFigureOut">
              <a:rPr lang="en-US" smtClean="0"/>
              <a:t>3/14/2022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ED8D2-CCB4-4E9F-A922-892A04731C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9176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796DC-C089-4F3B-99FB-CF0C774E9048}" type="datetimeFigureOut">
              <a:rPr lang="en-US" smtClean="0"/>
              <a:t>3/14/2022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ED8D2-CCB4-4E9F-A922-892A04731C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4037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796DC-C089-4F3B-99FB-CF0C774E9048}" type="datetimeFigureOut">
              <a:rPr lang="en-US" smtClean="0"/>
              <a:t>3/14/2022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ED8D2-CCB4-4E9F-A922-892A04731C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4358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796DC-C089-4F3B-99FB-CF0C774E9048}" type="datetimeFigureOut">
              <a:rPr lang="en-US" smtClean="0"/>
              <a:t>3/14/2022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ED8D2-CCB4-4E9F-A922-892A04731C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6891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796DC-C089-4F3B-99FB-CF0C774E9048}" type="datetimeFigureOut">
              <a:rPr lang="en-US" smtClean="0"/>
              <a:t>3/14/2022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ED8D2-CCB4-4E9F-A922-892A04731C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0105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796DC-C089-4F3B-99FB-CF0C774E9048}" type="datetimeFigureOut">
              <a:rPr lang="en-US" smtClean="0"/>
              <a:t>3/14/2022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ED8D2-CCB4-4E9F-A922-892A04731C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1652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796DC-C089-4F3B-99FB-CF0C774E9048}" type="datetimeFigureOut">
              <a:rPr lang="en-US" smtClean="0"/>
              <a:t>3/14/2022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ED8D2-CCB4-4E9F-A922-892A04731C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1481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796DC-C089-4F3B-99FB-CF0C774E9048}" type="datetimeFigureOut">
              <a:rPr lang="en-US" smtClean="0"/>
              <a:t>3/14/2022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ED8D2-CCB4-4E9F-A922-892A04731C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0968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796DC-C089-4F3B-99FB-CF0C774E9048}" type="datetimeFigureOut">
              <a:rPr lang="en-US" smtClean="0"/>
              <a:t>3/14/2022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ED8D2-CCB4-4E9F-A922-892A04731C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7749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796DC-C089-4F3B-99FB-CF0C774E9048}" type="datetimeFigureOut">
              <a:rPr lang="en-US" smtClean="0"/>
              <a:t>3/14/2022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ED8D2-CCB4-4E9F-A922-892A04731C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35436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D796DC-C089-4F3B-99FB-CF0C774E9048}" type="datetimeFigureOut">
              <a:rPr lang="en-US" smtClean="0"/>
              <a:t>3/14/2022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DED8D2-CCB4-4E9F-A922-892A04731C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1469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HB 607</a:t>
            </a:r>
            <a:br>
              <a:rPr lang="en-US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dirty="0" err="1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Pari</a:t>
            </a:r>
            <a:r>
              <a:rPr lang="en-US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-mutual modernization</a:t>
            </a:r>
            <a:endParaRPr lang="en-US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en-US" sz="6600" dirty="0" smtClean="0">
                <a:solidFill>
                  <a:srgbClr val="FF0000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What does it do?</a:t>
            </a:r>
            <a:endParaRPr lang="en-US" sz="6600" dirty="0">
              <a:solidFill>
                <a:srgbClr val="FF000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32117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3277"/>
            <a:ext cx="10515600" cy="132556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HB 607 is a result of the Pari-mutuel wagering task force that met in the 2021 interim after the passage of SB 120.  This bill does the following: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98605"/>
            <a:ext cx="10515600" cy="4978358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en-US" sz="2400" dirty="0" smtClean="0"/>
              <a:t>Taxes EVERY pari-mutuel wager at 1.5%.</a:t>
            </a:r>
          </a:p>
          <a:p>
            <a:pPr>
              <a:buFontTx/>
              <a:buChar char="-"/>
            </a:pPr>
            <a:r>
              <a:rPr lang="en-US" sz="2400" dirty="0" smtClean="0"/>
              <a:t>Changes the distribution of live and </a:t>
            </a:r>
            <a:r>
              <a:rPr lang="en-US" sz="2400" dirty="0" err="1" smtClean="0"/>
              <a:t>HHR</a:t>
            </a:r>
            <a:r>
              <a:rPr lang="en-US" sz="2400" dirty="0" smtClean="0"/>
              <a:t> taxes to direct more toward the general fund.</a:t>
            </a:r>
          </a:p>
          <a:p>
            <a:pPr>
              <a:buFontTx/>
              <a:buChar char="-"/>
            </a:pPr>
            <a:r>
              <a:rPr lang="en-US" sz="2400" dirty="0" smtClean="0"/>
              <a:t>Directs funds to the University of Kentucky and </a:t>
            </a:r>
            <a:r>
              <a:rPr lang="en-US" sz="2400" dirty="0" err="1" smtClean="0"/>
              <a:t>BCTCS</a:t>
            </a:r>
            <a:r>
              <a:rPr lang="en-US" sz="2400" dirty="0" smtClean="0"/>
              <a:t> equine industry programs.</a:t>
            </a:r>
          </a:p>
          <a:p>
            <a:pPr>
              <a:buFontTx/>
              <a:buChar char="-"/>
            </a:pPr>
            <a:r>
              <a:rPr lang="en-US" sz="2400" dirty="0" smtClean="0"/>
              <a:t>Eliminates the admission tax.</a:t>
            </a:r>
          </a:p>
          <a:p>
            <a:pPr>
              <a:buFontTx/>
              <a:buChar char="-"/>
            </a:pPr>
            <a:r>
              <a:rPr lang="en-US" sz="2400" dirty="0" smtClean="0"/>
              <a:t>Includes language to require the </a:t>
            </a:r>
            <a:r>
              <a:rPr lang="en-US" sz="2400" dirty="0" err="1" smtClean="0"/>
              <a:t>KHRC</a:t>
            </a:r>
            <a:r>
              <a:rPr lang="en-US" sz="2400" dirty="0" smtClean="0"/>
              <a:t> to be self funding</a:t>
            </a:r>
          </a:p>
          <a:p>
            <a:pPr>
              <a:buFontTx/>
              <a:buChar char="-"/>
            </a:pPr>
            <a:r>
              <a:rPr lang="en-US" sz="2400" dirty="0" smtClean="0"/>
              <a:t>Requires the operators to maintain a self-exclusion list and share that list with </a:t>
            </a:r>
            <a:r>
              <a:rPr lang="en-US" sz="2400" dirty="0" err="1" smtClean="0"/>
              <a:t>KHRC</a:t>
            </a:r>
            <a:r>
              <a:rPr lang="en-US" sz="2400" dirty="0" smtClean="0"/>
              <a:t> for other operators to use.</a:t>
            </a:r>
          </a:p>
          <a:p>
            <a:pPr>
              <a:buFontTx/>
              <a:buChar char="-"/>
            </a:pPr>
            <a:r>
              <a:rPr lang="en-US" sz="2400" dirty="0" smtClean="0"/>
              <a:t>Eliminates breakage</a:t>
            </a:r>
          </a:p>
          <a:p>
            <a:pPr>
              <a:buFontTx/>
              <a:buChar char="-"/>
            </a:pPr>
            <a:r>
              <a:rPr lang="en-US" sz="2400" dirty="0" smtClean="0"/>
              <a:t>Allows </a:t>
            </a:r>
            <a:r>
              <a:rPr lang="en-US" sz="2400" dirty="0" err="1" smtClean="0"/>
              <a:t>KTDF</a:t>
            </a:r>
            <a:r>
              <a:rPr lang="en-US" sz="2400" dirty="0" smtClean="0"/>
              <a:t> funds to be used for claiming races.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012527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u="sng" dirty="0" smtClean="0"/>
              <a:t>How do we generate more </a:t>
            </a:r>
            <a:r>
              <a:rPr lang="en-US" sz="2800" b="1" u="sng" dirty="0" smtClean="0">
                <a:solidFill>
                  <a:schemeClr val="accent6"/>
                </a:solidFill>
              </a:rPr>
              <a:t>money</a:t>
            </a:r>
            <a:r>
              <a:rPr lang="en-US" sz="2800" b="1" u="sng" dirty="0" smtClean="0"/>
              <a:t> for the general fund in HB 607?</a:t>
            </a:r>
            <a:endParaRPr lang="en-US" sz="2800" b="1" u="sng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07524" y="1482811"/>
            <a:ext cx="9304638" cy="5016843"/>
          </a:xfrm>
          <a:prstGeom prst="rect">
            <a:avLst/>
          </a:prstGeom>
        </p:spPr>
      </p:pic>
      <p:sp>
        <p:nvSpPr>
          <p:cNvPr id="5" name="Right Arrow 4"/>
          <p:cNvSpPr/>
          <p:nvPr/>
        </p:nvSpPr>
        <p:spPr>
          <a:xfrm>
            <a:off x="6203093" y="2644346"/>
            <a:ext cx="432486" cy="11985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Arrow 5"/>
          <p:cNvSpPr/>
          <p:nvPr/>
        </p:nvSpPr>
        <p:spPr>
          <a:xfrm>
            <a:off x="8241955" y="2644345"/>
            <a:ext cx="521207" cy="11985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241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71697"/>
          </a:xfrm>
        </p:spPr>
        <p:txBody>
          <a:bodyPr>
            <a:normAutofit/>
          </a:bodyPr>
          <a:lstStyle/>
          <a:p>
            <a:r>
              <a:rPr lang="en-US" sz="2800" b="1" u="sng" dirty="0"/>
              <a:t>How do we generate more </a:t>
            </a:r>
            <a:r>
              <a:rPr lang="en-US" sz="2800" b="1" u="sng" dirty="0">
                <a:solidFill>
                  <a:schemeClr val="accent6"/>
                </a:solidFill>
              </a:rPr>
              <a:t>money</a:t>
            </a:r>
            <a:r>
              <a:rPr lang="en-US" sz="2800" b="1" u="sng" dirty="0"/>
              <a:t> for the general fund in HB 607?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36822"/>
            <a:ext cx="10515600" cy="5040141"/>
          </a:xfrm>
        </p:spPr>
        <p:txBody>
          <a:bodyPr/>
          <a:lstStyle/>
          <a:p>
            <a:r>
              <a:rPr lang="en-US" dirty="0" smtClean="0"/>
              <a:t>HB 607 puts a cap on monies that go into the </a:t>
            </a:r>
            <a:r>
              <a:rPr lang="en-US" dirty="0" err="1" smtClean="0"/>
              <a:t>KTDF</a:t>
            </a:r>
            <a:r>
              <a:rPr lang="en-US" dirty="0" smtClean="0"/>
              <a:t> ($40mil) and </a:t>
            </a:r>
            <a:r>
              <a:rPr lang="en-US" dirty="0" err="1" smtClean="0"/>
              <a:t>SBDF</a:t>
            </a:r>
            <a:r>
              <a:rPr lang="en-US" dirty="0" smtClean="0"/>
              <a:t> ($20mil).  When that cap is met for each fund, the amount that goes into each fund drops from .75% to .35%, with the reminder going to the general fund.</a:t>
            </a:r>
          </a:p>
          <a:p>
            <a:r>
              <a:rPr lang="en-US" dirty="0" smtClean="0"/>
              <a:t>In 2-3 years, it is estimated that this change will net the general fund at least $20+mil a year.</a:t>
            </a:r>
          </a:p>
          <a:p>
            <a:r>
              <a:rPr lang="en-US" dirty="0" smtClean="0"/>
              <a:t>The increase in the </a:t>
            </a:r>
            <a:r>
              <a:rPr lang="en-US" dirty="0" err="1" smtClean="0"/>
              <a:t>ADW</a:t>
            </a:r>
            <a:r>
              <a:rPr lang="en-US" dirty="0" smtClean="0"/>
              <a:t> tax from .5% to 1.5%  will be an immediate increase of $4mil a year, which will steadily increase.</a:t>
            </a:r>
          </a:p>
          <a:p>
            <a:r>
              <a:rPr lang="en-US" dirty="0" smtClean="0"/>
              <a:t>Requiring the </a:t>
            </a:r>
            <a:r>
              <a:rPr lang="en-US" dirty="0" err="1" smtClean="0"/>
              <a:t>KHRC</a:t>
            </a:r>
            <a:r>
              <a:rPr lang="en-US" dirty="0" smtClean="0"/>
              <a:t> to be self sustaining will save the state budget $3mil a year.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28559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98702"/>
          </a:xfrm>
        </p:spPr>
        <p:txBody>
          <a:bodyPr>
            <a:normAutofit/>
          </a:bodyPr>
          <a:lstStyle/>
          <a:p>
            <a:r>
              <a:rPr lang="en-US" sz="2800" b="1" u="sng" dirty="0"/>
              <a:t>How do we generate more </a:t>
            </a:r>
            <a:r>
              <a:rPr lang="en-US" sz="2800" b="1" u="sng" dirty="0">
                <a:solidFill>
                  <a:schemeClr val="accent6"/>
                </a:solidFill>
              </a:rPr>
              <a:t>money</a:t>
            </a:r>
            <a:r>
              <a:rPr lang="en-US" sz="2800" b="1" u="sng" dirty="0"/>
              <a:t> for the general fund in HB 607?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63828"/>
            <a:ext cx="10515600" cy="5213135"/>
          </a:xfrm>
        </p:spPr>
        <p:txBody>
          <a:bodyPr/>
          <a:lstStyle/>
          <a:p>
            <a:r>
              <a:rPr lang="en-US" dirty="0" smtClean="0"/>
              <a:t>This revenue would on top of an already growing amount of money going into the general fund from </a:t>
            </a:r>
            <a:r>
              <a:rPr lang="en-US" dirty="0" err="1" smtClean="0"/>
              <a:t>pari</a:t>
            </a:r>
            <a:r>
              <a:rPr lang="en-US" dirty="0" smtClean="0"/>
              <a:t>-mutual wagers:</a:t>
            </a:r>
          </a:p>
          <a:p>
            <a:r>
              <a:rPr lang="en-US" dirty="0" smtClean="0"/>
              <a:t>2016: $4mil</a:t>
            </a:r>
          </a:p>
          <a:p>
            <a:r>
              <a:rPr lang="en-US" dirty="0" smtClean="0"/>
              <a:t>2017: $6mil</a:t>
            </a:r>
          </a:p>
          <a:p>
            <a:r>
              <a:rPr lang="en-US" dirty="0" smtClean="0"/>
              <a:t>2018: $9mil</a:t>
            </a:r>
          </a:p>
          <a:p>
            <a:r>
              <a:rPr lang="en-US" dirty="0" smtClean="0"/>
              <a:t>2019: $18mil</a:t>
            </a:r>
          </a:p>
          <a:p>
            <a:r>
              <a:rPr lang="en-US" dirty="0" smtClean="0"/>
              <a:t>2020: $18mil</a:t>
            </a:r>
          </a:p>
          <a:p>
            <a:r>
              <a:rPr lang="en-US" dirty="0" smtClean="0"/>
              <a:t>2021: $41mil</a:t>
            </a:r>
          </a:p>
          <a:p>
            <a:r>
              <a:rPr lang="en-US" dirty="0" smtClean="0"/>
              <a:t>2022: estimated $62mil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83668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What is breakage?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838200" y="2735004"/>
            <a:ext cx="5181600" cy="2532579"/>
          </a:xfrm>
        </p:spPr>
      </p:pic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6172199" y="1507524"/>
            <a:ext cx="5789141" cy="5152768"/>
          </a:xfrm>
        </p:spPr>
        <p:txBody>
          <a:bodyPr/>
          <a:lstStyle/>
          <a:p>
            <a:r>
              <a:rPr lang="en-US" dirty="0" smtClean="0"/>
              <a:t>Ever wonder why all these payouts are in increments of 20 cents?  That is breakage.</a:t>
            </a:r>
          </a:p>
          <a:p>
            <a:r>
              <a:rPr lang="en-US" dirty="0" smtClean="0"/>
              <a:t>On pages 26, 27 and 37, we change the word dime to penny, so the bettor gets </a:t>
            </a:r>
            <a:r>
              <a:rPr lang="en-US" i="1" u="sng" dirty="0" smtClean="0"/>
              <a:t>their</a:t>
            </a:r>
            <a:r>
              <a:rPr lang="en-US" dirty="0" smtClean="0"/>
              <a:t> money.</a:t>
            </a:r>
          </a:p>
          <a:p>
            <a:r>
              <a:rPr lang="en-US" dirty="0" smtClean="0"/>
              <a:t>For instance, if you bet on Justify to win, you may have received $7.92 instead of $7.80.</a:t>
            </a:r>
          </a:p>
          <a:p>
            <a:r>
              <a:rPr lang="en-US" dirty="0" smtClean="0"/>
              <a:t>This will put more money in bettors pockets.</a:t>
            </a:r>
          </a:p>
        </p:txBody>
      </p:sp>
    </p:spTree>
    <p:extLst>
      <p:ext uri="{BB962C8B-B14F-4D97-AF65-F5344CB8AC3E}">
        <p14:creationId xmlns:p14="http://schemas.microsoft.com/office/powerpoint/2010/main" val="42472646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95816" y="951470"/>
            <a:ext cx="5560541" cy="5350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9917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LRC">
      <a:majorFont>
        <a:latin typeface="Segoe UI Light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lank.potx" id="{0C9A2196-DDDF-4DEA-AB6C-5B1A6F4A1349}" vid="{32130E4E-93C4-4000-87A7-9F96CDB61A1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118</TotalTime>
  <Words>409</Words>
  <Application>Microsoft Office PowerPoint</Application>
  <PresentationFormat>Widescreen</PresentationFormat>
  <Paragraphs>32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Segoe UI</vt:lpstr>
      <vt:lpstr>Segoe UI Light</vt:lpstr>
      <vt:lpstr>Office Theme</vt:lpstr>
      <vt:lpstr>HB 607 Pari-mutual modernization</vt:lpstr>
      <vt:lpstr>HB 607 is a result of the Pari-mutuel wagering task force that met in the 2021 interim after the passage of SB 120.  This bill does the following:</vt:lpstr>
      <vt:lpstr>How do we generate more money for the general fund in HB 607?</vt:lpstr>
      <vt:lpstr>How do we generate more money for the general fund in HB 607?</vt:lpstr>
      <vt:lpstr>How do we generate more money for the general fund in HB 607?</vt:lpstr>
      <vt:lpstr>What is breakage?</vt:lpstr>
      <vt:lpstr>PowerPoint Presentation</vt:lpstr>
    </vt:vector>
  </TitlesOfParts>
  <Company>LRC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HB 607 Pari-mutual modernization</dc:title>
  <dc:creator>Koenig, Adam (State Rep.) (LRC)</dc:creator>
  <cp:lastModifiedBy>Koenig, Adam (State Rep.) (LRC)</cp:lastModifiedBy>
  <cp:revision>14</cp:revision>
  <dcterms:created xsi:type="dcterms:W3CDTF">2022-03-14T20:27:55Z</dcterms:created>
  <dcterms:modified xsi:type="dcterms:W3CDTF">2022-03-14T22:26:46Z</dcterms:modified>
</cp:coreProperties>
</file>