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74" r:id="rId5"/>
    <p:sldId id="268" r:id="rId6"/>
    <p:sldId id="275" r:id="rId7"/>
    <p:sldId id="271" r:id="rId8"/>
    <p:sldId id="273" r:id="rId9"/>
    <p:sldId id="259" r:id="rId10"/>
    <p:sldId id="260" r:id="rId11"/>
    <p:sldId id="278" r:id="rId12"/>
    <p:sldId id="262" r:id="rId13"/>
    <p:sldId id="261" r:id="rId14"/>
    <p:sldId id="266" r:id="rId15"/>
    <p:sldId id="270" r:id="rId16"/>
    <p:sldId id="269" r:id="rId17"/>
    <p:sldId id="281" r:id="rId18"/>
    <p:sldId id="280" r:id="rId19"/>
    <p:sldId id="279" r:id="rId20"/>
    <p:sldId id="282"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4E4C9E-483D-1A6A-E5B3-788037B5F747}" name="Shannon Stiglitz" initials="SS" userId="S::sstiglitz@kyretail.com::18ac3296-9244-4c8e-8cbe-d40cc1b5530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84"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1EB36-E820-4351-8448-73D535A17F61}"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F0549-9093-4CBF-98E6-E0A8C69D7D66}" type="slidenum">
              <a:rPr lang="en-US" smtClean="0"/>
              <a:t>‹#›</a:t>
            </a:fld>
            <a:endParaRPr lang="en-US"/>
          </a:p>
        </p:txBody>
      </p:sp>
    </p:spTree>
    <p:extLst>
      <p:ext uri="{BB962C8B-B14F-4D97-AF65-F5344CB8AC3E}">
        <p14:creationId xmlns:p14="http://schemas.microsoft.com/office/powerpoint/2010/main" val="4170157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77FC6D-B520-1D38-DED2-E0DC7F9E4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355DB52-6EFA-BBF9-7E11-DDED5A0DD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9214D9E-BAD7-5F45-9CFD-40F1D29E265E}"/>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5" name="Footer Placeholder 4">
            <a:extLst>
              <a:ext uri="{FF2B5EF4-FFF2-40B4-BE49-F238E27FC236}">
                <a16:creationId xmlns:a16="http://schemas.microsoft.com/office/drawing/2014/main" xmlns="" id="{7F3624FF-28CB-371E-B40C-589609918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0DC135-77BA-AAD5-CF3A-9768C4451351}"/>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327886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1B747-B19A-4BDE-342E-C2D66C64FC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40846B2-A304-9500-5F26-6BA60C578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ED27BE-A17D-0943-0678-967DA9091BFC}"/>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5" name="Footer Placeholder 4">
            <a:extLst>
              <a:ext uri="{FF2B5EF4-FFF2-40B4-BE49-F238E27FC236}">
                <a16:creationId xmlns:a16="http://schemas.microsoft.com/office/drawing/2014/main" xmlns="" id="{6EE30C46-8291-1EB8-2053-5687B9C55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8600D4-EAAD-F852-3FCA-14CADC4BD29F}"/>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349468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4174F4-494B-D38C-AF9D-90EAE0C74E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52BFA4E-7479-7543-DCAF-6C72445FA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4F8A6E-EFD7-004C-3A23-A9C8C5F57555}"/>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5" name="Footer Placeholder 4">
            <a:extLst>
              <a:ext uri="{FF2B5EF4-FFF2-40B4-BE49-F238E27FC236}">
                <a16:creationId xmlns:a16="http://schemas.microsoft.com/office/drawing/2014/main" xmlns="" id="{53C4D478-EDE3-25CC-6501-352C94397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893A3C-3CEC-011D-05D6-F0283D6C5207}"/>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17513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3A0D1-6D6B-18E9-E104-78E91E4C1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84F2F6-DA0E-7E0C-7002-94CE0B2E81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116D77-4C86-875B-B0C3-F1FAF1ECDDED}"/>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5" name="Footer Placeholder 4">
            <a:extLst>
              <a:ext uri="{FF2B5EF4-FFF2-40B4-BE49-F238E27FC236}">
                <a16:creationId xmlns:a16="http://schemas.microsoft.com/office/drawing/2014/main" xmlns="" id="{2519ABCA-CDDE-DD8D-C605-E670A4149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152D54-2158-6520-9DCE-B8A00BE07922}"/>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359523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5319A1-61CF-212A-CB33-2EBE59A06C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9CB6A0-FC6F-F4BD-B0B1-8A61DAF1B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2AC0D6-B02C-6F81-AC86-12A539843606}"/>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5" name="Footer Placeholder 4">
            <a:extLst>
              <a:ext uri="{FF2B5EF4-FFF2-40B4-BE49-F238E27FC236}">
                <a16:creationId xmlns:a16="http://schemas.microsoft.com/office/drawing/2014/main" xmlns="" id="{75A1CAC8-410E-2FE0-E0EC-B691F5FBF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2749E-0352-0483-DDFB-2379B02D6870}"/>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62528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9F2F8-1F11-FB09-663D-F8F1D6831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1BB863-9900-3DEA-770A-24EAEC2C3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CE9EB8-F678-79B2-DC4B-B08AF50E24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5CCBD4-DC7B-A5AD-462E-E95BC8669441}"/>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6" name="Footer Placeholder 5">
            <a:extLst>
              <a:ext uri="{FF2B5EF4-FFF2-40B4-BE49-F238E27FC236}">
                <a16:creationId xmlns:a16="http://schemas.microsoft.com/office/drawing/2014/main" xmlns="" id="{D8721B5C-0FEC-155A-6F8D-F28B20812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A35D4C-5907-C651-2B5B-C14CAE30E68D}"/>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361573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46D3CC-FCD4-A7D4-4BC3-EEE0C569C9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CFA12D7-4FB2-D949-8F7F-D6F2B31A0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B72ACE2-EED3-86AC-C409-8660F82F34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0AD5FA-8E5B-29D6-6873-2D7DC40F6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1E621F9-FCDC-957A-C319-F9BCF0B688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A93D30-0FA8-1CF2-886F-6ADF86BC7E45}"/>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8" name="Footer Placeholder 7">
            <a:extLst>
              <a:ext uri="{FF2B5EF4-FFF2-40B4-BE49-F238E27FC236}">
                <a16:creationId xmlns:a16="http://schemas.microsoft.com/office/drawing/2014/main" xmlns="" id="{E76948CF-5637-B42C-78FD-919AB58020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647234C-0423-0A06-4A41-876ED344BF27}"/>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280370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23A49B-63C9-A070-1E87-78DC18D4B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858EB7F-F8E0-3B75-E49C-7824631E2E62}"/>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4" name="Footer Placeholder 3">
            <a:extLst>
              <a:ext uri="{FF2B5EF4-FFF2-40B4-BE49-F238E27FC236}">
                <a16:creationId xmlns:a16="http://schemas.microsoft.com/office/drawing/2014/main" xmlns="" id="{DE1DD405-CB67-D065-F8B5-464C55862E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B03506A-0C58-E0E2-4F22-63B7DC25E363}"/>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378073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8BD3BFF-F286-1CB6-19E6-351180D21A11}"/>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3" name="Footer Placeholder 2">
            <a:extLst>
              <a:ext uri="{FF2B5EF4-FFF2-40B4-BE49-F238E27FC236}">
                <a16:creationId xmlns:a16="http://schemas.microsoft.com/office/drawing/2014/main" xmlns="" id="{F3D515E4-0709-0A76-8271-DEFFD5AA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97C5B0-8B46-996A-6023-FD3907B5AB80}"/>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12531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3267AD-B0AB-070E-D582-2ADE2209E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E9E463-6FE9-19AB-5FC5-863A451DD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F7D737-44B8-E8DF-B154-3348F6223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62FCC3-C863-1CA8-FF9F-969CCD3267EA}"/>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6" name="Footer Placeholder 5">
            <a:extLst>
              <a:ext uri="{FF2B5EF4-FFF2-40B4-BE49-F238E27FC236}">
                <a16:creationId xmlns:a16="http://schemas.microsoft.com/office/drawing/2014/main" xmlns="" id="{16A15612-7F71-E0E9-CFA7-16D63FBD6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FFA2091-23B9-214D-C1C9-8B6814D28082}"/>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275474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1F9AF1-0B75-C202-1090-5FD536619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A236B9E-CAEB-1542-A8BE-C6C8E90E5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226FEE-FADF-65B4-51A8-312BBC99F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4B20BD-0693-EA4E-C2F8-4ECC3218A51F}"/>
              </a:ext>
            </a:extLst>
          </p:cNvPr>
          <p:cNvSpPr>
            <a:spLocks noGrp="1"/>
          </p:cNvSpPr>
          <p:nvPr>
            <p:ph type="dt" sz="half" idx="10"/>
          </p:nvPr>
        </p:nvSpPr>
        <p:spPr/>
        <p:txBody>
          <a:bodyPr/>
          <a:lstStyle/>
          <a:p>
            <a:fld id="{620EEE49-57A0-4241-886B-2A208C151E5A}" type="datetimeFigureOut">
              <a:rPr lang="en-US" smtClean="0"/>
              <a:t>8/17/2022</a:t>
            </a:fld>
            <a:endParaRPr lang="en-US"/>
          </a:p>
        </p:txBody>
      </p:sp>
      <p:sp>
        <p:nvSpPr>
          <p:cNvPr id="6" name="Footer Placeholder 5">
            <a:extLst>
              <a:ext uri="{FF2B5EF4-FFF2-40B4-BE49-F238E27FC236}">
                <a16:creationId xmlns:a16="http://schemas.microsoft.com/office/drawing/2014/main" xmlns="" id="{8DA6F866-7B7A-9378-1C14-DD43A204C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03D94D8-9097-F710-2264-CE3FCEE1D92B}"/>
              </a:ext>
            </a:extLst>
          </p:cNvPr>
          <p:cNvSpPr>
            <a:spLocks noGrp="1"/>
          </p:cNvSpPr>
          <p:nvPr>
            <p:ph type="sldNum" sz="quarter" idx="12"/>
          </p:nvPr>
        </p:nvSpPr>
        <p:spPr/>
        <p:txBody>
          <a:bodyPr/>
          <a:lstStyle/>
          <a:p>
            <a:fld id="{11DF2D7D-9EE0-4BCB-BA21-C53712837131}" type="slidenum">
              <a:rPr lang="en-US" smtClean="0"/>
              <a:t>‹#›</a:t>
            </a:fld>
            <a:endParaRPr lang="en-US"/>
          </a:p>
        </p:txBody>
      </p:sp>
    </p:spTree>
    <p:extLst>
      <p:ext uri="{BB962C8B-B14F-4D97-AF65-F5344CB8AC3E}">
        <p14:creationId xmlns:p14="http://schemas.microsoft.com/office/powerpoint/2010/main" val="1867144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4FCBB44-9680-4CD4-2EF7-70D75ABED6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07A9CF1-D982-783A-E4C1-837D61B44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C99C18-EA4C-E522-8C12-176F42B9B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EEE49-57A0-4241-886B-2A208C151E5A}" type="datetimeFigureOut">
              <a:rPr lang="en-US" smtClean="0"/>
              <a:t>8/17/2022</a:t>
            </a:fld>
            <a:endParaRPr lang="en-US"/>
          </a:p>
        </p:txBody>
      </p:sp>
      <p:sp>
        <p:nvSpPr>
          <p:cNvPr id="5" name="Footer Placeholder 4">
            <a:extLst>
              <a:ext uri="{FF2B5EF4-FFF2-40B4-BE49-F238E27FC236}">
                <a16:creationId xmlns:a16="http://schemas.microsoft.com/office/drawing/2014/main" xmlns="" id="{68BC7F3D-8522-ACD7-4BB2-ABE35C7D3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E4FB87D-9EED-A3FF-D074-11989390C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F2D7D-9EE0-4BCB-BA21-C53712837131}" type="slidenum">
              <a:rPr lang="en-US" smtClean="0"/>
              <a:t>‹#›</a:t>
            </a:fld>
            <a:endParaRPr lang="en-US"/>
          </a:p>
        </p:txBody>
      </p:sp>
    </p:spTree>
    <p:extLst>
      <p:ext uri="{BB962C8B-B14F-4D97-AF65-F5344CB8AC3E}">
        <p14:creationId xmlns:p14="http://schemas.microsoft.com/office/powerpoint/2010/main" val="303780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fox13seattle.com/" TargetMode="External"/><Relationship Id="rId3" Type="http://schemas.openxmlformats.org/officeDocument/2006/relationships/image" Target="../media/image5.jpeg"/><Relationship Id="rId7" Type="http://schemas.openxmlformats.org/officeDocument/2006/relationships/hyperlink" Target="https://www.q13fox.com/tag/us/wa/king-county/bellevue"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losspreventionmedia.com/category/breaking-news/" TargetMode="Externa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hyperlink" Target="https://www.acams.org/en/media/document/2943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hyperlink" Target="https://ktla.com/news/local-news/9-arrested-nearly-200k-in-stolen-merch-cash-recovered-in-chp-investigation-into-retail-theft-group/"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xmlns="" id="{EDB4235A-08D7-FEF9-F389-FF5242C75F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92AAC14-8312-7A47-9671-F2E026B0567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Organized Retail Crime</a:t>
            </a:r>
          </a:p>
        </p:txBody>
      </p:sp>
      <p:sp>
        <p:nvSpPr>
          <p:cNvPr id="3" name="Subtitle 2">
            <a:extLst>
              <a:ext uri="{FF2B5EF4-FFF2-40B4-BE49-F238E27FC236}">
                <a16:creationId xmlns:a16="http://schemas.microsoft.com/office/drawing/2014/main" xmlns="" id="{9AF3BC11-FD73-8081-8CF2-A7790EE7604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Autofit/>
          </a:bodyPr>
          <a:lstStyle/>
          <a:p>
            <a:r>
              <a:rPr lang="en-US" sz="2000" dirty="0">
                <a:solidFill>
                  <a:srgbClr val="FFFFFF"/>
                </a:solidFill>
              </a:rPr>
              <a:t>Kentucky Retail Federation</a:t>
            </a:r>
          </a:p>
          <a:p>
            <a:r>
              <a:rPr lang="en-US" sz="2000" dirty="0">
                <a:solidFill>
                  <a:srgbClr val="FFFFFF"/>
                </a:solidFill>
              </a:rPr>
              <a:t>Shannon Stiglitz</a:t>
            </a:r>
          </a:p>
          <a:p>
            <a:r>
              <a:rPr lang="en-US" sz="2000" dirty="0">
                <a:solidFill>
                  <a:srgbClr val="FFFFFF"/>
                </a:solidFill>
              </a:rPr>
              <a:t>Senior Vice President of Government Affairs</a:t>
            </a:r>
          </a:p>
          <a:p>
            <a:r>
              <a:rPr lang="en-US" sz="2000" dirty="0">
                <a:solidFill>
                  <a:srgbClr val="FFFFFF"/>
                </a:solidFill>
              </a:rPr>
              <a:t>August 18, 2022</a:t>
            </a:r>
          </a:p>
          <a:p>
            <a:r>
              <a:rPr lang="en-US" sz="2000" dirty="0">
                <a:solidFill>
                  <a:srgbClr val="FFFFFF"/>
                </a:solidFill>
              </a:rPr>
              <a:t>Presentation to the Interim Joint Committee on Judiciary </a:t>
            </a:r>
          </a:p>
        </p:txBody>
      </p:sp>
    </p:spTree>
    <p:extLst>
      <p:ext uri="{BB962C8B-B14F-4D97-AF65-F5344CB8AC3E}">
        <p14:creationId xmlns:p14="http://schemas.microsoft.com/office/powerpoint/2010/main" val="341545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xmlns=""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007F39B-AFF1-CF95-26AA-7A6D330C2DA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Organized Retail Crime 	</a:t>
            </a:r>
          </a:p>
        </p:txBody>
      </p:sp>
      <p:sp>
        <p:nvSpPr>
          <p:cNvPr id="3" name="Content Placeholder 2">
            <a:extLst>
              <a:ext uri="{FF2B5EF4-FFF2-40B4-BE49-F238E27FC236}">
                <a16:creationId xmlns:a16="http://schemas.microsoft.com/office/drawing/2014/main" xmlns="" id="{3CA3070B-926C-9C2C-3EB1-D2E28A8392BC}"/>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How does it work?</a:t>
            </a:r>
          </a:p>
        </p:txBody>
      </p:sp>
      <p:sp>
        <p:nvSpPr>
          <p:cNvPr id="21"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F44E033A-2F05-3899-CD17-F00F923C7F0D}"/>
              </a:ext>
            </a:extLst>
          </p:cNvPr>
          <p:cNvPicPr>
            <a:picLocks noChangeAspect="1"/>
          </p:cNvPicPr>
          <p:nvPr/>
        </p:nvPicPr>
        <p:blipFill>
          <a:blip r:embed="rId2"/>
          <a:stretch>
            <a:fillRect/>
          </a:stretch>
        </p:blipFill>
        <p:spPr>
          <a:xfrm>
            <a:off x="5465429" y="640080"/>
            <a:ext cx="5592350" cy="5550408"/>
          </a:xfrm>
          <a:prstGeom prst="rect">
            <a:avLst/>
          </a:prstGeom>
        </p:spPr>
      </p:pic>
    </p:spTree>
    <p:extLst>
      <p:ext uri="{BB962C8B-B14F-4D97-AF65-F5344CB8AC3E}">
        <p14:creationId xmlns:p14="http://schemas.microsoft.com/office/powerpoint/2010/main" val="421844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DA68D0-3AC4-52C9-0565-1FE163BF90CF}"/>
              </a:ext>
            </a:extLst>
          </p:cNvPr>
          <p:cNvSpPr>
            <a:spLocks noGrp="1"/>
          </p:cNvSpPr>
          <p:nvPr>
            <p:ph type="title"/>
          </p:nvPr>
        </p:nvSpPr>
        <p:spPr/>
        <p:txBody>
          <a:bodyPr/>
          <a:lstStyle/>
          <a:p>
            <a:r>
              <a:rPr lang="en-US" dirty="0"/>
              <a:t>Retailers Targeted</a:t>
            </a:r>
          </a:p>
        </p:txBody>
      </p:sp>
      <p:pic>
        <p:nvPicPr>
          <p:cNvPr id="5" name="Content Placeholder 4">
            <a:extLst>
              <a:ext uri="{FF2B5EF4-FFF2-40B4-BE49-F238E27FC236}">
                <a16:creationId xmlns:a16="http://schemas.microsoft.com/office/drawing/2014/main" xmlns="" id="{8DF5D169-1011-AB77-CAE7-2C32637DB475}"/>
              </a:ext>
            </a:extLst>
          </p:cNvPr>
          <p:cNvPicPr>
            <a:picLocks noGrp="1" noChangeAspect="1"/>
          </p:cNvPicPr>
          <p:nvPr>
            <p:ph idx="1"/>
          </p:nvPr>
        </p:nvPicPr>
        <p:blipFill>
          <a:blip r:embed="rId2"/>
          <a:stretch>
            <a:fillRect/>
          </a:stretch>
        </p:blipFill>
        <p:spPr>
          <a:xfrm>
            <a:off x="2972803" y="1825625"/>
            <a:ext cx="6246393" cy="4351338"/>
          </a:xfrm>
        </p:spPr>
      </p:pic>
    </p:spTree>
    <p:extLst>
      <p:ext uri="{BB962C8B-B14F-4D97-AF65-F5344CB8AC3E}">
        <p14:creationId xmlns:p14="http://schemas.microsoft.com/office/powerpoint/2010/main" val="3487749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48E6086-3AF6-559C-7F0B-E54DA69A8F86}"/>
              </a:ext>
            </a:extLst>
          </p:cNvPr>
          <p:cNvSpPr>
            <a:spLocks noGrp="1"/>
          </p:cNvSpPr>
          <p:nvPr>
            <p:ph type="title"/>
          </p:nvPr>
        </p:nvSpPr>
        <p:spPr>
          <a:xfrm>
            <a:off x="4654296" y="329184"/>
            <a:ext cx="6894576" cy="1783080"/>
          </a:xfrm>
        </p:spPr>
        <p:txBody>
          <a:bodyPr anchor="b">
            <a:normAutofit/>
          </a:bodyPr>
          <a:lstStyle/>
          <a:p>
            <a:r>
              <a:rPr lang="en-US" sz="5400"/>
              <a:t>The Impact of ORC</a:t>
            </a:r>
          </a:p>
        </p:txBody>
      </p:sp>
      <p:pic>
        <p:nvPicPr>
          <p:cNvPr id="5" name="Picture 4" descr="Rows of shopping trolleys">
            <a:extLst>
              <a:ext uri="{FF2B5EF4-FFF2-40B4-BE49-F238E27FC236}">
                <a16:creationId xmlns:a16="http://schemas.microsoft.com/office/drawing/2014/main" xmlns="" id="{23002F2D-8E5F-279E-4085-B7FA8032B83A}"/>
              </a:ext>
            </a:extLst>
          </p:cNvPr>
          <p:cNvPicPr>
            <a:picLocks noChangeAspect="1"/>
          </p:cNvPicPr>
          <p:nvPr/>
        </p:nvPicPr>
        <p:blipFill rotWithShape="1">
          <a:blip r:embed="rId2"/>
          <a:srcRect l="35360" r="24014"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E26AF2E-592D-1312-8977-59EBD0C4EEC9}"/>
              </a:ext>
            </a:extLst>
          </p:cNvPr>
          <p:cNvSpPr>
            <a:spLocks noGrp="1"/>
          </p:cNvSpPr>
          <p:nvPr>
            <p:ph idx="1"/>
          </p:nvPr>
        </p:nvSpPr>
        <p:spPr>
          <a:xfrm>
            <a:off x="4654296" y="2706624"/>
            <a:ext cx="6894576" cy="3483864"/>
          </a:xfrm>
        </p:spPr>
        <p:txBody>
          <a:bodyPr>
            <a:normAutofit/>
          </a:bodyPr>
          <a:lstStyle/>
          <a:p>
            <a:r>
              <a:rPr lang="en-US" sz="2200" dirty="0"/>
              <a:t>In 2019, as much as $68.9 billion worth of products were stolen from retailers, which represents about 1.5% of total retail sales.</a:t>
            </a:r>
          </a:p>
          <a:p>
            <a:r>
              <a:rPr lang="en-US" sz="2200" dirty="0"/>
              <a:t>Retailers face increased costs for lost product, security, and labor, which leads to higher consumer prices. </a:t>
            </a:r>
          </a:p>
          <a:p>
            <a:r>
              <a:rPr lang="en-US" sz="2200" dirty="0"/>
              <a:t>ORC can negatively impact consumers by way of receiving counterfeit or tainted products such as baby formula, over the counter medication or other consumer health products. Some of which are the most likely items to be stolen. </a:t>
            </a:r>
          </a:p>
        </p:txBody>
      </p:sp>
    </p:spTree>
    <p:extLst>
      <p:ext uri="{BB962C8B-B14F-4D97-AF65-F5344CB8AC3E}">
        <p14:creationId xmlns:p14="http://schemas.microsoft.com/office/powerpoint/2010/main" val="152730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6479A63-784D-3F9A-F624-437637F60A9D}"/>
              </a:ext>
            </a:extLst>
          </p:cNvPr>
          <p:cNvSpPr>
            <a:spLocks noGrp="1"/>
          </p:cNvSpPr>
          <p:nvPr>
            <p:ph type="title"/>
          </p:nvPr>
        </p:nvSpPr>
        <p:spPr>
          <a:xfrm>
            <a:off x="686834" y="1153572"/>
            <a:ext cx="3200400" cy="4461163"/>
          </a:xfrm>
        </p:spPr>
        <p:txBody>
          <a:bodyPr>
            <a:normAutofit/>
          </a:bodyPr>
          <a:lstStyle/>
          <a:p>
            <a:r>
              <a:rPr lang="en-US">
                <a:solidFill>
                  <a:srgbClr val="FFFFFF"/>
                </a:solidFill>
              </a:rPr>
              <a:t>Organized Retail Crime</a:t>
            </a:r>
          </a:p>
        </p:txBody>
      </p:sp>
      <p:sp>
        <p:nvSpPr>
          <p:cNvPr id="27" name="Arc 26">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0BEA1EEF-C474-3F6E-DD65-019FF1350702}"/>
              </a:ext>
            </a:extLst>
          </p:cNvPr>
          <p:cNvSpPr>
            <a:spLocks noGrp="1"/>
          </p:cNvSpPr>
          <p:nvPr>
            <p:ph idx="1"/>
          </p:nvPr>
        </p:nvSpPr>
        <p:spPr>
          <a:xfrm>
            <a:off x="4447308" y="591344"/>
            <a:ext cx="6906491" cy="5585619"/>
          </a:xfrm>
        </p:spPr>
        <p:txBody>
          <a:bodyPr anchor="ctr">
            <a:normAutofit/>
          </a:bodyPr>
          <a:lstStyle/>
          <a:p>
            <a:r>
              <a:rPr lang="en-US" sz="1500" dirty="0"/>
              <a:t>Who does it impact?</a:t>
            </a:r>
          </a:p>
          <a:p>
            <a:pPr lvl="1"/>
            <a:r>
              <a:rPr lang="en-US" sz="1500" b="1" u="sng" dirty="0"/>
              <a:t>Consumers:</a:t>
            </a:r>
            <a:r>
              <a:rPr lang="en-US" sz="1500" dirty="0"/>
              <a:t> </a:t>
            </a:r>
          </a:p>
          <a:p>
            <a:pPr lvl="2"/>
            <a:r>
              <a:rPr lang="en-US" sz="1500" dirty="0"/>
              <a:t>Consumers are impacted as threat of violence grows in stores;</a:t>
            </a:r>
          </a:p>
          <a:p>
            <a:pPr lvl="2"/>
            <a:r>
              <a:rPr lang="en-US" sz="1500" dirty="0"/>
              <a:t>Mishandled stolen goods represent a potential health and safety threat;</a:t>
            </a:r>
          </a:p>
          <a:p>
            <a:pPr lvl="2"/>
            <a:r>
              <a:rPr lang="en-US" sz="1500" dirty="0"/>
              <a:t>Pay increased prices due to theft.</a:t>
            </a:r>
          </a:p>
          <a:p>
            <a:pPr lvl="2"/>
            <a:endParaRPr lang="en-US" sz="1500" b="1" u="sng" dirty="0"/>
          </a:p>
          <a:p>
            <a:pPr lvl="1"/>
            <a:r>
              <a:rPr lang="en-US" sz="1500" b="1" u="sng" dirty="0"/>
              <a:t>Retail employees</a:t>
            </a:r>
            <a:r>
              <a:rPr lang="en-US" sz="1500" dirty="0"/>
              <a:t>: A survey of asset protection managers reported that employees are experiencing increased verbal and physical threats.</a:t>
            </a:r>
          </a:p>
          <a:p>
            <a:pPr lvl="2"/>
            <a:r>
              <a:rPr lang="en-US" sz="1500" i="1" dirty="0"/>
              <a:t>EXAMPLE: In Florida, a retail theft ring targeted ULTA Beauty stores, and would pepper spray retail employees to gain access.  </a:t>
            </a:r>
          </a:p>
          <a:p>
            <a:pPr marL="914400" lvl="2" indent="0">
              <a:buNone/>
            </a:pPr>
            <a:endParaRPr lang="en-US" sz="1500" dirty="0"/>
          </a:p>
          <a:p>
            <a:pPr lvl="1"/>
            <a:r>
              <a:rPr lang="en-US" sz="1500" b="1" u="sng" dirty="0"/>
              <a:t>Federal, State, and Local government tax revenues</a:t>
            </a:r>
            <a:r>
              <a:rPr lang="en-US" sz="1500" dirty="0"/>
              <a:t>: It is estimated that retail theft costs federal and state governments nearly $15 billion in personal and business tax revenues, not including lost sales taxes. </a:t>
            </a:r>
          </a:p>
          <a:p>
            <a:pPr lvl="1"/>
            <a:endParaRPr lang="en-US" sz="1500" dirty="0"/>
          </a:p>
          <a:p>
            <a:pPr lvl="1"/>
            <a:endParaRPr lang="en-US" sz="1500" dirty="0"/>
          </a:p>
        </p:txBody>
      </p:sp>
    </p:spTree>
    <p:extLst>
      <p:ext uri="{BB962C8B-B14F-4D97-AF65-F5344CB8AC3E}">
        <p14:creationId xmlns:p14="http://schemas.microsoft.com/office/powerpoint/2010/main" val="1718553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FA8861E-0AE7-2538-B2FE-EDB3E9592E3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Estimated Impact of Retail Theft on Ky Economy</a:t>
            </a:r>
          </a:p>
        </p:txBody>
      </p:sp>
      <p:pic>
        <p:nvPicPr>
          <p:cNvPr id="5" name="Content Placeholder 4" descr="Table&#10;&#10;Description automatically generated">
            <a:extLst>
              <a:ext uri="{FF2B5EF4-FFF2-40B4-BE49-F238E27FC236}">
                <a16:creationId xmlns:a16="http://schemas.microsoft.com/office/drawing/2014/main" xmlns="" id="{3D538896-C0CD-4446-E7EC-FD1F389C0A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4167" y="1675227"/>
            <a:ext cx="7323666" cy="4394199"/>
          </a:xfrm>
          <a:prstGeom prst="rect">
            <a:avLst/>
          </a:prstGeom>
        </p:spPr>
      </p:pic>
    </p:spTree>
    <p:extLst>
      <p:ext uri="{BB962C8B-B14F-4D97-AF65-F5344CB8AC3E}">
        <p14:creationId xmlns:p14="http://schemas.microsoft.com/office/powerpoint/2010/main" val="226755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398338-8F7B-4DC9-560A-30F46377358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ORC Activity by Severity</a:t>
            </a:r>
          </a:p>
        </p:txBody>
      </p:sp>
      <p:pic>
        <p:nvPicPr>
          <p:cNvPr id="5" name="Content Placeholder 4">
            <a:extLst>
              <a:ext uri="{FF2B5EF4-FFF2-40B4-BE49-F238E27FC236}">
                <a16:creationId xmlns:a16="http://schemas.microsoft.com/office/drawing/2014/main" xmlns="" id="{902C29CD-3400-B8DD-D62E-584245381BB6}"/>
              </a:ext>
            </a:extLst>
          </p:cNvPr>
          <p:cNvPicPr>
            <a:picLocks noGrp="1" noChangeAspect="1"/>
          </p:cNvPicPr>
          <p:nvPr>
            <p:ph idx="1"/>
          </p:nvPr>
        </p:nvPicPr>
        <p:blipFill>
          <a:blip r:embed="rId2"/>
          <a:stretch>
            <a:fillRect/>
          </a:stretch>
        </p:blipFill>
        <p:spPr>
          <a:xfrm>
            <a:off x="3055031" y="1675227"/>
            <a:ext cx="6081937" cy="4394199"/>
          </a:xfrm>
          <a:prstGeom prst="rect">
            <a:avLst/>
          </a:prstGeom>
        </p:spPr>
      </p:pic>
    </p:spTree>
    <p:extLst>
      <p:ext uri="{BB962C8B-B14F-4D97-AF65-F5344CB8AC3E}">
        <p14:creationId xmlns:p14="http://schemas.microsoft.com/office/powerpoint/2010/main" val="3164778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6C62229-F54C-982B-6EAA-D72F55A0569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Solution—The INFORM Act</a:t>
            </a:r>
          </a:p>
        </p:txBody>
      </p:sp>
      <p:sp>
        <p:nvSpPr>
          <p:cNvPr id="3" name="Content Placeholder 2">
            <a:extLst>
              <a:ext uri="{FF2B5EF4-FFF2-40B4-BE49-F238E27FC236}">
                <a16:creationId xmlns:a16="http://schemas.microsoft.com/office/drawing/2014/main" xmlns="" id="{A1EB7006-CBC9-F4BD-0E8D-5D778E4F1E77}"/>
              </a:ext>
            </a:extLst>
          </p:cNvPr>
          <p:cNvSpPr>
            <a:spLocks noGrp="1"/>
          </p:cNvSpPr>
          <p:nvPr>
            <p:ph idx="1"/>
          </p:nvPr>
        </p:nvSpPr>
        <p:spPr>
          <a:xfrm>
            <a:off x="1371599" y="2318197"/>
            <a:ext cx="9724031" cy="3683358"/>
          </a:xfrm>
        </p:spPr>
        <p:txBody>
          <a:bodyPr anchor="ctr">
            <a:normAutofit/>
          </a:bodyPr>
          <a:lstStyle/>
          <a:p>
            <a:r>
              <a:rPr lang="en-US" sz="2000" dirty="0"/>
              <a:t>11 states have enacted the </a:t>
            </a:r>
            <a:r>
              <a:rPr lang="en-US" sz="2000" b="0" i="0" dirty="0">
                <a:effectLst/>
                <a:latin typeface="Roboto" panose="02000000000000000000" pitchFamily="2" charset="0"/>
              </a:rPr>
              <a:t> </a:t>
            </a:r>
            <a:r>
              <a:rPr lang="en-US" sz="2000" b="0" i="0" u="sng" dirty="0">
                <a:effectLst/>
                <a:latin typeface="Roboto" panose="02000000000000000000" pitchFamily="2" charset="0"/>
              </a:rPr>
              <a:t>I</a:t>
            </a:r>
            <a:r>
              <a:rPr lang="en-US" sz="2000" b="0" i="0" dirty="0">
                <a:effectLst/>
                <a:latin typeface="Roboto" panose="02000000000000000000" pitchFamily="2" charset="0"/>
              </a:rPr>
              <a:t>ntegrity, </a:t>
            </a:r>
            <a:r>
              <a:rPr lang="en-US" sz="2000" b="0" i="0" u="sng" dirty="0">
                <a:effectLst/>
                <a:latin typeface="Roboto" panose="02000000000000000000" pitchFamily="2" charset="0"/>
              </a:rPr>
              <a:t>N</a:t>
            </a:r>
            <a:r>
              <a:rPr lang="en-US" sz="2000" b="0" i="0" dirty="0">
                <a:effectLst/>
                <a:latin typeface="Roboto" panose="02000000000000000000" pitchFamily="2" charset="0"/>
              </a:rPr>
              <a:t>otification, and </a:t>
            </a:r>
            <a:r>
              <a:rPr lang="en-US" sz="2000" b="0" i="0" u="sng" dirty="0">
                <a:effectLst/>
                <a:latin typeface="Roboto" panose="02000000000000000000" pitchFamily="2" charset="0"/>
              </a:rPr>
              <a:t>F</a:t>
            </a:r>
            <a:r>
              <a:rPr lang="en-US" sz="2000" b="0" i="0" dirty="0">
                <a:effectLst/>
                <a:latin typeface="Roboto" panose="02000000000000000000" pitchFamily="2" charset="0"/>
              </a:rPr>
              <a:t>airness in </a:t>
            </a:r>
            <a:r>
              <a:rPr lang="en-US" sz="2000" b="0" i="0" u="sng" dirty="0">
                <a:effectLst/>
                <a:latin typeface="Roboto" panose="02000000000000000000" pitchFamily="2" charset="0"/>
              </a:rPr>
              <a:t>O</a:t>
            </a:r>
            <a:r>
              <a:rPr lang="en-US" sz="2000" b="0" i="0" dirty="0">
                <a:effectLst/>
                <a:latin typeface="Roboto" panose="02000000000000000000" pitchFamily="2" charset="0"/>
              </a:rPr>
              <a:t>nline </a:t>
            </a:r>
            <a:r>
              <a:rPr lang="en-US" sz="2000" b="0" i="0" u="sng" dirty="0">
                <a:effectLst/>
                <a:latin typeface="Roboto" panose="02000000000000000000" pitchFamily="2" charset="0"/>
              </a:rPr>
              <a:t>R</a:t>
            </a:r>
            <a:r>
              <a:rPr lang="en-US" sz="2000" b="0" i="0" dirty="0">
                <a:effectLst/>
                <a:latin typeface="Roboto" panose="02000000000000000000" pitchFamily="2" charset="0"/>
              </a:rPr>
              <a:t>etail </a:t>
            </a:r>
            <a:r>
              <a:rPr lang="en-US" sz="2000" b="0" i="0" u="sng" dirty="0">
                <a:effectLst/>
                <a:latin typeface="Roboto" panose="02000000000000000000" pitchFamily="2" charset="0"/>
              </a:rPr>
              <a:t>M</a:t>
            </a:r>
            <a:r>
              <a:rPr lang="en-US" sz="2000" b="0" i="0" dirty="0">
                <a:effectLst/>
                <a:latin typeface="Roboto" panose="02000000000000000000" pitchFamily="2" charset="0"/>
              </a:rPr>
              <a:t>arketplaces for Consumers Act (INFORM Act):</a:t>
            </a:r>
          </a:p>
          <a:p>
            <a:pPr lvl="1"/>
            <a:r>
              <a:rPr lang="en-US" sz="2000" dirty="0">
                <a:latin typeface="Roboto" panose="02000000000000000000" pitchFamily="2" charset="0"/>
              </a:rPr>
              <a:t>Requires an online marketplace to require “high-volume third-party sellers” to provide information to the marketplaces and consumers and requires marketplaces to verify this information. </a:t>
            </a:r>
          </a:p>
          <a:p>
            <a:pPr lvl="1"/>
            <a:r>
              <a:rPr lang="en-US" sz="2000" dirty="0">
                <a:latin typeface="Roboto" panose="02000000000000000000" pitchFamily="2" charset="0"/>
              </a:rPr>
              <a:t>This information includes sellers’ government ID, tax ID, bank account information, and contact information. </a:t>
            </a:r>
          </a:p>
          <a:p>
            <a:pPr lvl="1"/>
            <a:r>
              <a:rPr lang="en-US" sz="2000" dirty="0">
                <a:latin typeface="Roboto" panose="02000000000000000000" pitchFamily="2" charset="0"/>
              </a:rPr>
              <a:t>The online marketplace must verify this information. </a:t>
            </a:r>
          </a:p>
          <a:p>
            <a:pPr lvl="1"/>
            <a:r>
              <a:rPr lang="en-US" sz="2000" dirty="0">
                <a:latin typeface="Roboto" panose="02000000000000000000" pitchFamily="2" charset="0"/>
              </a:rPr>
              <a:t>High-volume sellers are those that meet a certain threshold of sales, such as 200 transactions in 12 months and which results in $5,000 or more in aggregate revenue. </a:t>
            </a:r>
            <a:endParaRPr lang="en-US" sz="2000" dirty="0"/>
          </a:p>
        </p:txBody>
      </p:sp>
    </p:spTree>
    <p:extLst>
      <p:ext uri="{BB962C8B-B14F-4D97-AF65-F5344CB8AC3E}">
        <p14:creationId xmlns:p14="http://schemas.microsoft.com/office/powerpoint/2010/main" val="3720858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65101B-9AA0-7A39-02F8-8283D710CFF9}"/>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INFORM Act	</a:t>
            </a:r>
          </a:p>
        </p:txBody>
      </p:sp>
      <p:sp>
        <p:nvSpPr>
          <p:cNvPr id="3" name="Content Placeholder 2">
            <a:extLst>
              <a:ext uri="{FF2B5EF4-FFF2-40B4-BE49-F238E27FC236}">
                <a16:creationId xmlns:a16="http://schemas.microsoft.com/office/drawing/2014/main" xmlns="" id="{91D381CB-15D6-D298-2672-237AF95793C6}"/>
              </a:ext>
            </a:extLst>
          </p:cNvPr>
          <p:cNvSpPr>
            <a:spLocks noGrp="1"/>
          </p:cNvSpPr>
          <p:nvPr>
            <p:ph idx="1"/>
          </p:nvPr>
        </p:nvSpPr>
        <p:spPr>
          <a:xfrm>
            <a:off x="1371599" y="2318197"/>
            <a:ext cx="9724031" cy="3683358"/>
          </a:xfrm>
        </p:spPr>
        <p:txBody>
          <a:bodyPr anchor="ctr">
            <a:normAutofit/>
          </a:bodyPr>
          <a:lstStyle/>
          <a:p>
            <a:r>
              <a:rPr lang="en-US" sz="2000"/>
              <a:t>Protects consumers against counterfeit and stolen merchandize that can be tainted or mishandled.</a:t>
            </a:r>
          </a:p>
          <a:p>
            <a:r>
              <a:rPr lang="en-US" sz="2000"/>
              <a:t>Provides law enforcement with the ability to better track stolen goods and organized retail theft groups. </a:t>
            </a:r>
          </a:p>
          <a:p>
            <a:r>
              <a:rPr lang="en-US" sz="2000"/>
              <a:t>Removes the anonymity of sellers, making it less attractive for criminal to use these platforms.</a:t>
            </a:r>
          </a:p>
          <a:p>
            <a:r>
              <a:rPr lang="en-US" sz="2000"/>
              <a:t>Provide consumers with the enough information about the seller to make informed decisions about the reputation of the seller or the legitimacy of the products. </a:t>
            </a:r>
          </a:p>
          <a:p>
            <a:r>
              <a:rPr lang="en-US" sz="2000"/>
              <a:t>By verifying that the information is correct it makes it more difficult for sellers to create fake accounts or storefronts.</a:t>
            </a:r>
          </a:p>
        </p:txBody>
      </p:sp>
    </p:spTree>
    <p:extLst>
      <p:ext uri="{BB962C8B-B14F-4D97-AF65-F5344CB8AC3E}">
        <p14:creationId xmlns:p14="http://schemas.microsoft.com/office/powerpoint/2010/main" val="3504699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3B37FC5-5750-7DA3-E4ED-EE59BC95540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States with the INFORM Act</a:t>
            </a:r>
          </a:p>
        </p:txBody>
      </p:sp>
      <p:pic>
        <p:nvPicPr>
          <p:cNvPr id="5" name="Content Placeholder 4">
            <a:extLst>
              <a:ext uri="{FF2B5EF4-FFF2-40B4-BE49-F238E27FC236}">
                <a16:creationId xmlns:a16="http://schemas.microsoft.com/office/drawing/2014/main" xmlns="" id="{AC8CD01C-A526-7617-FAA4-75F7A7140A88}"/>
              </a:ext>
            </a:extLst>
          </p:cNvPr>
          <p:cNvPicPr>
            <a:picLocks noGrp="1" noChangeAspect="1"/>
          </p:cNvPicPr>
          <p:nvPr>
            <p:ph idx="1"/>
          </p:nvPr>
        </p:nvPicPr>
        <p:blipFill>
          <a:blip r:embed="rId2"/>
          <a:stretch>
            <a:fillRect/>
          </a:stretch>
        </p:blipFill>
        <p:spPr>
          <a:xfrm>
            <a:off x="2046046" y="1675227"/>
            <a:ext cx="8099908" cy="4394199"/>
          </a:xfrm>
          <a:prstGeom prst="rect">
            <a:avLst/>
          </a:prstGeom>
        </p:spPr>
      </p:pic>
    </p:spTree>
    <p:extLst>
      <p:ext uri="{BB962C8B-B14F-4D97-AF65-F5344CB8AC3E}">
        <p14:creationId xmlns:p14="http://schemas.microsoft.com/office/powerpoint/2010/main" val="3591137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C23E175-9633-4119-6BD0-E7366D97C9E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KRS 226.040</a:t>
            </a:r>
          </a:p>
        </p:txBody>
      </p:sp>
      <p:pic>
        <p:nvPicPr>
          <p:cNvPr id="5" name="Content Placeholder 4" descr="A picture containing text&#10;&#10;Description automatically generated">
            <a:extLst>
              <a:ext uri="{FF2B5EF4-FFF2-40B4-BE49-F238E27FC236}">
                <a16:creationId xmlns:a16="http://schemas.microsoft.com/office/drawing/2014/main" xmlns="" id="{0F28DCFE-F20F-0B53-B64E-9B6A4CB814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7263" y="1675227"/>
            <a:ext cx="7917473" cy="4394199"/>
          </a:xfrm>
          <a:prstGeom prst="rect">
            <a:avLst/>
          </a:prstGeom>
        </p:spPr>
      </p:pic>
    </p:spTree>
    <p:extLst>
      <p:ext uri="{BB962C8B-B14F-4D97-AF65-F5344CB8AC3E}">
        <p14:creationId xmlns:p14="http://schemas.microsoft.com/office/powerpoint/2010/main" val="1568971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4CE6034-CD98-6814-2FD0-C8688E0917FD}"/>
              </a:ext>
            </a:extLst>
          </p:cNvPr>
          <p:cNvSpPr>
            <a:spLocks noGrp="1"/>
          </p:cNvSpPr>
          <p:nvPr>
            <p:ph type="title"/>
          </p:nvPr>
        </p:nvSpPr>
        <p:spPr>
          <a:xfrm>
            <a:off x="686834" y="1153572"/>
            <a:ext cx="3200400" cy="4461163"/>
          </a:xfrm>
        </p:spPr>
        <p:txBody>
          <a:bodyPr>
            <a:normAutofit/>
          </a:bodyPr>
          <a:lstStyle/>
          <a:p>
            <a:r>
              <a:rPr lang="en-US">
                <a:solidFill>
                  <a:srgbClr val="FFFFFF"/>
                </a:solidFill>
              </a:rPr>
              <a:t>Retail Industry Impact on Ky Economy</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Content Placeholder 10" descr="A picture containing diagram&#10;&#10;Description automatically generated">
            <a:extLst>
              <a:ext uri="{FF2B5EF4-FFF2-40B4-BE49-F238E27FC236}">
                <a16:creationId xmlns:a16="http://schemas.microsoft.com/office/drawing/2014/main" xmlns="" id="{4D2CF3D2-8F82-0584-9667-2BAAA939C9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7271" y="552450"/>
            <a:ext cx="7596103" cy="5638799"/>
          </a:xfrm>
        </p:spPr>
      </p:pic>
    </p:spTree>
    <p:extLst>
      <p:ext uri="{BB962C8B-B14F-4D97-AF65-F5344CB8AC3E}">
        <p14:creationId xmlns:p14="http://schemas.microsoft.com/office/powerpoint/2010/main" val="424430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xmlns="" id="{D2E961F1-4A28-4A5F-BBD4-6E400E5E6C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7F57BEA8-497D-4AA8-8A18-BDCD696B25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20FB74B-F8CF-96FD-FB75-3D53CADC6A26}"/>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Ky Organized Retail Crime Law</a:t>
            </a:r>
          </a:p>
        </p:txBody>
      </p:sp>
      <p:sp>
        <p:nvSpPr>
          <p:cNvPr id="3" name="Content Placeholder 2">
            <a:extLst>
              <a:ext uri="{FF2B5EF4-FFF2-40B4-BE49-F238E27FC236}">
                <a16:creationId xmlns:a16="http://schemas.microsoft.com/office/drawing/2014/main" xmlns="" id="{15FF24D4-8946-4681-C7CE-3B0BCD043870}"/>
              </a:ext>
            </a:extLst>
          </p:cNvPr>
          <p:cNvSpPr>
            <a:spLocks noGrp="1"/>
          </p:cNvSpPr>
          <p:nvPr>
            <p:ph idx="1"/>
          </p:nvPr>
        </p:nvSpPr>
        <p:spPr>
          <a:xfrm>
            <a:off x="1524000" y="1548499"/>
            <a:ext cx="9144000" cy="420001"/>
          </a:xfrm>
        </p:spPr>
        <p:txBody>
          <a:bodyPr vert="horz" lIns="91440" tIns="45720" rIns="91440" bIns="45720" rtlCol="0">
            <a:normAutofit/>
          </a:bodyPr>
          <a:lstStyle/>
          <a:p>
            <a:pPr marL="0" indent="0" algn="ctr">
              <a:buNone/>
            </a:pPr>
            <a:r>
              <a:rPr lang="en-US" sz="2000" kern="1200">
                <a:solidFill>
                  <a:srgbClr val="FFF6A9"/>
                </a:solidFill>
                <a:latin typeface="+mn-lt"/>
                <a:ea typeface="+mn-ea"/>
                <a:cs typeface="+mn-cs"/>
              </a:rPr>
              <a:t>KRS 506.120: </a:t>
            </a:r>
          </a:p>
        </p:txBody>
      </p:sp>
      <p:cxnSp>
        <p:nvCxnSpPr>
          <p:cNvPr id="16" name="Straight Connector 15">
            <a:extLst>
              <a:ext uri="{FF2B5EF4-FFF2-40B4-BE49-F238E27FC236}">
                <a16:creationId xmlns:a16="http://schemas.microsoft.com/office/drawing/2014/main" xmlns="" id="{A82415D3-DDE5-4D63-8CB3-23A5EC581B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D7193FB-6AE6-4B3B-8F89-56B55DD63B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xmlns="" id="{EB4CFC8A-BF9F-9DD8-E6A0-77EFFECD2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3449129"/>
            <a:ext cx="11496821" cy="1954460"/>
          </a:xfrm>
          <a:prstGeom prst="rect">
            <a:avLst/>
          </a:prstGeom>
        </p:spPr>
      </p:pic>
    </p:spTree>
    <p:extLst>
      <p:ext uri="{BB962C8B-B14F-4D97-AF65-F5344CB8AC3E}">
        <p14:creationId xmlns:p14="http://schemas.microsoft.com/office/powerpoint/2010/main" val="67750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xmlns="" id="{21D2A1B6-9731-0E89-091A-1E2D20D647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10" r="1" b="7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031E9F-16CF-4900-24EF-65A49F8AC94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Thank you for the opportunity</a:t>
            </a:r>
          </a:p>
        </p:txBody>
      </p:sp>
      <p:sp>
        <p:nvSpPr>
          <p:cNvPr id="3" name="Subtitle 2">
            <a:extLst>
              <a:ext uri="{FF2B5EF4-FFF2-40B4-BE49-F238E27FC236}">
                <a16:creationId xmlns:a16="http://schemas.microsoft.com/office/drawing/2014/main" xmlns="" id="{BE202286-EF49-E71B-80F0-0881EE63F32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fontScale="70000" lnSpcReduction="20000"/>
          </a:bodyPr>
          <a:lstStyle/>
          <a:p>
            <a:r>
              <a:rPr lang="en-US" dirty="0">
                <a:solidFill>
                  <a:srgbClr val="FFFFFF"/>
                </a:solidFill>
              </a:rPr>
              <a:t>Questions? </a:t>
            </a:r>
          </a:p>
          <a:p>
            <a:r>
              <a:rPr lang="en-US" dirty="0">
                <a:solidFill>
                  <a:srgbClr val="FFFFFF"/>
                </a:solidFill>
              </a:rPr>
              <a:t>Contact Information</a:t>
            </a:r>
          </a:p>
          <a:p>
            <a:r>
              <a:rPr lang="en-US" dirty="0">
                <a:solidFill>
                  <a:srgbClr val="FFFFFF"/>
                </a:solidFill>
              </a:rPr>
              <a:t>Shannon Stiglitz</a:t>
            </a:r>
          </a:p>
          <a:p>
            <a:r>
              <a:rPr lang="en-US" dirty="0">
                <a:solidFill>
                  <a:srgbClr val="FFFFFF"/>
                </a:solidFill>
              </a:rPr>
              <a:t>sstiglitz@kyretail.com</a:t>
            </a:r>
          </a:p>
        </p:txBody>
      </p:sp>
    </p:spTree>
    <p:extLst>
      <p:ext uri="{BB962C8B-B14F-4D97-AF65-F5344CB8AC3E}">
        <p14:creationId xmlns:p14="http://schemas.microsoft.com/office/powerpoint/2010/main" val="23248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xmlns="" id="{6CC7D015-0DD8-420F-A568-AC4FEDC412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7">
            <a:extLst>
              <a:ext uri="{FF2B5EF4-FFF2-40B4-BE49-F238E27FC236}">
                <a16:creationId xmlns:a16="http://schemas.microsoft.com/office/drawing/2014/main" xmlns="" id="{DC595556-C814-4F1F-B0E5-71812F38A8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bstract blurred background of department store">
            <a:extLst>
              <a:ext uri="{FF2B5EF4-FFF2-40B4-BE49-F238E27FC236}">
                <a16:creationId xmlns:a16="http://schemas.microsoft.com/office/drawing/2014/main" xmlns="" id="{2A2BDD22-B531-1786-D3DB-47928E2F36E0}"/>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xmlns="" id="{44C33BD5-48D8-B64A-4C8D-D5C016CE7FBA}"/>
              </a:ext>
            </a:extLst>
          </p:cNvPr>
          <p:cNvSpPr>
            <a:spLocks noGrp="1"/>
          </p:cNvSpPr>
          <p:nvPr>
            <p:ph type="title"/>
          </p:nvPr>
        </p:nvSpPr>
        <p:spPr>
          <a:xfrm>
            <a:off x="838200" y="557189"/>
            <a:ext cx="4155825" cy="5571898"/>
          </a:xfrm>
        </p:spPr>
        <p:txBody>
          <a:bodyPr>
            <a:normAutofit/>
          </a:bodyPr>
          <a:lstStyle/>
          <a:p>
            <a:r>
              <a:rPr lang="en-US">
                <a:solidFill>
                  <a:srgbClr val="FFFFFF"/>
                </a:solidFill>
              </a:rPr>
              <a:t>Organized Retail Crime</a:t>
            </a:r>
          </a:p>
        </p:txBody>
      </p:sp>
      <p:sp>
        <p:nvSpPr>
          <p:cNvPr id="3" name="Content Placeholder 2">
            <a:extLst>
              <a:ext uri="{FF2B5EF4-FFF2-40B4-BE49-F238E27FC236}">
                <a16:creationId xmlns:a16="http://schemas.microsoft.com/office/drawing/2014/main" xmlns="" id="{1CB0E916-7272-1AF4-2674-D1447E549103}"/>
              </a:ext>
            </a:extLst>
          </p:cNvPr>
          <p:cNvSpPr>
            <a:spLocks noGrp="1"/>
          </p:cNvSpPr>
          <p:nvPr>
            <p:ph idx="1"/>
          </p:nvPr>
        </p:nvSpPr>
        <p:spPr>
          <a:xfrm>
            <a:off x="5186552" y="557189"/>
            <a:ext cx="6167246" cy="5571898"/>
          </a:xfrm>
        </p:spPr>
        <p:txBody>
          <a:bodyPr anchor="ctr">
            <a:normAutofit/>
          </a:bodyPr>
          <a:lstStyle/>
          <a:p>
            <a:r>
              <a:rPr lang="en-US" sz="2000" dirty="0">
                <a:solidFill>
                  <a:srgbClr val="FFFFFF"/>
                </a:solidFill>
              </a:rPr>
              <a:t>What is </a:t>
            </a:r>
            <a:r>
              <a:rPr lang="en-US" sz="2000" u="sng" dirty="0">
                <a:solidFill>
                  <a:srgbClr val="FFFFFF"/>
                </a:solidFill>
              </a:rPr>
              <a:t>O</a:t>
            </a:r>
            <a:r>
              <a:rPr lang="en-US" sz="2000" dirty="0">
                <a:solidFill>
                  <a:srgbClr val="FFFFFF"/>
                </a:solidFill>
              </a:rPr>
              <a:t>rganized </a:t>
            </a:r>
            <a:r>
              <a:rPr lang="en-US" sz="2000" u="sng" dirty="0">
                <a:solidFill>
                  <a:srgbClr val="FFFFFF"/>
                </a:solidFill>
              </a:rPr>
              <a:t>R</a:t>
            </a:r>
            <a:r>
              <a:rPr lang="en-US" sz="2000" dirty="0">
                <a:solidFill>
                  <a:srgbClr val="FFFFFF"/>
                </a:solidFill>
              </a:rPr>
              <a:t>etail </a:t>
            </a:r>
            <a:r>
              <a:rPr lang="en-US" sz="2000" u="sng" dirty="0">
                <a:solidFill>
                  <a:srgbClr val="FFFFFF"/>
                </a:solidFill>
              </a:rPr>
              <a:t>C</a:t>
            </a:r>
            <a:r>
              <a:rPr lang="en-US" sz="2000" dirty="0">
                <a:solidFill>
                  <a:srgbClr val="FFFFFF"/>
                </a:solidFill>
              </a:rPr>
              <a:t>rime (ORC)?</a:t>
            </a:r>
          </a:p>
          <a:p>
            <a:r>
              <a:rPr lang="en-US" sz="2000" dirty="0">
                <a:solidFill>
                  <a:srgbClr val="FFFFFF"/>
                </a:solidFill>
              </a:rPr>
              <a:t>According to David Johnson, Section Chief, Criminal Investigative Division at the Federal Bureau of Investigation in testimony before Congress, </a:t>
            </a:r>
            <a:r>
              <a:rPr lang="en-US" sz="2000" i="1" dirty="0">
                <a:solidFill>
                  <a:srgbClr val="FFFFFF"/>
                </a:solidFill>
              </a:rPr>
              <a:t>What is called Organized Retail Theft or ORT by retail loss professionals, can generally be described as professional burglars, boosters, cons, thieves, fences and resellers conspiring to steal and sell retail merchandise obtained from retail establishments by theft or deception.</a:t>
            </a:r>
            <a:endParaRPr lang="en-US" sz="2000" dirty="0">
              <a:solidFill>
                <a:srgbClr val="FFFFFF"/>
              </a:solidFill>
            </a:endParaRPr>
          </a:p>
          <a:p>
            <a:pPr lvl="1"/>
            <a:endParaRPr lang="en-US" sz="2000" dirty="0">
              <a:solidFill>
                <a:srgbClr val="FFFFFF"/>
              </a:solidFill>
            </a:endParaRPr>
          </a:p>
        </p:txBody>
      </p:sp>
    </p:spTree>
    <p:extLst>
      <p:ext uri="{BB962C8B-B14F-4D97-AF65-F5344CB8AC3E}">
        <p14:creationId xmlns:p14="http://schemas.microsoft.com/office/powerpoint/2010/main" val="1492071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ime bosses paying shoplifters to steal? | KOMO">
            <a:extLst>
              <a:ext uri="{FF2B5EF4-FFF2-40B4-BE49-F238E27FC236}">
                <a16:creationId xmlns:a16="http://schemas.microsoft.com/office/drawing/2014/main" xmlns="" id="{F081E2C0-E457-7AE1-A000-7F17EC244349}"/>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3016250"/>
            <a:ext cx="2470150" cy="2471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5D6968FD-63B3-3F1D-E471-DEAA9E912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954" y="2590800"/>
            <a:ext cx="29527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9 accused in organized $102K theft from Safeway">
            <a:extLst>
              <a:ext uri="{FF2B5EF4-FFF2-40B4-BE49-F238E27FC236}">
                <a16:creationId xmlns:a16="http://schemas.microsoft.com/office/drawing/2014/main" xmlns="" id="{E7806BB4-C7FB-3784-EB77-1FABB7CF85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3120" y="4267201"/>
            <a:ext cx="3562350" cy="19058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27FC8175-9AF7-80BE-7207-57844BBB6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23850"/>
            <a:ext cx="1866900" cy="2266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49A49C76-299C-60DD-7679-619327B0F69C}"/>
              </a:ext>
            </a:extLst>
          </p:cNvPr>
          <p:cNvSpPr txBox="1"/>
          <p:nvPr/>
        </p:nvSpPr>
        <p:spPr>
          <a:xfrm>
            <a:off x="3048000" y="2828836"/>
            <a:ext cx="6096000" cy="1200329"/>
          </a:xfrm>
          <a:prstGeom prst="rect">
            <a:avLst/>
          </a:prstGeom>
          <a:noFill/>
        </p:spPr>
        <p:txBody>
          <a:bodyPr wrap="square">
            <a:spAutoFit/>
          </a:bodyPr>
          <a:lstStyle/>
          <a:p>
            <a:pPr algn="l"/>
            <a:r>
              <a:rPr lang="en-US" b="0" i="0" cap="all" dirty="0">
                <a:solidFill>
                  <a:srgbClr val="515F72"/>
                </a:solidFill>
                <a:effectLst/>
                <a:latin typeface="source_sans_proregular"/>
              </a:rPr>
              <a:t>JUNE 1, 2022WASHINGTON, DCFINANCIAL CRIMES</a:t>
            </a:r>
          </a:p>
          <a:p>
            <a:pPr algn="l"/>
            <a:r>
              <a:rPr lang="en-US" b="1" i="0" dirty="0">
                <a:solidFill>
                  <a:srgbClr val="333333"/>
                </a:solidFill>
                <a:effectLst/>
                <a:latin typeface="source_sans_proregular"/>
              </a:rPr>
              <a:t>HSI, ACAMS take aim at organized retail crime</a:t>
            </a:r>
          </a:p>
          <a:p>
            <a:pPr algn="l"/>
            <a:r>
              <a:rPr lang="en-US" b="0" i="1" dirty="0">
                <a:solidFill>
                  <a:srgbClr val="333333"/>
                </a:solidFill>
                <a:effectLst/>
                <a:latin typeface="source_sans_proregular"/>
              </a:rPr>
              <a:t>New investigative guide outlines red flags associated with schemes generating nearly $70 billion annually</a:t>
            </a:r>
          </a:p>
        </p:txBody>
      </p:sp>
      <p:sp>
        <p:nvSpPr>
          <p:cNvPr id="11" name="TextBox 10">
            <a:extLst>
              <a:ext uri="{FF2B5EF4-FFF2-40B4-BE49-F238E27FC236}">
                <a16:creationId xmlns:a16="http://schemas.microsoft.com/office/drawing/2014/main" xmlns="" id="{186FBF6E-7EE2-D699-097F-97DAC2FFF4EB}"/>
              </a:ext>
            </a:extLst>
          </p:cNvPr>
          <p:cNvSpPr txBox="1"/>
          <p:nvPr/>
        </p:nvSpPr>
        <p:spPr>
          <a:xfrm>
            <a:off x="6846903" y="4424363"/>
            <a:ext cx="6094520" cy="923330"/>
          </a:xfrm>
          <a:prstGeom prst="rect">
            <a:avLst/>
          </a:prstGeom>
          <a:noFill/>
        </p:spPr>
        <p:txBody>
          <a:bodyPr wrap="square">
            <a:spAutoFit/>
          </a:bodyPr>
          <a:lstStyle/>
          <a:p>
            <a:pPr algn="l">
              <a:buFont typeface="Arial" panose="020B0604020202020204" pitchFamily="34" charset="0"/>
              <a:buChar char="•"/>
            </a:pPr>
            <a:r>
              <a:rPr lang="en-US" b="0" i="0" u="none" strike="noStrike" dirty="0">
                <a:solidFill>
                  <a:srgbClr val="FFFFFF"/>
                </a:solidFill>
                <a:effectLst/>
                <a:latin typeface="Open Sans" panose="020B0606030504020204" pitchFamily="34" charset="0"/>
                <a:hlinkClick r:id="rId6"/>
              </a:rPr>
              <a:t>Breaking News</a:t>
            </a:r>
            <a:endParaRPr lang="en-US" b="0" i="0" dirty="0">
              <a:solidFill>
                <a:srgbClr val="000000"/>
              </a:solidFill>
              <a:effectLst/>
              <a:latin typeface="Open Sans" panose="020B0606030504020204" pitchFamily="34" charset="0"/>
            </a:endParaRPr>
          </a:p>
          <a:p>
            <a:r>
              <a:rPr lang="en-US" b="0" dirty="0">
                <a:solidFill>
                  <a:srgbClr val="111111"/>
                </a:solidFill>
                <a:effectLst/>
                <a:latin typeface="Roboto" panose="02000000000000000000" pitchFamily="2" charset="0"/>
              </a:rPr>
              <a:t>ORC Ring Busted; 70-Year-old Woman ‘Ringleader’ Arrested</a:t>
            </a:r>
          </a:p>
        </p:txBody>
      </p:sp>
      <p:sp>
        <p:nvSpPr>
          <p:cNvPr id="13" name="TextBox 12">
            <a:extLst>
              <a:ext uri="{FF2B5EF4-FFF2-40B4-BE49-F238E27FC236}">
                <a16:creationId xmlns:a16="http://schemas.microsoft.com/office/drawing/2014/main" xmlns="" id="{EAEE5D0B-92BC-5280-04F2-6400DC36F663}"/>
              </a:ext>
            </a:extLst>
          </p:cNvPr>
          <p:cNvSpPr txBox="1"/>
          <p:nvPr/>
        </p:nvSpPr>
        <p:spPr>
          <a:xfrm>
            <a:off x="186432" y="492849"/>
            <a:ext cx="6471820" cy="1754326"/>
          </a:xfrm>
          <a:prstGeom prst="rect">
            <a:avLst/>
          </a:prstGeom>
          <a:noFill/>
        </p:spPr>
        <p:txBody>
          <a:bodyPr wrap="square">
            <a:spAutoFit/>
          </a:bodyPr>
          <a:lstStyle/>
          <a:p>
            <a:pPr algn="l" fontAlgn="base"/>
            <a:r>
              <a:rPr lang="en-US" b="1" i="0" dirty="0">
                <a:solidFill>
                  <a:srgbClr val="222222"/>
                </a:solidFill>
                <a:effectLst/>
                <a:latin typeface="Open Sans" panose="020B0606030504020204" pitchFamily="34" charset="0"/>
              </a:rPr>
              <a:t>5 charged in Bellevue organized retail theft ring, totaling more than $100,000</a:t>
            </a:r>
          </a:p>
          <a:p>
            <a:pPr algn="l" fontAlgn="base"/>
            <a:r>
              <a:rPr lang="en-US" b="1" i="0" dirty="0">
                <a:solidFill>
                  <a:srgbClr val="222222"/>
                </a:solidFill>
                <a:effectLst/>
                <a:latin typeface="inherit"/>
              </a:rPr>
              <a:t>By </a:t>
            </a:r>
            <a:r>
              <a:rPr lang="en-US" b="0" i="0" dirty="0">
                <a:solidFill>
                  <a:srgbClr val="222222"/>
                </a:solidFill>
                <a:effectLst/>
                <a:latin typeface="inherit"/>
              </a:rPr>
              <a:t>FOX 13 News Staff</a:t>
            </a:r>
          </a:p>
          <a:p>
            <a:pPr algn="l" fontAlgn="base"/>
            <a:r>
              <a:rPr lang="en-US" b="1" i="0" dirty="0">
                <a:solidFill>
                  <a:srgbClr val="222222"/>
                </a:solidFill>
                <a:effectLst/>
                <a:latin typeface="inherit"/>
              </a:rPr>
              <a:t>Published</a:t>
            </a:r>
            <a:r>
              <a:rPr lang="en-US" b="0" i="0" dirty="0">
                <a:solidFill>
                  <a:srgbClr val="222222"/>
                </a:solidFill>
                <a:effectLst/>
                <a:latin typeface="inherit"/>
              </a:rPr>
              <a:t> August 11, 2022 1:40PM</a:t>
            </a:r>
          </a:p>
          <a:p>
            <a:pPr algn="l" fontAlgn="base"/>
            <a:r>
              <a:rPr lang="en-US" b="0" i="0" u="none" strike="noStrike" dirty="0">
                <a:solidFill>
                  <a:srgbClr val="00144E"/>
                </a:solidFill>
                <a:effectLst/>
                <a:latin typeface="inherit"/>
                <a:hlinkClick r:id="rId7"/>
              </a:rPr>
              <a:t>Bellevue</a:t>
            </a:r>
            <a:endParaRPr lang="en-US" b="0" i="0" dirty="0">
              <a:solidFill>
                <a:srgbClr val="222222"/>
              </a:solidFill>
              <a:effectLst/>
              <a:latin typeface="inherit"/>
            </a:endParaRPr>
          </a:p>
          <a:p>
            <a:pPr algn="l" fontAlgn="base"/>
            <a:r>
              <a:rPr lang="en-US" b="0" i="0" u="none" strike="noStrike" dirty="0">
                <a:solidFill>
                  <a:srgbClr val="00144E"/>
                </a:solidFill>
                <a:effectLst/>
                <a:latin typeface="inherit"/>
                <a:hlinkClick r:id="rId8"/>
              </a:rPr>
              <a:t>FOX 13 Seattle</a:t>
            </a:r>
            <a:endParaRPr lang="en-US" b="0" i="0" dirty="0">
              <a:solidFill>
                <a:srgbClr val="222222"/>
              </a:solidFill>
              <a:effectLst/>
              <a:latin typeface="inherit"/>
            </a:endParaRPr>
          </a:p>
        </p:txBody>
      </p:sp>
    </p:spTree>
    <p:extLst>
      <p:ext uri="{BB962C8B-B14F-4D97-AF65-F5344CB8AC3E}">
        <p14:creationId xmlns:p14="http://schemas.microsoft.com/office/powerpoint/2010/main" val="27472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107A997-7260-AC2F-C11B-9AB91B86557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ORC—Why is it on the rise?</a:t>
            </a:r>
          </a:p>
        </p:txBody>
      </p:sp>
      <p:sp>
        <p:nvSpPr>
          <p:cNvPr id="3" name="Content Placeholder 2">
            <a:extLst>
              <a:ext uri="{FF2B5EF4-FFF2-40B4-BE49-F238E27FC236}">
                <a16:creationId xmlns:a16="http://schemas.microsoft.com/office/drawing/2014/main" xmlns="" id="{65FE204A-C1C6-48F7-BD40-15A021D1E1D9}"/>
              </a:ext>
            </a:extLst>
          </p:cNvPr>
          <p:cNvSpPr>
            <a:spLocks noGrp="1"/>
          </p:cNvSpPr>
          <p:nvPr>
            <p:ph idx="1"/>
          </p:nvPr>
        </p:nvSpPr>
        <p:spPr>
          <a:xfrm>
            <a:off x="1371599" y="2318197"/>
            <a:ext cx="9724031" cy="3683358"/>
          </a:xfrm>
        </p:spPr>
        <p:txBody>
          <a:bodyPr anchor="ctr">
            <a:normAutofit/>
          </a:bodyPr>
          <a:lstStyle/>
          <a:p>
            <a:r>
              <a:rPr lang="en-US" sz="2000" dirty="0"/>
              <a:t>ORC is on the rise for two reasons:</a:t>
            </a:r>
          </a:p>
          <a:p>
            <a:pPr lvl="1"/>
            <a:r>
              <a:rPr lang="en-US" sz="2000" dirty="0"/>
              <a:t>Multiple sources report generally two reasons for the increase in organized retail crime. </a:t>
            </a:r>
          </a:p>
          <a:p>
            <a:pPr lvl="2"/>
            <a:r>
              <a:rPr lang="en-US" u="sng" dirty="0"/>
              <a:t>First,</a:t>
            </a:r>
            <a:r>
              <a:rPr lang="en-US" dirty="0"/>
              <a:t> the ease and anonymity of selling stolen goods online through third-party marketplaces, make it easy for these criminals to monetize theft. </a:t>
            </a:r>
          </a:p>
          <a:p>
            <a:pPr lvl="2"/>
            <a:r>
              <a:rPr lang="en-US" dirty="0"/>
              <a:t>Second, due to overcrowding in jails, many states have increased felony theft thresholds. This gives organized retail criminal organizations the ability to fund their organizations with lower level of risk. </a:t>
            </a:r>
          </a:p>
          <a:p>
            <a:pPr lvl="2"/>
            <a:r>
              <a:rPr lang="en-US" dirty="0"/>
              <a:t>(Source:  </a:t>
            </a:r>
            <a:r>
              <a:rPr lang="en-US" dirty="0">
                <a:hlinkClick r:id="rId2"/>
              </a:rPr>
              <a:t>https://www.acams.org/en/media/document/29436</a:t>
            </a:r>
            <a:endParaRPr lang="en-US" dirty="0"/>
          </a:p>
          <a:p>
            <a:pPr marL="1371600" lvl="3" indent="0">
              <a:buNone/>
            </a:pPr>
            <a:r>
              <a:rPr lang="en-US" sz="2000" dirty="0"/>
              <a:t>ACAMS </a:t>
            </a:r>
            <a:r>
              <a:rPr lang="en-US" sz="2000" i="1" dirty="0"/>
              <a:t>Detecting and Reporting the Illicit Financial Flows Tied to Organized Theft Groups (OTG) and Organized Retail Crime (ORC</a:t>
            </a:r>
            <a:r>
              <a:rPr lang="en-US" sz="2000" dirty="0"/>
              <a:t>). </a:t>
            </a:r>
          </a:p>
          <a:p>
            <a:pPr lvl="2"/>
            <a:endParaRPr lang="en-US" u="sng" dirty="0"/>
          </a:p>
        </p:txBody>
      </p:sp>
    </p:spTree>
    <p:extLst>
      <p:ext uri="{BB962C8B-B14F-4D97-AF65-F5344CB8AC3E}">
        <p14:creationId xmlns:p14="http://schemas.microsoft.com/office/powerpoint/2010/main" val="143654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7B831B6F-405A-4B47-B9BB-5CA88F2858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7A820D6-CB12-4B0F-F0A7-A401C4135DC9}"/>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000" kern="1200">
                <a:solidFill>
                  <a:schemeClr val="tx1"/>
                </a:solidFill>
                <a:latin typeface="+mj-lt"/>
                <a:ea typeface="+mj-ea"/>
                <a:cs typeface="+mj-cs"/>
              </a:rPr>
              <a:t>ORC—its on the rise</a:t>
            </a:r>
          </a:p>
        </p:txBody>
      </p:sp>
      <p:pic>
        <p:nvPicPr>
          <p:cNvPr id="5" name="Content Placeholder 4">
            <a:extLst>
              <a:ext uri="{FF2B5EF4-FFF2-40B4-BE49-F238E27FC236}">
                <a16:creationId xmlns:a16="http://schemas.microsoft.com/office/drawing/2014/main" xmlns="" id="{44187AA8-D38D-AE52-7FC0-3C78D285EE2F}"/>
              </a:ext>
            </a:extLst>
          </p:cNvPr>
          <p:cNvPicPr>
            <a:picLocks noGrp="1" noChangeAspect="1"/>
          </p:cNvPicPr>
          <p:nvPr>
            <p:ph sz="half" idx="1"/>
          </p:nvPr>
        </p:nvPicPr>
        <p:blipFill>
          <a:blip r:embed="rId2"/>
          <a:stretch>
            <a:fillRect/>
          </a:stretch>
        </p:blipFill>
        <p:spPr>
          <a:xfrm>
            <a:off x="630936" y="1955079"/>
            <a:ext cx="5458968" cy="2947842"/>
          </a:xfrm>
          <a:prstGeom prst="rect">
            <a:avLst/>
          </a:prstGeom>
        </p:spPr>
      </p:pic>
      <p:sp>
        <p:nvSpPr>
          <p:cNvPr id="13" name="sketch line">
            <a:extLst>
              <a:ext uri="{FF2B5EF4-FFF2-40B4-BE49-F238E27FC236}">
                <a16:creationId xmlns:a16="http://schemas.microsoft.com/office/drawing/2014/main" xmlns="" id="{953EE71A-6488-4203-A7C4-77102FD0DC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xmlns="" id="{E5253268-C87F-04EB-94F6-DBF81C00AD3F}"/>
              </a:ext>
            </a:extLst>
          </p:cNvPr>
          <p:cNvSpPr>
            <a:spLocks noGrp="1"/>
          </p:cNvSpPr>
          <p:nvPr>
            <p:ph sz="half" idx="2"/>
          </p:nvPr>
        </p:nvSpPr>
        <p:spPr>
          <a:xfrm>
            <a:off x="6739128" y="2664886"/>
            <a:ext cx="4818888" cy="3550789"/>
          </a:xfrm>
        </p:spPr>
        <p:txBody>
          <a:bodyPr vert="horz" lIns="91440" tIns="45720" rIns="91440" bIns="45720" rtlCol="0" anchor="t">
            <a:normAutofit/>
          </a:bodyPr>
          <a:lstStyle/>
          <a:p>
            <a:pPr marL="0"/>
            <a:r>
              <a:rPr lang="en-US" sz="2200"/>
              <a:t>Kentucky:</a:t>
            </a:r>
          </a:p>
          <a:p>
            <a:r>
              <a:rPr lang="en-US" sz="2200"/>
              <a:t> Value theft: $727,444,260 </a:t>
            </a:r>
          </a:p>
          <a:p>
            <a:r>
              <a:rPr lang="en-US" sz="2200"/>
              <a:t>Percent of total:1.06%</a:t>
            </a:r>
          </a:p>
          <a:p>
            <a:r>
              <a:rPr lang="en-US" sz="2200"/>
              <a:t>Total Sales Analyzed: $61,094,436,576 </a:t>
            </a:r>
          </a:p>
          <a:p>
            <a:r>
              <a:rPr lang="en-US" sz="2200"/>
              <a:t>Percent of Total Sales: 1.30% </a:t>
            </a:r>
          </a:p>
          <a:p>
            <a:r>
              <a:rPr lang="en-US" sz="2200"/>
              <a:t>Percent of Sales Stolen: 1.19% </a:t>
            </a:r>
          </a:p>
          <a:p>
            <a:r>
              <a:rPr lang="en-US" sz="2200"/>
              <a:t>Theft per capita: $ 164.42</a:t>
            </a:r>
          </a:p>
        </p:txBody>
      </p:sp>
    </p:spTree>
    <p:extLst>
      <p:ext uri="{BB962C8B-B14F-4D97-AF65-F5344CB8AC3E}">
        <p14:creationId xmlns:p14="http://schemas.microsoft.com/office/powerpoint/2010/main" val="63730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BB58862-94C2-71F0-D949-2353357F204C}"/>
              </a:ext>
            </a:extLst>
          </p:cNvPr>
          <p:cNvSpPr>
            <a:spLocks noGrp="1"/>
          </p:cNvSpPr>
          <p:nvPr>
            <p:ph type="title"/>
          </p:nvPr>
        </p:nvSpPr>
        <p:spPr>
          <a:xfrm>
            <a:off x="686834" y="1153572"/>
            <a:ext cx="3200400" cy="4461163"/>
          </a:xfrm>
        </p:spPr>
        <p:txBody>
          <a:bodyPr>
            <a:normAutofit/>
          </a:bodyPr>
          <a:lstStyle/>
          <a:p>
            <a:r>
              <a:rPr lang="en-US" sz="3700">
                <a:solidFill>
                  <a:srgbClr val="FFFFFF"/>
                </a:solidFill>
              </a:rPr>
              <a:t>Misconceptions about ORC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E357CB53-DE47-5072-45BD-3AABCF731CDF}"/>
              </a:ext>
            </a:extLst>
          </p:cNvPr>
          <p:cNvSpPr>
            <a:spLocks noGrp="1"/>
          </p:cNvSpPr>
          <p:nvPr>
            <p:ph idx="1"/>
          </p:nvPr>
        </p:nvSpPr>
        <p:spPr>
          <a:xfrm>
            <a:off x="4447308" y="591344"/>
            <a:ext cx="6906491" cy="5585619"/>
          </a:xfrm>
        </p:spPr>
        <p:txBody>
          <a:bodyPr anchor="ctr">
            <a:normAutofit/>
          </a:bodyPr>
          <a:lstStyle/>
          <a:p>
            <a:r>
              <a:rPr lang="en-US" sz="1400" dirty="0"/>
              <a:t>ORC is </a:t>
            </a:r>
            <a:r>
              <a:rPr lang="en-US" sz="1400" u="sng" dirty="0"/>
              <a:t>not</a:t>
            </a:r>
            <a:r>
              <a:rPr lang="en-US" sz="1400" dirty="0"/>
              <a:t> just shoplifting </a:t>
            </a:r>
          </a:p>
          <a:p>
            <a:r>
              <a:rPr lang="en-US" sz="1400" dirty="0"/>
              <a:t>A common misconception is that the billion-dollar criminal activity is simply perpetrated by one-time shoplifters that retailers should manage on their own. </a:t>
            </a:r>
          </a:p>
          <a:p>
            <a:pPr lvl="1"/>
            <a:r>
              <a:rPr lang="en-US" sz="1400" dirty="0"/>
              <a:t>This not an issue of one-time shoplifters or shoplifters stealing items they cannot afford</a:t>
            </a:r>
          </a:p>
          <a:p>
            <a:pPr lvl="1"/>
            <a:r>
              <a:rPr lang="en-US" sz="1400" dirty="0"/>
              <a:t>ORC involves sophisticated, professional organized theft groups or criminal networks working together to steal for a profit that funds other criminal activity, such as drug and human trafficking. </a:t>
            </a:r>
          </a:p>
          <a:p>
            <a:pPr lvl="1"/>
            <a:r>
              <a:rPr lang="en-US" sz="1400" dirty="0"/>
              <a:t>Additionally, ORC can negatively impact consumer health and safety, especially when an unsuspecting consumer faces risks from legitimate products, such as stolen infant formula, pharmaceuticals, and other consumable products which may have been mishandled or manipulated (e.g. expiration dates) by the OTG who stole them for resale to consumers.</a:t>
            </a:r>
          </a:p>
          <a:p>
            <a:pPr lvl="1"/>
            <a:r>
              <a:rPr lang="en-US" sz="1400" dirty="0"/>
              <a:t>ORC is viewed as property crime, which tends to be at the bottom of cases investigated and prosecuted. </a:t>
            </a:r>
          </a:p>
        </p:txBody>
      </p:sp>
    </p:spTree>
    <p:extLst>
      <p:ext uri="{BB962C8B-B14F-4D97-AF65-F5344CB8AC3E}">
        <p14:creationId xmlns:p14="http://schemas.microsoft.com/office/powerpoint/2010/main" val="92970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821940F-7A1D-4ACC-85B4-A932898A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16674508-81D3-48CF-96BF-7FC60EAA5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5EF63F1D-FF8A-686A-7FDC-4DC7A01AA604}"/>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dirty="0">
                <a:solidFill>
                  <a:schemeClr val="tx1"/>
                </a:solidFill>
                <a:latin typeface="+mj-lt"/>
                <a:ea typeface="+mj-ea"/>
                <a:cs typeface="+mj-cs"/>
              </a:rPr>
              <a:t>ORC-Misconceptions</a:t>
            </a:r>
          </a:p>
        </p:txBody>
      </p:sp>
      <p:sp>
        <p:nvSpPr>
          <p:cNvPr id="3" name="Content Placeholder 2">
            <a:extLst>
              <a:ext uri="{FF2B5EF4-FFF2-40B4-BE49-F238E27FC236}">
                <a16:creationId xmlns:a16="http://schemas.microsoft.com/office/drawing/2014/main" xmlns="" id="{5C5E7682-0240-E5B3-21BD-00CCD0B5D127}"/>
              </a:ext>
            </a:extLst>
          </p:cNvPr>
          <p:cNvSpPr>
            <a:spLocks noGrp="1"/>
          </p:cNvSpPr>
          <p:nvPr>
            <p:ph sz="half" idx="1"/>
          </p:nvPr>
        </p:nvSpPr>
        <p:spPr>
          <a:xfrm>
            <a:off x="1137034" y="2194102"/>
            <a:ext cx="4438036" cy="3908585"/>
          </a:xfrm>
        </p:spPr>
        <p:txBody>
          <a:bodyPr vert="horz" lIns="91440" tIns="45720" rIns="91440" bIns="45720" rtlCol="0">
            <a:normAutofit/>
          </a:bodyPr>
          <a:lstStyle/>
          <a:p>
            <a:r>
              <a:rPr lang="en-US" sz="1700" dirty="0"/>
              <a:t>Organized Retail Theft is a victimless crime—</a:t>
            </a:r>
          </a:p>
          <a:p>
            <a:r>
              <a:rPr lang="en-US" sz="1700" dirty="0"/>
              <a:t>WRONG--</a:t>
            </a:r>
            <a:r>
              <a:rPr lang="en-US" sz="1700" b="0" i="0" dirty="0">
                <a:effectLst/>
              </a:rPr>
              <a:t>These are not victimless crimes; they jeopardize employee and customer safety and disrupt store operations. They’re also not non-violent — customers, employees and community members are traumatized by these incidents. News headlines around “smash and grab” thefts at national retailers in major cities show that organized retail crime continues to be a serious problem. ORC continues to be a “gateway crime” to more serious crimes and often has ties to</a:t>
            </a:r>
            <a:r>
              <a:rPr lang="en-US" sz="1700" b="0" i="0" dirty="0">
                <a:effectLst/>
                <a:hlinkClick r:id="rId2"/>
              </a:rPr>
              <a:t> transnational crime rings</a:t>
            </a:r>
            <a:r>
              <a:rPr lang="en-US" sz="1700" b="0" i="0" dirty="0">
                <a:effectLst/>
              </a:rPr>
              <a:t>. </a:t>
            </a:r>
          </a:p>
          <a:p>
            <a:endParaRPr lang="en-US" sz="1700" dirty="0"/>
          </a:p>
        </p:txBody>
      </p:sp>
      <p:pic>
        <p:nvPicPr>
          <p:cNvPr id="6" name="Content Placeholder 5" descr="Graphical user interface, text, application&#10;&#10;Description automatically generated">
            <a:extLst>
              <a:ext uri="{FF2B5EF4-FFF2-40B4-BE49-F238E27FC236}">
                <a16:creationId xmlns:a16="http://schemas.microsoft.com/office/drawing/2014/main" xmlns="" id="{2A7BFD13-F229-2F4C-0BF5-DABCAAF49DB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0610" y="2172786"/>
            <a:ext cx="4737650" cy="2534642"/>
          </a:xfrm>
          <a:prstGeom prst="rect">
            <a:avLst/>
          </a:prstGeom>
        </p:spPr>
      </p:pic>
    </p:spTree>
    <p:extLst>
      <p:ext uri="{BB962C8B-B14F-4D97-AF65-F5344CB8AC3E}">
        <p14:creationId xmlns:p14="http://schemas.microsoft.com/office/powerpoint/2010/main" val="305223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5199994-21AE-49A2-BA0D-12E295989A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161BB7A0-BA9E-0F36-BD67-902FFBB8F7AF}"/>
              </a:ext>
            </a:extLst>
          </p:cNvPr>
          <p:cNvSpPr>
            <a:spLocks noGrp="1"/>
          </p:cNvSpPr>
          <p:nvPr>
            <p:ph type="title"/>
          </p:nvPr>
        </p:nvSpPr>
        <p:spPr>
          <a:xfrm>
            <a:off x="6769570" y="530578"/>
            <a:ext cx="4771178" cy="1160110"/>
          </a:xfrm>
        </p:spPr>
        <p:txBody>
          <a:bodyPr>
            <a:normAutofit/>
          </a:bodyPr>
          <a:lstStyle/>
          <a:p>
            <a:r>
              <a:rPr lang="en-US" sz="3700"/>
              <a:t>Organized Retail Crime</a:t>
            </a:r>
          </a:p>
        </p:txBody>
      </p:sp>
      <p:pic>
        <p:nvPicPr>
          <p:cNvPr id="5" name="Picture 4">
            <a:extLst>
              <a:ext uri="{FF2B5EF4-FFF2-40B4-BE49-F238E27FC236}">
                <a16:creationId xmlns:a16="http://schemas.microsoft.com/office/drawing/2014/main" xmlns="" id="{621C53D8-3A6A-F28C-5456-E7EBE3F97349}"/>
              </a:ext>
            </a:extLst>
          </p:cNvPr>
          <p:cNvPicPr>
            <a:picLocks noChangeAspect="1"/>
          </p:cNvPicPr>
          <p:nvPr/>
        </p:nvPicPr>
        <p:blipFill>
          <a:blip r:embed="rId2"/>
          <a:stretch>
            <a:fillRect/>
          </a:stretch>
        </p:blipFill>
        <p:spPr>
          <a:xfrm>
            <a:off x="838199" y="1318882"/>
            <a:ext cx="5440195" cy="4107346"/>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13" name="Arc 12">
            <a:extLst>
              <a:ext uri="{FF2B5EF4-FFF2-40B4-BE49-F238E27FC236}">
                <a16:creationId xmlns:a16="http://schemas.microsoft.com/office/drawing/2014/main" xmlns="" id="{A2C34835-4F79-4934-B151-D68E79764C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B13B4B72-900D-0B35-567A-89B5B44A0F62}"/>
              </a:ext>
            </a:extLst>
          </p:cNvPr>
          <p:cNvSpPr>
            <a:spLocks noGrp="1"/>
          </p:cNvSpPr>
          <p:nvPr>
            <p:ph idx="1"/>
          </p:nvPr>
        </p:nvSpPr>
        <p:spPr>
          <a:xfrm>
            <a:off x="6769570" y="1825625"/>
            <a:ext cx="4771178" cy="4388908"/>
          </a:xfrm>
        </p:spPr>
        <p:txBody>
          <a:bodyPr>
            <a:normAutofit/>
          </a:bodyPr>
          <a:lstStyle/>
          <a:p>
            <a:r>
              <a:rPr lang="en-US"/>
              <a:t>Who are organized retail criminals?</a:t>
            </a:r>
          </a:p>
          <a:p>
            <a:endParaRPr lang="en-US" dirty="0"/>
          </a:p>
        </p:txBody>
      </p:sp>
      <p:sp>
        <p:nvSpPr>
          <p:cNvPr id="6" name="Footer Placeholder 5">
            <a:extLst>
              <a:ext uri="{FF2B5EF4-FFF2-40B4-BE49-F238E27FC236}">
                <a16:creationId xmlns:a16="http://schemas.microsoft.com/office/drawing/2014/main" xmlns="" id="{2E4CB027-203F-BE58-5F88-983C26EBEFD0}"/>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900">
                <a:solidFill>
                  <a:schemeClr val="tx1">
                    <a:lumMod val="50000"/>
                    <a:lumOff val="50000"/>
                  </a:schemeClr>
                </a:solidFill>
              </a:rPr>
              <a:t>*ACAMS and Homeland Security Investigations--Detecting and Reporting the Illict Financial Flows Tied to Organized Retail Theft Groups and Organized Retail Crime</a:t>
            </a:r>
          </a:p>
        </p:txBody>
      </p:sp>
    </p:spTree>
    <p:extLst>
      <p:ext uri="{BB962C8B-B14F-4D97-AF65-F5344CB8AC3E}">
        <p14:creationId xmlns:p14="http://schemas.microsoft.com/office/powerpoint/2010/main" val="1000005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5674</TotalTime>
  <Words>910</Words>
  <Application>Microsoft Office PowerPoint</Application>
  <PresentationFormat>Widescreen</PresentationFormat>
  <Paragraphs>89</Paragraphs>
  <Slides>21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inherit</vt:lpstr>
      <vt:lpstr>Open Sans</vt:lpstr>
      <vt:lpstr>Roboto</vt:lpstr>
      <vt:lpstr>source_sans_proregular</vt:lpstr>
      <vt:lpstr>Office Theme</vt:lpstr>
      <vt:lpstr>Organized Retail Crime</vt:lpstr>
      <vt:lpstr>Retail Industry Impact on Ky Economy</vt:lpstr>
      <vt:lpstr>Organized Retail Crime</vt:lpstr>
      <vt:lpstr>PowerPoint Presentation</vt:lpstr>
      <vt:lpstr>ORC—Why is it on the rise?</vt:lpstr>
      <vt:lpstr>ORC—its on the rise</vt:lpstr>
      <vt:lpstr>Misconceptions about ORC </vt:lpstr>
      <vt:lpstr>ORC-Misconceptions</vt:lpstr>
      <vt:lpstr>Organized Retail Crime</vt:lpstr>
      <vt:lpstr>Organized Retail Crime  </vt:lpstr>
      <vt:lpstr>Retailers Targeted</vt:lpstr>
      <vt:lpstr>The Impact of ORC</vt:lpstr>
      <vt:lpstr>Organized Retail Crime</vt:lpstr>
      <vt:lpstr>Estimated Impact of Retail Theft on Ky Economy</vt:lpstr>
      <vt:lpstr>ORC Activity by Severity</vt:lpstr>
      <vt:lpstr>Solution—The INFORM Act</vt:lpstr>
      <vt:lpstr>INFORM Act </vt:lpstr>
      <vt:lpstr>States with the INFORM Act</vt:lpstr>
      <vt:lpstr>KRS 226.040</vt:lpstr>
      <vt:lpstr>Ky Organized Retail Crime Law</vt:lpstr>
      <vt:lpstr>Thank you for the opportunity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Organized Retail Crime</dc:title>
  <dc:creator>Shannon Stiglitz</dc:creator>
  <cp:lastModifiedBy>Fallis, Chelsea (LRC)</cp:lastModifiedBy>
  <cp:revision>7</cp:revision>
  <dcterms:created xsi:type="dcterms:W3CDTF">2022-08-13T11:32:03Z</dcterms:created>
  <dcterms:modified xsi:type="dcterms:W3CDTF">2022-08-17T13:56:24Z</dcterms:modified>
</cp:coreProperties>
</file>