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6" r:id="rId2"/>
    <p:sldId id="259" r:id="rId3"/>
    <p:sldId id="284" r:id="rId4"/>
    <p:sldId id="265" r:id="rId5"/>
    <p:sldId id="283" r:id="rId6"/>
    <p:sldId id="264" r:id="rId7"/>
    <p:sldId id="285" r:id="rId8"/>
    <p:sldId id="280" r:id="rId9"/>
    <p:sldId id="257" r:id="rId10"/>
    <p:sldId id="258" r:id="rId11"/>
    <p:sldId id="260" r:id="rId12"/>
    <p:sldId id="266" r:id="rId13"/>
    <p:sldId id="268" r:id="rId14"/>
    <p:sldId id="270" r:id="rId15"/>
    <p:sldId id="269" r:id="rId16"/>
    <p:sldId id="274" r:id="rId17"/>
    <p:sldId id="277" r:id="rId18"/>
    <p:sldId id="278" r:id="rId19"/>
    <p:sldId id="279" r:id="rId20"/>
    <p:sldId id="271" r:id="rId21"/>
    <p:sldId id="272" r:id="rId22"/>
    <p:sldId id="273" r:id="rId23"/>
    <p:sldId id="281" r:id="rId24"/>
    <p:sldId id="282" r:id="rId2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Total Prosecutor Funding Exceeds</a:t>
            </a:r>
            <a:r>
              <a:rPr lang="en-US" sz="2400" b="1" baseline="0" dirty="0"/>
              <a:t> </a:t>
            </a:r>
            <a:br>
              <a:rPr lang="en-US" sz="2400" b="1" baseline="0" dirty="0"/>
            </a:br>
            <a:r>
              <a:rPr lang="en-US" sz="2400" b="1" baseline="0" dirty="0"/>
              <a:t>Indigent Defense Funding by More than 80%</a:t>
            </a:r>
            <a:endParaRPr lang="en-US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Sheet2!$A$8</c:f>
              <c:strCache>
                <c:ptCount val="1"/>
                <c:pt idx="0">
                  <c:v>Prosecutor Funding (with AG)</c:v>
                </c:pt>
              </c:strCache>
            </c:strRef>
          </c:tx>
          <c:spPr>
            <a:ln w="28575" cap="rnd">
              <a:solidFill>
                <a:srgbClr val="C21306"/>
              </a:solidFill>
              <a:round/>
            </a:ln>
            <a:effectLst/>
          </c:spPr>
          <c:marker>
            <c:symbol val="none"/>
          </c:marker>
          <c:cat>
            <c:strRef>
              <c:f>Sheet2!$B$6:$N$6</c:f>
              <c:strCache>
                <c:ptCount val="13"/>
                <c:pt idx="0">
                  <c:v>FY12</c:v>
                </c:pt>
                <c:pt idx="1">
                  <c:v>FY13</c:v>
                </c:pt>
                <c:pt idx="2">
                  <c:v>FY14</c:v>
                </c:pt>
                <c:pt idx="3">
                  <c:v>FY15</c:v>
                </c:pt>
                <c:pt idx="4">
                  <c:v>FY16</c:v>
                </c:pt>
                <c:pt idx="5">
                  <c:v>FY17</c:v>
                </c:pt>
                <c:pt idx="6">
                  <c:v>FY18</c:v>
                </c:pt>
                <c:pt idx="7">
                  <c:v>FY19</c:v>
                </c:pt>
                <c:pt idx="8">
                  <c:v>FY20</c:v>
                </c:pt>
                <c:pt idx="9">
                  <c:v>FY21</c:v>
                </c:pt>
                <c:pt idx="10">
                  <c:v>FY22</c:v>
                </c:pt>
                <c:pt idx="11">
                  <c:v>FY23</c:v>
                </c:pt>
                <c:pt idx="12">
                  <c:v>FY24</c:v>
                </c:pt>
              </c:strCache>
            </c:strRef>
          </c:cat>
          <c:val>
            <c:numRef>
              <c:f>Sheet2!$B$8:$N$8</c:f>
              <c:numCache>
                <c:formatCode>0%</c:formatCode>
                <c:ptCount val="13"/>
                <c:pt idx="0">
                  <c:v>1.75</c:v>
                </c:pt>
                <c:pt idx="1">
                  <c:v>1.78</c:v>
                </c:pt>
                <c:pt idx="2">
                  <c:v>1.75</c:v>
                </c:pt>
                <c:pt idx="3">
                  <c:v>1.89</c:v>
                </c:pt>
                <c:pt idx="4">
                  <c:v>1.79</c:v>
                </c:pt>
                <c:pt idx="5">
                  <c:v>1.82</c:v>
                </c:pt>
                <c:pt idx="6">
                  <c:v>1.74</c:v>
                </c:pt>
                <c:pt idx="7">
                  <c:v>1.75</c:v>
                </c:pt>
                <c:pt idx="8">
                  <c:v>1.75</c:v>
                </c:pt>
                <c:pt idx="9">
                  <c:v>1.81</c:v>
                </c:pt>
                <c:pt idx="10">
                  <c:v>1.87</c:v>
                </c:pt>
                <c:pt idx="11">
                  <c:v>1.81</c:v>
                </c:pt>
                <c:pt idx="12">
                  <c:v>1.81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66-4E9F-984F-E2CB19096164}"/>
            </c:ext>
          </c:extLst>
        </c:ser>
        <c:ser>
          <c:idx val="0"/>
          <c:order val="1"/>
          <c:tx>
            <c:strRef>
              <c:f>Sheet2!$A$7</c:f>
              <c:strCache>
                <c:ptCount val="1"/>
                <c:pt idx="0">
                  <c:v>Prosecutor Funding (without AG)</c:v>
                </c:pt>
              </c:strCache>
            </c:strRef>
          </c:tx>
          <c:spPr>
            <a:ln w="28575" cap="rnd">
              <a:solidFill>
                <a:srgbClr val="FE7C6E"/>
              </a:solidFill>
              <a:round/>
            </a:ln>
            <a:effectLst/>
          </c:spPr>
          <c:marker>
            <c:symbol val="none"/>
          </c:marker>
          <c:cat>
            <c:strRef>
              <c:f>Sheet2!$B$6:$N$6</c:f>
              <c:strCache>
                <c:ptCount val="13"/>
                <c:pt idx="0">
                  <c:v>FY12</c:v>
                </c:pt>
                <c:pt idx="1">
                  <c:v>FY13</c:v>
                </c:pt>
                <c:pt idx="2">
                  <c:v>FY14</c:v>
                </c:pt>
                <c:pt idx="3">
                  <c:v>FY15</c:v>
                </c:pt>
                <c:pt idx="4">
                  <c:v>FY16</c:v>
                </c:pt>
                <c:pt idx="5">
                  <c:v>FY17</c:v>
                </c:pt>
                <c:pt idx="6">
                  <c:v>FY18</c:v>
                </c:pt>
                <c:pt idx="7">
                  <c:v>FY19</c:v>
                </c:pt>
                <c:pt idx="8">
                  <c:v>FY20</c:v>
                </c:pt>
                <c:pt idx="9">
                  <c:v>FY21</c:v>
                </c:pt>
                <c:pt idx="10">
                  <c:v>FY22</c:v>
                </c:pt>
                <c:pt idx="11">
                  <c:v>FY23</c:v>
                </c:pt>
                <c:pt idx="12">
                  <c:v>FY24</c:v>
                </c:pt>
              </c:strCache>
            </c:strRef>
          </c:cat>
          <c:val>
            <c:numRef>
              <c:f>Sheet2!$B$7:$N$7</c:f>
              <c:numCache>
                <c:formatCode>0%</c:formatCode>
                <c:ptCount val="13"/>
                <c:pt idx="0">
                  <c:v>1.5729438058795264</c:v>
                </c:pt>
                <c:pt idx="1">
                  <c:v>1.5955925269669025</c:v>
                </c:pt>
                <c:pt idx="2">
                  <c:v>1.5559741057544345</c:v>
                </c:pt>
                <c:pt idx="3">
                  <c:v>1.6893547428476963</c:v>
                </c:pt>
                <c:pt idx="4">
                  <c:v>1.641928050558471</c:v>
                </c:pt>
                <c:pt idx="5">
                  <c:v>1.6827965508365454</c:v>
                </c:pt>
                <c:pt idx="6">
                  <c:v>1.5945367471534591</c:v>
                </c:pt>
                <c:pt idx="7">
                  <c:v>1.6183758195367484</c:v>
                </c:pt>
                <c:pt idx="8">
                  <c:v>1.6185274878913467</c:v>
                </c:pt>
                <c:pt idx="9">
                  <c:v>1.6364804333021026</c:v>
                </c:pt>
                <c:pt idx="10">
                  <c:v>1.6898196564872654</c:v>
                </c:pt>
                <c:pt idx="11">
                  <c:v>1.62</c:v>
                </c:pt>
                <c:pt idx="12">
                  <c:v>1.62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66-4E9F-984F-E2CB19096164}"/>
            </c:ext>
          </c:extLst>
        </c:ser>
        <c:ser>
          <c:idx val="2"/>
          <c:order val="2"/>
          <c:tx>
            <c:strRef>
              <c:f>Sheet2!$A$9</c:f>
              <c:strCache>
                <c:ptCount val="1"/>
                <c:pt idx="0">
                  <c:v>DPA Funding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val>
            <c:numRef>
              <c:f>Sheet2!$B$9:$N$9</c:f>
              <c:numCache>
                <c:formatCode>0%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66-4E9F-984F-E2CB19096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3275199"/>
        <c:axId val="1953273119"/>
      </c:lineChart>
      <c:catAx>
        <c:axId val="195327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3273119"/>
        <c:crosses val="autoZero"/>
        <c:auto val="1"/>
        <c:lblAlgn val="ctr"/>
        <c:lblOffset val="100"/>
        <c:noMultiLvlLbl val="0"/>
      </c:catAx>
      <c:valAx>
        <c:axId val="1953273119"/>
        <c:scaling>
          <c:orientation val="minMax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327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7117806065427584E-3"/>
          <c:y val="0.42474582858036036"/>
          <c:w val="0.29650129917369566"/>
          <c:h val="0.303672819168269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DPA Funding as a Percentage of </a:t>
            </a:r>
            <a:br>
              <a:rPr lang="en-US" sz="2400" b="1"/>
            </a:br>
            <a:r>
              <a:rPr lang="en-US" sz="2400" b="1"/>
              <a:t>Prosecution Funding FY12 - FY24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DPA Funding as a Percentage of Prosecution Funding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Sheet1!$C$2:$V$2</c:f>
              <c:strCache>
                <c:ptCount val="13"/>
                <c:pt idx="0">
                  <c:v>FY12</c:v>
                </c:pt>
                <c:pt idx="1">
                  <c:v>FY13</c:v>
                </c:pt>
                <c:pt idx="2">
                  <c:v>FY14</c:v>
                </c:pt>
                <c:pt idx="3">
                  <c:v>FY15</c:v>
                </c:pt>
                <c:pt idx="4">
                  <c:v>FY16</c:v>
                </c:pt>
                <c:pt idx="5">
                  <c:v>FY17</c:v>
                </c:pt>
                <c:pt idx="6">
                  <c:v>FY18</c:v>
                </c:pt>
                <c:pt idx="7">
                  <c:v>FY19</c:v>
                </c:pt>
                <c:pt idx="8">
                  <c:v>FY20</c:v>
                </c:pt>
                <c:pt idx="9">
                  <c:v>FY21</c:v>
                </c:pt>
                <c:pt idx="10">
                  <c:v>FY22</c:v>
                </c:pt>
                <c:pt idx="11">
                  <c:v>FY23</c:v>
                </c:pt>
                <c:pt idx="12">
                  <c:v>FY24</c:v>
                </c:pt>
              </c:strCache>
            </c:strRef>
          </c:cat>
          <c:val>
            <c:numRef>
              <c:f>Sheet1!$C$15:$V$15</c:f>
              <c:numCache>
                <c:formatCode>0%</c:formatCode>
                <c:ptCount val="13"/>
                <c:pt idx="0">
                  <c:v>0.57216252052788141</c:v>
                </c:pt>
                <c:pt idx="1">
                  <c:v>0.5619004951571025</c:v>
                </c:pt>
                <c:pt idx="2">
                  <c:v>0.57189086654909693</c:v>
                </c:pt>
                <c:pt idx="3">
                  <c:v>0.52864609884953673</c:v>
                </c:pt>
                <c:pt idx="4">
                  <c:v>0.55933215311501816</c:v>
                </c:pt>
                <c:pt idx="5">
                  <c:v>0.54856471741179058</c:v>
                </c:pt>
                <c:pt idx="6">
                  <c:v>0.57510894884939034</c:v>
                </c:pt>
                <c:pt idx="7">
                  <c:v>0.57022495227027481</c:v>
                </c:pt>
                <c:pt idx="8">
                  <c:v>0.5706379917194917</c:v>
                </c:pt>
                <c:pt idx="9">
                  <c:v>0.55189536560913766</c:v>
                </c:pt>
                <c:pt idx="10">
                  <c:v>0.53422441321102976</c:v>
                </c:pt>
                <c:pt idx="11">
                  <c:v>0.55351998674946168</c:v>
                </c:pt>
                <c:pt idx="12">
                  <c:v>0.55230114101654204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2E-4268-88C6-80E099428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3270207"/>
        <c:axId val="1953272703"/>
      </c:lineChart>
      <c:catAx>
        <c:axId val="195327020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3272703"/>
        <c:crosses val="autoZero"/>
        <c:auto val="1"/>
        <c:lblAlgn val="ctr"/>
        <c:lblOffset val="100"/>
        <c:noMultiLvlLbl val="0"/>
      </c:catAx>
      <c:valAx>
        <c:axId val="1953272703"/>
        <c:scaling>
          <c:orientation val="minMax"/>
          <c:max val="0.60000000000000009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3270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Prosecutors have 44% More Full-Time Attorneys than</a:t>
            </a:r>
            <a:r>
              <a:rPr lang="en-US" sz="2400" baseline="0"/>
              <a:t> DPA plus 177 Part-Time Attorneys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'Office Staffing'!$E$50</c:f>
              <c:strCache>
                <c:ptCount val="1"/>
                <c:pt idx="0">
                  <c:v>Full-Time Attorneys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'Office Staffing'!$C$51:$C$52</c:f>
              <c:strCache>
                <c:ptCount val="2"/>
                <c:pt idx="0">
                  <c:v>DPA</c:v>
                </c:pt>
                <c:pt idx="1">
                  <c:v>Prosecutors</c:v>
                </c:pt>
              </c:strCache>
            </c:strRef>
          </c:cat>
          <c:val>
            <c:numRef>
              <c:f>'Office Staffing'!$E$51:$E$52</c:f>
              <c:numCache>
                <c:formatCode>General</c:formatCode>
                <c:ptCount val="2"/>
                <c:pt idx="0">
                  <c:v>296</c:v>
                </c:pt>
                <c:pt idx="1">
                  <c:v>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0C-47BA-89C7-52C25D858D1F}"/>
            </c:ext>
          </c:extLst>
        </c:ser>
        <c:ser>
          <c:idx val="0"/>
          <c:order val="1"/>
          <c:tx>
            <c:strRef>
              <c:f>'Office Staffing'!$F$50</c:f>
              <c:strCache>
                <c:ptCount val="1"/>
                <c:pt idx="0">
                  <c:v>Part-Time Attorneys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'Office Staffing'!$C$51:$C$52</c:f>
              <c:strCache>
                <c:ptCount val="2"/>
                <c:pt idx="0">
                  <c:v>DPA</c:v>
                </c:pt>
                <c:pt idx="1">
                  <c:v>Prosecutors</c:v>
                </c:pt>
              </c:strCache>
            </c:strRef>
          </c:cat>
          <c:val>
            <c:numRef>
              <c:f>'Office Staffing'!$F$51:$F$52</c:f>
              <c:numCache>
                <c:formatCode>General</c:formatCode>
                <c:ptCount val="2"/>
                <c:pt idx="1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0C-47BA-89C7-52C25D858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9238415"/>
        <c:axId val="2109239247"/>
      </c:barChart>
      <c:catAx>
        <c:axId val="2109238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9239247"/>
        <c:crosses val="autoZero"/>
        <c:auto val="1"/>
        <c:lblAlgn val="ctr"/>
        <c:lblOffset val="100"/>
        <c:noMultiLvlLbl val="0"/>
      </c:catAx>
      <c:valAx>
        <c:axId val="2109239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9238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9806ED-E35B-4F7F-A590-9AB8BF93884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E9AD563-19EE-4449-95DA-61D02AFF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7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1175E-008A-488C-8C69-DD28B76A0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4ADE21-528C-45EC-B910-CA7C94EDAE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FF3D6-63F2-4EB2-8AAD-9E945ED26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9A8F-0810-43EE-916C-3C4BABDB99A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EEEDF-EEE0-47A8-8DB5-EB1B2632F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B20D0-AB70-438E-A91E-78132E8AC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89A5-2701-45E1-881E-22E7353C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4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F2133-A360-4F4D-8301-E844BB075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C3A25F-4C5B-4FD4-B8A3-0CEAC9FE7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58656-95F3-44B6-A9EB-8F3B8EE2D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9A8F-0810-43EE-916C-3C4BABDB99A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3C6FD-F70D-45A6-A89B-8A68F6CA0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2401C-0914-452C-82B4-FD7201B0B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89A5-2701-45E1-881E-22E7353C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5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FC7C4C-80A0-4E1A-82EC-E1E612E91A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0C2AD7-509F-4DF9-B013-9C346F5AB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24B64-8ECB-4C97-8884-D48929F42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9A8F-0810-43EE-916C-3C4BABDB99A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E1EB9-FDD5-4452-908E-80096C1E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44F9B-079A-41AD-8287-0E1D3C200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89A5-2701-45E1-881E-22E7353C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6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66C5F-F6CF-4FB9-A470-93A423CEB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2331B-98D6-4F3C-BEF8-9E5598C59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ED608-CC1E-4CAB-86BA-3C79DA542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9A8F-0810-43EE-916C-3C4BABDB99A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73FF2-A66B-4FB9-B33A-272F45A83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24144-0396-40CE-85D5-DDD4E3DA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89A5-2701-45E1-881E-22E7353C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7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1606E-A0FE-403F-A847-81D3BC05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19753-2349-443B-9563-05373D24F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51868-C238-4F46-8F4C-67C9BEE77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9A8F-0810-43EE-916C-3C4BABDB99A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693E-649A-4E1D-B1B0-473165FB7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FB918-5EE5-4F7C-B811-1D39199A9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89A5-2701-45E1-881E-22E7353C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1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7B1FF-CDAE-40A0-8EFD-E405E9EC6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34E4F-2F3A-42EC-B194-60F647A9A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E6B6D-D201-42EC-87E2-4C112495C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BEAC17-7CFC-4153-B1AC-EE0942575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9A8F-0810-43EE-916C-3C4BABDB99A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F0C26-C33D-40B7-969A-3458ED0C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F0B8-E602-4176-8E2A-5A9A55E5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89A5-2701-45E1-881E-22E7353C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16143-9BC5-47F9-829C-D02F11E7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55238-4B35-4B37-883B-4BAC93537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4B19D-F565-4EF9-A29B-468870252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66046-14D3-4E63-812C-24767E93C7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43DAD6-C6F1-44E2-85A9-F97B7441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6F3D7E-4A14-4924-9FCE-269FB954D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9A8F-0810-43EE-916C-3C4BABDB99A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0B9C66-5B0A-4E86-A068-E1700563C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E66C17-26B4-4683-876C-90A4067EB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89A5-2701-45E1-881E-22E7353C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3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62275-4F5F-4482-8B0C-5D25C4613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CF0F5D-1898-4203-998A-ADEBA6438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9A8F-0810-43EE-916C-3C4BABDB99A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913AF1-1B29-4CC1-A8A5-F831B80F9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A19C6-E311-41CE-AEF5-E87CB806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89A5-2701-45E1-881E-22E7353C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4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11577C-E9A4-48A4-9DED-38C4E2BBB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9A8F-0810-43EE-916C-3C4BABDB99A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503444-AE41-4C79-92CA-2EE448F3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BA18B-3DF6-408F-85A5-2D3834699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89A5-2701-45E1-881E-22E7353C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3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D7D3E-50C9-41B9-B589-05F824757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0ABCC-BBC7-4B44-8E1E-B42D93E68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B1E41-484A-4FFA-B121-474C90EA7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FC0EE-CE27-4CA8-A9AF-36C2C21D5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9A8F-0810-43EE-916C-3C4BABDB99A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D44FB-BFA9-4D78-BA04-1668207A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8A83A-4701-4533-B690-8D091A238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89A5-2701-45E1-881E-22E7353C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1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A0889-12F6-4953-8E50-6133D22BC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D914F3-06A6-4829-AC93-E07A75F4E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73E01-EE3B-49D8-83C2-A2D35445F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FD723-D013-44D5-9025-C9771A942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9A8F-0810-43EE-916C-3C4BABDB99A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1196A-D2A9-45D2-A970-55790B90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5C317-F133-4BCF-919B-7947138C6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89A5-2701-45E1-881E-22E7353C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6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FFD11B-63E4-444A-B706-4C3FE6436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95D58-2338-4F0F-92C1-D394184EF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A9A92-01B1-47AA-A119-CE9F865F3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29A8F-0810-43EE-916C-3C4BABDB99A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7AA9F-8886-440E-9FFF-F2F19BF4A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DB0E4-A267-48E8-B318-9C3EAAC3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C89A5-2701-45E1-881E-22E7353C1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0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9C698D-0B09-4520-A41F-3E207DABC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24" y="2552577"/>
            <a:ext cx="10583752" cy="1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84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E17E210-9465-49F6-9F5C-F7EC7C1A91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879462"/>
              </p:ext>
            </p:extLst>
          </p:nvPr>
        </p:nvGraphicFramePr>
        <p:xfrm>
          <a:off x="1759974" y="845574"/>
          <a:ext cx="8082116" cy="4866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4544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4928B00-B6BC-4DDE-AEC1-7EBB5DECA6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706161"/>
              </p:ext>
            </p:extLst>
          </p:nvPr>
        </p:nvGraphicFramePr>
        <p:xfrm>
          <a:off x="2712720" y="822960"/>
          <a:ext cx="7559040" cy="5151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1249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365E2-9612-4765-9565-E7D90AD7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5DCB2-2E9F-4140-B970-6628BC426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Hiring</a:t>
            </a:r>
          </a:p>
          <a:p>
            <a:pPr lvl="1"/>
            <a:r>
              <a:rPr lang="en-US" dirty="0"/>
              <a:t>Turnover has exhausted the applicant pool.</a:t>
            </a:r>
          </a:p>
          <a:p>
            <a:pPr lvl="1"/>
            <a:r>
              <a:rPr lang="en-US" dirty="0"/>
              <a:t>Caseloads, Stress, and Work Conditions</a:t>
            </a:r>
          </a:p>
          <a:p>
            <a:pPr lvl="1"/>
            <a:r>
              <a:rPr lang="en-US" dirty="0"/>
              <a:t>Fewer Law School Graduates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4C7A9F-F1F2-4609-926F-00A777359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964" y="3429000"/>
            <a:ext cx="6242071" cy="344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1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365E2-9612-4765-9565-E7D90AD7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5DCB2-2E9F-4140-B970-6628BC426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Hiring</a:t>
            </a:r>
            <a:endParaRPr lang="en-US" sz="3200" dirty="0"/>
          </a:p>
          <a:p>
            <a:pPr lvl="1"/>
            <a:r>
              <a:rPr lang="en-US" dirty="0"/>
              <a:t>State Government Processes</a:t>
            </a:r>
          </a:p>
          <a:p>
            <a:pPr lvl="2"/>
            <a:r>
              <a:rPr lang="en-US" sz="2400" dirty="0"/>
              <a:t>Delays</a:t>
            </a:r>
          </a:p>
          <a:p>
            <a:pPr lvl="3"/>
            <a:r>
              <a:rPr lang="en-US" sz="2000" dirty="0"/>
              <a:t>Create Position</a:t>
            </a:r>
          </a:p>
          <a:p>
            <a:pPr lvl="3"/>
            <a:r>
              <a:rPr lang="en-US" sz="2000" dirty="0"/>
              <a:t>Post on Website for mandatory period</a:t>
            </a:r>
          </a:p>
          <a:p>
            <a:pPr lvl="3"/>
            <a:r>
              <a:rPr lang="en-US" sz="2000" dirty="0"/>
              <a:t>Compulsory interviews and process</a:t>
            </a:r>
          </a:p>
          <a:p>
            <a:pPr lvl="3"/>
            <a:r>
              <a:rPr lang="en-US" sz="2000" dirty="0"/>
              <a:t>Personnel Cabinet Approval of Appointment</a:t>
            </a:r>
          </a:p>
          <a:p>
            <a:pPr lvl="3"/>
            <a:r>
              <a:rPr lang="en-US" sz="2000" dirty="0"/>
              <a:t>Acquisition of Necessary Equipment (i.e. COT))</a:t>
            </a:r>
          </a:p>
          <a:p>
            <a:pPr lvl="2"/>
            <a:r>
              <a:rPr lang="en-US" sz="2400" dirty="0"/>
              <a:t>Classifications and Pay Ranges, including midpoints</a:t>
            </a:r>
          </a:p>
          <a:p>
            <a:pPr lvl="2"/>
            <a:r>
              <a:rPr lang="en-US" sz="2400" dirty="0"/>
              <a:t>Pay Equity restrictions</a:t>
            </a:r>
          </a:p>
          <a:p>
            <a:pPr lvl="2"/>
            <a:r>
              <a:rPr lang="en-US" sz="2400" dirty="0"/>
              <a:t>Lack of flexibility (i.e. incentives, bonuses)</a:t>
            </a:r>
          </a:p>
        </p:txBody>
      </p:sp>
    </p:spTree>
    <p:extLst>
      <p:ext uri="{BB962C8B-B14F-4D97-AF65-F5344CB8AC3E}">
        <p14:creationId xmlns:p14="http://schemas.microsoft.com/office/powerpoint/2010/main" val="245734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365E2-9612-4765-9565-E7D90AD7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5DCB2-2E9F-4140-B970-6628BC426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Continued Turnover</a:t>
            </a:r>
          </a:p>
          <a:p>
            <a:pPr lvl="1"/>
            <a:r>
              <a:rPr lang="en-US" sz="2800" dirty="0"/>
              <a:t>Since April 1, 2022 (when budget was final and raises were assured)</a:t>
            </a:r>
          </a:p>
          <a:p>
            <a:pPr lvl="2"/>
            <a:r>
              <a:rPr lang="en-US" sz="2800"/>
              <a:t>47 </a:t>
            </a:r>
            <a:r>
              <a:rPr lang="en-US" sz="2800" dirty="0"/>
              <a:t>more resignations, </a:t>
            </a:r>
            <a:r>
              <a:rPr lang="en-US" sz="2800"/>
              <a:t>including 24 </a:t>
            </a:r>
            <a:r>
              <a:rPr lang="en-US" sz="2800" dirty="0"/>
              <a:t>attorneys</a:t>
            </a:r>
          </a:p>
          <a:p>
            <a:pPr lvl="2"/>
            <a:endParaRPr lang="en-US" sz="2400" dirty="0"/>
          </a:p>
          <a:p>
            <a:pPr lvl="1"/>
            <a:r>
              <a:rPr lang="en-US" sz="2800" dirty="0"/>
              <a:t>Work conditions, including stress, health, and work at home options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6043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365E2-9612-4765-9565-E7D90AD7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5DCB2-2E9F-4140-B970-6628BC426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Public Defender vs Defender Contractor vicious cycle</a:t>
            </a:r>
          </a:p>
        </p:txBody>
      </p:sp>
      <p:pic>
        <p:nvPicPr>
          <p:cNvPr id="5" name="Graphic 4" descr="Arrow: Clockwise curve with solid fill">
            <a:extLst>
              <a:ext uri="{FF2B5EF4-FFF2-40B4-BE49-F238E27FC236}">
                <a16:creationId xmlns:a16="http://schemas.microsoft.com/office/drawing/2014/main" id="{500BCCD3-1D6C-41BB-B0C4-80A5BD68C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42936">
            <a:off x="1549633" y="2971799"/>
            <a:ext cx="914400" cy="914400"/>
          </a:xfrm>
          <a:prstGeom prst="rect">
            <a:avLst/>
          </a:prstGeom>
        </p:spPr>
      </p:pic>
      <p:pic>
        <p:nvPicPr>
          <p:cNvPr id="6" name="Graphic 5" descr="Arrow: Clockwise curve with solid fill">
            <a:extLst>
              <a:ext uri="{FF2B5EF4-FFF2-40B4-BE49-F238E27FC236}">
                <a16:creationId xmlns:a16="http://schemas.microsoft.com/office/drawing/2014/main" id="{9C4828F5-69C7-4645-980E-184B400F7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832755">
            <a:off x="7278354" y="2977924"/>
            <a:ext cx="914400" cy="914400"/>
          </a:xfrm>
          <a:prstGeom prst="rect">
            <a:avLst/>
          </a:prstGeom>
        </p:spPr>
      </p:pic>
      <p:pic>
        <p:nvPicPr>
          <p:cNvPr id="7" name="Graphic 6" descr="Arrow: Clockwise curve with solid fill">
            <a:extLst>
              <a:ext uri="{FF2B5EF4-FFF2-40B4-BE49-F238E27FC236}">
                <a16:creationId xmlns:a16="http://schemas.microsoft.com/office/drawing/2014/main" id="{D7D7AE69-4018-485C-B24C-B952D2603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42936">
            <a:off x="1542261" y="4814400"/>
            <a:ext cx="914400" cy="914400"/>
          </a:xfrm>
          <a:prstGeom prst="rect">
            <a:avLst/>
          </a:prstGeom>
        </p:spPr>
      </p:pic>
      <p:pic>
        <p:nvPicPr>
          <p:cNvPr id="8" name="Graphic 7" descr="Arrow: Clockwise curve with solid fill">
            <a:extLst>
              <a:ext uri="{FF2B5EF4-FFF2-40B4-BE49-F238E27FC236}">
                <a16:creationId xmlns:a16="http://schemas.microsoft.com/office/drawing/2014/main" id="{6C1DB8A8-49FB-4E7C-B791-C8366EB00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42936">
            <a:off x="7358674" y="4744497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9CFF30-4152-42AE-982C-ED1682466C18}"/>
              </a:ext>
            </a:extLst>
          </p:cNvPr>
          <p:cNvSpPr txBox="1"/>
          <p:nvPr/>
        </p:nvSpPr>
        <p:spPr>
          <a:xfrm>
            <a:off x="2408567" y="3167390"/>
            <a:ext cx="1573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Contracts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9A0766-28D5-461F-A79D-17FA4DC1FBAB}"/>
              </a:ext>
            </a:extLst>
          </p:cNvPr>
          <p:cNvSpPr txBox="1"/>
          <p:nvPr/>
        </p:nvSpPr>
        <p:spPr>
          <a:xfrm>
            <a:off x="5918228" y="3193595"/>
            <a:ext cx="1659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Recruiting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3F391E-42C8-4E81-9781-71BB0D1FDDD0}"/>
              </a:ext>
            </a:extLst>
          </p:cNvPr>
          <p:cNvSpPr txBox="1"/>
          <p:nvPr/>
        </p:nvSpPr>
        <p:spPr>
          <a:xfrm>
            <a:off x="2449489" y="4940087"/>
            <a:ext cx="1489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Turnover</a:t>
            </a:r>
          </a:p>
        </p:txBody>
      </p:sp>
      <p:pic>
        <p:nvPicPr>
          <p:cNvPr id="13" name="Graphic 12" descr="Arrow: Straight with solid fill">
            <a:extLst>
              <a:ext uri="{FF2B5EF4-FFF2-40B4-BE49-F238E27FC236}">
                <a16:creationId xmlns:a16="http://schemas.microsoft.com/office/drawing/2014/main" id="{362BB582-CD5D-4B52-8A27-7C8DC7D24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4429432" y="2998005"/>
            <a:ext cx="914400" cy="914400"/>
          </a:xfrm>
          <a:prstGeom prst="rect">
            <a:avLst/>
          </a:prstGeom>
        </p:spPr>
      </p:pic>
      <p:pic>
        <p:nvPicPr>
          <p:cNvPr id="14" name="Graphic 13" descr="Arrow: Straight with solid fill">
            <a:extLst>
              <a:ext uri="{FF2B5EF4-FFF2-40B4-BE49-F238E27FC236}">
                <a16:creationId xmlns:a16="http://schemas.microsoft.com/office/drawing/2014/main" id="{9107C41A-163B-45D8-BEE3-9828D04C59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290580" y="3833247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A7337E6-8960-4DA4-9AB3-7FAD212354DB}"/>
              </a:ext>
            </a:extLst>
          </p:cNvPr>
          <p:cNvSpPr txBox="1"/>
          <p:nvPr/>
        </p:nvSpPr>
        <p:spPr>
          <a:xfrm>
            <a:off x="6051564" y="4940087"/>
            <a:ext cx="1573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Contracts</a:t>
            </a:r>
          </a:p>
        </p:txBody>
      </p:sp>
      <p:pic>
        <p:nvPicPr>
          <p:cNvPr id="16" name="Graphic 15" descr="Arrow: Straight with solid fill">
            <a:extLst>
              <a:ext uri="{FF2B5EF4-FFF2-40B4-BE49-F238E27FC236}">
                <a16:creationId xmlns:a16="http://schemas.microsoft.com/office/drawing/2014/main" id="{CBE3B079-C05C-47A0-9502-681E8B8248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9432" y="4803255"/>
            <a:ext cx="914400" cy="914400"/>
          </a:xfrm>
          <a:prstGeom prst="rect">
            <a:avLst/>
          </a:prstGeom>
        </p:spPr>
      </p:pic>
      <p:pic>
        <p:nvPicPr>
          <p:cNvPr id="17" name="Graphic 16" descr="Arrow: Straight with solid fill">
            <a:extLst>
              <a:ext uri="{FF2B5EF4-FFF2-40B4-BE49-F238E27FC236}">
                <a16:creationId xmlns:a16="http://schemas.microsoft.com/office/drawing/2014/main" id="{68246C21-9D79-4A46-A360-462A2C8CB4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559048">
            <a:off x="3420025" y="3868200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2FD61BE-B7E3-4B0A-9BF4-972C38A898B6}"/>
              </a:ext>
            </a:extLst>
          </p:cNvPr>
          <p:cNvSpPr txBox="1"/>
          <p:nvPr/>
        </p:nvSpPr>
        <p:spPr>
          <a:xfrm>
            <a:off x="1564204" y="6005465"/>
            <a:ext cx="9281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We can’t cancel the contracts until we fill vacancies, but our ability to fill the vacancies is impeded by the attractiveness of the contracts.</a:t>
            </a:r>
          </a:p>
        </p:txBody>
      </p:sp>
    </p:spTree>
    <p:extLst>
      <p:ext uri="{BB962C8B-B14F-4D97-AF65-F5344CB8AC3E}">
        <p14:creationId xmlns:p14="http://schemas.microsoft.com/office/powerpoint/2010/main" val="3504873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0D72BE-DA12-4980-85E2-910F6A32A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66" y="266957"/>
            <a:ext cx="7522674" cy="5888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B07A9F-BF33-46F5-9964-006A119C7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890" y="4882056"/>
            <a:ext cx="7705264" cy="160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46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3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AB4A3-4910-491C-867B-B99BFB215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Louisville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152096C-E870-41CB-A80B-AB0DCC066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022" y="2427541"/>
            <a:ext cx="9632856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21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3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AB4A3-4910-491C-867B-B99BFB215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Louisville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AA65F8B-2544-49C5-ABD2-E827373F8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357"/>
            <a:ext cx="12192000" cy="595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42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20395-677F-402C-A8AF-2124DF14E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Louisville Metro PD Funding – FY23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0B0F3-6B04-4D83-8B41-A9165E5DE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DPA - $6,067,902  (57%)</a:t>
            </a:r>
          </a:p>
          <a:p>
            <a:pPr marL="0" indent="0">
              <a:buNone/>
            </a:pPr>
            <a:r>
              <a:rPr lang="en-US" dirty="0"/>
              <a:t>Louisville Metro Government - $4,519,800 (43%)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Within DPA’s funding for FY23 was additional funding so Louisville could give defender salaries increases comparable to DPA increases</a:t>
            </a:r>
          </a:p>
        </p:txBody>
      </p:sp>
    </p:spTree>
    <p:extLst>
      <p:ext uri="{BB962C8B-B14F-4D97-AF65-F5344CB8AC3E}">
        <p14:creationId xmlns:p14="http://schemas.microsoft.com/office/powerpoint/2010/main" val="3471184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9598D-D753-4DD3-9391-5FA6413B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of DPA Personnel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6FDCB-17FA-4C18-9D07-D3D86665F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658"/>
            <a:ext cx="10515600" cy="4574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570 Employees total</a:t>
            </a:r>
          </a:p>
          <a:p>
            <a:r>
              <a:rPr lang="en-US" dirty="0"/>
              <a:t>331 Attorney Positions (286 Trial Division, 45 Post-Trial Division)</a:t>
            </a:r>
          </a:p>
          <a:p>
            <a:r>
              <a:rPr lang="en-US" dirty="0"/>
              <a:t>91 Administrative Staff Members</a:t>
            </a:r>
          </a:p>
          <a:p>
            <a:r>
              <a:rPr lang="en-US" dirty="0"/>
              <a:t>47 Alternative Sentencing Workers / Mitigation Specialists</a:t>
            </a:r>
          </a:p>
          <a:p>
            <a:r>
              <a:rPr lang="en-US" dirty="0"/>
              <a:t>45 Public Advocate Investigators</a:t>
            </a:r>
          </a:p>
          <a:p>
            <a:r>
              <a:rPr lang="en-US" dirty="0"/>
              <a:t>23 Employees – Law Operations (Fiscal, HR, IT) / Conflicts Divisions</a:t>
            </a:r>
          </a:p>
          <a:p>
            <a:r>
              <a:rPr lang="en-US" dirty="0"/>
              <a:t>8 Employees – Education and Training Branch</a:t>
            </a:r>
          </a:p>
          <a:p>
            <a:r>
              <a:rPr lang="en-US" dirty="0"/>
              <a:t>6 Employees – Office of Public Advocate</a:t>
            </a:r>
          </a:p>
          <a:p>
            <a:r>
              <a:rPr lang="en-US" dirty="0"/>
              <a:t>19 Employees – Protection and Advocacy Division</a:t>
            </a:r>
          </a:p>
        </p:txBody>
      </p:sp>
    </p:spTree>
    <p:extLst>
      <p:ext uri="{BB962C8B-B14F-4D97-AF65-F5344CB8AC3E}">
        <p14:creationId xmlns:p14="http://schemas.microsoft.com/office/powerpoint/2010/main" val="875552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29036-616C-4A9F-BA2C-1B7E54A5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6F9C6-82DE-4BAE-8045-53C0588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Independence – DPA must remain independent from judicial or prosecutorial involvement or from political pressures.</a:t>
            </a:r>
          </a:p>
          <a:p>
            <a:endParaRPr lang="en-US" dirty="0"/>
          </a:p>
          <a:p>
            <a:r>
              <a:rPr lang="en-US" dirty="0"/>
              <a:t>Client services – All organizational improvements must be focused on maintaining or enhancing services to clients.</a:t>
            </a:r>
          </a:p>
          <a:p>
            <a:endParaRPr lang="en-US" dirty="0"/>
          </a:p>
          <a:p>
            <a:r>
              <a:rPr lang="en-US" dirty="0"/>
              <a:t>Maintaining Strengths – DPA has a national reputation as an effective client-centered organization with excellent training and leadership development. We should build on these strengths.</a:t>
            </a:r>
          </a:p>
        </p:txBody>
      </p:sp>
    </p:spTree>
    <p:extLst>
      <p:ext uri="{BB962C8B-B14F-4D97-AF65-F5344CB8AC3E}">
        <p14:creationId xmlns:p14="http://schemas.microsoft.com/office/powerpoint/2010/main" val="3682349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7E6CB-4BD7-49DE-B2AD-DA18AD887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Structural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02CBB-C440-4470-A4A8-0005D0A6D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Clear Statutory Independence (within or outside of Justice Cabinet)</a:t>
            </a:r>
          </a:p>
          <a:p>
            <a:endParaRPr lang="en-US" dirty="0"/>
          </a:p>
          <a:p>
            <a:r>
              <a:rPr lang="en-US" dirty="0"/>
              <a:t>Requirement of at least one DPA office in every Judicial Circuit (currently DPA has an office in 36 of 57 circuits)</a:t>
            </a:r>
          </a:p>
          <a:p>
            <a:endParaRPr lang="en-US" dirty="0"/>
          </a:p>
          <a:p>
            <a:r>
              <a:rPr lang="en-US" dirty="0"/>
              <a:t>Increased presence in rural counties (designated County Defenders)</a:t>
            </a:r>
          </a:p>
          <a:p>
            <a:endParaRPr lang="en-US" dirty="0"/>
          </a:p>
          <a:p>
            <a:r>
              <a:rPr lang="en-US" dirty="0"/>
              <a:t>Caseload standards, permitting additional personnel when caseloads or court obligations require</a:t>
            </a:r>
          </a:p>
        </p:txBody>
      </p:sp>
    </p:spTree>
    <p:extLst>
      <p:ext uri="{BB962C8B-B14F-4D97-AF65-F5344CB8AC3E}">
        <p14:creationId xmlns:p14="http://schemas.microsoft.com/office/powerpoint/2010/main" val="1042861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94086-4633-4E8B-8C53-36D14F56D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Statutory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01C43-7F64-46F0-BB53-4CB352D24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Removal from KRS Chapter 18A merit employment system while maintaining some protection from political or unjust dismissals</a:t>
            </a:r>
          </a:p>
          <a:p>
            <a:pPr lvl="1"/>
            <a:endParaRPr lang="en-US" dirty="0"/>
          </a:p>
          <a:p>
            <a:r>
              <a:rPr lang="en-US" dirty="0"/>
              <a:t>Authorization for Public Advocate to set salaries for all DPA employees without Personnel Cabinet or Governor’s Office approval</a:t>
            </a:r>
          </a:p>
          <a:p>
            <a:endParaRPr lang="en-US" dirty="0"/>
          </a:p>
          <a:p>
            <a:r>
              <a:rPr lang="en-US" dirty="0"/>
              <a:t>Eliminate outdated portions relating to other county systems</a:t>
            </a:r>
          </a:p>
          <a:p>
            <a:endParaRPr lang="en-US" dirty="0"/>
          </a:p>
          <a:p>
            <a:r>
              <a:rPr lang="en-US" dirty="0"/>
              <a:t>Provide Alternative (Non-DPA) Counsel in non-criminal matters such as Involuntary Commitment and Tim’s Law (KRS Chapter 202A)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91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D2454-BB5E-42E1-90FB-35E8C8815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Funding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4E8C0-D420-4AEF-966E-CDB181836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Resources to Improve Recruiting and Retention</a:t>
            </a:r>
          </a:p>
          <a:p>
            <a:pPr lvl="1"/>
            <a:r>
              <a:rPr lang="en-US" dirty="0"/>
              <a:t>Loan Forgiveness</a:t>
            </a:r>
          </a:p>
          <a:p>
            <a:pPr lvl="1"/>
            <a:r>
              <a:rPr lang="en-US" dirty="0"/>
              <a:t>“Signing Bonus” (i.e. cover moving expenses, cost of Bar Exam, etc.)</a:t>
            </a:r>
          </a:p>
          <a:p>
            <a:pPr lvl="1"/>
            <a:endParaRPr lang="en-US" dirty="0"/>
          </a:p>
          <a:p>
            <a:r>
              <a:rPr lang="en-US" dirty="0"/>
              <a:t>Establish Pay Schedule for non-attorney positions</a:t>
            </a:r>
          </a:p>
          <a:p>
            <a:pPr lvl="1"/>
            <a:r>
              <a:rPr lang="en-US" dirty="0"/>
              <a:t>Administrative Staff</a:t>
            </a:r>
          </a:p>
          <a:p>
            <a:pPr lvl="1"/>
            <a:r>
              <a:rPr lang="en-US" dirty="0"/>
              <a:t>Alternative Sentencing Workers (who did not get a matching raise when CHFS Social Workers got a raise)</a:t>
            </a:r>
          </a:p>
          <a:p>
            <a:pPr lvl="1"/>
            <a:r>
              <a:rPr lang="en-US" dirty="0"/>
              <a:t>Investigators </a:t>
            </a:r>
          </a:p>
        </p:txBody>
      </p:sp>
    </p:spTree>
    <p:extLst>
      <p:ext uri="{BB962C8B-B14F-4D97-AF65-F5344CB8AC3E}">
        <p14:creationId xmlns:p14="http://schemas.microsoft.com/office/powerpoint/2010/main" val="2252624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9C698D-0B09-4520-A41F-3E207DABC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24" y="2552577"/>
            <a:ext cx="10583752" cy="1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13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8CFC-E178-49CA-A1A3-FD94741A6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DPA Staff Attorney Positions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027C8-B1DB-4A55-A338-11D9DC52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1869"/>
          </a:xfrm>
        </p:spPr>
        <p:txBody>
          <a:bodyPr>
            <a:normAutofit/>
          </a:bodyPr>
          <a:lstStyle/>
          <a:p>
            <a:r>
              <a:rPr lang="en-US" dirty="0"/>
              <a:t>Staff Attorney I – No experience required</a:t>
            </a:r>
          </a:p>
          <a:p>
            <a:r>
              <a:rPr lang="en-US" dirty="0"/>
              <a:t>Staff Attorney II – At least one year of experience</a:t>
            </a:r>
          </a:p>
          <a:p>
            <a:r>
              <a:rPr lang="en-US" dirty="0"/>
              <a:t>Staff Attorney III – Four years of experience</a:t>
            </a:r>
          </a:p>
          <a:p>
            <a:pPr marL="223838" indent="-223838">
              <a:tabLst>
                <a:tab pos="914400" algn="l"/>
              </a:tabLst>
            </a:pPr>
            <a:r>
              <a:rPr lang="en-US" dirty="0"/>
              <a:t>Staff Attorney Supervisor </a:t>
            </a:r>
            <a:br>
              <a:rPr lang="en-US" dirty="0"/>
            </a:br>
            <a:r>
              <a:rPr lang="en-US" dirty="0"/>
              <a:t>	Leads DPA Office, at least four years of experience </a:t>
            </a:r>
            <a:br>
              <a:rPr lang="en-US" dirty="0"/>
            </a:br>
            <a:r>
              <a:rPr lang="en-US" dirty="0"/>
              <a:t>	(also carries substantial caseload)</a:t>
            </a:r>
          </a:p>
          <a:p>
            <a:pPr>
              <a:tabLst>
                <a:tab pos="914400" algn="l"/>
              </a:tabLst>
            </a:pPr>
            <a:r>
              <a:rPr lang="en-US" dirty="0"/>
              <a:t>Staff Attorney Manager</a:t>
            </a:r>
            <a:br>
              <a:rPr lang="en-US" dirty="0"/>
            </a:br>
            <a:r>
              <a:rPr lang="en-US" dirty="0"/>
              <a:t>	Oversees Multiple DPA Offices and supervises supervisors, </a:t>
            </a:r>
            <a:br>
              <a:rPr lang="en-US" dirty="0"/>
            </a:br>
            <a:r>
              <a:rPr lang="en-US" dirty="0"/>
              <a:t>	at least five years of experience </a:t>
            </a:r>
            <a:br>
              <a:rPr lang="en-US" dirty="0"/>
            </a:br>
            <a:r>
              <a:rPr lang="en-US" dirty="0"/>
              <a:t>	(also carries substantial caseload)</a:t>
            </a:r>
          </a:p>
        </p:txBody>
      </p:sp>
    </p:spTree>
    <p:extLst>
      <p:ext uri="{BB962C8B-B14F-4D97-AF65-F5344CB8AC3E}">
        <p14:creationId xmlns:p14="http://schemas.microsoft.com/office/powerpoint/2010/main" val="84756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9FB7F-5B52-455A-9184-64325CECF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Defender Salary Increases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667AE-37F9-450A-84D1-34E7DA634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Expenditures so far?  Very Limited, Effective date delayed until August 15, first increased paycheck September 15</a:t>
            </a:r>
          </a:p>
          <a:p>
            <a:endParaRPr lang="en-US" dirty="0"/>
          </a:p>
          <a:p>
            <a:r>
              <a:rPr lang="en-US" dirty="0"/>
              <a:t>Annualized total salary increase once implemented? $3,545,969</a:t>
            </a:r>
          </a:p>
          <a:p>
            <a:endParaRPr lang="en-US" dirty="0"/>
          </a:p>
          <a:p>
            <a:r>
              <a:rPr lang="en-US" dirty="0"/>
              <a:t>Annualized total cost (including fringe benefits)?  $7,269,236</a:t>
            </a:r>
          </a:p>
        </p:txBody>
      </p:sp>
    </p:spTree>
    <p:extLst>
      <p:ext uri="{BB962C8B-B14F-4D97-AF65-F5344CB8AC3E}">
        <p14:creationId xmlns:p14="http://schemas.microsoft.com/office/powerpoint/2010/main" val="2619150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9FB7F-5B52-455A-9184-64325CECF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Defender Salary Increases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667AE-37F9-450A-84D1-34E7DA634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FY23 DPA Attorney Pay Schedule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3200" dirty="0"/>
              <a:t>Creates a defined pay structure based on: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b="1" dirty="0"/>
              <a:t>Position</a:t>
            </a:r>
            <a:r>
              <a:rPr lang="en-US" dirty="0"/>
              <a:t> (Staff Attorney I, II, III, Supervisor, Manager)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and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dirty="0"/>
              <a:t>Experience</a:t>
            </a:r>
            <a:r>
              <a:rPr lang="en-US" dirty="0"/>
              <a:t> (Baseline, 3 years, 6 years, 10 years, 15 years, 20 years)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77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9FB7F-5B52-455A-9184-64325CECF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Defender Salary Increases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667AE-37F9-450A-84D1-34E7DA634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Salary increases aimed at improving retention and recruiting</a:t>
            </a:r>
          </a:p>
          <a:p>
            <a:endParaRPr lang="en-US" dirty="0"/>
          </a:p>
          <a:p>
            <a:r>
              <a:rPr lang="en-US" dirty="0"/>
              <a:t>Raises range from 8% to 44%</a:t>
            </a:r>
          </a:p>
          <a:p>
            <a:endParaRPr lang="en-US" dirty="0"/>
          </a:p>
          <a:p>
            <a:r>
              <a:rPr lang="en-US" dirty="0"/>
              <a:t>291 Attorneys received a raise higher than 8%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Average Raise – 22%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5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9FB7F-5B52-455A-9184-64325CECF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Defender Salary Increases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667AE-37F9-450A-84D1-34E7DA634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Starting Salary - $52,000 (up from $45,000)</a:t>
            </a:r>
          </a:p>
          <a:p>
            <a:endParaRPr lang="en-US" dirty="0"/>
          </a:p>
          <a:p>
            <a:r>
              <a:rPr lang="en-US" dirty="0"/>
              <a:t>Staff Attorney II - $59,000 to $73,000</a:t>
            </a:r>
          </a:p>
          <a:p>
            <a:endParaRPr lang="en-US" dirty="0"/>
          </a:p>
          <a:p>
            <a:r>
              <a:rPr lang="en-US" dirty="0"/>
              <a:t>Staff Attorney III - $64,000 to $78,000</a:t>
            </a:r>
          </a:p>
          <a:p>
            <a:endParaRPr lang="en-US" dirty="0"/>
          </a:p>
          <a:p>
            <a:r>
              <a:rPr lang="en-US" dirty="0"/>
              <a:t>Supervisors - $72,000 to $82,000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91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9FB7F-5B52-455A-9184-64325CECF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Defender Salary Increases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667AE-37F9-450A-84D1-34E7DA634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960"/>
            <a:ext cx="10515600" cy="45920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Challenges</a:t>
            </a:r>
            <a:endParaRPr lang="en-US" dirty="0"/>
          </a:p>
          <a:p>
            <a:r>
              <a:rPr lang="en-US" dirty="0"/>
              <a:t>Midpoints (i.e. “Maximum” salary) </a:t>
            </a:r>
          </a:p>
          <a:p>
            <a:pPr lvl="1"/>
            <a:r>
              <a:rPr lang="en-US" dirty="0"/>
              <a:t>Staff Attorney I - $62,033.52</a:t>
            </a:r>
          </a:p>
          <a:p>
            <a:pPr lvl="1"/>
            <a:r>
              <a:rPr lang="en-US" dirty="0"/>
              <a:t>Staff Attorney II - $68,234.40</a:t>
            </a:r>
          </a:p>
          <a:p>
            <a:pPr lvl="1"/>
            <a:r>
              <a:rPr lang="en-US" dirty="0"/>
              <a:t>Staff Attorney III - $75,051.60</a:t>
            </a:r>
          </a:p>
          <a:p>
            <a:pPr lvl="1"/>
            <a:r>
              <a:rPr lang="en-US" dirty="0"/>
              <a:t>Staff Attorney Supervisor - $82,563.12</a:t>
            </a:r>
          </a:p>
          <a:p>
            <a:pPr lvl="1"/>
            <a:r>
              <a:rPr lang="en-US" dirty="0"/>
              <a:t>Staff Attorney Manager - $90,811.68</a:t>
            </a:r>
          </a:p>
          <a:p>
            <a:pPr lvl="1"/>
            <a:endParaRPr lang="en-US" dirty="0"/>
          </a:p>
          <a:p>
            <a:r>
              <a:rPr lang="en-US" dirty="0"/>
              <a:t>Non-Merit Attorney Leaders</a:t>
            </a:r>
          </a:p>
          <a:p>
            <a:pPr lvl="1"/>
            <a:r>
              <a:rPr lang="en-US" dirty="0"/>
              <a:t>Salaries set by the Governor </a:t>
            </a:r>
          </a:p>
          <a:p>
            <a:pPr lvl="1"/>
            <a:r>
              <a:rPr lang="en-US" dirty="0"/>
              <a:t>Not included on Pay Schedule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548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7AD3DF6-D9B4-43B6-A46A-AC916415D6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457074"/>
              </p:ext>
            </p:extLst>
          </p:nvPr>
        </p:nvGraphicFramePr>
        <p:xfrm>
          <a:off x="2143432" y="521110"/>
          <a:ext cx="7846141" cy="560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2903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860</Words>
  <Application>Microsoft Office PowerPoint</Application>
  <PresentationFormat>Widescreen</PresentationFormat>
  <Paragraphs>134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Snapshot of DPA Personnel</vt:lpstr>
      <vt:lpstr>DPA Staff Attorney Positions</vt:lpstr>
      <vt:lpstr>Public Defender Salary Increases</vt:lpstr>
      <vt:lpstr>Public Defender Salary Increases</vt:lpstr>
      <vt:lpstr>Public Defender Salary Increases</vt:lpstr>
      <vt:lpstr>Public Defender Salary Increases</vt:lpstr>
      <vt:lpstr>Public Defender Salary Increases</vt:lpstr>
      <vt:lpstr>PowerPoint Presentation</vt:lpstr>
      <vt:lpstr>PowerPoint Presentation</vt:lpstr>
      <vt:lpstr>PowerPoint Presentation</vt:lpstr>
      <vt:lpstr>Ongoing Challenges</vt:lpstr>
      <vt:lpstr>Ongoing Challenges</vt:lpstr>
      <vt:lpstr>Ongoing Challenges</vt:lpstr>
      <vt:lpstr>Ongoing Challenges</vt:lpstr>
      <vt:lpstr>PowerPoint Presentation</vt:lpstr>
      <vt:lpstr>Louisville</vt:lpstr>
      <vt:lpstr>Louisville</vt:lpstr>
      <vt:lpstr>Louisville Metro PD Funding – FY23</vt:lpstr>
      <vt:lpstr>Priorities</vt:lpstr>
      <vt:lpstr>Possible Structural Improvements</vt:lpstr>
      <vt:lpstr>Possible Statutory Improvements</vt:lpstr>
      <vt:lpstr>Additional Funding Needs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Preston, Damon L (DPA)</dc:creator>
  <cp:lastModifiedBy>Preston, Damon L (DPA)</cp:lastModifiedBy>
  <cp:revision>29</cp:revision>
  <cp:lastPrinted>2022-08-16T13:47:23Z</cp:lastPrinted>
  <dcterms:created xsi:type="dcterms:W3CDTF">2022-08-10T17:52:37Z</dcterms:created>
  <dcterms:modified xsi:type="dcterms:W3CDTF">2022-09-15T15:34:10Z</dcterms:modified>
</cp:coreProperties>
</file>