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hyperlink" Target="mailto:rich@hebelhorung.com" TargetMode="External"/><Relationship Id="rId5" Type="http://schemas.openxmlformats.org/officeDocument/2006/relationships/hyperlink" Target="mailto:tom@cmaky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915050" y="1030900"/>
            <a:ext cx="7917300" cy="17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Planned Community Act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Why Its Needed &amp; What it Is</a:t>
            </a:r>
            <a:endParaRPr/>
          </a:p>
        </p:txBody>
      </p:sp>
      <p:pic>
        <p:nvPicPr>
          <p:cNvPr descr="Logo, company name&#10;&#10;Description automatically generated" id="56" name="Google Shape;5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57100" y="3457815"/>
            <a:ext cx="2229799" cy="1198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1095471" y="51418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Contact Information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1129458" y="1152475"/>
            <a:ext cx="7850993" cy="369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Richard Hornung, Esq.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Managing Partner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Hebel &amp; Hornung, PSC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rich@hebelhorung.com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502-429-9790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L. Thomas Richards, PCAM®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Founder &amp; President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Management Associates, LLC.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tom@cmaky.com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859-263-8757, ext. 705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959475" y="794559"/>
            <a:ext cx="33513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What is an HOA/Planned Community?</a:t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265500" y="2453671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7"/>
              <a:t>Homeowner associations are private entities, not public governmental bodies. When called for, lot owners vote for fellow lot owners to a Board of Directors, to provide leadership for the making of decisions as to the control, operation, and administration of a residential subdivision community. </a:t>
            </a:r>
            <a:endParaRPr sz="1757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731300" y="724075"/>
            <a:ext cx="40452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 sz="3000"/>
              <a:t>More than 260,000 Kentuckians reside in over 2200             Planned Communities/ Homeowner Associations.</a:t>
            </a:r>
            <a:endParaRPr sz="3000"/>
          </a:p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968400" y="445025"/>
            <a:ext cx="7863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The Problem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968400" y="863550"/>
            <a:ext cx="7863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Unlike many other states, there is no Kentucky legislation governing the creation, operation, or management of Planned Communities/HOAs 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has led to Planned Communities/HOAs: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With poorly drafted governing documents</a:t>
            </a:r>
            <a:endParaRPr sz="1800"/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Unable to carry out their duties, maintain common areas, drainage basins, and infrastrucure such as roads, dams, fencing, private sewage systems.</a:t>
            </a:r>
            <a:endParaRPr sz="1800"/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With no transparency into finances and/or operations  </a:t>
            </a:r>
            <a:endParaRPr sz="1800"/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Unable to properly budget, assess, and collect the funds necessary for operations to maintain a viable community</a:t>
            </a:r>
            <a:endParaRPr sz="1800"/>
          </a:p>
          <a:p>
            <a:pPr indent="-2857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With no ability to manage and effectively enforce deed restrictions </a:t>
            </a:r>
            <a:endParaRPr sz="1800"/>
          </a:p>
          <a:p>
            <a:pPr indent="-1714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1714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1048200" y="445025"/>
            <a:ext cx="7784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1048200" y="1010291"/>
            <a:ext cx="7784100" cy="37847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Planned Communities/HOAs without provisions to amend or change their documents as there is no default statutory provision to allow for it. 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Planned Communities/HOAs that have assessments fixed in Declarations at grossly inadequate levels (i.e. $25 a year) rendering Planned Communities functionally insolvent and unable to maintain common areas, street-lights, drainage and retention areas, and other infrastructure improvements they are legally obligated to maintain.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Planned Communities/HOAs with no effective ability to enforce violations of Deed restrictions, and collect and place liens for unpaid assessments, legal costs, fines, etc.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Planned Communities/HOA, without defined assessments, have no approval rights to protect against massive assessment increases.</a:t>
            </a:r>
            <a:endParaRPr/>
          </a:p>
          <a:p>
            <a:pPr indent="-215900" lvl="0" marL="28575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1600"/>
          </a:p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1057200" y="445025"/>
            <a:ext cx="7775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Solution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1003900" y="1063267"/>
            <a:ext cx="7828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A Kentucky version of the Planned Community Act, that was developed with these values/goals: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Governance should occur at the most efficient level. 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Protect the rights of self-determination by owners who elect volunteers and have a vested interest in their own communities. 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Improve the overall welfare of HOAs/Planned Communities. 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Char char="●"/>
            </a:pPr>
            <a:r>
              <a:rPr lang="en"/>
              <a:t>Not alter existing Planned Community/HOA document Declaration contracts, but add </a:t>
            </a:r>
            <a:r>
              <a:rPr lang="en" u="sng"/>
              <a:t>default provisions </a:t>
            </a:r>
            <a:r>
              <a:rPr lang="en"/>
              <a:t>where those contracts lack the basics of transparency, proper amendatory rights, budget and financial review and violation enforcement. </a:t>
            </a:r>
            <a:endParaRPr/>
          </a:p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986100" y="445025"/>
            <a:ext cx="78462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Legislative History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986125" y="1152475"/>
            <a:ext cx="7846200" cy="3672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28575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46"/>
              <a:buChar char="●"/>
            </a:pPr>
            <a:r>
              <a:rPr lang="en"/>
              <a:t>Various versions of the Planned Community Act (PCA) have been proposed in Kentucky over the last 5 years.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946"/>
              <a:buChar char="●"/>
            </a:pPr>
            <a:r>
              <a:rPr lang="en"/>
              <a:t>Previous drafts received opposition to certain portions of the legislation.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946"/>
              <a:buChar char="●"/>
            </a:pPr>
            <a:r>
              <a:rPr lang="en"/>
              <a:t>We understand that the General Assembly demands compromise and thus the version before you today has undergone significant revisions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946"/>
              <a:buChar char="●"/>
            </a:pPr>
            <a:r>
              <a:rPr lang="en"/>
              <a:t>We have removed or significantly altered the most controversial provisions.</a:t>
            </a:r>
            <a:endParaRPr/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946"/>
              <a:buChar char="●"/>
            </a:pPr>
            <a:r>
              <a:rPr lang="en"/>
              <a:t>We have shared the current draft with the various interest groups and await feedback.</a:t>
            </a:r>
            <a:endParaRPr/>
          </a:p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1119375" y="445025"/>
            <a:ext cx="7713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What does the PCA do?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1018476" y="1070700"/>
            <a:ext cx="7984732" cy="3716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18"/>
              <a:buNone/>
            </a:pPr>
            <a:r>
              <a:rPr lang="en"/>
              <a:t>Provides Planned Communities/HOAs with tools to: 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18"/>
              <a:buChar char="●"/>
            </a:pPr>
            <a:r>
              <a:rPr lang="en"/>
              <a:t>Amend the existing governing documents when necessary.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18"/>
              <a:buChar char="●"/>
            </a:pPr>
            <a:r>
              <a:rPr lang="en"/>
              <a:t>Provide basic Board powers to effectively manage Planned Communities.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18"/>
              <a:buChar char="●"/>
            </a:pPr>
            <a:r>
              <a:rPr lang="en"/>
              <a:t>Set budgets and assessments at appropriate levels to fulfill common area maintenance obligations and provide judicial collection steps as needed.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18"/>
              <a:buChar char="●"/>
            </a:pPr>
            <a:r>
              <a:rPr lang="en"/>
              <a:t>Enforce compliance with the Declaration Restrictions.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18"/>
              <a:buChar char="●"/>
            </a:pPr>
            <a:r>
              <a:rPr lang="en"/>
              <a:t>Provide basic transparency for Buyers of lots/homes and for Planned Community/HOA members.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118"/>
              <a:buChar char="●"/>
            </a:pPr>
            <a:r>
              <a:rPr lang="en"/>
              <a:t>Provide uniform standards for the timing of the transition to Homeowner Board Control.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118"/>
              <a:buChar char="●"/>
            </a:pPr>
            <a:r>
              <a:rPr lang="en"/>
              <a:t>Provides for the regulated display of political signs.</a:t>
            </a:r>
            <a:endParaRPr/>
          </a:p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968350" y="445025"/>
            <a:ext cx="7863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Why Enact the PCA?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1057200" y="1152475"/>
            <a:ext cx="77751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Provides Kentucky Planned Communities/HOAs with default legislation under which to operate and </a:t>
            </a:r>
            <a:r>
              <a:rPr lang="en"/>
              <a:t>manage</a:t>
            </a:r>
            <a:r>
              <a:rPr lang="en"/>
              <a:t> their communities.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Increased Transparency - The PCA allows for improved seller disclosure and guarantees Planned Community/HOA members with access to financial records of Planned Communities/HOAs.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Improves Self-Governance - Many Planned Communities/HOAs lack the tools necessary to effectively manage their communities due to poorly drafted documents. 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●"/>
            </a:pPr>
            <a:r>
              <a:rPr lang="en"/>
              <a:t>Improved Infrastructure - By being able to effectively and properly manage and audit the finances of the Planned Community/HOA and be able to adequately maintain common areas and infrastructure improvements.</a:t>
            </a:r>
            <a:endParaRPr/>
          </a:p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Questions???</a:t>
            </a:r>
            <a:endParaRPr/>
          </a:p>
        </p:txBody>
      </p:sp>
      <p:sp>
        <p:nvSpPr>
          <p:cNvPr id="112" name="Google Shape;1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